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9"/>
  </p:notesMasterIdLst>
  <p:sldIdLst>
    <p:sldId id="256" r:id="rId3"/>
    <p:sldId id="276" r:id="rId4"/>
    <p:sldId id="257" r:id="rId5"/>
    <p:sldId id="268" r:id="rId6"/>
    <p:sldId id="269" r:id="rId7"/>
    <p:sldId id="270" r:id="rId8"/>
    <p:sldId id="272" r:id="rId9"/>
    <p:sldId id="278" r:id="rId10"/>
    <p:sldId id="279" r:id="rId11"/>
    <p:sldId id="273" r:id="rId12"/>
    <p:sldId id="258" r:id="rId13"/>
    <p:sldId id="259" r:id="rId14"/>
    <p:sldId id="260" r:id="rId15"/>
    <p:sldId id="274" r:id="rId16"/>
    <p:sldId id="277" r:id="rId17"/>
    <p:sldId id="261" r:id="rId18"/>
    <p:sldId id="264" r:id="rId20"/>
    <p:sldId id="280" r:id="rId21"/>
    <p:sldId id="262" r:id="rId22"/>
  </p:sldIdLst>
  <p:sldSz cx="9144000" cy="6858000" type="screen4x3"/>
  <p:notesSz cx="6858000" cy="9144000"/>
  <p:defaultTextStyle>
    <a:defPPr>
      <a:defRPr lang="el-GR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5226"/>
  </p:normalViewPr>
  <p:slideViewPr>
    <p:cSldViewPr showGuides="1">
      <p:cViewPr varScale="1">
        <p:scale>
          <a:sx n="104" d="100"/>
          <a:sy n="104" d="100"/>
        </p:scale>
        <p:origin x="20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5" Type="http://schemas.openxmlformats.org/officeDocument/2006/relationships/tableStyles" Target="tableStyles.xml"/><Relationship Id="rId24" Type="http://schemas.openxmlformats.org/officeDocument/2006/relationships/viewProps" Target="viewProps.xml"/><Relationship Id="rId23" Type="http://schemas.openxmlformats.org/officeDocument/2006/relationships/presProps" Target="presProps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notesMaster" Target="notesMasters/notesMaster1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1A4558D-5E25-4421-BEB7-5A2859E26F0B}" type="datetimeFigureOut">
              <a:rPr kumimoji="0" lang="el-GR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l-GR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l-GR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dirty="0"/>
              <a:t>Στυλ υποδείγματος κειμένου</a:t>
            </a:r>
            <a:endParaRPr dirty="0"/>
          </a:p>
          <a:p>
            <a:pPr lvl="1"/>
            <a:r>
              <a:rPr dirty="0"/>
              <a:t>Δεύτερου επιπέδου</a:t>
            </a:r>
            <a:endParaRPr dirty="0"/>
          </a:p>
          <a:p>
            <a:pPr lvl="2"/>
            <a:r>
              <a:rPr dirty="0"/>
              <a:t>Τρίτου επιπέδου</a:t>
            </a:r>
            <a:endParaRPr dirty="0"/>
          </a:p>
          <a:p>
            <a:pPr lvl="3"/>
            <a:r>
              <a:rPr dirty="0"/>
              <a:t>Τέταρτου επιπέδου</a:t>
            </a:r>
            <a:endParaRPr dirty="0"/>
          </a:p>
          <a:p>
            <a:pPr lvl="4"/>
            <a:r>
              <a:rPr dirty="0"/>
              <a:t>Πέμπτου επιπέδου</a:t>
            </a:r>
            <a:endParaRPr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/>
          <a:p>
            <a:pPr lvl="0" algn="r" eaLnBrk="1" hangingPunct="1">
              <a:buNone/>
            </a:pPr>
            <a:fld id="{9A0DB2DC-4C9A-4742-B13C-FB6460FD3503}" type="slidenum">
              <a:rPr lang="el-GR" altLang="el-GR" sz="1200" dirty="0">
                <a:latin typeface="Calibri" panose="020F0502020204030204" pitchFamily="34" charset="0"/>
              </a:rPr>
            </a:fld>
            <a:endParaRPr lang="el-GR" altLang="el-GR" sz="1200" dirty="0">
              <a:latin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Θέση εικόνας διαφάνειας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26627" name="Θέση σημειώσεων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lstStyle/>
          <a:p>
            <a:pPr lvl="0" eaLnBrk="1" hangingPunct="1">
              <a:spcBef>
                <a:spcPct val="0"/>
              </a:spcBef>
            </a:pPr>
            <a:endParaRPr lang="el-GR" altLang="el-GR" dirty="0"/>
          </a:p>
        </p:txBody>
      </p:sp>
      <p:sp>
        <p:nvSpPr>
          <p:cNvPr id="26628" name="Θέση αριθμού διαφάνειας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/>
          <a:p>
            <a:pPr lvl="0" algn="r" eaLnBrk="1" hangingPunct="1">
              <a:spcBef>
                <a:spcPct val="0"/>
              </a:spcBef>
            </a:pPr>
            <a:fld id="{9A0DB2DC-4C9A-4742-B13C-FB6460FD3503}" type="slidenum">
              <a:rPr lang="el-GR" altLang="el-GR" dirty="0">
                <a:cs typeface="Arial" panose="020B0604020202020204" pitchFamily="34" charset="0"/>
              </a:rPr>
            </a:fld>
            <a:endParaRPr lang="el-GR" altLang="el-GR" dirty="0"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Διαφάνεια τίτλου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Ορθογώνιο 6"/>
          <p:cNvSpPr/>
          <p:nvPr/>
        </p:nvSpPr>
        <p:spPr bwMode="white">
          <a:xfrm>
            <a:off x="0" y="5970588"/>
            <a:ext cx="9144000" cy="887413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Ορθογώνιο 9"/>
          <p:cNvSpPr/>
          <p:nvPr/>
        </p:nvSpPr>
        <p:spPr>
          <a:xfrm>
            <a:off x="-9525" y="6053138"/>
            <a:ext cx="2249488" cy="7127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Ορθογώνιο 10"/>
          <p:cNvSpPr/>
          <p:nvPr/>
        </p:nvSpPr>
        <p:spPr>
          <a:xfrm>
            <a:off x="2359025" y="6043613"/>
            <a:ext cx="6784975" cy="7143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Τίτλος 7"/>
          <p:cNvSpPr>
            <a:spLocks noGrp="1"/>
          </p:cNvSpPr>
          <p:nvPr>
            <p:ph type="ctrTitle" hasCustomPrompt="1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9" name="Υπότιτλος 8"/>
          <p:cNvSpPr>
            <a:spLocks noGrp="1"/>
          </p:cNvSpPr>
          <p:nvPr>
            <p:ph type="subTitle" idx="1" hasCustomPrompt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l-GR"/>
              <a:t>Στυλ κύριου υπότιτλου</a:t>
            </a:r>
            <a:endParaRPr lang="en-US"/>
          </a:p>
        </p:txBody>
      </p:sp>
      <p:sp>
        <p:nvSpPr>
          <p:cNvPr id="13" name="Θέση ημερομηνίας 27"/>
          <p:cNvSpPr>
            <a:spLocks noGrp="1"/>
          </p:cNvSpPr>
          <p:nvPr>
            <p:ph type="dt" sz="half" idx="2"/>
          </p:nvPr>
        </p:nvSpPr>
        <p:spPr>
          <a:xfrm>
            <a:off x="76200" y="6069013"/>
            <a:ext cx="2057400" cy="685800"/>
          </a:xfrm>
          <a:prstGeom prst="rect">
            <a:avLst/>
          </a:prstGeom>
        </p:spPr>
        <p:txBody>
          <a:bodyPr vert="horz" anchor="ctr" anchorCtr="0"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9DE966F-EA66-4C62-97D1-D4D72D5F917F}" type="datetimeFigureOut">
              <a:rPr kumimoji="0" lang="el-GR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l-GR" sz="2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Θέση υποσέλιδου 16"/>
          <p:cNvSpPr>
            <a:spLocks noGrp="1"/>
          </p:cNvSpPr>
          <p:nvPr>
            <p:ph type="ftr" sz="quarter" idx="3"/>
          </p:nvPr>
        </p:nvSpPr>
        <p:spPr>
          <a:xfrm>
            <a:off x="2085975" y="236538"/>
            <a:ext cx="5867400" cy="365125"/>
          </a:xfrm>
          <a:prstGeom prst="rect">
            <a:avLst/>
          </a:prstGeom>
        </p:spPr>
        <p:txBody>
          <a:bodyPr vert="horz" anchor="ctr"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Θέση αριθμού διαφάνειας 28"/>
          <p:cNvSpPr>
            <a:spLocks noGrp="1"/>
          </p:cNvSpPr>
          <p:nvPr>
            <p:ph type="sldNum" sz="quarter" idx="4"/>
          </p:nvPr>
        </p:nvSpPr>
        <p:spPr>
          <a:xfrm>
            <a:off x="8001000" y="228600"/>
            <a:ext cx="838200" cy="3810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/>
          <a:p>
            <a:pPr algn="ctr" eaLnBrk="1" hangingPunct="1">
              <a:buNone/>
            </a:pPr>
            <a:fld id="{9A0DB2DC-4C9A-4742-B13C-FB6460FD3503}" type="slidenum">
              <a:rPr lang="el-GR" altLang="el-GR" dirty="0">
                <a:solidFill>
                  <a:schemeClr val="tx2"/>
                </a:solidFill>
                <a:latin typeface="Calibri" panose="020F0502020204030204" pitchFamily="34" charset="0"/>
              </a:rPr>
            </a:fld>
            <a:endParaRPr lang="el-GR" altLang="el-GR" dirty="0">
              <a:solidFill>
                <a:schemeClr val="tx2"/>
              </a:solidFill>
              <a:latin typeface="Calibri" panose="020F0502020204030204" pitchFamily="34" charset="0"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  <a:endParaRPr lang="el-GR"/>
          </a:p>
          <a:p>
            <a:pPr lvl="1"/>
            <a:r>
              <a:rPr lang="el-GR"/>
              <a:t>Δεύτερου επιπέδου</a:t>
            </a:r>
            <a:endParaRPr lang="el-GR"/>
          </a:p>
          <a:p>
            <a:pPr lvl="2"/>
            <a:r>
              <a:rPr lang="el-GR"/>
              <a:t>Τρίτου επιπέδου</a:t>
            </a:r>
            <a:endParaRPr lang="el-GR"/>
          </a:p>
          <a:p>
            <a:pPr lvl="3"/>
            <a:r>
              <a:rPr lang="el-GR"/>
              <a:t>Τέταρτου επιπέδου</a:t>
            </a:r>
            <a:endParaRPr lang="el-GR"/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0DCFEFDC-BF33-434F-BC13-C7340E1365E6}" type="datetimeFigureOut">
              <a:rPr kumimoji="0" lang="el-GR" sz="14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l-GR" altLang="el-GR" dirty="0"/>
            </a:fld>
            <a:endParaRPr lang="el-GR" altLang="el-GR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Κατακόρυφος τίτλος και Κείμενο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Ορθογώνιο 6"/>
          <p:cNvSpPr/>
          <p:nvPr/>
        </p:nvSpPr>
        <p:spPr bwMode="white">
          <a:xfrm>
            <a:off x="6096000" y="0"/>
            <a:ext cx="320675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Ορθογώνιο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Ορθογώνιο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Κατακόρυφος τίτλος 1"/>
          <p:cNvSpPr>
            <a:spLocks noGrp="1"/>
          </p:cNvSpPr>
          <p:nvPr>
            <p:ph type="title" orient="vert" hasCustomPrompt="1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  <a:endParaRPr lang="el-GR"/>
          </a:p>
          <a:p>
            <a:pPr lvl="1"/>
            <a:r>
              <a:rPr lang="el-GR"/>
              <a:t>Δεύτερου επιπέδου</a:t>
            </a:r>
            <a:endParaRPr lang="el-GR"/>
          </a:p>
          <a:p>
            <a:pPr lvl="2"/>
            <a:r>
              <a:rPr lang="el-GR"/>
              <a:t>Τρίτου επιπέδου</a:t>
            </a:r>
            <a:endParaRPr lang="el-GR"/>
          </a:p>
          <a:p>
            <a:pPr lvl="3"/>
            <a:r>
              <a:rPr lang="el-GR"/>
              <a:t>Τέταρτου επιπέδου</a:t>
            </a:r>
            <a:endParaRPr lang="el-GR"/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13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6553200" y="6248400"/>
            <a:ext cx="2209800" cy="365125"/>
          </a:xfrm>
          <a:prstGeom prst="rect">
            <a:avLst/>
          </a:prstGeom>
        </p:spPr>
        <p:txBody>
          <a:bodyPr vert="horz" anchor="ctr" anchorCtr="0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B613E88-7736-4E6A-9E4D-9DC467007F0D}" type="datetimeFigureOut">
              <a:rPr kumimoji="0" lang="el-GR" sz="14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57200" y="6248400"/>
            <a:ext cx="5573713" cy="365125"/>
          </a:xfrm>
          <a:prstGeom prst="rect">
            <a:avLst/>
          </a:prstGeom>
        </p:spPr>
        <p:txBody>
          <a:bodyPr vert="horz" anchor="ctr"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 rot="5400000">
            <a:off x="5989638" y="144463"/>
            <a:ext cx="533400" cy="2444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/>
          <a:p>
            <a:pPr algn="ctr" eaLnBrk="1" hangingPunct="1">
              <a:buNone/>
            </a:pPr>
            <a:fld id="{9A0DB2DC-4C9A-4742-B13C-FB6460FD3503}" type="slidenum">
              <a:rPr lang="el-GR" altLang="el-GR" dirty="0">
                <a:latin typeface="Calibri" panose="020F0502020204030204" pitchFamily="34" charset="0"/>
              </a:rPr>
            </a:fld>
            <a:endParaRPr lang="el-GR" altLang="el-GR" dirty="0">
              <a:latin typeface="Calibri" panose="020F0502020204030204" pitchFamily="34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8" name="Θέση περιεχομένου 7"/>
          <p:cNvSpPr>
            <a:spLocks noGrp="1"/>
          </p:cNvSpPr>
          <p:nvPr>
            <p:ph sz="quarter" idx="1" hasCustomPrompt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  <a:endParaRPr lang="el-GR"/>
          </a:p>
          <a:p>
            <a:pPr lvl="1"/>
            <a:r>
              <a:rPr lang="el-GR"/>
              <a:t>Δεύτερου επιπέδου</a:t>
            </a:r>
            <a:endParaRPr lang="el-GR"/>
          </a:p>
          <a:p>
            <a:pPr lvl="2"/>
            <a:r>
              <a:rPr lang="el-GR"/>
              <a:t>Τρίτου επιπέδου</a:t>
            </a:r>
            <a:endParaRPr lang="el-GR"/>
          </a:p>
          <a:p>
            <a:pPr lvl="3"/>
            <a:r>
              <a:rPr lang="el-GR"/>
              <a:t>Τέταρτου επιπέδου</a:t>
            </a:r>
            <a:endParaRPr lang="el-GR"/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0DCFEFDC-BF33-434F-BC13-C7340E1365E6}" type="datetimeFigureOut">
              <a:rPr kumimoji="0" lang="el-GR" sz="14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l-GR" altLang="el-GR" dirty="0"/>
            </a:fld>
            <a:endParaRPr lang="el-GR" altLang="el-GR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Κεφαλίδα ενότητας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Ορθογώνιο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Ορθογώνιο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Ορθογώνιο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 hasCustomPrompt="1"/>
          </p:nvPr>
        </p:nvSpPr>
        <p:spPr>
          <a:xfrm>
            <a:off x="1371600" y="2743200"/>
            <a:ext cx="7123113" cy="1673225"/>
          </a:xfrm>
        </p:spPr>
        <p:txBody>
          <a:bodyPr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l-GR"/>
              <a:t>Στυλ υποδείγματος κειμένου</a:t>
            </a:r>
            <a:endParaRPr lang="el-GR"/>
          </a:p>
        </p:txBody>
      </p:sp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13" name="Θέση ημερομηνίας 11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C0D4EA0-5895-41C8-8A08-07D461617335}" type="datetimeFigureOut">
              <a:rPr kumimoji="0" lang="el-GR" sz="14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Θέση αριθμού διαφάνειας 12"/>
          <p:cNvSpPr>
            <a:spLocks noGrp="1"/>
          </p:cNvSpPr>
          <p:nvPr>
            <p:ph type="sldNum" sz="quarter" idx="4"/>
          </p:nvPr>
        </p:nvSpPr>
        <p:spPr>
          <a:xfrm>
            <a:off x="0" y="1752600"/>
            <a:ext cx="1295400" cy="7016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noAutofit/>
          </a:bodyPr>
          <a:lstStyle/>
          <a:p>
            <a:pPr algn="ctr" eaLnBrk="1" hangingPunct="1">
              <a:buNone/>
            </a:pPr>
            <a:fld id="{9A0DB2DC-4C9A-4742-B13C-FB6460FD3503}" type="slidenum">
              <a:rPr lang="el-GR" altLang="el-GR" sz="2400" dirty="0">
                <a:latin typeface="Calibri" panose="020F0502020204030204" pitchFamily="34" charset="0"/>
              </a:rPr>
            </a:fld>
            <a:endParaRPr lang="el-GR" altLang="el-GR" sz="2400" dirty="0">
              <a:latin typeface="Calibri" panose="020F0502020204030204" pitchFamily="34" charset="0"/>
            </a:endParaRPr>
          </a:p>
        </p:txBody>
      </p:sp>
      <p:sp>
        <p:nvSpPr>
          <p:cNvPr id="16" name="Θέση υποσέλιδου 13"/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anchor="ctr"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9" name="Θέση περιεχομένου 8"/>
          <p:cNvSpPr>
            <a:spLocks noGrp="1"/>
          </p:cNvSpPr>
          <p:nvPr>
            <p:ph sz="quarter" idx="1" hasCustomPrompt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  <a:endParaRPr lang="el-GR"/>
          </a:p>
          <a:p>
            <a:pPr lvl="1"/>
            <a:r>
              <a:rPr lang="el-GR"/>
              <a:t>Δεύτερου επιπέδου</a:t>
            </a:r>
            <a:endParaRPr lang="el-GR"/>
          </a:p>
          <a:p>
            <a:pPr lvl="2"/>
            <a:r>
              <a:rPr lang="el-GR"/>
              <a:t>Τρίτου επιπέδου</a:t>
            </a:r>
            <a:endParaRPr lang="el-GR"/>
          </a:p>
          <a:p>
            <a:pPr lvl="3"/>
            <a:r>
              <a:rPr lang="el-GR"/>
              <a:t>Τέταρτου επιπέδου</a:t>
            </a:r>
            <a:endParaRPr lang="el-GR"/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11" name="Θέση περιεχομένου 10"/>
          <p:cNvSpPr>
            <a:spLocks noGrp="1"/>
          </p:cNvSpPr>
          <p:nvPr>
            <p:ph sz="quarter" idx="2" hasCustomPrompt="1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  <a:endParaRPr lang="el-GR"/>
          </a:p>
          <a:p>
            <a:pPr lvl="1"/>
            <a:r>
              <a:rPr lang="el-GR"/>
              <a:t>Δεύτερου επιπέδου</a:t>
            </a:r>
            <a:endParaRPr lang="el-GR"/>
          </a:p>
          <a:p>
            <a:pPr lvl="2"/>
            <a:r>
              <a:rPr lang="el-GR"/>
              <a:t>Τρίτου επιπέδου</a:t>
            </a:r>
            <a:endParaRPr lang="el-GR"/>
          </a:p>
          <a:p>
            <a:pPr lvl="3"/>
            <a:r>
              <a:rPr lang="el-GR"/>
              <a:t>Τέταρτου επιπέδου</a:t>
            </a:r>
            <a:endParaRPr lang="el-GR"/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10" name="Θέση ημερομηνίας 7"/>
          <p:cNvSpPr>
            <a:spLocks noGrp="1"/>
          </p:cNvSpPr>
          <p:nvPr>
            <p:ph type="dt" sz="half" idx="1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rtlCol="0" anchor="ctr" anchorCtr="0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FA9ACD4F-4120-42BF-85FC-2112D14ED333}" type="datetimeFigureOut">
              <a:rPr kumimoji="0" lang="el-GR" sz="14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Θέση αριθμού διαφάνειας 9"/>
          <p:cNvSpPr>
            <a:spLocks noGrp="1"/>
          </p:cNvSpPr>
          <p:nvPr>
            <p:ph type="sldNum" sz="quarter" idx="4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/>
          <a:p>
            <a:pPr algn="ctr" eaLnBrk="1" hangingPunct="1">
              <a:buNone/>
            </a:pPr>
            <a:fld id="{9A0DB2DC-4C9A-4742-B13C-FB6460FD3503}" type="slidenum">
              <a:rPr lang="el-GR" altLang="el-GR" dirty="0">
                <a:latin typeface="Calibri" panose="020F0502020204030204" pitchFamily="34" charset="0"/>
              </a:rPr>
            </a:fld>
            <a:endParaRPr lang="el-GR" altLang="el-GR" dirty="0">
              <a:latin typeface="Calibri" panose="020F0502020204030204" pitchFamily="34" charset="0"/>
            </a:endParaRPr>
          </a:p>
        </p:txBody>
      </p:sp>
      <p:sp>
        <p:nvSpPr>
          <p:cNvPr id="12" name="Θέση υποσέλιδου 11"/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rtlCol="0" anchor="ctr"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>
          <a:xfrm>
            <a:off x="533400" y="273050"/>
            <a:ext cx="8153400" cy="869950"/>
          </a:xfrm>
        </p:spPr>
        <p:txBody>
          <a:bodyPr/>
          <a:lstStyle>
            <a:lvl1pPr>
              <a:defRPr/>
            </a:lvl1pPr>
          </a:lstStyle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11" name="Θέση περιεχομένου 10"/>
          <p:cNvSpPr>
            <a:spLocks noGrp="1"/>
          </p:cNvSpPr>
          <p:nvPr>
            <p:ph sz="quarter" idx="2" hasCustomPrompt="1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  <a:endParaRPr lang="el-GR"/>
          </a:p>
          <a:p>
            <a:pPr lvl="1"/>
            <a:r>
              <a:rPr lang="el-GR"/>
              <a:t>Δεύτερου επιπέδου</a:t>
            </a:r>
            <a:endParaRPr lang="el-GR"/>
          </a:p>
          <a:p>
            <a:pPr lvl="2"/>
            <a:r>
              <a:rPr lang="el-GR"/>
              <a:t>Τρίτου επιπέδου</a:t>
            </a:r>
            <a:endParaRPr lang="el-GR"/>
          </a:p>
          <a:p>
            <a:pPr lvl="3"/>
            <a:r>
              <a:rPr lang="el-GR"/>
              <a:t>Τέταρτου επιπέδου</a:t>
            </a:r>
            <a:endParaRPr lang="el-GR"/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13" name="Θέση περιεχομένου 12"/>
          <p:cNvSpPr>
            <a:spLocks noGrp="1"/>
          </p:cNvSpPr>
          <p:nvPr>
            <p:ph sz="quarter" idx="4" hasCustomPrompt="1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  <a:endParaRPr lang="el-GR"/>
          </a:p>
          <a:p>
            <a:pPr lvl="1"/>
            <a:r>
              <a:rPr lang="el-GR"/>
              <a:t>Δεύτερου επιπέδου</a:t>
            </a:r>
            <a:endParaRPr lang="el-GR"/>
          </a:p>
          <a:p>
            <a:pPr lvl="2"/>
            <a:r>
              <a:rPr lang="el-GR"/>
              <a:t>Τρίτου επιπέδου</a:t>
            </a:r>
            <a:endParaRPr lang="el-GR"/>
          </a:p>
          <a:p>
            <a:pPr lvl="3"/>
            <a:r>
              <a:rPr lang="el-GR"/>
              <a:t>Τέταρτου επιπέδου</a:t>
            </a:r>
            <a:endParaRPr lang="el-GR"/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16" name="Θέση κειμένου 15"/>
          <p:cNvSpPr>
            <a:spLocks noGrp="1"/>
          </p:cNvSpPr>
          <p:nvPr>
            <p:ph type="body" sz="quarter" idx="1" hasCustomPrompt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l-GR"/>
              <a:t>Στυλ υποδείγματος κειμένου</a:t>
            </a:r>
            <a:endParaRPr lang="el-GR"/>
          </a:p>
        </p:txBody>
      </p:sp>
      <p:sp>
        <p:nvSpPr>
          <p:cNvPr id="15" name="Θέση κειμένου 14"/>
          <p:cNvSpPr>
            <a:spLocks noGrp="1"/>
          </p:cNvSpPr>
          <p:nvPr>
            <p:ph type="body" sz="quarter" idx="3" hasCustomPrompt="1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l-GR"/>
              <a:t>Στυλ υποδείγματος κειμένου</a:t>
            </a:r>
            <a:endParaRPr lang="el-GR"/>
          </a:p>
        </p:txBody>
      </p:sp>
      <p:sp>
        <p:nvSpPr>
          <p:cNvPr id="10" name="Θέση ημερομηνίας 9"/>
          <p:cNvSpPr>
            <a:spLocks noGrp="1"/>
          </p:cNvSpPr>
          <p:nvPr>
            <p:ph type="dt" sz="half" idx="1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rtlCol="0" anchor="ctr" anchorCtr="0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5E2932D-D5FF-4E2D-8800-15E0089C82CE}" type="datetimeFigureOut">
              <a:rPr kumimoji="0" lang="el-GR" sz="14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Θέση αριθμού διαφάνειας 11"/>
          <p:cNvSpPr>
            <a:spLocks noGrp="1"/>
          </p:cNvSpPr>
          <p:nvPr>
            <p:ph type="sldNum" sz="quarter" idx="14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/>
          <a:p>
            <a:pPr algn="ctr" eaLnBrk="1" hangingPunct="1">
              <a:buNone/>
            </a:pPr>
            <a:fld id="{9A0DB2DC-4C9A-4742-B13C-FB6460FD3503}" type="slidenum">
              <a:rPr lang="el-GR" altLang="el-GR" dirty="0">
                <a:latin typeface="Calibri" panose="020F0502020204030204" pitchFamily="34" charset="0"/>
              </a:rPr>
            </a:fld>
            <a:endParaRPr lang="el-GR" altLang="el-GR" dirty="0">
              <a:latin typeface="Calibri" panose="020F0502020204030204" pitchFamily="34" charset="0"/>
            </a:endParaRPr>
          </a:p>
        </p:txBody>
      </p:sp>
      <p:sp>
        <p:nvSpPr>
          <p:cNvPr id="12" name="Θέση υποσέλιδου 13"/>
          <p:cNvSpPr>
            <a:spLocks noGrp="1"/>
          </p:cNvSpPr>
          <p:nvPr>
            <p:ph type="ftr" sz="quarter" idx="1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rtlCol="0" anchor="ctr"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0DCFEFDC-BF33-434F-BC13-C7340E1365E6}" type="datetimeFigureOut">
              <a:rPr kumimoji="0" lang="el-GR" sz="14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l-GR" altLang="el-GR" dirty="0"/>
            </a:fld>
            <a:endParaRPr lang="el-GR" altLang="el-GR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Κενή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Θέση ημερομηνίας 1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4ECDE7BE-8F71-4ACB-9067-707C31A17292}" type="datetimeFigureOut">
              <a:rPr kumimoji="0" lang="el-GR" sz="14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Θέση υποσέλιδου 2"/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anchor="ctr"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Θέση αριθμού διαφάνειας 3"/>
          <p:cNvSpPr>
            <a:spLocks noGrp="1"/>
          </p:cNvSpPr>
          <p:nvPr>
            <p:ph type="sldNum" sz="quarter" idx="4"/>
          </p:nvPr>
        </p:nvSpPr>
        <p:spPr>
          <a:xfrm>
            <a:off x="0" y="6248400"/>
            <a:ext cx="533400" cy="3810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/>
          <a:p>
            <a:pPr algn="ctr" eaLnBrk="1" hangingPunct="1">
              <a:buNone/>
            </a:pPr>
            <a:fld id="{9A0DB2DC-4C9A-4742-B13C-FB6460FD3503}" type="slidenum">
              <a:rPr lang="el-GR" altLang="el-GR" dirty="0">
                <a:solidFill>
                  <a:schemeClr val="tx2"/>
                </a:solidFill>
                <a:latin typeface="Calibri" panose="020F0502020204030204" pitchFamily="34" charset="0"/>
              </a:rPr>
            </a:fld>
            <a:endParaRPr lang="el-GR" altLang="el-GR" dirty="0">
              <a:solidFill>
                <a:schemeClr val="tx2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>
          <a:xfrm>
            <a:off x="609600" y="273050"/>
            <a:ext cx="8077200" cy="869950"/>
          </a:xfrm>
        </p:spPr>
        <p:txBody>
          <a:bodyPr/>
          <a:lstStyle>
            <a:lvl1pPr algn="l">
              <a:buNone/>
              <a:defRPr sz="4400" b="0"/>
            </a:lvl1pPr>
          </a:lstStyle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2" hasCustomPrompt="1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l-GR"/>
              <a:t>Στυλ υποδείγματος κειμένου</a:t>
            </a:r>
            <a:endParaRPr lang="el-GR"/>
          </a:p>
        </p:txBody>
      </p:sp>
      <p:sp>
        <p:nvSpPr>
          <p:cNvPr id="9" name="Θέση περιεχομένου 8"/>
          <p:cNvSpPr>
            <a:spLocks noGrp="1"/>
          </p:cNvSpPr>
          <p:nvPr>
            <p:ph sz="quarter" idx="1" hasCustomPrompt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  <a:endParaRPr lang="el-GR"/>
          </a:p>
          <a:p>
            <a:pPr lvl="1"/>
            <a:r>
              <a:rPr lang="el-GR"/>
              <a:t>Δεύτερου επιπέδου</a:t>
            </a:r>
            <a:endParaRPr lang="el-GR"/>
          </a:p>
          <a:p>
            <a:pPr lvl="2"/>
            <a:r>
              <a:rPr lang="el-GR"/>
              <a:t>Τρίτου επιπέδου</a:t>
            </a:r>
            <a:endParaRPr lang="el-GR"/>
          </a:p>
          <a:p>
            <a:pPr lvl="3"/>
            <a:r>
              <a:rPr lang="el-GR"/>
              <a:t>Τέταρτου επιπέδου</a:t>
            </a:r>
            <a:endParaRPr lang="el-GR"/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0DCFEFDC-BF33-434F-BC13-C7340E1365E6}" type="datetimeFigureOut">
              <a:rPr kumimoji="0" lang="el-GR" sz="14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l-GR" altLang="el-GR" dirty="0"/>
            </a:fld>
            <a:endParaRPr lang="el-GR" altLang="el-GR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Εικόνα με λεζάντα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Ορθογώνιο 7"/>
          <p:cNvSpPr/>
          <p:nvPr/>
        </p:nvSpPr>
        <p:spPr bwMode="white">
          <a:xfrm>
            <a:off x="-9525" y="4572000"/>
            <a:ext cx="9144000" cy="887413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Ορθογώνιο 8"/>
          <p:cNvSpPr/>
          <p:nvPr/>
        </p:nvSpPr>
        <p:spPr>
          <a:xfrm>
            <a:off x="-9525" y="4664075"/>
            <a:ext cx="1463675" cy="7127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Ορθογώνιο 9"/>
          <p:cNvSpPr/>
          <p:nvPr/>
        </p:nvSpPr>
        <p:spPr>
          <a:xfrm>
            <a:off x="1544638" y="4654550"/>
            <a:ext cx="7599363" cy="712788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Ορθογώνιο 10"/>
          <p:cNvSpPr/>
          <p:nvPr/>
        </p:nvSpPr>
        <p:spPr bwMode="white">
          <a:xfrm>
            <a:off x="1447800" y="0"/>
            <a:ext cx="100013" cy="6867525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 hasCustomPrompt="1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l-GR"/>
              <a:t>Στυλ υποδείγματος κειμένου</a:t>
            </a:r>
            <a:endParaRPr lang="el-GR"/>
          </a:p>
        </p:txBody>
      </p:sp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>
          <a:xfrm>
            <a:off x="1600200" y="4648200"/>
            <a:ext cx="7315200" cy="685800"/>
          </a:xfrm>
        </p:spPr>
        <p:txBody>
          <a:bodyPr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l-GR"/>
              <a:t>Στυλ κύριου τίτλου</a:t>
            </a:r>
            <a:endParaRPr lang="en-US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 hasCustomPrompt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normAutofit/>
          </a:bodyPr>
          <a:lstStyle>
            <a:lvl1pPr marL="0" indent="0">
              <a:buNone/>
              <a:defRPr sz="32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None/>
              <a:defRPr/>
            </a:pPr>
            <a:r>
              <a:rPr kumimoji="0" lang="el-GR" sz="3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Κάντε κλικ στο εικονίδιο για να προσθέσετε μια εικόνα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Θέση ημερομηνίας 11"/>
          <p:cNvSpPr>
            <a:spLocks noGrp="1"/>
          </p:cNvSpPr>
          <p:nvPr>
            <p:ph type="dt" sz="half" idx="12"/>
          </p:nvPr>
        </p:nvSpPr>
        <p:spPr>
          <a:xfrm>
            <a:off x="6248400" y="6248400"/>
            <a:ext cx="2667000" cy="365125"/>
          </a:xfrm>
          <a:prstGeom prst="rect">
            <a:avLst/>
          </a:prstGeom>
        </p:spPr>
        <p:txBody>
          <a:bodyPr vert="horz" rtlCol="0" anchor="ctr" anchorCtr="0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FC402B0-721E-4E2A-A44E-3EB510ABB2F9}" type="datetimeFigureOut">
              <a:rPr kumimoji="0" lang="el-GR" sz="14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Θέση αριθμού διαφάνειας 12"/>
          <p:cNvSpPr>
            <a:spLocks noGrp="1"/>
          </p:cNvSpPr>
          <p:nvPr>
            <p:ph type="sldNum" sz="quarter" idx="4"/>
          </p:nvPr>
        </p:nvSpPr>
        <p:spPr>
          <a:xfrm>
            <a:off x="0" y="4667250"/>
            <a:ext cx="1447800" cy="6635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/>
          <a:p>
            <a:pPr algn="ctr" eaLnBrk="1" hangingPunct="1">
              <a:buNone/>
            </a:pPr>
            <a:fld id="{9A0DB2DC-4C9A-4742-B13C-FB6460FD3503}" type="slidenum">
              <a:rPr lang="el-GR" altLang="el-GR" sz="2800" dirty="0">
                <a:latin typeface="Calibri" panose="020F0502020204030204" pitchFamily="34" charset="0"/>
              </a:rPr>
            </a:fld>
            <a:endParaRPr lang="el-GR" altLang="el-GR" sz="2800" dirty="0">
              <a:latin typeface="Calibri" panose="020F0502020204030204" pitchFamily="34" charset="0"/>
            </a:endParaRPr>
          </a:p>
        </p:txBody>
      </p:sp>
      <p:sp>
        <p:nvSpPr>
          <p:cNvPr id="17" name="Θέση υποσέλιδου 13"/>
          <p:cNvSpPr>
            <a:spLocks noGrp="1"/>
          </p:cNvSpPr>
          <p:nvPr>
            <p:ph type="ftr" sz="quarter" idx="3"/>
          </p:nvPr>
        </p:nvSpPr>
        <p:spPr>
          <a:xfrm>
            <a:off x="1600200" y="6248400"/>
            <a:ext cx="4572000" cy="365125"/>
          </a:xfrm>
          <a:prstGeom prst="rect">
            <a:avLst/>
          </a:prstGeom>
        </p:spPr>
        <p:txBody>
          <a:bodyPr vert="horz" rtlCol="0" anchor="ctr"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Θέση τίτλου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el-GR" altLang="el-GR" dirty="0"/>
              <a:t>Στυλ κύριου τίτλου</a:t>
            </a:r>
            <a:endParaRPr lang="en-US" altLang="el-GR" dirty="0"/>
          </a:p>
        </p:txBody>
      </p:sp>
      <p:sp>
        <p:nvSpPr>
          <p:cNvPr id="1027" name="Θέση κειμένου 12"/>
          <p:cNvSpPr>
            <a:spLocks noGrp="1"/>
          </p:cNvSpPr>
          <p:nvPr>
            <p:ph type="body" idx="1"/>
          </p:nvPr>
        </p:nvSpPr>
        <p:spPr>
          <a:xfrm>
            <a:off x="612775" y="1600200"/>
            <a:ext cx="81534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el-GR" altLang="el-GR" dirty="0"/>
              <a:t>Στυλ υποδείγματος κειμένου</a:t>
            </a:r>
            <a:endParaRPr lang="el-GR" altLang="el-GR" dirty="0"/>
          </a:p>
          <a:p>
            <a:pPr lvl="1"/>
            <a:r>
              <a:rPr lang="el-GR" altLang="el-GR" dirty="0"/>
              <a:t>Δεύτερου επιπέδου</a:t>
            </a:r>
            <a:endParaRPr lang="el-GR" altLang="el-GR" dirty="0"/>
          </a:p>
          <a:p>
            <a:pPr lvl="2"/>
            <a:r>
              <a:rPr lang="el-GR" altLang="el-GR" dirty="0"/>
              <a:t>Τρίτου επιπέδου</a:t>
            </a:r>
            <a:endParaRPr lang="el-GR" altLang="el-GR" dirty="0"/>
          </a:p>
          <a:p>
            <a:pPr lvl="3"/>
            <a:r>
              <a:rPr lang="el-GR" altLang="el-GR" dirty="0"/>
              <a:t>Τέταρτου επιπέδου</a:t>
            </a:r>
            <a:endParaRPr lang="el-GR" altLang="el-GR" dirty="0"/>
          </a:p>
          <a:p>
            <a:pPr lvl="4"/>
            <a:r>
              <a:rPr lang="el-GR" altLang="el-GR" dirty="0"/>
              <a:t>Πέμπτου επιπέδου</a:t>
            </a:r>
            <a:endParaRPr lang="en-US" altLang="el-GR" dirty="0"/>
          </a:p>
        </p:txBody>
      </p:sp>
      <p:sp>
        <p:nvSpPr>
          <p:cNvPr id="14" name="Θέση ημερομηνίας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0DCFEFDC-BF33-434F-BC13-C7340E1365E6}" type="datetimeFigureOut">
              <a:rPr kumimoji="0" lang="el-GR" sz="14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anchor="ctr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Ορθογώνιο 6"/>
          <p:cNvSpPr/>
          <p:nvPr/>
        </p:nvSpPr>
        <p:spPr bwMode="white">
          <a:xfrm>
            <a:off x="0" y="1235075"/>
            <a:ext cx="9144000" cy="31908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Ορθογώνιο 7"/>
          <p:cNvSpPr/>
          <p:nvPr/>
        </p:nvSpPr>
        <p:spPr>
          <a:xfrm>
            <a:off x="0" y="1279525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Ορθογώνιο 8"/>
          <p:cNvSpPr/>
          <p:nvPr/>
        </p:nvSpPr>
        <p:spPr>
          <a:xfrm>
            <a:off x="590550" y="1279525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3" name="Θέση αριθμού διαφάνειας 22"/>
          <p:cNvSpPr>
            <a:spLocks noGrp="1"/>
          </p:cNvSpPr>
          <p:nvPr>
            <p:ph type="sldNum" sz="quarter" idx="4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ctr">
              <a:defRPr sz="1400" b="1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 lvl="0" eaLnBrk="1" hangingPunct="1">
              <a:buNone/>
            </a:pPr>
            <a:fld id="{9A0DB2DC-4C9A-4742-B13C-FB6460FD3503}" type="slidenum">
              <a:rPr lang="el-GR" altLang="el-GR" dirty="0"/>
            </a:fld>
            <a:endParaRPr lang="el-GR" altLang="el-GR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anose="020F050202020403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anose="020F050202020403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anose="020F050202020403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anose="020F050202020403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anose="020F050202020403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anose="020F050202020403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anose="020F050202020403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anose="020F0502020204030204" pitchFamily="34" charset="0"/>
        </a:defRPr>
      </a:lvl9pPr>
    </p:titleStyle>
    <p:bodyStyle>
      <a:lvl1pPr marL="319405" indent="-319405" algn="l" rtl="0" eaLnBrk="0" fontAlgn="base" hangingPunct="0">
        <a:spcBef>
          <a:spcPts val="700"/>
        </a:spcBef>
        <a:spcAft>
          <a:spcPct val="0"/>
        </a:spcAft>
        <a:buClr>
          <a:schemeClr val="accent2"/>
        </a:buClr>
        <a:buSzPct val="60000"/>
        <a:buFont typeface="Wingdings" panose="05000000000000000000" pitchFamily="2" charset="2"/>
        <a:buChar char="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3050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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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0" fontAlgn="base" hangingPunct="0">
        <a:spcBef>
          <a:spcPts val="400"/>
        </a:spcBef>
        <a:spcAft>
          <a:spcPct val="0"/>
        </a:spcAft>
        <a:buClr>
          <a:srgbClr val="08A1D9"/>
        </a:buClr>
        <a:buSzPct val="75000"/>
        <a:buFont typeface="Wingdings" panose="05000000000000000000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0" fontAlgn="base" hangingPunct="0">
        <a:spcBef>
          <a:spcPts val="400"/>
        </a:spcBef>
        <a:spcAft>
          <a:spcPct val="0"/>
        </a:spcAft>
        <a:buClr>
          <a:srgbClr val="7C984A"/>
        </a:buClr>
        <a:buSzPct val="65000"/>
        <a:buFont typeface="Wingdings" panose="05000000000000000000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 panose="05000000000000000000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 panose="05000000000000000000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 panose="05000000000000000000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 panose="05000000000000000000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 hasCustomPrompt="1"/>
          </p:nvPr>
        </p:nvSpPr>
        <p:spPr>
          <a:xfrm>
            <a:off x="323850" y="404813"/>
            <a:ext cx="8640763" cy="4565650"/>
          </a:xfrm>
        </p:spPr>
        <p:txBody>
          <a:bodyPr vert="horz" wrap="square" lIns="91440" tIns="45720" rIns="91440" bIns="45720" numCol="1" anchor="b" anchorCtr="0" compatLnSpc="1"/>
          <a:lstStyle/>
          <a:p>
            <a:pPr algn="ctr" eaLnBrk="1" hangingPunct="1">
              <a:buClrTx/>
              <a:buSzTx/>
              <a:buFontTx/>
              <a:buNone/>
            </a:pPr>
            <a:r>
              <a:rPr kern="1200" cap="none" dirty="0">
                <a:latin typeface="+mj-lt"/>
                <a:ea typeface="+mj-ea"/>
                <a:cs typeface="+mj-cs"/>
              </a:rPr>
              <a:t>Πανεπιστήμιο Πατρών</a:t>
            </a:r>
            <a:br>
              <a:rPr kern="1200" cap="none" dirty="0">
                <a:latin typeface="+mj-lt"/>
                <a:ea typeface="+mj-ea"/>
                <a:cs typeface="+mj-cs"/>
              </a:rPr>
            </a:br>
            <a:r>
              <a:rPr kern="1200" cap="none" dirty="0">
                <a:latin typeface="+mj-lt"/>
                <a:ea typeface="+mj-ea"/>
                <a:cs typeface="+mj-cs"/>
              </a:rPr>
              <a:t>Τμήμα Φιλολογίας</a:t>
            </a:r>
            <a:br>
              <a:rPr kern="1200" cap="none" dirty="0">
                <a:latin typeface="+mj-lt"/>
                <a:ea typeface="+mj-ea"/>
                <a:cs typeface="+mj-cs"/>
              </a:rPr>
            </a:br>
            <a:br>
              <a:rPr kern="1200" cap="none" dirty="0">
                <a:latin typeface="+mj-lt"/>
                <a:ea typeface="+mj-ea"/>
                <a:cs typeface="+mj-cs"/>
              </a:rPr>
            </a:br>
            <a:r>
              <a:rPr sz="4000" b="1" kern="1200" cap="none" dirty="0">
                <a:latin typeface="+mj-lt"/>
                <a:ea typeface="+mj-ea"/>
                <a:cs typeface="+mj-cs"/>
              </a:rPr>
              <a:t>Εισαγωγή στη Γενική Γλωσσολογία Ι</a:t>
            </a:r>
            <a:br>
              <a:rPr b="1" kern="1200" cap="none" dirty="0">
                <a:latin typeface="+mj-lt"/>
                <a:ea typeface="+mj-ea"/>
                <a:cs typeface="+mj-cs"/>
              </a:rPr>
            </a:br>
            <a:br>
              <a:rPr b="1" kern="1200" cap="none" dirty="0">
                <a:latin typeface="+mj-lt"/>
                <a:ea typeface="+mj-ea"/>
                <a:cs typeface="+mj-cs"/>
              </a:rPr>
            </a:br>
            <a:r>
              <a:rPr kern="1200" cap="none" dirty="0">
                <a:latin typeface="+mj-lt"/>
                <a:ea typeface="+mj-ea"/>
                <a:cs typeface="+mj-cs"/>
              </a:rPr>
              <a:t>Διδάσκων: Αργύρης Αρχάκης</a:t>
            </a:r>
            <a:endParaRPr kern="1200" cap="none" dirty="0">
              <a:latin typeface="+mj-lt"/>
              <a:ea typeface="+mj-ea"/>
              <a:cs typeface="+mj-cs"/>
            </a:endParaRPr>
          </a:p>
        </p:txBody>
      </p:sp>
      <p:sp>
        <p:nvSpPr>
          <p:cNvPr id="10243" name="Υπότιτλος 2"/>
          <p:cNvSpPr>
            <a:spLocks noGrp="1"/>
          </p:cNvSpPr>
          <p:nvPr>
            <p:ph type="subTitle" idx="1" hasCustomPrompt="1"/>
          </p:nvPr>
        </p:nvSpPr>
        <p:spPr/>
        <p:txBody>
          <a:bodyPr vert="horz" wrap="square" lIns="91440" tIns="45720" rIns="91440" bIns="45720" anchor="ctr" anchorCtr="0"/>
          <a:lstStyle/>
          <a:p>
            <a:pPr algn="r" eaLnBrk="1" hangingPunct="1">
              <a:buSzPct val="60000"/>
            </a:pPr>
            <a:r>
              <a:rPr lang="en-US" altLang="el-GR" kern="1200" dirty="0">
                <a:solidFill>
                  <a:srgbClr val="FFFFFF"/>
                </a:solidFill>
                <a:latin typeface="Tw Cen MT" panose="020B0602020104020603" pitchFamily="34" charset="0"/>
                <a:ea typeface="+mn-ea"/>
                <a:cs typeface="+mn-cs"/>
              </a:rPr>
              <a:t>2o </a:t>
            </a:r>
            <a:r>
              <a:rPr lang="el-GR" altLang="el-GR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Μάθημα</a:t>
            </a:r>
            <a:endParaRPr lang="el-GR" altLang="el-GR" kern="1200" dirty="0">
              <a:solidFill>
                <a:srgbClr val="FFFFFF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r>
              <a:rPr lang="el-GR" altLang="el-GR" b="1" dirty="0"/>
              <a:t>Επιστημονική μελέτη</a:t>
            </a:r>
            <a:endParaRPr lang="el-GR" altLang="el-GR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 bwMode="auto">
          <a:solidFill>
            <a:schemeClr val="lt1"/>
          </a:solidFill>
          <a:ln w="19050">
            <a:solidFill>
              <a:schemeClr val="accent1"/>
            </a:solidFill>
          </a:ln>
          <a:effectLst/>
          <a:scene3d>
            <a:camera prst="orthographicFront"/>
            <a:lightRig rig="balanced" dir="t"/>
          </a:scene3d>
          <a:sp3d prstMaterial="plastic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normAutofit/>
          </a:bodyPr>
          <a:lstStyle/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anose="05000000000000000000"/>
              <a:buChar char=""/>
              <a:defRPr/>
            </a:pPr>
            <a:endParaRPr kumimoji="0" lang="el-GR" sz="2900" b="1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anose="05000000000000000000"/>
              <a:buChar char=""/>
              <a:defRPr/>
            </a:pPr>
            <a:r>
              <a:rPr kumimoji="0" lang="el-GR" sz="29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Γλωσσολογία είναι η επιστημονική μελέτη της γλώσσας</a:t>
            </a:r>
            <a:endParaRPr kumimoji="0" lang="el-GR" sz="2900" b="1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anose="05000000000000000000"/>
              <a:buChar char=""/>
              <a:defRPr/>
            </a:pPr>
            <a:endParaRPr kumimoji="0" lang="el-GR" sz="2900" b="1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40080" marR="0" lvl="1" indent="-274320" algn="l" defTabSz="914400" rtl="0" eaLnBrk="1" fontAlgn="auto" latinLnBrk="0" hangingPunct="1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Ø"/>
              <a:defRPr/>
            </a:pPr>
            <a:r>
              <a:rPr kumimoji="0" lang="el-GR" sz="26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Επιστημονική μελέτη: </a:t>
            </a:r>
            <a:r>
              <a:rPr kumimoji="0" lang="el-GR" sz="26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Αντικειμενική, αμερόληπτη </a:t>
            </a:r>
            <a:r>
              <a:rPr kumimoji="0" lang="el-GR" sz="3200" b="1" i="1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highlight>
                  <a:srgbClr val="FFFF00"/>
                </a:highlight>
                <a:uLnTx/>
                <a:uFillTx/>
                <a:latin typeface="+mn-lt"/>
                <a:ea typeface="+mn-ea"/>
                <a:cs typeface="+mn-cs"/>
              </a:rPr>
              <a:t>παρατήρηση</a:t>
            </a:r>
            <a:r>
              <a:rPr kumimoji="0" lang="el-GR" sz="2600" b="1" i="1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highlight>
                  <a:srgbClr val="FFFF00"/>
                </a:highlight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l-GR" sz="2600" b="1" i="1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και </a:t>
            </a:r>
            <a:r>
              <a:rPr kumimoji="0" lang="el-GR" sz="2600" b="1" i="1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highlight>
                  <a:srgbClr val="FFFF00"/>
                </a:highlight>
                <a:uLnTx/>
                <a:uFillTx/>
                <a:latin typeface="+mn-lt"/>
                <a:ea typeface="+mn-ea"/>
                <a:cs typeface="+mn-cs"/>
              </a:rPr>
              <a:t>καταγραφή</a:t>
            </a:r>
            <a:r>
              <a:rPr kumimoji="0" lang="el-GR" sz="2600" b="1" i="1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l-GR" sz="2600" b="0" i="1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των δεδομένων, χωρίς κοινωνικές, πολιτιστικές, εθνικιστικές ή άλλες προκαταλήψεις.</a:t>
            </a:r>
            <a:endParaRPr kumimoji="0" lang="el-GR" sz="2600" b="1" i="1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r>
              <a:rPr lang="el-GR" altLang="el-GR" b="1" dirty="0"/>
              <a:t>Επιστημονική μελέτη</a:t>
            </a:r>
            <a:endParaRPr lang="el-GR" altLang="el-GR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>
          <a:xfrm>
            <a:off x="265430" y="1557655"/>
            <a:ext cx="8500745" cy="514286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/>
          <a:lstStyle/>
          <a:p>
            <a:pPr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dirty="0">
                <a:solidFill>
                  <a:srgbClr val="000000"/>
                </a:solidFill>
              </a:rPr>
              <a:t>Δεν πρέπει να λησμονούμε ότι η </a:t>
            </a:r>
            <a:r>
              <a:rPr u="sng" dirty="0">
                <a:solidFill>
                  <a:srgbClr val="000000"/>
                </a:solidFill>
              </a:rPr>
              <a:t>παρατήρηση </a:t>
            </a:r>
            <a:r>
              <a:rPr dirty="0">
                <a:solidFill>
                  <a:srgbClr val="000000"/>
                </a:solidFill>
              </a:rPr>
              <a:t>συχνά συνεπάγεται </a:t>
            </a:r>
            <a:r>
              <a:rPr b="1" dirty="0">
                <a:solidFill>
                  <a:srgbClr val="000000"/>
                </a:solidFill>
              </a:rPr>
              <a:t>επιλεκτική προσοχή</a:t>
            </a:r>
            <a:r>
              <a:rPr dirty="0">
                <a:solidFill>
                  <a:srgbClr val="000000"/>
                </a:solidFill>
              </a:rPr>
              <a:t>. </a:t>
            </a:r>
            <a:endParaRPr dirty="0">
              <a:solidFill>
                <a:srgbClr val="000000"/>
              </a:solidFill>
            </a:endParaRPr>
          </a:p>
          <a:p>
            <a:pPr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u="sng" dirty="0">
              <a:solidFill>
                <a:srgbClr val="000000"/>
              </a:solidFill>
            </a:endParaRPr>
          </a:p>
          <a:p>
            <a:pPr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u="sng" dirty="0">
                <a:solidFill>
                  <a:srgbClr val="000000"/>
                </a:solidFill>
              </a:rPr>
              <a:t>Η παρατήρηση</a:t>
            </a:r>
            <a:r>
              <a:rPr lang="en-US" altLang="x-none" dirty="0">
                <a:solidFill>
                  <a:srgbClr val="000000"/>
                </a:solidFill>
                <a:latin typeface="Tw Cen MT" panose="020B0602020104020603" pitchFamily="34" charset="0"/>
              </a:rPr>
              <a:t> </a:t>
            </a:r>
            <a:r>
              <a:rPr b="1" dirty="0">
                <a:solidFill>
                  <a:srgbClr val="000000"/>
                </a:solidFill>
              </a:rPr>
              <a:t>δεν</a:t>
            </a:r>
            <a:r>
              <a:rPr dirty="0">
                <a:solidFill>
                  <a:srgbClr val="000000"/>
                </a:solidFill>
              </a:rPr>
              <a:t> είναι </a:t>
            </a:r>
            <a:r>
              <a:rPr dirty="0">
                <a:solidFill>
                  <a:srgbClr val="FF0000"/>
                </a:solidFill>
              </a:rPr>
              <a:t>ουδέτερη ως προς τη θεωρία</a:t>
            </a:r>
            <a:r>
              <a:rPr dirty="0">
                <a:solidFill>
                  <a:srgbClr val="000000"/>
                </a:solidFill>
              </a:rPr>
              <a:t> και </a:t>
            </a:r>
            <a:r>
              <a:rPr b="1" dirty="0">
                <a:solidFill>
                  <a:srgbClr val="000000"/>
                </a:solidFill>
              </a:rPr>
              <a:t>ανεξάρτητη από την υπόθεση</a:t>
            </a:r>
            <a:r>
              <a:rPr dirty="0">
                <a:solidFill>
                  <a:srgbClr val="000000"/>
                </a:solidFill>
              </a:rPr>
              <a:t>.</a:t>
            </a:r>
            <a:endParaRPr dirty="0">
              <a:solidFill>
                <a:srgbClr val="000000"/>
              </a:solidFill>
            </a:endParaRPr>
          </a:p>
          <a:p>
            <a:pPr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dirty="0">
              <a:solidFill>
                <a:srgbClr val="000000"/>
              </a:solidFill>
            </a:endParaRPr>
          </a:p>
          <a:p>
            <a:pPr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dirty="0">
                <a:solidFill>
                  <a:srgbClr val="000000"/>
                </a:solidFill>
              </a:rPr>
              <a:t>Οι επιστήμονες και οι φιλόσοφοι της επιστήμης </a:t>
            </a:r>
            <a:r>
              <a:rPr b="1" dirty="0">
                <a:solidFill>
                  <a:srgbClr val="000000"/>
                </a:solidFill>
              </a:rPr>
              <a:t>δεν δέχονται </a:t>
            </a:r>
            <a:r>
              <a:rPr dirty="0">
                <a:solidFill>
                  <a:srgbClr val="000000"/>
                </a:solidFill>
              </a:rPr>
              <a:t>ότι υπάρχει </a:t>
            </a:r>
            <a:r>
              <a:rPr b="1" dirty="0">
                <a:solidFill>
                  <a:srgbClr val="000000"/>
                </a:solidFill>
              </a:rPr>
              <a:t>μία</a:t>
            </a:r>
            <a:r>
              <a:rPr dirty="0">
                <a:solidFill>
                  <a:srgbClr val="000000"/>
                </a:solidFill>
              </a:rPr>
              <a:t> μόνο </a:t>
            </a:r>
            <a:r>
              <a:rPr u="sng" dirty="0">
                <a:solidFill>
                  <a:srgbClr val="000000"/>
                </a:solidFill>
              </a:rPr>
              <a:t>μέθοδος έρευνας</a:t>
            </a:r>
            <a:r>
              <a:rPr lang="en-US" altLang="x-none" dirty="0">
                <a:solidFill>
                  <a:srgbClr val="000000"/>
                </a:solidFill>
                <a:latin typeface="Tw Cen MT" panose="020B0602020104020603" pitchFamily="34" charset="0"/>
              </a:rPr>
              <a:t> </a:t>
            </a:r>
            <a:r>
              <a:rPr dirty="0">
                <a:solidFill>
                  <a:srgbClr val="000000"/>
                </a:solidFill>
              </a:rPr>
              <a:t>(</a:t>
            </a:r>
            <a:r>
              <a:rPr lang="en-US" altLang="x-none" dirty="0">
                <a:solidFill>
                  <a:srgbClr val="000000"/>
                </a:solidFill>
                <a:latin typeface="Tw Cen MT" panose="020B0602020104020603" pitchFamily="34" charset="0"/>
              </a:rPr>
              <a:t>Lyons</a:t>
            </a:r>
            <a:r>
              <a:rPr dirty="0">
                <a:solidFill>
                  <a:srgbClr val="000000"/>
                </a:solidFill>
              </a:rPr>
              <a:t> 1995: 62)</a:t>
            </a:r>
            <a:r>
              <a:rPr lang="el-GR" dirty="0">
                <a:solidFill>
                  <a:srgbClr val="000000"/>
                </a:solidFill>
              </a:rPr>
              <a:t>: </a:t>
            </a:r>
            <a:r>
              <a:rPr lang="el-GR" dirty="0">
                <a:solidFill>
                  <a:srgbClr val="FF0000"/>
                </a:solidFill>
              </a:rPr>
              <a:t>π.χ. έμφαση στις διαφορές των γλωσσών ή στην ενότητά τους</a:t>
            </a:r>
            <a:endParaRPr lang="el-GR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numCol="1" anchor="ctr" anchorCtr="0" compatLnSpc="1"/>
          <a:lstStyle/>
          <a:p>
            <a:pPr eaLnBrk="1" hangingPunct="1">
              <a:buNone/>
            </a:pPr>
            <a:r>
              <a:rPr sz="3200" b="1" dirty="0"/>
              <a:t>Γνωσιολογικά ρεύματα στα οποία βασίστηκε η Γλωσσολογία</a:t>
            </a:r>
            <a:endParaRPr sz="3200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>
          <a:xfrm>
            <a:off x="179388" y="1628775"/>
            <a:ext cx="8713788" cy="500062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/>
          <a:lstStyle/>
          <a:p>
            <a:pPr marL="546100" lvl="3" indent="-457200" eaLnBrk="1" hangingPunct="1">
              <a:lnSpc>
                <a:spcPct val="90000"/>
              </a:lnSpc>
              <a:buClr>
                <a:schemeClr val="accent2"/>
              </a:buClr>
              <a:buSzPct val="75000"/>
              <a:buFont typeface="Wingdings" panose="05000000000000000000" pitchFamily="2" charset="2"/>
              <a:buChar char="q"/>
            </a:pPr>
            <a:r>
              <a:rPr sz="2800" b="1" dirty="0">
                <a:solidFill>
                  <a:srgbClr val="000000"/>
                </a:solidFill>
              </a:rPr>
              <a:t>Εμπειρισμός</a:t>
            </a:r>
            <a:r>
              <a:rPr sz="2800" dirty="0">
                <a:solidFill>
                  <a:srgbClr val="000000"/>
                </a:solidFill>
              </a:rPr>
              <a:t>: Η γνώση προέρχεται από τα αισθητήρια όργανα του ανθρώπου και τις αντιληπτικές του ικανότητες, από την εμπειρία του </a:t>
            </a:r>
            <a:r>
              <a:rPr sz="2400" dirty="0">
                <a:solidFill>
                  <a:srgbClr val="000000"/>
                </a:solidFill>
              </a:rPr>
              <a:t>[επαγωγική μέθοδος, πείραμα]</a:t>
            </a:r>
            <a:endParaRPr lang="en-US" altLang="x-none" sz="2400" dirty="0">
              <a:solidFill>
                <a:srgbClr val="000000"/>
              </a:solidFill>
              <a:latin typeface="Tw Cen MT" panose="020B0602020104020603" pitchFamily="34" charset="0"/>
            </a:endParaRPr>
          </a:p>
          <a:p>
            <a:pPr marL="546100" lvl="3" indent="-457200" eaLnBrk="1" hangingPunct="1">
              <a:lnSpc>
                <a:spcPct val="90000"/>
              </a:lnSpc>
              <a:buClr>
                <a:schemeClr val="accent2"/>
              </a:buClr>
              <a:buSzPct val="75000"/>
              <a:buFont typeface="Wingdings" panose="05000000000000000000" pitchFamily="2" charset="2"/>
              <a:buNone/>
            </a:pPr>
            <a:r>
              <a:rPr sz="2400" i="1" dirty="0">
                <a:solidFill>
                  <a:srgbClr val="000000"/>
                </a:solidFill>
              </a:rPr>
              <a:t>Κοινωνιογλωσσολογία</a:t>
            </a:r>
            <a:r>
              <a:rPr sz="2400" dirty="0">
                <a:solidFill>
                  <a:srgbClr val="000000"/>
                </a:solidFill>
              </a:rPr>
              <a:t>: έμφαση στη </a:t>
            </a:r>
            <a:r>
              <a:rPr sz="2400" dirty="0">
                <a:solidFill>
                  <a:srgbClr val="000000"/>
                </a:solidFill>
                <a:highlight>
                  <a:srgbClr val="FFFF00"/>
                </a:highlight>
              </a:rPr>
              <a:t>διαφορά </a:t>
            </a:r>
            <a:r>
              <a:rPr sz="2400" dirty="0">
                <a:solidFill>
                  <a:srgbClr val="000000"/>
                </a:solidFill>
              </a:rPr>
              <a:t>των γλωσσών και των γλωσσικών ποικιλιών</a:t>
            </a:r>
            <a:endParaRPr lang="en-US" altLang="x-none" sz="2400" dirty="0">
              <a:solidFill>
                <a:srgbClr val="000000"/>
              </a:solidFill>
              <a:latin typeface="Tw Cen MT" panose="020B0602020104020603" pitchFamily="34" charset="0"/>
            </a:endParaRPr>
          </a:p>
          <a:p>
            <a:pPr marL="546100" lvl="3" indent="-457200" eaLnBrk="1" hangingPunct="1">
              <a:lnSpc>
                <a:spcPct val="90000"/>
              </a:lnSpc>
              <a:buClr>
                <a:schemeClr val="accent2"/>
              </a:buClr>
              <a:buSzPct val="75000"/>
              <a:buFont typeface="Wingdings" panose="05000000000000000000" pitchFamily="2" charset="2"/>
              <a:buChar char="q"/>
            </a:pPr>
            <a:endParaRPr lang="en-US" altLang="x-none" sz="2800" dirty="0">
              <a:solidFill>
                <a:srgbClr val="000000"/>
              </a:solidFill>
              <a:latin typeface="Tw Cen MT" panose="020B0602020104020603" pitchFamily="34" charset="0"/>
            </a:endParaRPr>
          </a:p>
          <a:p>
            <a:pPr marL="546100" lvl="3" indent="-457200" eaLnBrk="1" hangingPunct="1">
              <a:lnSpc>
                <a:spcPct val="90000"/>
              </a:lnSpc>
              <a:buClr>
                <a:schemeClr val="accent2"/>
              </a:buClr>
              <a:buSzPct val="75000"/>
              <a:buFont typeface="Wingdings" panose="05000000000000000000" pitchFamily="2" charset="2"/>
              <a:buChar char="q"/>
            </a:pPr>
            <a:r>
              <a:rPr sz="2800" b="1" dirty="0">
                <a:solidFill>
                  <a:srgbClr val="000000"/>
                </a:solidFill>
              </a:rPr>
              <a:t>Ορθολογισμός</a:t>
            </a:r>
            <a:r>
              <a:rPr sz="2800" dirty="0">
                <a:solidFill>
                  <a:srgbClr val="000000"/>
                </a:solidFill>
              </a:rPr>
              <a:t>: Η γνώση οφείλεται στο νου, σε νοητικές αρχές βάσει των οποίων ο νους ερμηνεύει τα δεδομένα της εμπειρίας </a:t>
            </a:r>
            <a:r>
              <a:rPr sz="2400" dirty="0">
                <a:solidFill>
                  <a:srgbClr val="000000"/>
                </a:solidFill>
              </a:rPr>
              <a:t>[παραγωγική μέθοδος]</a:t>
            </a:r>
            <a:endParaRPr sz="2400" dirty="0">
              <a:solidFill>
                <a:srgbClr val="000000"/>
              </a:solidFill>
            </a:endParaRPr>
          </a:p>
          <a:p>
            <a:pPr marL="546100" lvl="3" indent="-457200" eaLnBrk="1" hangingPunct="1">
              <a:lnSpc>
                <a:spcPct val="90000"/>
              </a:lnSpc>
              <a:buClr>
                <a:schemeClr val="accent2"/>
              </a:buClr>
              <a:buSzPct val="75000"/>
              <a:buFont typeface="Wingdings" panose="05000000000000000000" pitchFamily="2" charset="2"/>
              <a:buNone/>
            </a:pPr>
            <a:r>
              <a:rPr sz="2400" i="1" dirty="0">
                <a:solidFill>
                  <a:srgbClr val="000000"/>
                </a:solidFill>
              </a:rPr>
              <a:t>Σύνταξη</a:t>
            </a:r>
            <a:r>
              <a:rPr sz="2400" dirty="0">
                <a:solidFill>
                  <a:srgbClr val="000000"/>
                </a:solidFill>
              </a:rPr>
              <a:t>: έμφαση στην βαθύτερη </a:t>
            </a:r>
            <a:r>
              <a:rPr sz="2400" dirty="0">
                <a:solidFill>
                  <a:srgbClr val="000000"/>
                </a:solidFill>
                <a:highlight>
                  <a:srgbClr val="FFFF00"/>
                </a:highlight>
              </a:rPr>
              <a:t>ενότητα</a:t>
            </a:r>
            <a:r>
              <a:rPr sz="2400" dirty="0">
                <a:solidFill>
                  <a:srgbClr val="000000"/>
                </a:solidFill>
              </a:rPr>
              <a:t> όλων των γλωσσών, στην κοινή νοητική τους δομή</a:t>
            </a:r>
            <a:endParaRPr sz="2400" i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r>
              <a:rPr lang="el-GR" altLang="el-GR" b="1" dirty="0"/>
              <a:t>Παραδοσιακή γραμματική </a:t>
            </a:r>
            <a:endParaRPr lang="el-GR" altLang="el-GR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 bwMode="auto">
          <a:xfrm>
            <a:off x="0" y="1557338"/>
            <a:ext cx="9143999" cy="5300662"/>
          </a:xfrm>
          <a:solidFill>
            <a:schemeClr val="lt1"/>
          </a:solidFill>
          <a:ln w="19050">
            <a:solidFill>
              <a:schemeClr val="accent1"/>
            </a:solidFill>
          </a:ln>
          <a:effectLst/>
          <a:scene3d>
            <a:camera prst="orthographicFront"/>
            <a:lightRig rig="balanced" dir="t"/>
          </a:scene3d>
          <a:sp3d prstMaterial="plastic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normAutofit lnSpcReduction="10000"/>
          </a:bodyPr>
          <a:lstStyle/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anose="05000000000000000000"/>
              <a:buChar char=""/>
              <a:defRPr/>
            </a:pPr>
            <a:r>
              <a:rPr kumimoji="0" lang="el-GR" sz="29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Ο ΜΗ επιστημονικός χαρακτήρας της παραδοσιακής γραμματικής</a:t>
            </a:r>
            <a:r>
              <a:rPr kumimoji="0" lang="el-GR" sz="29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(σε αντίθεση με τον επιστημονικό χαρακτήρα της σύγχρονης γλωσσολογίας):</a:t>
            </a:r>
            <a:endParaRPr kumimoji="0" lang="en-US" sz="29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anose="05000000000000000000"/>
              <a:buChar char=""/>
              <a:defRPr/>
            </a:pPr>
            <a:endParaRPr kumimoji="0" lang="el-GR" sz="29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  <a:defRPr/>
            </a:pP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l-GR" sz="2800" b="1" i="1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Η ελληνική της ελληνιστικής περιόδου </a:t>
            </a:r>
            <a:r>
              <a:rPr kumimoji="0" lang="el-GR" sz="2800" b="0" i="1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είχε σημαντικά </a:t>
            </a:r>
            <a:r>
              <a:rPr kumimoji="0" lang="el-GR" sz="28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+mn-lt"/>
                <a:ea typeface="+mn-ea"/>
                <a:cs typeface="+mn-cs"/>
              </a:rPr>
              <a:t>διαφοροποιηθεί</a:t>
            </a:r>
            <a:r>
              <a:rPr kumimoji="0" lang="el-GR" sz="2800" b="0" i="1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από </a:t>
            </a:r>
            <a:r>
              <a:rPr kumimoji="0" lang="el-GR" sz="2800" b="1" i="1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την ελληνική των κλασικών κειμένων</a:t>
            </a:r>
            <a:r>
              <a:rPr kumimoji="0" lang="el-GR" sz="2800" b="0" i="1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endParaRPr kumimoji="0" lang="en-US" sz="2800" b="0" i="1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  <a:defRPr/>
            </a:pP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l-GR" sz="2800" b="0" i="1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Έτσι, στην Αλεξάνδρεια με την ονομαστή βιβλιοθήκη της </a:t>
            </a:r>
            <a:r>
              <a:rPr kumimoji="0" lang="el-GR" sz="28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(2</a:t>
            </a:r>
            <a:r>
              <a:rPr kumimoji="0" lang="el-GR" sz="2800" b="0" i="0" u="none" strike="noStrike" kern="1200" cap="none" spc="0" normalizeH="0" baseline="3000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ος</a:t>
            </a:r>
            <a:r>
              <a:rPr kumimoji="0" lang="el-GR" sz="28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αι. π. Χ.)</a:t>
            </a:r>
            <a:r>
              <a:rPr kumimoji="0" lang="el-GR" sz="2800" b="0" i="1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αναπτύχθηκε έντονη δραστηριότητα γύρω από </a:t>
            </a:r>
            <a:r>
              <a:rPr kumimoji="0" lang="el-GR" sz="2800" b="1" i="1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τη συλλογή, διατήρηση και μελέτη των έργων των αττικών συγγραφέων</a:t>
            </a:r>
            <a:r>
              <a:rPr kumimoji="0" lang="el-GR" sz="2800" b="0" i="1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Διαμορφώθηκε μια κατηγορία ειδικών μελετητών των κλασικών κειμένων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[</a:t>
            </a:r>
            <a:r>
              <a:rPr kumimoji="0" lang="el-GR" sz="20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Διονύσιος ο </a:t>
            </a:r>
            <a:r>
              <a:rPr kumimoji="0" lang="el-GR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Θραξ</a:t>
            </a:r>
            <a:r>
              <a:rPr kumimoji="0" lang="el-GR" sz="20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«Τέχνη Γραμματική» 2</a:t>
            </a:r>
            <a:r>
              <a:rPr kumimoji="0" lang="el-GR" sz="2000" b="0" i="0" u="none" strike="noStrike" kern="1200" cap="none" spc="0" normalizeH="0" baseline="3000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ος</a:t>
            </a:r>
            <a:r>
              <a:rPr kumimoji="0" lang="el-GR" sz="20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π. Χ., Απολλώνιος ο Δύσκολος «Περί συντάξεως» 2</a:t>
            </a:r>
            <a:r>
              <a:rPr kumimoji="0" lang="el-GR" sz="2000" b="0" i="0" u="none" strike="noStrike" kern="1200" cap="none" spc="0" normalizeH="0" baseline="3000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ος</a:t>
            </a:r>
            <a:r>
              <a:rPr kumimoji="0" lang="el-GR" sz="20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μ. Χ.</a:t>
            </a:r>
            <a:r>
              <a:rPr kumimoji="0" lang="el-GR" sz="28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]</a:t>
            </a:r>
            <a:endParaRPr kumimoji="0" lang="el-GR" sz="28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Τίτλος 1"/>
          <p:cNvSpPr>
            <a:spLocks noGrp="1"/>
          </p:cNvSpPr>
          <p:nvPr>
            <p:ph type="title" hasCustomPrompt="1"/>
          </p:nvPr>
        </p:nvSpPr>
        <p:spPr>
          <a:xfrm>
            <a:off x="468313" y="115888"/>
            <a:ext cx="8297862" cy="1103312"/>
          </a:xfrm>
        </p:spPr>
        <p:txBody>
          <a:bodyPr vert="horz" wrap="square" lIns="91440" tIns="45720" rIns="91440" bIns="45720" anchor="ctr" anchorCtr="0"/>
          <a:lstStyle/>
          <a:p>
            <a:pPr algn="ctr"/>
            <a:r>
              <a:rPr lang="el-GR" altLang="el-GR" sz="4000" b="1" dirty="0"/>
              <a:t>Γλωσσικές μεταβολές </a:t>
            </a:r>
            <a:br>
              <a:rPr lang="el-GR" altLang="el-GR" sz="4000" b="1" dirty="0"/>
            </a:br>
            <a:r>
              <a:rPr lang="el-GR" altLang="el-GR" sz="4000" b="1" dirty="0"/>
              <a:t>κατά την Ελληνιστική περίοδο</a:t>
            </a:r>
            <a:endParaRPr lang="el-GR" altLang="el-GR" sz="4000" b="1" dirty="0"/>
          </a:p>
        </p:txBody>
      </p:sp>
      <p:sp>
        <p:nvSpPr>
          <p:cNvPr id="21507" name="Θέση περιεχομένου 2"/>
          <p:cNvSpPr>
            <a:spLocks noGrp="1"/>
          </p:cNvSpPr>
          <p:nvPr>
            <p:ph sz="quarter" idx="1" hasCustomPrompt="1"/>
          </p:nvPr>
        </p:nvSpPr>
        <p:spPr>
          <a:xfrm>
            <a:off x="179388" y="1773238"/>
            <a:ext cx="8713788" cy="4968875"/>
          </a:xfrm>
        </p:spPr>
        <p:txBody>
          <a:bodyPr vert="horz" wrap="square" lIns="91440" tIns="45720" rIns="91440" bIns="45720" numCol="1" anchor="t" anchorCtr="0" compatLnSpc="1"/>
          <a:lstStyle/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  <a:buChar char="Ø"/>
            </a:pPr>
            <a:r>
              <a:rPr lang="el-GR" alt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Απώλεια</a:t>
            </a:r>
            <a:endParaRPr lang="el-GR" altLang="el-G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lang="el-GR" altLang="el-GR" sz="2000" b="1" dirty="0"/>
              <a:t>μουσικού τονισμού και προσωδίας </a:t>
            </a:r>
            <a:r>
              <a:rPr lang="el-GR" altLang="el-GR" sz="2000" dirty="0"/>
              <a:t>(χάνεται η φωνολογική διάκριση μεταξύ μακρών (η</a:t>
            </a:r>
            <a:r>
              <a:rPr lang="en-US" altLang="el-GR" sz="2000" dirty="0">
                <a:latin typeface="Tw Cen MT" panose="020B0602020104020603" pitchFamily="34" charset="0"/>
              </a:rPr>
              <a:t>) </a:t>
            </a:r>
            <a:r>
              <a:rPr lang="el-GR" altLang="el-GR" sz="2000" dirty="0"/>
              <a:t>και βραχέων </a:t>
            </a:r>
            <a:r>
              <a:rPr lang="en-US" altLang="el-GR" sz="2000" dirty="0">
                <a:latin typeface="Tw Cen MT" panose="020B0602020104020603" pitchFamily="34" charset="0"/>
              </a:rPr>
              <a:t>(</a:t>
            </a:r>
            <a:r>
              <a:rPr lang="el-GR" altLang="el-GR" sz="2000" dirty="0"/>
              <a:t>ε) φωνηέντων [επίσης </a:t>
            </a:r>
            <a:r>
              <a:rPr lang="el-GR" altLang="el-GR" sz="2000" i="1" dirty="0"/>
              <a:t>α=ᾱ/ᾰ, ι= ῑ/ ῐ, υ= ῡ /ῠ/, ο=ο/ω</a:t>
            </a:r>
            <a:r>
              <a:rPr lang="el-GR" altLang="el-GR" sz="2000" dirty="0"/>
              <a:t>]</a:t>
            </a:r>
            <a:r>
              <a:rPr lang="el-GR" altLang="el-GR" sz="2000" i="1" dirty="0"/>
              <a:t> </a:t>
            </a:r>
            <a:r>
              <a:rPr lang="el-GR" altLang="el-GR" sz="2000" dirty="0"/>
              <a:t>και γίνονται ισόχρονα)</a:t>
            </a:r>
            <a:endParaRPr lang="el-GR" altLang="el-GR" sz="2000" dirty="0"/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lang="el-GR" altLang="el-GR" sz="2000" b="1" dirty="0"/>
              <a:t>διφθόγγων</a:t>
            </a:r>
            <a:r>
              <a:rPr lang="el-GR" altLang="el-GR" sz="2000" dirty="0"/>
              <a:t> (οι δίφθογγοι προφέρονται σαν ένας φθόγγος, μονοφθογγισμός, π.χ. </a:t>
            </a:r>
            <a:r>
              <a:rPr lang="el-GR" altLang="el-GR" sz="2000" i="1" dirty="0"/>
              <a:t>αι [</a:t>
            </a:r>
            <a:r>
              <a:rPr lang="en-US" altLang="el-GR" sz="2000" i="1" dirty="0">
                <a:latin typeface="Tw Cen MT" panose="020B0602020104020603" pitchFamily="34" charset="0"/>
              </a:rPr>
              <a:t>ai]</a:t>
            </a:r>
            <a:r>
              <a:rPr lang="el-GR" altLang="el-GR" sz="2000" i="1" dirty="0"/>
              <a:t> προφέρεται [</a:t>
            </a:r>
            <a:r>
              <a:rPr lang="en-US" altLang="el-GR" sz="2000" i="1" dirty="0">
                <a:latin typeface="Tw Cen MT" panose="020B0602020104020603" pitchFamily="34" charset="0"/>
              </a:rPr>
              <a:t>e</a:t>
            </a:r>
            <a:r>
              <a:rPr lang="el-GR" altLang="el-GR" sz="2000" i="1" dirty="0"/>
              <a:t>]</a:t>
            </a:r>
            <a:r>
              <a:rPr lang="el-GR" altLang="el-GR" sz="2000" dirty="0"/>
              <a:t>)</a:t>
            </a:r>
            <a:endParaRPr lang="el-GR" altLang="el-GR" sz="2000" dirty="0"/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lang="el-GR" altLang="el-GR" sz="2000" b="1" dirty="0"/>
              <a:t>διπλών συμφώνων </a:t>
            </a:r>
            <a:r>
              <a:rPr lang="el-GR" altLang="el-GR" sz="2000" dirty="0"/>
              <a:t>(τα διπλά σύμφωνα προφέρονται σαν ένα, π.χ. </a:t>
            </a:r>
            <a:r>
              <a:rPr lang="el-GR" altLang="el-GR" sz="2000" i="1" dirty="0"/>
              <a:t>ἵππος [</a:t>
            </a:r>
            <a:r>
              <a:rPr lang="en-US" altLang="el-GR" sz="2000" i="1" dirty="0">
                <a:latin typeface="Tw Cen MT" panose="020B0602020104020603" pitchFamily="34" charset="0"/>
              </a:rPr>
              <a:t>ippos] </a:t>
            </a:r>
            <a:r>
              <a:rPr lang="el-GR" altLang="el-GR" sz="2000" i="1" dirty="0"/>
              <a:t>προφέρεται [</a:t>
            </a:r>
            <a:r>
              <a:rPr lang="en-US" altLang="el-GR" sz="2000" i="1" dirty="0">
                <a:latin typeface="Tw Cen MT" panose="020B0602020104020603" pitchFamily="34" charset="0"/>
              </a:rPr>
              <a:t>ipos]</a:t>
            </a:r>
            <a:r>
              <a:rPr lang="el-GR" altLang="el-GR" sz="2000" dirty="0"/>
              <a:t>)</a:t>
            </a:r>
            <a:endParaRPr lang="el-GR" altLang="el-GR" sz="2000" dirty="0"/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lang="el-GR" altLang="el-GR" sz="2000" b="1" dirty="0"/>
              <a:t>δυϊκού αριθμού</a:t>
            </a:r>
            <a:r>
              <a:rPr lang="en-US" altLang="el-GR" sz="2000" b="1" dirty="0">
                <a:latin typeface="Tw Cen MT" panose="020B0602020104020603" pitchFamily="34" charset="0"/>
              </a:rPr>
              <a:t> </a:t>
            </a:r>
            <a:r>
              <a:rPr lang="en-US" altLang="el-GR" sz="2000" dirty="0">
                <a:latin typeface="Tw Cen MT" panose="020B0602020104020603" pitchFamily="34" charset="0"/>
              </a:rPr>
              <a:t>(</a:t>
            </a:r>
            <a:r>
              <a:rPr lang="el-GR" altLang="el-GR" sz="2000" dirty="0"/>
              <a:t>χάνεται το ληκτικό μόρφημα που δήλωνε δυϊκό αριθμό)</a:t>
            </a:r>
            <a:endParaRPr lang="el-GR" altLang="el-GR" sz="2000" dirty="0"/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lang="el-GR" altLang="el-GR" sz="2000" b="1" dirty="0"/>
              <a:t>δοτικής πτώσης </a:t>
            </a:r>
            <a:r>
              <a:rPr lang="el-GR" altLang="el-GR" sz="2000" dirty="0"/>
              <a:t>(η χρήση της δοτικής βαθμιαία εγκαταλείπεται και αντικαθίσταται από περιφράσεις, π.χ. </a:t>
            </a:r>
            <a:r>
              <a:rPr lang="el-GR" altLang="el-GR" sz="2000" i="1" dirty="0"/>
              <a:t>εἰς τον πατέρα</a:t>
            </a:r>
            <a:r>
              <a:rPr lang="el-GR" altLang="el-GR" sz="2000" dirty="0"/>
              <a:t>)</a:t>
            </a:r>
            <a:endParaRPr lang="el-GR" altLang="el-GR" sz="2000" dirty="0"/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lang="el-GR" altLang="el-GR" sz="2000" b="1" dirty="0"/>
              <a:t>ευκτικής έγκλισης </a:t>
            </a:r>
            <a:r>
              <a:rPr lang="el-GR" altLang="el-GR" sz="2000" dirty="0"/>
              <a:t>(χάνεται η διάκριση οριστικής-ευκτικής, επικρατεί η οριστική)</a:t>
            </a:r>
            <a:endParaRPr lang="el-GR" altLang="el-GR" sz="2000" dirty="0"/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lang="el-GR" altLang="el-GR" sz="1200" dirty="0"/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  <a:buChar char="Ø"/>
            </a:pPr>
            <a:endParaRPr lang="el-GR" altLang="el-GR" sz="1400" dirty="0"/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  <a:buChar char="Ø"/>
            </a:pPr>
            <a:endParaRPr lang="el-GR" altLang="el-GR" sz="1400" dirty="0"/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  <a:buChar char="Ø"/>
            </a:pPr>
            <a:endParaRPr lang="el-GR" altLang="el-GR" sz="1400" dirty="0"/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lang="el-GR" altLang="el-GR" dirty="0"/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lang="el-GR" altLang="el-G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anchor="ctr" anchorCtr="0"/>
          <a:lstStyle/>
          <a:p>
            <a:pPr algn="ctr"/>
            <a:r>
              <a:rPr lang="el-GR" altLang="el-GR" sz="4000" b="1" dirty="0">
                <a:solidFill>
                  <a:srgbClr val="434342"/>
                </a:solidFill>
              </a:rPr>
              <a:t>Γλωσσικές μεταβολές </a:t>
            </a:r>
            <a:br>
              <a:rPr lang="el-GR" altLang="el-GR" sz="4000" b="1" dirty="0">
                <a:solidFill>
                  <a:srgbClr val="434342"/>
                </a:solidFill>
              </a:rPr>
            </a:br>
            <a:r>
              <a:rPr lang="el-GR" altLang="el-GR" sz="4000" b="1" dirty="0">
                <a:solidFill>
                  <a:srgbClr val="434342"/>
                </a:solidFill>
              </a:rPr>
              <a:t>κατά την Ελληνιστική περίοδο</a:t>
            </a:r>
            <a:endParaRPr lang="el-GR" altLang="el-GR" dirty="0"/>
          </a:p>
        </p:txBody>
      </p:sp>
      <p:sp>
        <p:nvSpPr>
          <p:cNvPr id="24579" name="Θέση περιεχομένου 2"/>
          <p:cNvSpPr>
            <a:spLocks noGrp="1"/>
          </p:cNvSpPr>
          <p:nvPr>
            <p:ph sz="quarter" idx="1" hasCustomPrompt="1"/>
          </p:nvPr>
        </p:nvSpPr>
        <p:spPr>
          <a:xfrm>
            <a:off x="106363" y="1643063"/>
            <a:ext cx="8929687" cy="5214937"/>
          </a:xfrm>
        </p:spPr>
        <p:txBody>
          <a:bodyPr vert="horz" wrap="square" lIns="91440" tIns="45720" rIns="91440" bIns="45720" anchor="t" anchorCtr="0"/>
          <a:lstStyle/>
          <a:p>
            <a:pPr>
              <a:buClr>
                <a:srgbClr val="F96A1B"/>
              </a:buClr>
              <a:buSzPct val="60000"/>
              <a:buFont typeface="Wingdings" panose="05000000000000000000" pitchFamily="2" charset="2"/>
              <a:buChar char="Ø"/>
            </a:pPr>
            <a:r>
              <a:rPr lang="el-GR" altLang="el-GR" sz="2400" b="1" dirty="0">
                <a:solidFill>
                  <a:srgbClr val="000000"/>
                </a:solidFill>
              </a:rPr>
              <a:t>Αποσυστηματοποίηση</a:t>
            </a:r>
            <a:endParaRPr lang="el-GR" altLang="el-GR" sz="2400" b="1" dirty="0">
              <a:solidFill>
                <a:srgbClr val="000000"/>
              </a:solidFill>
            </a:endParaRPr>
          </a:p>
          <a:p>
            <a:pPr>
              <a:buClr>
                <a:srgbClr val="F96A1B"/>
              </a:buClr>
              <a:buSzPct val="60000"/>
              <a:buFont typeface="Wingdings" panose="05000000000000000000" pitchFamily="2" charset="2"/>
              <a:buChar char="q"/>
            </a:pPr>
            <a:r>
              <a:rPr lang="el-GR" altLang="el-GR" sz="2000" b="1" dirty="0">
                <a:solidFill>
                  <a:srgbClr val="000000"/>
                </a:solidFill>
              </a:rPr>
              <a:t>μέλλοντα χρόνου </a:t>
            </a:r>
            <a:r>
              <a:rPr lang="el-GR" altLang="el-GR" sz="2000" dirty="0">
                <a:solidFill>
                  <a:srgbClr val="000000"/>
                </a:solidFill>
              </a:rPr>
              <a:t>(δηλώνεται με περιφράσεις όπως </a:t>
            </a:r>
            <a:r>
              <a:rPr lang="el-GR" altLang="el-GR" sz="2000" i="1" dirty="0">
                <a:solidFill>
                  <a:srgbClr val="000000"/>
                </a:solidFill>
              </a:rPr>
              <a:t>ἔχω</a:t>
            </a:r>
            <a:r>
              <a:rPr lang="el-GR" altLang="el-GR" sz="2000" dirty="0">
                <a:solidFill>
                  <a:srgbClr val="000000"/>
                </a:solidFill>
              </a:rPr>
              <a:t> + απαρέμφατο</a:t>
            </a:r>
            <a:r>
              <a:rPr lang="el-GR" altLang="el-GR" sz="2000" i="1" dirty="0">
                <a:solidFill>
                  <a:srgbClr val="000000"/>
                </a:solidFill>
              </a:rPr>
              <a:t>, μέλλω + απαρέμφατο, π.χ. ποιῆσαι ἔχω, μέλλω λύσειν</a:t>
            </a:r>
            <a:r>
              <a:rPr lang="el-GR" altLang="el-GR" sz="2000" dirty="0">
                <a:solidFill>
                  <a:srgbClr val="000000"/>
                </a:solidFill>
              </a:rPr>
              <a:t>)</a:t>
            </a:r>
            <a:endParaRPr lang="el-GR" altLang="el-GR" sz="2000" dirty="0">
              <a:solidFill>
                <a:srgbClr val="000000"/>
              </a:solidFill>
            </a:endParaRPr>
          </a:p>
          <a:p>
            <a:pPr>
              <a:buClr>
                <a:srgbClr val="F96A1B"/>
              </a:buClr>
              <a:buSzPct val="60000"/>
              <a:buFont typeface="Wingdings" panose="05000000000000000000" pitchFamily="2" charset="2"/>
              <a:buChar char=""/>
            </a:pPr>
            <a:r>
              <a:rPr lang="el-GR" altLang="el-GR" sz="2000" b="1" dirty="0">
                <a:solidFill>
                  <a:srgbClr val="000000"/>
                </a:solidFill>
              </a:rPr>
              <a:t>συντελεσμένων χρόνων </a:t>
            </a:r>
            <a:r>
              <a:rPr lang="el-GR" altLang="el-GR" sz="2000" dirty="0">
                <a:solidFill>
                  <a:srgbClr val="000000"/>
                </a:solidFill>
              </a:rPr>
              <a:t>(παρακείμενος και υπερσυντέλικος δηλώνονται περιφραστικά με τη χρήση των βοηθητικών ρημάτων </a:t>
            </a:r>
            <a:r>
              <a:rPr lang="el-GR" altLang="el-GR" sz="2000" i="1" dirty="0">
                <a:solidFill>
                  <a:srgbClr val="000000"/>
                </a:solidFill>
              </a:rPr>
              <a:t>εἰμί</a:t>
            </a:r>
            <a:r>
              <a:rPr lang="el-GR" altLang="el-GR" sz="2000" dirty="0">
                <a:solidFill>
                  <a:srgbClr val="000000"/>
                </a:solidFill>
              </a:rPr>
              <a:t> και </a:t>
            </a:r>
            <a:r>
              <a:rPr lang="el-GR" altLang="el-GR" sz="2000" i="1" dirty="0">
                <a:solidFill>
                  <a:srgbClr val="000000"/>
                </a:solidFill>
              </a:rPr>
              <a:t>ἒχω</a:t>
            </a:r>
            <a:r>
              <a:rPr lang="el-GR" altLang="el-GR" sz="2000" dirty="0">
                <a:solidFill>
                  <a:srgbClr val="000000"/>
                </a:solidFill>
              </a:rPr>
              <a:t> σε συνδυασμό με μετοχικούς και απαρεμφατικούς τύπους, π.χ. </a:t>
            </a:r>
            <a:r>
              <a:rPr lang="el-GR" altLang="el-GR" sz="2000" i="1" dirty="0">
                <a:solidFill>
                  <a:srgbClr val="000000"/>
                </a:solidFill>
              </a:rPr>
              <a:t>εἰμί/ἦν πεποιηκώς/ποιήσας,  εἰμί/ἦν πεποιημένος/ποιηθείς</a:t>
            </a:r>
            <a:r>
              <a:rPr lang="el-GR" altLang="el-GR" sz="2000" dirty="0">
                <a:solidFill>
                  <a:srgbClr val="000000"/>
                </a:solidFill>
              </a:rPr>
              <a:t>) </a:t>
            </a:r>
            <a:endParaRPr lang="el-GR" altLang="el-GR" sz="2000" dirty="0">
              <a:solidFill>
                <a:srgbClr val="000000"/>
              </a:solidFill>
            </a:endParaRPr>
          </a:p>
          <a:p>
            <a:pPr>
              <a:buClr>
                <a:srgbClr val="F96A1B"/>
              </a:buClr>
              <a:buSzPct val="60000"/>
              <a:buFont typeface="Wingdings" panose="05000000000000000000" pitchFamily="2" charset="2"/>
              <a:buChar char=""/>
            </a:pPr>
            <a:r>
              <a:rPr lang="el-GR" altLang="el-GR" sz="2000" b="1" dirty="0">
                <a:solidFill>
                  <a:srgbClr val="000000"/>
                </a:solidFill>
              </a:rPr>
              <a:t>υποτακτικής έγκλισης </a:t>
            </a:r>
            <a:r>
              <a:rPr lang="el-GR" altLang="el-GR" sz="2000" dirty="0">
                <a:solidFill>
                  <a:srgbClr val="000000"/>
                </a:solidFill>
              </a:rPr>
              <a:t> (για να διακριθεί η υποτακτική ενεστώτα, ύστερα από τη φωνητική σύμπτωση των καταλήξεών της με αυτές της οριστικής ενεστώτα, χρησιμοποιείται ο δείκτης </a:t>
            </a:r>
            <a:r>
              <a:rPr lang="el-GR" altLang="el-GR" sz="2000" i="1" dirty="0">
                <a:solidFill>
                  <a:srgbClr val="000000"/>
                </a:solidFill>
              </a:rPr>
              <a:t>ἳνα</a:t>
            </a:r>
            <a:r>
              <a:rPr lang="el-GR" altLang="el-GR" sz="2000" dirty="0">
                <a:solidFill>
                  <a:srgbClr val="000000"/>
                </a:solidFill>
              </a:rPr>
              <a:t>) </a:t>
            </a:r>
            <a:endParaRPr lang="el-GR" altLang="el-GR" sz="2000" dirty="0">
              <a:solidFill>
                <a:srgbClr val="000000"/>
              </a:solidFill>
            </a:endParaRPr>
          </a:p>
          <a:p>
            <a:pPr>
              <a:buClr>
                <a:srgbClr val="F96A1B"/>
              </a:buClr>
              <a:buSzPct val="60000"/>
              <a:buFont typeface="Wingdings" panose="05000000000000000000" pitchFamily="2" charset="2"/>
              <a:buChar char=""/>
            </a:pPr>
            <a:r>
              <a:rPr lang="el-GR" altLang="el-GR" sz="2000" b="1" dirty="0">
                <a:solidFill>
                  <a:srgbClr val="000000"/>
                </a:solidFill>
              </a:rPr>
              <a:t>προστακτικής έγκλισης</a:t>
            </a:r>
            <a:r>
              <a:rPr lang="el-GR" altLang="el-GR" sz="2000" dirty="0">
                <a:solidFill>
                  <a:srgbClr val="000000"/>
                </a:solidFill>
              </a:rPr>
              <a:t> (διατηρείται μόνο το β’ πρόσωπο ενικού και πληθυντικού)</a:t>
            </a:r>
            <a:endParaRPr lang="el-GR" altLang="el-GR" sz="20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r>
              <a:rPr lang="el-GR" altLang="el-GR" b="1" dirty="0"/>
              <a:t>Παραδοσιακή γραμματική</a:t>
            </a:r>
            <a:endParaRPr lang="el-GR" altLang="el-GR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 bwMode="auto">
          <a:xfrm>
            <a:off x="179388" y="1628775"/>
            <a:ext cx="8713787" cy="5229225"/>
          </a:xfrm>
          <a:solidFill>
            <a:schemeClr val="lt1"/>
          </a:solidFill>
          <a:ln w="19050">
            <a:solidFill>
              <a:schemeClr val="accent1"/>
            </a:solidFill>
          </a:ln>
          <a:effectLst/>
          <a:scene3d>
            <a:camera prst="orthographicFront"/>
            <a:lightRig rig="balanced" dir="t"/>
          </a:scene3d>
          <a:sp3d prstMaterial="plastic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normAutofit lnSpcReduction="10000"/>
          </a:bodyPr>
          <a:lstStyle/>
          <a:p>
            <a:pPr marL="319405" marR="0" lvl="0" indent="-319405" algn="just" defTabSz="914400" rtl="0" eaLnBrk="1" fontAlgn="base" latinLnBrk="0" hangingPunct="1">
              <a:lnSpc>
                <a:spcPct val="8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  <a:defRPr/>
            </a:pPr>
            <a:r>
              <a:rPr kumimoji="0" lang="el-GR" sz="27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Στο πλαίσιο αυτό καλλιεργήθηκαν </a:t>
            </a:r>
            <a:r>
              <a:rPr kumimoji="0" lang="el-GR" sz="2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τρία ιδεολογικά χαρακτηριστικά της </a:t>
            </a:r>
            <a:r>
              <a:rPr kumimoji="0" lang="el-GR" sz="27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παραδοσιακής γραμματικής</a:t>
            </a:r>
            <a:r>
              <a:rPr kumimoji="0" lang="en-US" sz="27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  <a:endParaRPr kumimoji="0" lang="el-GR" sz="27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19405" marR="0" lvl="0" indent="-319405" algn="l" defTabSz="914400" rtl="0" eaLnBrk="1" fontAlgn="base" latinLnBrk="0" hangingPunct="1">
              <a:lnSpc>
                <a:spcPct val="8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  <a:defRPr/>
            </a:pPr>
            <a:endParaRPr kumimoji="0" lang="el-GR" sz="27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19405" marR="0" lvl="0" indent="-319405" algn="l" defTabSz="914400" rtl="0" eaLnBrk="1" fontAlgn="base" latinLnBrk="0" hangingPunct="1">
              <a:lnSpc>
                <a:spcPct val="8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None/>
              <a:defRPr/>
            </a:pPr>
            <a:r>
              <a:rPr kumimoji="0" lang="el-GR" sz="27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α)  Αναιτιολόγητη </a:t>
            </a:r>
            <a:r>
              <a:rPr kumimoji="0" lang="el-GR" sz="2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προτεραιότητα του γραπτού λόγου</a:t>
            </a:r>
            <a:endParaRPr kumimoji="0" lang="el-GR" sz="2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19405" marR="0" lvl="0" indent="-319405" algn="l" defTabSz="914400" rtl="0" eaLnBrk="1" fontAlgn="base" latinLnBrk="0" hangingPunct="1">
              <a:lnSpc>
                <a:spcPct val="8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None/>
              <a:defRPr/>
            </a:pPr>
            <a:endParaRPr kumimoji="0" lang="el-GR" sz="27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19405" marR="0" lvl="0" indent="-319405" algn="l" defTabSz="914400" rtl="0" eaLnBrk="1" fontAlgn="base" latinLnBrk="0" hangingPunct="1">
              <a:lnSpc>
                <a:spcPct val="8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None/>
              <a:defRPr/>
            </a:pPr>
            <a:r>
              <a:rPr kumimoji="0" lang="el-GR" sz="27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β) </a:t>
            </a:r>
            <a:r>
              <a:rPr kumimoji="0" lang="el-GR" sz="2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Ρυθμιστική - κανονιστική στάση </a:t>
            </a:r>
            <a:r>
              <a:rPr kumimoji="0" lang="el-GR" sz="27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απέναντι στην ομιλούμενη γλώσσα με πρότυπα γλωσσικής ορθότητας και καθαρότητας (έμφαση στη νόρμα, την πρότυπη γλώσσα των κλασικών κειμένων). </a:t>
            </a:r>
            <a:r>
              <a:rPr kumimoji="0" lang="el-GR" sz="2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Επιβολή κανόνων ορθής χρήσης (</a:t>
            </a:r>
            <a:r>
              <a:rPr kumimoji="0" lang="el-GR" sz="27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όχι από τον λόγο των ομιλητών, αλλά από τα ‘σημαντικά’ κείμενα του παρελθόντος</a:t>
            </a:r>
            <a:r>
              <a:rPr kumimoji="0" lang="el-GR" sz="2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  <a:r>
              <a:rPr kumimoji="0" lang="el-GR" sz="27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l-GR" sz="27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19405" marR="0" lvl="0" indent="-319405" algn="l" defTabSz="914400" rtl="0" eaLnBrk="1" fontAlgn="base" latinLnBrk="0" hangingPunct="1">
              <a:lnSpc>
                <a:spcPct val="8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None/>
              <a:defRPr/>
            </a:pPr>
            <a:endParaRPr kumimoji="0" lang="el-GR" sz="27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19405" marR="0" lvl="0" indent="-319405" algn="l" defTabSz="914400" rtl="0" eaLnBrk="1" fontAlgn="base" latinLnBrk="0" hangingPunct="1">
              <a:lnSpc>
                <a:spcPct val="8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None/>
              <a:defRPr/>
            </a:pPr>
            <a:r>
              <a:rPr kumimoji="0" lang="el-GR" sz="27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γ) Εξίσωση της γλωσσικής </a:t>
            </a:r>
            <a:r>
              <a:rPr kumimoji="0" lang="el-GR" sz="2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αλλαγής με τη γλωσσική φθορά </a:t>
            </a:r>
            <a:r>
              <a:rPr kumimoji="0" lang="el-GR" sz="27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(μη αποδεκτή η απόκλιση από τη νόρμα).</a:t>
            </a:r>
            <a:endParaRPr kumimoji="0" lang="en-US" sz="27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r>
              <a:rPr lang="el-GR" altLang="el-GR" b="1" dirty="0"/>
              <a:t>Παραδοσιακή γραμματική</a:t>
            </a:r>
            <a:endParaRPr lang="el-GR" altLang="el-GR" b="1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sz="quarter" idx="1" hasCustomPrompt="1"/>
          </p:nvPr>
        </p:nvSpPr>
        <p:spPr>
          <a:xfrm>
            <a:off x="611188" y="1600200"/>
            <a:ext cx="8153400" cy="5257800"/>
          </a:xfrm>
        </p:spPr>
        <p:txBody>
          <a:bodyPr vert="horz" wrap="square" lIns="91440" tIns="45720" rIns="91440" bIns="45720" numCol="1" anchor="t" anchorCtr="0" compatLnSpc="1"/>
          <a:lstStyle/>
          <a:p>
            <a:pPr eaLnBrk="1" hangingPunct="1">
              <a:lnSpc>
                <a:spcPct val="9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dirty="0"/>
          </a:p>
          <a:p>
            <a:pPr eaLnBrk="1" hangingPunct="1">
              <a:lnSpc>
                <a:spcPct val="9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dirty="0"/>
          </a:p>
          <a:p>
            <a:pPr eaLnBrk="1" hangingPunct="1">
              <a:lnSpc>
                <a:spcPct val="9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dirty="0"/>
          </a:p>
          <a:p>
            <a:pPr eaLnBrk="1" hangingPunct="1">
              <a:lnSpc>
                <a:spcPct val="9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dirty="0"/>
          </a:p>
          <a:p>
            <a:pPr eaLnBrk="1" hangingPunct="1">
              <a:lnSpc>
                <a:spcPct val="9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dirty="0"/>
          </a:p>
          <a:p>
            <a:pPr eaLnBrk="1" hangingPunct="1">
              <a:lnSpc>
                <a:spcPct val="9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dirty="0"/>
          </a:p>
          <a:p>
            <a:pPr eaLnBrk="1" hangingPunct="1">
              <a:lnSpc>
                <a:spcPct val="9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dirty="0"/>
          </a:p>
          <a:p>
            <a:pPr eaLnBrk="1" hangingPunct="1">
              <a:lnSpc>
                <a:spcPct val="9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dirty="0"/>
          </a:p>
          <a:p>
            <a:pPr eaLnBrk="1" hangingPunct="1">
              <a:lnSpc>
                <a:spcPct val="9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dirty="0"/>
          </a:p>
          <a:p>
            <a:pPr algn="r" eaLnBrk="1" hangingPunct="1">
              <a:lnSpc>
                <a:spcPct val="9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dirty="0"/>
              <a:t>Χαραλαμπόπουλος &amp; Χατζησαββίδης, 1997: 51</a:t>
            </a:r>
            <a:endParaRPr dirty="0"/>
          </a:p>
        </p:txBody>
      </p:sp>
      <p:pic>
        <p:nvPicPr>
          <p:cNvPr id="27652" name="Θέση περιεχομένου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84275" y="1773238"/>
            <a:ext cx="6624638" cy="4103687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anchor="ctr" anchorCtr="0"/>
          <a:lstStyle/>
          <a:p>
            <a:r>
              <a:rPr lang="el-GR" altLang="el-GR" dirty="0"/>
              <a:t>Ερωτήσεις Κατανόησης</a:t>
            </a:r>
            <a:endParaRPr lang="el-GR" altLang="el-GR" dirty="0"/>
          </a:p>
        </p:txBody>
      </p:sp>
      <p:sp>
        <p:nvSpPr>
          <p:cNvPr id="28675" name="Θέση περιεχομένου 2"/>
          <p:cNvSpPr>
            <a:spLocks noGrp="1"/>
          </p:cNvSpPr>
          <p:nvPr>
            <p:ph sz="quarter" idx="1" hasCustomPrompt="1"/>
          </p:nvPr>
        </p:nvSpPr>
        <p:spPr>
          <a:xfrm>
            <a:off x="107950" y="1600200"/>
            <a:ext cx="8928100" cy="4924425"/>
          </a:xfrm>
        </p:spPr>
        <p:txBody>
          <a:bodyPr vert="horz" wrap="square" lIns="91440" tIns="45720" rIns="91440" bIns="45720" anchor="t" anchorCtr="0"/>
          <a:lstStyle/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lang="el-GR" altLang="el-GR" dirty="0"/>
              <a:t>Τι μελετά η Θεωρητική Γλωσσολογία;</a:t>
            </a:r>
            <a:endParaRPr lang="el-GR" altLang="el-GR" dirty="0"/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lang="el-GR" altLang="el-GR" dirty="0"/>
              <a:t>Υπάρχουν πλούσιες και φτωχές γλώσσες; Ποια είναι η θέση της Γλωσσολογίας και γιατί;</a:t>
            </a:r>
            <a:endParaRPr lang="el-GR" altLang="el-GR" dirty="0"/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lang="el-GR" altLang="el-GR" dirty="0"/>
              <a:t>Ποιο είναι το αντικείμενο μελέτης της Παραδοσιακής γραμματικής;</a:t>
            </a:r>
            <a:endParaRPr lang="el-GR" altLang="el-GR" dirty="0"/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lang="el-GR" altLang="el-GR" dirty="0"/>
              <a:t>Πώς έχει επηρεάσει η Παραδοσιακή γραμματική τον τρόπο που αντιλαμβανόμαστε και αξιολογούμε τη γλώσσα και τη χρήση της;</a:t>
            </a:r>
            <a:endParaRPr lang="el-GR" altLang="el-GR" dirty="0"/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lang="el-GR" altLang="el-GR" dirty="0"/>
              <a:t>Σε τι διαφέρει ο χαρακτήρας της Παραδοσιακής γραμματικής από αυτόν της σύγχρονης Γλωσσολογίας;</a:t>
            </a:r>
            <a:endParaRPr lang="el-GR" altLang="el-G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r>
              <a:rPr lang="el-GR" altLang="el-GR" b="1" dirty="0"/>
              <a:t>Βιβλιογραφικές αναφορές</a:t>
            </a:r>
            <a:endParaRPr lang="el-GR" altLang="el-GR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>
          <a:xfrm>
            <a:off x="323850" y="1628775"/>
            <a:ext cx="8640763" cy="489585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/>
          <a:lstStyle/>
          <a:p>
            <a:pPr marL="354330" indent="-354330" eaLnBrk="1" hangingPunct="1">
              <a:lnSpc>
                <a:spcPct val="9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sz="2700" dirty="0">
                <a:solidFill>
                  <a:srgbClr val="000000"/>
                </a:solidFill>
              </a:rPr>
              <a:t>Κακριδή-Φερράρι, Μ. (2001). «Πλούσιες και φτωχές γλώσσες». Στο Γιάννης Η. Χάρης (επιμ.), Δέκα μύθοι για την Ελληνική γλώσσα, 103-110. Αθήνα: Πατάκης.</a:t>
            </a:r>
            <a:endParaRPr sz="2700" dirty="0">
              <a:solidFill>
                <a:srgbClr val="000000"/>
              </a:solidFill>
            </a:endParaRPr>
          </a:p>
          <a:p>
            <a:pPr marL="354330" indent="-354330" algn="just" eaLnBrk="1" hangingPunct="1">
              <a:lnSpc>
                <a:spcPct val="9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sz="2700" dirty="0">
                <a:solidFill>
                  <a:srgbClr val="000000"/>
                </a:solidFill>
              </a:rPr>
              <a:t>Φιλιππάκη-</a:t>
            </a:r>
            <a:r>
              <a:rPr lang="en-US" altLang="x-none" sz="2700" dirty="0">
                <a:solidFill>
                  <a:srgbClr val="000000"/>
                </a:solidFill>
                <a:latin typeface="Tw Cen MT" panose="020B0602020104020603" pitchFamily="34" charset="0"/>
              </a:rPr>
              <a:t>Warburton</a:t>
            </a:r>
            <a:r>
              <a:rPr sz="2700" dirty="0">
                <a:solidFill>
                  <a:srgbClr val="000000"/>
                </a:solidFill>
              </a:rPr>
              <a:t>,</a:t>
            </a:r>
            <a:r>
              <a:rPr lang="en-US" altLang="x-none" sz="2700" dirty="0">
                <a:solidFill>
                  <a:srgbClr val="000000"/>
                </a:solidFill>
                <a:latin typeface="Tw Cen MT" panose="020B0602020104020603" pitchFamily="34" charset="0"/>
              </a:rPr>
              <a:t> </a:t>
            </a:r>
            <a:r>
              <a:rPr sz="2700" dirty="0">
                <a:solidFill>
                  <a:srgbClr val="000000"/>
                </a:solidFill>
              </a:rPr>
              <a:t>Ει. (1992). </a:t>
            </a:r>
            <a:r>
              <a:rPr sz="2700" i="1" dirty="0">
                <a:solidFill>
                  <a:srgbClr val="000000"/>
                </a:solidFill>
              </a:rPr>
              <a:t>Εισαγωγή στη θεωρητική γλωσσολογία</a:t>
            </a:r>
            <a:r>
              <a:rPr sz="2700" dirty="0">
                <a:solidFill>
                  <a:srgbClr val="000000"/>
                </a:solidFill>
              </a:rPr>
              <a:t>. Αθήνα: Νεφέλη.</a:t>
            </a:r>
            <a:endParaRPr sz="2700" dirty="0">
              <a:solidFill>
                <a:srgbClr val="000000"/>
              </a:solidFill>
            </a:endParaRPr>
          </a:p>
          <a:p>
            <a:pPr marL="354330" indent="-354330" algn="just" eaLnBrk="1" hangingPunct="1">
              <a:lnSpc>
                <a:spcPct val="9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sz="2700" dirty="0">
                <a:solidFill>
                  <a:srgbClr val="000000"/>
                </a:solidFill>
              </a:rPr>
              <a:t>Χαραλαμπόπουλος, Α. &amp; Χατζησαββίδης, Σ. (1997). </a:t>
            </a:r>
            <a:r>
              <a:rPr sz="2700" i="1" dirty="0">
                <a:solidFill>
                  <a:srgbClr val="000000"/>
                </a:solidFill>
              </a:rPr>
              <a:t>Η διδασκαλία της λειτουργικής χρήσης της γλώσσας: Θεωρία και πρακτική εφαρμογή</a:t>
            </a:r>
            <a:r>
              <a:rPr sz="2700" dirty="0">
                <a:solidFill>
                  <a:srgbClr val="000000"/>
                </a:solidFill>
              </a:rPr>
              <a:t>. Θεσσαλονίκη: Κώδικάς.</a:t>
            </a:r>
            <a:endParaRPr sz="2700" dirty="0">
              <a:solidFill>
                <a:srgbClr val="000000"/>
              </a:solidFill>
            </a:endParaRPr>
          </a:p>
          <a:p>
            <a:pPr marL="354330" indent="-354330" algn="just" eaLnBrk="1" hangingPunct="1">
              <a:lnSpc>
                <a:spcPct val="9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sz="2700" dirty="0">
                <a:solidFill>
                  <a:srgbClr val="000000"/>
                </a:solidFill>
              </a:rPr>
              <a:t>Χριστίδης Α.-Φ. (επιμ). </a:t>
            </a:r>
            <a:r>
              <a:rPr sz="2700" i="1" dirty="0">
                <a:solidFill>
                  <a:srgbClr val="000000"/>
                </a:solidFill>
              </a:rPr>
              <a:t>Ιστορία της Ελληνικής Γλώσσας</a:t>
            </a:r>
            <a:r>
              <a:rPr sz="2700" dirty="0">
                <a:solidFill>
                  <a:srgbClr val="000000"/>
                </a:solidFill>
              </a:rPr>
              <a:t>. ΙΝΣ</a:t>
            </a:r>
            <a:endParaRPr sz="2700" dirty="0">
              <a:solidFill>
                <a:srgbClr val="000000"/>
              </a:solidFill>
            </a:endParaRPr>
          </a:p>
          <a:p>
            <a:pPr marL="354330" indent="-354330" algn="just" eaLnBrk="1" hangingPunct="1">
              <a:lnSpc>
                <a:spcPct val="9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sz="2700" dirty="0">
                <a:solidFill>
                  <a:srgbClr val="000000"/>
                </a:solidFill>
              </a:rPr>
              <a:t>Χριστίδης Α.-Φ./Βελούδης Γ. (1996-7). «Γενική γλωσσολογία Ι», Θεσσαλονίκη: Α.Π.Θ.</a:t>
            </a:r>
            <a:endParaRPr sz="27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numCol="1" anchor="ctr" anchorCtr="0" compatLnSpc="1"/>
          <a:lstStyle/>
          <a:p>
            <a:pPr>
              <a:buNone/>
            </a:pPr>
            <a:r>
              <a:rPr sz="3600" b="1" dirty="0"/>
              <a:t>Γενικές-Εισαγωγικές Παρατηρήσεις</a:t>
            </a:r>
            <a:endParaRPr sz="3600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>
          <a:xfrm>
            <a:off x="0" y="1628775"/>
            <a:ext cx="8766175" cy="5040313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/>
          <a:lstStyle/>
          <a:p>
            <a:pPr algn="just"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sz="3600" dirty="0">
                <a:solidFill>
                  <a:srgbClr val="000000"/>
                </a:solidFill>
              </a:rPr>
              <a:t>Ποιο είναι το αντικείμενο της γλωσσολογίας;  </a:t>
            </a:r>
            <a:endParaRPr sz="3600" dirty="0">
              <a:solidFill>
                <a:srgbClr val="000000"/>
              </a:solidFill>
            </a:endParaRPr>
          </a:p>
          <a:p>
            <a:pPr algn="just"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sz="3600" dirty="0">
              <a:solidFill>
                <a:srgbClr val="000000"/>
              </a:solidFill>
            </a:endParaRPr>
          </a:p>
          <a:p>
            <a:pPr algn="just"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sz="3600" dirty="0">
                <a:solidFill>
                  <a:srgbClr val="000000"/>
                </a:solidFill>
              </a:rPr>
              <a:t>Διάκριση ανάμεσα σε Γλωσσομάθεια/ Φιλολογία/ Γλωσσολογία</a:t>
            </a:r>
            <a:endParaRPr sz="3600" dirty="0">
              <a:solidFill>
                <a:srgbClr val="000000"/>
              </a:solidFill>
            </a:endParaRPr>
          </a:p>
          <a:p>
            <a:pPr algn="just"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sz="3600" dirty="0">
              <a:solidFill>
                <a:srgbClr val="000000"/>
              </a:solidFill>
            </a:endParaRPr>
          </a:p>
          <a:p>
            <a:pPr algn="just"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sz="3600" dirty="0">
                <a:solidFill>
                  <a:srgbClr val="000000"/>
                </a:solidFill>
              </a:rPr>
              <a:t>Επίπεδα γλωσσικής ανάλυσης</a:t>
            </a:r>
            <a:endParaRPr sz="36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r>
              <a:rPr lang="el-GR" altLang="el-GR" b="1" dirty="0"/>
              <a:t>Επιστημονική μελέτη</a:t>
            </a:r>
            <a:endParaRPr lang="el-GR" altLang="el-GR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>
          <a:xfrm>
            <a:off x="265113" y="1536700"/>
            <a:ext cx="8501063" cy="50927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/>
          <a:lstStyle/>
          <a:p>
            <a:pPr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b="1" dirty="0">
              <a:solidFill>
                <a:srgbClr val="000000"/>
              </a:solidFill>
            </a:endParaRPr>
          </a:p>
          <a:p>
            <a:pPr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b="1" dirty="0">
                <a:solidFill>
                  <a:srgbClr val="000000"/>
                </a:solidFill>
              </a:rPr>
              <a:t>Γλωσσολογία είναι η </a:t>
            </a:r>
            <a:r>
              <a:rPr b="1" dirty="0">
                <a:solidFill>
                  <a:srgbClr val="FF0000"/>
                </a:solidFill>
              </a:rPr>
              <a:t>επιστημονική μελέτη</a:t>
            </a:r>
            <a:r>
              <a:rPr b="1" dirty="0">
                <a:solidFill>
                  <a:srgbClr val="000000"/>
                </a:solidFill>
              </a:rPr>
              <a:t> της γλώσσας</a:t>
            </a:r>
            <a:endParaRPr b="1" dirty="0">
              <a:solidFill>
                <a:srgbClr val="000000"/>
              </a:solidFill>
            </a:endParaRPr>
          </a:p>
          <a:p>
            <a:pPr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b="1" dirty="0">
              <a:solidFill>
                <a:srgbClr val="000000"/>
              </a:solidFill>
            </a:endParaRPr>
          </a:p>
          <a:p>
            <a:pPr lvl="1" eaLnBrk="1" hangingPunct="1">
              <a:buClr>
                <a:schemeClr val="accent2"/>
              </a:buClr>
              <a:buSzPct val="70000"/>
              <a:buFont typeface="Wingdings" panose="05000000000000000000" pitchFamily="2" charset="2"/>
              <a:buChar char="Ø"/>
            </a:pPr>
            <a:r>
              <a:rPr b="1" dirty="0">
                <a:solidFill>
                  <a:srgbClr val="000000"/>
                </a:solidFill>
              </a:rPr>
              <a:t>Επιστημονική μελέτη: </a:t>
            </a:r>
            <a:r>
              <a:rPr i="1" dirty="0">
                <a:solidFill>
                  <a:srgbClr val="000000"/>
                </a:solidFill>
              </a:rPr>
              <a:t>Αντικειμενική, αμερόληπτη </a:t>
            </a:r>
            <a:r>
              <a:rPr b="1" i="1" dirty="0">
                <a:solidFill>
                  <a:srgbClr val="000000"/>
                </a:solidFill>
              </a:rPr>
              <a:t>παρατήρηση και καταγραφή </a:t>
            </a:r>
            <a:r>
              <a:rPr i="1" dirty="0">
                <a:solidFill>
                  <a:srgbClr val="000000"/>
                </a:solidFill>
              </a:rPr>
              <a:t>των δεδομένων, χωρίς</a:t>
            </a:r>
            <a:endParaRPr lang="en-US" altLang="x-none" i="1" dirty="0">
              <a:solidFill>
                <a:srgbClr val="000000"/>
              </a:solidFill>
              <a:latin typeface="Tw Cen MT" panose="020B0602020104020603" pitchFamily="34" charset="0"/>
            </a:endParaRPr>
          </a:p>
          <a:p>
            <a:pPr lvl="2" indent="-273050" eaLnBrk="1" hangingPunct="1">
              <a:buClr>
                <a:schemeClr val="accent2"/>
              </a:buClr>
              <a:buSzPct val="75000"/>
              <a:buFont typeface="Wingdings" panose="05000000000000000000" pitchFamily="2" charset="2"/>
              <a:buChar char="Ø"/>
            </a:pPr>
            <a:r>
              <a:rPr i="1" dirty="0">
                <a:solidFill>
                  <a:srgbClr val="000000"/>
                </a:solidFill>
              </a:rPr>
              <a:t>κοινωνικές, </a:t>
            </a:r>
            <a:endParaRPr lang="en-US" altLang="x-none" i="1" dirty="0">
              <a:solidFill>
                <a:srgbClr val="000000"/>
              </a:solidFill>
              <a:latin typeface="Tw Cen MT" panose="020B0602020104020603" pitchFamily="34" charset="0"/>
            </a:endParaRPr>
          </a:p>
          <a:p>
            <a:pPr lvl="2" indent="-273050" eaLnBrk="1" hangingPunct="1">
              <a:buClr>
                <a:schemeClr val="accent2"/>
              </a:buClr>
              <a:buSzPct val="75000"/>
              <a:buFont typeface="Wingdings" panose="05000000000000000000" pitchFamily="2" charset="2"/>
              <a:buChar char="Ø"/>
            </a:pPr>
            <a:r>
              <a:rPr i="1" dirty="0">
                <a:solidFill>
                  <a:srgbClr val="000000"/>
                </a:solidFill>
              </a:rPr>
              <a:t>πολιτιστικές, </a:t>
            </a:r>
            <a:endParaRPr lang="en-US" altLang="x-none" i="1" dirty="0">
              <a:solidFill>
                <a:srgbClr val="000000"/>
              </a:solidFill>
              <a:latin typeface="Tw Cen MT" panose="020B0602020104020603" pitchFamily="34" charset="0"/>
            </a:endParaRPr>
          </a:p>
          <a:p>
            <a:pPr lvl="2" indent="-273050" eaLnBrk="1" hangingPunct="1">
              <a:buClr>
                <a:schemeClr val="accent2"/>
              </a:buClr>
              <a:buSzPct val="75000"/>
              <a:buFont typeface="Wingdings" panose="05000000000000000000" pitchFamily="2" charset="2"/>
              <a:buChar char="Ø"/>
            </a:pPr>
            <a:r>
              <a:rPr i="1" dirty="0">
                <a:solidFill>
                  <a:srgbClr val="000000"/>
                </a:solidFill>
              </a:rPr>
              <a:t>εθνικιστικές </a:t>
            </a:r>
            <a:endParaRPr lang="en-US" altLang="x-none" i="1" dirty="0">
              <a:solidFill>
                <a:srgbClr val="000000"/>
              </a:solidFill>
              <a:latin typeface="Tw Cen MT" panose="020B0602020104020603" pitchFamily="34" charset="0"/>
            </a:endParaRPr>
          </a:p>
          <a:p>
            <a:pPr lvl="2" indent="-273050" eaLnBrk="1" hangingPunct="1">
              <a:buClr>
                <a:schemeClr val="accent2"/>
              </a:buClr>
              <a:buSzPct val="75000"/>
              <a:buFont typeface="Wingdings" panose="05000000000000000000" pitchFamily="2" charset="2"/>
              <a:buNone/>
            </a:pPr>
            <a:r>
              <a:rPr i="1" dirty="0">
                <a:solidFill>
                  <a:srgbClr val="000000"/>
                </a:solidFill>
              </a:rPr>
              <a:t>ή άλλες </a:t>
            </a:r>
            <a:r>
              <a:rPr b="1" i="1" dirty="0">
                <a:solidFill>
                  <a:srgbClr val="000000"/>
                </a:solidFill>
                <a:highlight>
                  <a:srgbClr val="FFFF00"/>
                </a:highlight>
              </a:rPr>
              <a:t>προκαταλήψεις</a:t>
            </a:r>
            <a:r>
              <a:rPr i="1" dirty="0">
                <a:solidFill>
                  <a:srgbClr val="000000"/>
                </a:solidFill>
              </a:rPr>
              <a:t>.</a:t>
            </a:r>
            <a:endParaRPr b="1" i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numCol="1" anchor="ctr" anchorCtr="0" compatLnSpc="1"/>
          <a:lstStyle/>
          <a:p>
            <a:pPr eaLnBrk="1" hangingPunct="1">
              <a:buNone/>
            </a:pPr>
            <a:r>
              <a:rPr sz="4000" b="1" dirty="0"/>
              <a:t>Απόσπασμα από συνέντευξη της Σαβίνας Ιατρίδου (2002)</a:t>
            </a:r>
            <a:endParaRPr sz="4000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>
          <a:xfrm>
            <a:off x="176530" y="1558290"/>
            <a:ext cx="8930005" cy="518731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/>
          <a:lstStyle/>
          <a:p>
            <a:pPr marL="0" indent="0"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dirty="0">
                <a:solidFill>
                  <a:srgbClr val="000000"/>
                </a:solidFill>
              </a:rPr>
              <a:t>(Καθηγήτρια  Θεωρητικής Γλωσσολογίας στο ΜΙΤ)</a:t>
            </a:r>
            <a:endParaRPr dirty="0">
              <a:solidFill>
                <a:srgbClr val="000000"/>
              </a:solidFill>
            </a:endParaRPr>
          </a:p>
          <a:p>
            <a:pPr marL="0" indent="0"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dirty="0">
              <a:solidFill>
                <a:srgbClr val="000000"/>
              </a:solidFill>
            </a:endParaRPr>
          </a:p>
          <a:p>
            <a:pPr marL="0" indent="0"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dirty="0">
                <a:solidFill>
                  <a:srgbClr val="000000"/>
                </a:solidFill>
              </a:rPr>
              <a:t>Στη Θεωρητική Γλωσσολογία, στόχος είναι </a:t>
            </a:r>
            <a:r>
              <a:rPr b="1" dirty="0">
                <a:solidFill>
                  <a:srgbClr val="000000"/>
                </a:solidFill>
              </a:rPr>
              <a:t>η κατανόηση του τρόπου λειτουργίας του εγκεφάλου</a:t>
            </a:r>
            <a:r>
              <a:rPr dirty="0">
                <a:solidFill>
                  <a:srgbClr val="000000"/>
                </a:solidFill>
              </a:rPr>
              <a:t>, όσον αφορά την ικανότητά του </a:t>
            </a:r>
            <a:r>
              <a:rPr b="1" dirty="0">
                <a:solidFill>
                  <a:srgbClr val="000000"/>
                </a:solidFill>
              </a:rPr>
              <a:t>να αντιλαμβάνεται και να παράγει λόγο</a:t>
            </a:r>
            <a:r>
              <a:rPr dirty="0">
                <a:solidFill>
                  <a:srgbClr val="000000"/>
                </a:solidFill>
              </a:rPr>
              <a:t>. (…) Έτσι, όταν μελετώ την </a:t>
            </a:r>
            <a:r>
              <a:rPr dirty="0">
                <a:solidFill>
                  <a:srgbClr val="FF0000"/>
                </a:solidFill>
              </a:rPr>
              <a:t>ελληνική γλώσσα </a:t>
            </a:r>
            <a:r>
              <a:rPr dirty="0">
                <a:solidFill>
                  <a:srgbClr val="000000"/>
                </a:solidFill>
              </a:rPr>
              <a:t>στο πλαίσιο μιας έρευνας, την αντιμετωπίζω ως </a:t>
            </a:r>
            <a:r>
              <a:rPr b="1" dirty="0">
                <a:solidFill>
                  <a:srgbClr val="FF0000"/>
                </a:solidFill>
              </a:rPr>
              <a:t>δυνητικό προϊόν του ανθρωπίνου εγκεφάλου</a:t>
            </a:r>
            <a:r>
              <a:rPr dirty="0">
                <a:solidFill>
                  <a:srgbClr val="000000"/>
                </a:solidFill>
              </a:rPr>
              <a:t>, όπως κάποιος θα μελετούσε την </a:t>
            </a:r>
            <a:r>
              <a:rPr b="1" dirty="0">
                <a:solidFill>
                  <a:srgbClr val="000000"/>
                </a:solidFill>
              </a:rPr>
              <a:t>αδρεναλίνη</a:t>
            </a:r>
            <a:r>
              <a:rPr dirty="0">
                <a:solidFill>
                  <a:srgbClr val="000000"/>
                </a:solidFill>
              </a:rPr>
              <a:t> ως </a:t>
            </a:r>
            <a:r>
              <a:rPr b="1" dirty="0">
                <a:solidFill>
                  <a:srgbClr val="000000"/>
                </a:solidFill>
              </a:rPr>
              <a:t>δυνητικό προϊόν του ανθρωπίνου σώματος</a:t>
            </a:r>
            <a:r>
              <a:rPr dirty="0">
                <a:solidFill>
                  <a:srgbClr val="000000"/>
                </a:solidFill>
              </a:rPr>
              <a:t>. (…)</a:t>
            </a:r>
            <a:endParaRPr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numCol="1" anchor="ctr" anchorCtr="0" compatLnSpc="1"/>
          <a:lstStyle/>
          <a:p>
            <a:pPr eaLnBrk="1" hangingPunct="1">
              <a:buNone/>
            </a:pPr>
            <a:r>
              <a:rPr sz="4000" b="1" dirty="0"/>
              <a:t>Απόσπασμα από συνέντευξη της Σαβίνας Ιατρίδου (2002)</a:t>
            </a:r>
            <a:endParaRPr sz="40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>
          <a:xfrm>
            <a:off x="179388" y="1600200"/>
            <a:ext cx="8785225" cy="499745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/>
          <a:lstStyle/>
          <a:p>
            <a:pPr marL="0" indent="0" eaLnBrk="1" hangingPunct="1">
              <a:lnSpc>
                <a:spcPct val="9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dirty="0">
              <a:solidFill>
                <a:srgbClr val="000000"/>
              </a:solidFill>
            </a:endParaRPr>
          </a:p>
          <a:p>
            <a:pPr marL="0" indent="0" eaLnBrk="1" hangingPunct="1">
              <a:lnSpc>
                <a:spcPct val="90000"/>
              </a:lnSpc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dirty="0">
                <a:solidFill>
                  <a:srgbClr val="000000"/>
                </a:solidFill>
              </a:rPr>
              <a:t>Στην Θεωρητική Γλωσσολογία αναζητούμε </a:t>
            </a:r>
            <a:r>
              <a:rPr b="1" dirty="0">
                <a:solidFill>
                  <a:srgbClr val="000000"/>
                </a:solidFill>
              </a:rPr>
              <a:t>αλγορίθμους</a:t>
            </a:r>
            <a:r>
              <a:rPr dirty="0">
                <a:solidFill>
                  <a:srgbClr val="000000"/>
                </a:solidFill>
              </a:rPr>
              <a:t>, οι οποίοι να εκφράζουν </a:t>
            </a:r>
            <a:r>
              <a:rPr b="1" dirty="0">
                <a:solidFill>
                  <a:srgbClr val="000000"/>
                </a:solidFill>
              </a:rPr>
              <a:t>το πώς λειτουργεί η γλώσσα στον εγκέφαλο</a:t>
            </a:r>
            <a:r>
              <a:rPr dirty="0">
                <a:solidFill>
                  <a:srgbClr val="000000"/>
                </a:solidFill>
              </a:rPr>
              <a:t>. </a:t>
            </a:r>
            <a:r>
              <a:rPr dirty="0">
                <a:solidFill>
                  <a:srgbClr val="FF0000"/>
                </a:solidFill>
              </a:rPr>
              <a:t>Δεν έχει νόημα να με ρωτάτε ποια γλώσσα θεωρώ </a:t>
            </a:r>
            <a:r>
              <a:rPr i="1" dirty="0">
                <a:solidFill>
                  <a:srgbClr val="FF0000"/>
                </a:solidFill>
              </a:rPr>
              <a:t>εγώ</a:t>
            </a:r>
            <a:r>
              <a:rPr dirty="0">
                <a:solidFill>
                  <a:srgbClr val="FF0000"/>
                </a:solidFill>
              </a:rPr>
              <a:t> πιο όμορφη</a:t>
            </a:r>
            <a:r>
              <a:rPr dirty="0">
                <a:solidFill>
                  <a:srgbClr val="000000"/>
                </a:solidFill>
              </a:rPr>
              <a:t>. Είναι σαν να ρωτάτε </a:t>
            </a:r>
            <a:r>
              <a:rPr b="1" dirty="0">
                <a:solidFill>
                  <a:srgbClr val="000000"/>
                </a:solidFill>
              </a:rPr>
              <a:t>κάποιον που ερευνά το συκώτι ή τα νεφρά, ποιο πρότυπο ομορφιάς προτιμά για το ανθρώπινο σώμα</a:t>
            </a:r>
            <a:r>
              <a:rPr dirty="0">
                <a:solidFill>
                  <a:srgbClr val="000000"/>
                </a:solidFill>
              </a:rPr>
              <a:t>. Ίσως ο άνθρωπος αυτός να έχει καταλήξει σε κάποια </a:t>
            </a:r>
            <a:r>
              <a:rPr b="1" dirty="0">
                <a:solidFill>
                  <a:srgbClr val="000000"/>
                </a:solidFill>
              </a:rPr>
              <a:t>αισθητικά κριτήρια</a:t>
            </a:r>
            <a:r>
              <a:rPr dirty="0">
                <a:solidFill>
                  <a:srgbClr val="000000"/>
                </a:solidFill>
              </a:rPr>
              <a:t>, αλλά </a:t>
            </a:r>
            <a:r>
              <a:rPr b="1" dirty="0">
                <a:solidFill>
                  <a:srgbClr val="000000"/>
                </a:solidFill>
              </a:rPr>
              <a:t>αυτό δεν έχει σχέση με την ιδιότητά του ως ερευνητή</a:t>
            </a:r>
            <a:r>
              <a:rPr dirty="0">
                <a:solidFill>
                  <a:srgbClr val="000000"/>
                </a:solidFill>
              </a:rPr>
              <a:t> στον συγκεκριμένο τομέα της Ιατρικής. (…) </a:t>
            </a:r>
            <a:endParaRPr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numCol="1" anchor="ctr" anchorCtr="0" compatLnSpc="1"/>
          <a:lstStyle/>
          <a:p>
            <a:pPr eaLnBrk="1" hangingPunct="1">
              <a:buNone/>
            </a:pPr>
            <a:r>
              <a:rPr sz="4000" b="1" dirty="0"/>
              <a:t>Απόσπασμα από συνέντευξη της Σαβίνας Ιατρίδου (2002)</a:t>
            </a:r>
            <a:endParaRPr sz="40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>
          <a:xfrm>
            <a:off x="179388" y="1600200"/>
            <a:ext cx="8856663" cy="485298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/>
          <a:lstStyle/>
          <a:p>
            <a:pPr marL="0" indent="0"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dirty="0">
              <a:solidFill>
                <a:srgbClr val="000000"/>
              </a:solidFill>
            </a:endParaRPr>
          </a:p>
          <a:p>
            <a:pPr marL="0" indent="0"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dirty="0">
              <a:solidFill>
                <a:srgbClr val="000000"/>
              </a:solidFill>
            </a:endParaRPr>
          </a:p>
          <a:p>
            <a:pPr marL="0" indent="0"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dirty="0">
                <a:solidFill>
                  <a:srgbClr val="000000"/>
                </a:solidFill>
              </a:rPr>
              <a:t>Ακούω συχνά να λέγεται ότι </a:t>
            </a:r>
            <a:r>
              <a:rPr b="1" dirty="0">
                <a:solidFill>
                  <a:srgbClr val="000000"/>
                </a:solidFill>
              </a:rPr>
              <a:t>μια γλώσσα είναι </a:t>
            </a:r>
            <a:r>
              <a:rPr b="1" dirty="0">
                <a:solidFill>
                  <a:srgbClr val="FF0000"/>
                </a:solidFill>
              </a:rPr>
              <a:t>πιο πλούσια </a:t>
            </a:r>
            <a:r>
              <a:rPr dirty="0">
                <a:solidFill>
                  <a:srgbClr val="000000"/>
                </a:solidFill>
              </a:rPr>
              <a:t>ή ότι είναι σε θέση να εκφράσει περισσότερα νοήματα. Απ’ όσο ξέρω, </a:t>
            </a:r>
            <a:r>
              <a:rPr b="1" dirty="0">
                <a:solidFill>
                  <a:srgbClr val="000000"/>
                </a:solidFill>
              </a:rPr>
              <a:t>δεν υπάρχει κάποιο </a:t>
            </a:r>
            <a:r>
              <a:rPr b="1" dirty="0">
                <a:solidFill>
                  <a:srgbClr val="FF0000"/>
                </a:solidFill>
              </a:rPr>
              <a:t>μέτρο </a:t>
            </a:r>
            <a:r>
              <a:rPr b="1" dirty="0">
                <a:solidFill>
                  <a:srgbClr val="000000"/>
                </a:solidFill>
              </a:rPr>
              <a:t>που να επιτρέπει τέτοιου είδους σύγκριση των γλωσσών</a:t>
            </a:r>
            <a:r>
              <a:rPr lang="en-US" altLang="x-none" dirty="0">
                <a:solidFill>
                  <a:srgbClr val="000000"/>
                </a:solidFill>
                <a:latin typeface="Tw Cen MT" panose="020B0602020104020603" pitchFamily="34" charset="0"/>
              </a:rPr>
              <a:t>.</a:t>
            </a:r>
            <a:r>
              <a:rPr dirty="0">
                <a:solidFill>
                  <a:srgbClr val="000000"/>
                </a:solidFill>
              </a:rPr>
              <a:t> Και όταν ρωτώ αυτούς που διατυπώνουν τέτοιες απόψεις, πώς κάνουν αυτή τη σύγκριση, δεν παίρνω ποτέ απάντηση. </a:t>
            </a:r>
            <a:endParaRPr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/>
        <p:txBody>
          <a:bodyPr vert="horz" wrap="square" lIns="91440" tIns="45720" rIns="91440" bIns="45720" numCol="1" anchor="ctr" anchorCtr="0" compatLnSpc="1"/>
          <a:lstStyle/>
          <a:p>
            <a:pPr eaLnBrk="1" hangingPunct="1">
              <a:buNone/>
            </a:pPr>
            <a:r>
              <a:rPr sz="4000" b="1" dirty="0"/>
              <a:t>Απόσπασμα από συνέντευξη της Σαβίνας Ιατρίδου (2002)</a:t>
            </a:r>
            <a:endParaRPr sz="40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>
          <a:xfrm>
            <a:off x="179388" y="1600200"/>
            <a:ext cx="8785225" cy="506888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/>
          <a:lstStyle/>
          <a:p>
            <a:pPr marL="0" indent="0"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dirty="0">
                <a:solidFill>
                  <a:srgbClr val="000000"/>
                </a:solidFill>
              </a:rPr>
              <a:t>Έχω μελετήσει πολλές διαφορετικές γλώσσες </a:t>
            </a:r>
            <a:r>
              <a:rPr b="1" dirty="0">
                <a:solidFill>
                  <a:srgbClr val="000000"/>
                </a:solidFill>
              </a:rPr>
              <a:t>και δεν έχω συναντήσει ποτέ μια έννοια που να μπορεί να εκφραστεί από μία γλώσσα και όχι από άλλη</a:t>
            </a:r>
            <a:r>
              <a:rPr dirty="0">
                <a:solidFill>
                  <a:srgbClr val="000000"/>
                </a:solidFill>
              </a:rPr>
              <a:t>. Είναι πιθανό να υπάρχουν πράγματα </a:t>
            </a:r>
            <a:r>
              <a:rPr i="1" dirty="0">
                <a:solidFill>
                  <a:srgbClr val="000000"/>
                </a:solidFill>
              </a:rPr>
              <a:t>που δεν απαντώνται σε μια κοινωνία</a:t>
            </a:r>
            <a:r>
              <a:rPr dirty="0">
                <a:solidFill>
                  <a:srgbClr val="000000"/>
                </a:solidFill>
              </a:rPr>
              <a:t> και, κατά συνέπεια, να μην υπάρχει η αντίστοιχη λέξη στο λεξιλόγιό της, </a:t>
            </a:r>
            <a:r>
              <a:rPr b="1" dirty="0">
                <a:solidFill>
                  <a:srgbClr val="000000"/>
                </a:solidFill>
              </a:rPr>
              <a:t>αλλά αυτό δεν καθιστά τη συγκεκριμένη γλώσσα </a:t>
            </a:r>
            <a:r>
              <a:rPr b="1" dirty="0">
                <a:solidFill>
                  <a:srgbClr val="FF0000"/>
                </a:solidFill>
              </a:rPr>
              <a:t>φτωχότερη</a:t>
            </a:r>
            <a:r>
              <a:rPr dirty="0">
                <a:solidFill>
                  <a:srgbClr val="000000"/>
                </a:solidFill>
              </a:rPr>
              <a:t>. Για παράδειγμα, θα λέγαμε ποτέ ότι </a:t>
            </a:r>
            <a:r>
              <a:rPr b="1" dirty="0">
                <a:solidFill>
                  <a:srgbClr val="FF0000"/>
                </a:solidFill>
              </a:rPr>
              <a:t>τα αρχαία ελληνικά είναι φτωχότερα από τα νέα, επειδή δεν έχουν λέξη για τον «ηλεκτρονικό υπολογιστή»;</a:t>
            </a:r>
            <a:endParaRPr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Τίτλος 1"/>
          <p:cNvSpPr>
            <a:spLocks noGrp="1"/>
          </p:cNvSpPr>
          <p:nvPr>
            <p:ph type="title" hasCustomPrompt="1"/>
          </p:nvPr>
        </p:nvSpPr>
        <p:spPr>
          <a:xfrm>
            <a:off x="107950" y="228600"/>
            <a:ext cx="9036050" cy="990600"/>
          </a:xfrm>
        </p:spPr>
        <p:txBody>
          <a:bodyPr vert="horz" wrap="square" lIns="91440" tIns="45720" rIns="91440" bIns="45720" anchor="ctr" anchorCtr="0"/>
          <a:lstStyle/>
          <a:p>
            <a:pPr algn="ctr"/>
            <a:r>
              <a:rPr lang="el-GR" altLang="el-GR" dirty="0"/>
              <a:t>Πλούσιες και φτωχές γλώσσες: </a:t>
            </a:r>
            <a:br>
              <a:rPr lang="el-GR" altLang="el-GR" dirty="0"/>
            </a:br>
            <a:r>
              <a:rPr lang="el-GR" altLang="el-GR" dirty="0"/>
              <a:t>Θέσεις της Γλωσσολογίας</a:t>
            </a:r>
            <a:endParaRPr lang="el-GR" alt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 bwMode="auto">
          <a:xfrm>
            <a:off x="107950" y="1700213"/>
            <a:ext cx="8856663" cy="5157787"/>
          </a:xfrm>
          <a:effectLst/>
          <a:scene3d>
            <a:camera prst="orthographicFront"/>
            <a:lightRig rig="balanced" dir="t"/>
          </a:scene3d>
          <a:sp3d prstMaterial="plastic"/>
        </p:spPr>
        <p:txBody>
          <a:bodyPr vert="horz" wrap="square" lIns="91440" tIns="45720" rIns="91440" bIns="45720" numCol="1" anchor="t" anchorCtr="0" compatLnSpc="1"/>
          <a:lstStyle/>
          <a:p>
            <a:pPr marL="319405" marR="0" lvl="0" indent="-319405" algn="l" defTabSz="9144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Για την επιστήμη της Γλωσσολογίας </a:t>
            </a:r>
            <a:r>
              <a:rPr kumimoji="0" lang="el-GR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δεν υπάρχουν 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φυσικές γλώσσες 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+mn-lt"/>
                <a:ea typeface="+mn-ea"/>
                <a:cs typeface="+mn-cs"/>
              </a:rPr>
              <a:t>«ανεπαρκείς», «πρωτόγονες» ή «κατώτερες», </a:t>
            </a:r>
            <a:r>
              <a:rPr kumimoji="0" lang="el-G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όλες οι γλώσσες </a:t>
            </a:r>
            <a:r>
              <a:rPr kumimoji="0" lang="el-GR" sz="24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θεωρούνται </a:t>
            </a:r>
            <a:r>
              <a:rPr kumimoji="0" lang="el-GR" sz="24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ισότιμες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l-GR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19405" marR="0" lvl="0" indent="-319405" algn="l" defTabSz="9144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Κάθε γλώσσα, ως σύστημα επικοινωνίας των χρηστών της, έχει </a:t>
            </a:r>
            <a:r>
              <a:rPr kumimoji="0" lang="el-GR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απόλυτη αυτάρκεια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καθώς καλύπτει επαρκώς τις ανάγκες της κοινωνίας που τη μιλά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l-GR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19405" marR="0" lvl="0" indent="-319405" algn="l" defTabSz="9144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  <a:defRPr/>
            </a:pP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Κάθε γλώσσα, 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+mn-lt"/>
                <a:ea typeface="+mn-ea"/>
                <a:cs typeface="+mn-cs"/>
              </a:rPr>
              <a:t>είτε θεωρείται δήθεν πρωτόγονη είτε «πολιτισμένη», «ανεπτυγμένη», «πλούσια»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παρουσιάζει </a:t>
            </a:r>
            <a:r>
              <a:rPr kumimoji="0" lang="el-G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χωρίς εξαίρεση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l-GR" sz="36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όλα τα χαρακτηριστικά 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που διαφοροποιούν τις γλώσσες 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+mn-lt"/>
                <a:ea typeface="+mn-ea"/>
                <a:cs typeface="+mn-cs"/>
              </a:rPr>
              <a:t>από τα συστήματα επικοινωνίας των ζώων</a:t>
            </a:r>
            <a:r>
              <a:rPr kumimoji="0" lang="el-G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		</a:t>
            </a:r>
            <a:endParaRPr kumimoji="0" lang="el-GR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None/>
              <a:defRPr/>
            </a:pPr>
            <a:r>
              <a:rPr kumimoji="0" lang="el-GR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												(Κακριδή-</a:t>
            </a:r>
            <a:r>
              <a:rPr kumimoji="0" lang="el-GR" sz="1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Φερράρι</a:t>
            </a:r>
            <a:r>
              <a:rPr kumimoji="0" lang="el-GR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2001: 103-110)</a:t>
            </a:r>
            <a:endParaRPr kumimoji="0" lang="el-GR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None/>
              <a:defRPr/>
            </a:pPr>
            <a:endParaRPr kumimoji="0" lang="el-GR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19405" marR="0" lvl="0" indent="-319405" algn="l" defTabSz="9144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  <a:defRPr/>
            </a:pPr>
            <a:endParaRPr kumimoji="0" lang="el-GR" sz="2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Τίτλος 1"/>
          <p:cNvSpPr>
            <a:spLocks noGrp="1"/>
          </p:cNvSpPr>
          <p:nvPr>
            <p:ph type="title" hasCustomPrompt="1"/>
          </p:nvPr>
        </p:nvSpPr>
        <p:spPr>
          <a:xfrm>
            <a:off x="107950" y="0"/>
            <a:ext cx="9001125" cy="1219200"/>
          </a:xfrm>
        </p:spPr>
        <p:txBody>
          <a:bodyPr vert="horz" wrap="square" lIns="91440" tIns="45720" rIns="91440" bIns="45720" anchor="ctr" anchorCtr="0"/>
          <a:lstStyle/>
          <a:p>
            <a:pPr algn="ctr"/>
            <a:r>
              <a:rPr lang="el-GR" altLang="el-GR" dirty="0">
                <a:solidFill>
                  <a:srgbClr val="434342"/>
                </a:solidFill>
              </a:rPr>
              <a:t>Πλούσιες και φτωχές γλώσσες:</a:t>
            </a:r>
            <a:br>
              <a:rPr lang="el-GR" altLang="el-GR" dirty="0">
                <a:solidFill>
                  <a:srgbClr val="434342"/>
                </a:solidFill>
              </a:rPr>
            </a:br>
            <a:r>
              <a:rPr lang="el-GR" altLang="el-GR" dirty="0">
                <a:solidFill>
                  <a:srgbClr val="434342"/>
                </a:solidFill>
              </a:rPr>
              <a:t> Θέσεις της Γλωσσολογίας</a:t>
            </a:r>
            <a:endParaRPr lang="el-GR" alt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quarter" idx="1" hasCustomPrompt="1"/>
          </p:nvPr>
        </p:nvSpPr>
        <p:spPr bwMode="auto">
          <a:xfrm>
            <a:off x="107950" y="1600200"/>
            <a:ext cx="9001125" cy="5257800"/>
          </a:xfrm>
          <a:effectLst/>
          <a:scene3d>
            <a:camera prst="orthographicFront"/>
            <a:lightRig rig="balanced" dir="t"/>
          </a:scene3d>
          <a:sp3d prstMaterial="plastic"/>
        </p:spPr>
        <p:txBody>
          <a:bodyPr vert="horz" wrap="square" lIns="91440" tIns="45720" rIns="91440" bIns="45720" numCol="1" anchor="t" anchorCtr="0" compatLnSpc="1"/>
          <a:lstStyle/>
          <a:p>
            <a:pPr marL="319405" marR="0" lvl="0" indent="-319405" algn="l" defTabSz="9144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rgbClr val="F96A1B"/>
              </a:buClr>
              <a:buSzPct val="60000"/>
              <a:buFont typeface="Wingdings" panose="05000000000000000000" pitchFamily="2" charset="2"/>
              <a:buChar char=""/>
              <a:defRPr/>
            </a:pPr>
            <a:endParaRPr kumimoji="0" lang="el-GR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19405" marR="0" lvl="0" indent="-319405" algn="l" defTabSz="9144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  <a:defRPr/>
            </a:pPr>
            <a:r>
              <a:rPr kumimoji="0" lang="el-GR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Κάθε γλώσσα συνδυάζει </a:t>
            </a:r>
            <a:r>
              <a:rPr kumimoji="0" lang="el-GR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μονάδες </a:t>
            </a:r>
            <a:r>
              <a:rPr kumimoji="0" lang="el-GR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+mn-lt"/>
                <a:ea typeface="+mn-ea"/>
                <a:cs typeface="+mn-cs"/>
              </a:rPr>
              <a:t>χωρίς νόημα </a:t>
            </a:r>
            <a:r>
              <a:rPr kumimoji="0" lang="el-GR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+mn-lt"/>
                <a:ea typeface="+mn-ea"/>
                <a:cs typeface="+mn-cs"/>
              </a:rPr>
              <a:t>(ήχους)</a:t>
            </a:r>
            <a:r>
              <a:rPr kumimoji="0" lang="el-GR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 ώστε να δημιουργήσει μονάδες </a:t>
            </a:r>
            <a:r>
              <a:rPr kumimoji="0" lang="el-GR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+mn-lt"/>
                <a:ea typeface="+mn-ea"/>
                <a:cs typeface="+mn-cs"/>
              </a:rPr>
              <a:t>με νόημα </a:t>
            </a:r>
            <a:r>
              <a:rPr kumimoji="0" lang="el-GR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+mn-lt"/>
                <a:ea typeface="+mn-ea"/>
                <a:cs typeface="+mn-cs"/>
              </a:rPr>
              <a:t>(λέξεις) </a:t>
            </a:r>
            <a:r>
              <a:rPr kumimoji="0" lang="el-GR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και να εκφράσει την </a:t>
            </a:r>
            <a:r>
              <a:rPr kumimoji="0" lang="el-GR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ανθρώπινη εμπειρία</a:t>
            </a:r>
            <a:r>
              <a:rPr kumimoji="0" lang="el-GR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endParaRPr kumimoji="0" lang="el-GR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19405" marR="0" lvl="0" indent="-319405" algn="l" defTabSz="9144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  <a:defRPr/>
            </a:pPr>
            <a:r>
              <a:rPr kumimoji="0" lang="el-GR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Η χρήση κάθε γλώσσας </a:t>
            </a:r>
            <a:r>
              <a:rPr kumimoji="0" lang="el-GR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διέπεται</a:t>
            </a:r>
            <a:r>
              <a:rPr kumimoji="0" lang="el-GR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από </a:t>
            </a:r>
            <a:r>
              <a:rPr kumimoji="0" lang="el-GR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uLnTx/>
                <a:uFillTx/>
                <a:latin typeface="+mn-lt"/>
                <a:ea typeface="+mn-ea"/>
                <a:cs typeface="+mn-cs"/>
              </a:rPr>
              <a:t>κανόνες</a:t>
            </a:r>
            <a:r>
              <a:rPr kumimoji="0" lang="el-GR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l-GR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σε φωνολογικό, μορφολογικό και συντακτικό επίπεδο.       </a:t>
            </a:r>
            <a:endParaRPr kumimoji="0" lang="el-GR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19405" marR="0" lvl="0" indent="-319405" algn="l" defTabSz="9144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rgbClr val="F96A1B"/>
              </a:buClr>
              <a:buSzPct val="60000"/>
              <a:buFont typeface="Wingdings" panose="05000000000000000000" pitchFamily="2" charset="2"/>
              <a:buChar char=""/>
              <a:defRPr/>
            </a:pPr>
            <a:r>
              <a:rPr kumimoji="0" lang="el-GR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Η </a:t>
            </a:r>
            <a:r>
              <a:rPr kumimoji="0" lang="el-GR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ίδια γλώσσα </a:t>
            </a:r>
            <a:r>
              <a:rPr kumimoji="0" lang="el-GR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θα μπορούσε να εκφράσει οποιονδήποτε άλλο </a:t>
            </a:r>
            <a:r>
              <a:rPr kumimoji="0" lang="el-GR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πολιτισμό</a:t>
            </a:r>
            <a:r>
              <a:rPr kumimoji="0" lang="el-GR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καθώς θα </a:t>
            </a:r>
            <a:r>
              <a:rPr kumimoji="0" lang="el-GR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προσάρμοζε</a:t>
            </a:r>
            <a:r>
              <a:rPr kumimoji="0" lang="el-GR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αναλόγως το </a:t>
            </a:r>
            <a:r>
              <a:rPr kumimoji="0" lang="el-GR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λεξιλόγιό</a:t>
            </a:r>
            <a:r>
              <a:rPr kumimoji="0" lang="el-GR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της.</a:t>
            </a:r>
            <a:endParaRPr kumimoji="0" lang="el-GR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rgbClr val="F96A1B"/>
              </a:buClr>
              <a:buSzPct val="60000"/>
              <a:buFont typeface="Wingdings" panose="05000000000000000000" pitchFamily="2" charset="2"/>
              <a:buNone/>
              <a:defRPr/>
            </a:pPr>
            <a:endParaRPr kumimoji="0" lang="el-GR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rgbClr val="F96A1B"/>
              </a:buClr>
              <a:buSzPct val="60000"/>
              <a:buFont typeface="Wingdings" panose="05000000000000000000" pitchFamily="2" charset="2"/>
              <a:buNone/>
              <a:defRPr/>
            </a:pPr>
            <a:r>
              <a:rPr kumimoji="0" lang="el-GR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			(Κακριδή-</a:t>
            </a:r>
            <a:r>
              <a:rPr kumimoji="0" lang="el-GR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Φερράρι</a:t>
            </a:r>
            <a:r>
              <a:rPr kumimoji="0" lang="el-GR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2001: 103-110)</a:t>
            </a:r>
            <a:endParaRPr kumimoji="0" lang="el-GR" sz="2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Διάμεσος">
  <a:themeElements>
    <a:clrScheme name="Γωνίες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Διάμεσος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Διάμεσος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0</TotalTime>
  <Words>8009</Words>
  <Application>WPS Presentation</Application>
  <PresentationFormat>Προβολή στην οθόνη (4:3)</PresentationFormat>
  <Paragraphs>149</Paragraphs>
  <Slides>19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19</vt:i4>
      </vt:variant>
    </vt:vector>
  </HeadingPairs>
  <TitlesOfParts>
    <vt:vector size="30" baseType="lpstr">
      <vt:lpstr>Arial</vt:lpstr>
      <vt:lpstr>SimSun</vt:lpstr>
      <vt:lpstr>Wingdings</vt:lpstr>
      <vt:lpstr>Calibri</vt:lpstr>
      <vt:lpstr>Wingdings 2</vt:lpstr>
      <vt:lpstr>Wingdings</vt:lpstr>
      <vt:lpstr>Tw Cen MT</vt:lpstr>
      <vt:lpstr>Times New Roman</vt:lpstr>
      <vt:lpstr>Microsoft YaHei</vt:lpstr>
      <vt:lpstr>Arial Unicode MS</vt:lpstr>
      <vt:lpstr>Διάμεσος</vt:lpstr>
      <vt:lpstr>Πανεπιστήμιο Πατρών Τμήμα Φιλολογίας  Εισαγωγή στη Γενική Γλωσσολογία Ι  Διδάσκων: Αργύρης Αρχάκης</vt:lpstr>
      <vt:lpstr>Γενικές-Εισαγωγικές Παρατηρήσεις</vt:lpstr>
      <vt:lpstr>Επιστημονική μελέτη</vt:lpstr>
      <vt:lpstr>Απόσπασμα από συνέντευξη της Σαβίνας Ιατρίδου (2002)</vt:lpstr>
      <vt:lpstr>Απόσπασμα από συνέντευξη της Σαβίνας Ιατρίδου (2002)</vt:lpstr>
      <vt:lpstr>Απόσπασμα από συνέντευξη της Σαβίνας Ιατρίδου (2002)</vt:lpstr>
      <vt:lpstr>Απόσπασμα από συνέντευξη της Σαβίνας Ιατρίδου (2002)</vt:lpstr>
      <vt:lpstr>Πλούσιες και φτωχές γλώσσες:  Θέσεις της Γλωσσολογίας</vt:lpstr>
      <vt:lpstr>Πλούσιες και φτωχές γλώσσες:  Θέσεις της Γλωσσολογίας</vt:lpstr>
      <vt:lpstr>Επιστημονική μελέτη</vt:lpstr>
      <vt:lpstr>Επιστημονική μελέτη</vt:lpstr>
      <vt:lpstr>Γνωσιολογικά ρεύματα στα οποία βασίστηκε η Γλωσσολογία</vt:lpstr>
      <vt:lpstr>Παραδοσιακή γραμματική </vt:lpstr>
      <vt:lpstr>Γλωσσικές μεταβολές  κατά την Ελληνιστική περίοδο</vt:lpstr>
      <vt:lpstr>Γλωσσικές μεταβολές  κατά την Ελληνιστική περίοδο</vt:lpstr>
      <vt:lpstr>Παραδοσιακή γραμματική</vt:lpstr>
      <vt:lpstr>Παραδοσιακή γραμματική</vt:lpstr>
      <vt:lpstr>Ερωτήσεις Κατανόησης</vt:lpstr>
      <vt:lpstr>Βιβλιογραφικές αναφορές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Πανεπιστήμιο Πατρών Τμήμα Φιλολογίας  Εισαγωγή στη Γενική Γλωσσολογία Ι  Διδάσκων: Αργύρης Αρχάκης</dc:title>
  <dc:creator>mlr</dc:creator>
  <cp:lastModifiedBy>Teratech</cp:lastModifiedBy>
  <cp:revision>122</cp:revision>
  <dcterms:created xsi:type="dcterms:W3CDTF">2014-09-10T17:44:00Z</dcterms:created>
  <dcterms:modified xsi:type="dcterms:W3CDTF">2025-10-05T16:26:12Z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9FD48923741E46E48914365ADC0B9A64_13</vt:lpwstr>
  </property>
  <property fmtid="{D5CDD505-2E9C-101B-9397-08002B2CF9AE}" pid="3" name="KSOProductBuildVer">
    <vt:lpwstr>1033-12.2.0.22549</vt:lpwstr>
  </property>
</Properties>
</file>