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2" autoAdjust="0"/>
    <p:restoredTop sz="94737" autoAdjust="0"/>
  </p:normalViewPr>
  <p:slideViewPr>
    <p:cSldViewPr>
      <p:cViewPr varScale="1">
        <p:scale>
          <a:sx n="72" d="100"/>
          <a:sy n="72" d="100"/>
        </p:scale>
        <p:origin x="121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Ορθογώνιο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12" name="Θέση αριθμού διαφάνειας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8" name="Ορθογώνιο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B2208D-141A-4F6E-B51F-F45150CBFCEA}" type="datetimeFigureOut">
              <a:rPr lang="el-GR" smtClean="0"/>
              <a:pPr/>
              <a:t>7/10/2020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6040B6E-0885-40AD-A4B9-9D8A046DF7D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7992888" cy="4608512"/>
          </a:xfrm>
        </p:spPr>
        <p:txBody>
          <a:bodyPr>
            <a:normAutofit/>
          </a:bodyPr>
          <a:lstStyle/>
          <a:p>
            <a:pPr algn="ctr"/>
            <a:br>
              <a:rPr lang="en-US" dirty="0"/>
            </a:br>
            <a:r>
              <a:rPr lang="el-GR" sz="4000" cap="none" dirty="0"/>
              <a:t>Πανεπιστήμιο Πατρών</a:t>
            </a:r>
            <a:br>
              <a:rPr lang="el-GR" sz="4000" cap="none" dirty="0"/>
            </a:br>
            <a:r>
              <a:rPr lang="el-GR" sz="4000" cap="none" dirty="0"/>
              <a:t>Τμήμα Φιλολογίας</a:t>
            </a:r>
            <a:br>
              <a:rPr lang="el-GR" sz="4000" cap="none" dirty="0"/>
            </a:br>
            <a:br>
              <a:rPr lang="el-GR" sz="4000" cap="none" dirty="0"/>
            </a:br>
            <a:r>
              <a:rPr lang="el-GR" sz="4000" b="1" cap="none" dirty="0"/>
              <a:t>Εισαγωγή στη Γενική Γλωσσολογία Ι</a:t>
            </a:r>
            <a:br>
              <a:rPr lang="el-GR" sz="4000" b="1" cap="none" dirty="0"/>
            </a:br>
            <a:br>
              <a:rPr lang="el-GR" sz="4000" b="1" cap="none" dirty="0"/>
            </a:br>
            <a:r>
              <a:rPr lang="el-GR" sz="4000" cap="none" dirty="0"/>
              <a:t>Διδάσκων: Αργύρης Αρχάκης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Μάθημα</a:t>
            </a:r>
          </a:p>
        </p:txBody>
      </p:sp>
    </p:spTree>
    <p:extLst>
      <p:ext uri="{BB962C8B-B14F-4D97-AF65-F5344CB8AC3E}">
        <p14:creationId xmlns:p14="http://schemas.microsoft.com/office/powerpoint/2010/main" val="59914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>
                <a:latin typeface="+mn-lt"/>
              </a:rPr>
              <a:t>Γενικές-Εισαγωγικές Παρατηρήσεις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l-GR" b="1" dirty="0"/>
          </a:p>
          <a:p>
            <a:pPr algn="just"/>
            <a:r>
              <a:rPr lang="el-GR" dirty="0"/>
              <a:t>Τι είναι γλωσσολογία;  </a:t>
            </a:r>
          </a:p>
          <a:p>
            <a:pPr algn="just"/>
            <a:endParaRPr lang="el-GR" dirty="0"/>
          </a:p>
          <a:p>
            <a:pPr algn="just"/>
            <a:r>
              <a:rPr lang="el-GR" dirty="0"/>
              <a:t>Ποιο είναι το αντικείμενο του γλωσσολόγου (</a:t>
            </a:r>
            <a:r>
              <a:rPr lang="en-US" dirty="0"/>
              <a:t>linguist)</a:t>
            </a:r>
            <a:r>
              <a:rPr lang="el-GR" dirty="0"/>
              <a:t>;</a:t>
            </a:r>
          </a:p>
          <a:p>
            <a:pPr algn="just"/>
            <a:endParaRPr lang="en-US" dirty="0"/>
          </a:p>
          <a:p>
            <a:pPr algn="just"/>
            <a:r>
              <a:rPr lang="el-GR" dirty="0"/>
              <a:t>Διάκριση ανάμεσα σε Γλωσσομάθεια/ Φιλολογία/ Γλωσσολογία</a:t>
            </a:r>
          </a:p>
        </p:txBody>
      </p:sp>
    </p:spTree>
    <p:extLst>
      <p:ext uri="{BB962C8B-B14F-4D97-AF65-F5344CB8AC3E}">
        <p14:creationId xmlns:p14="http://schemas.microsoft.com/office/powerpoint/2010/main" val="2243543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01A872-8EC3-46EB-9A05-48D4DEF72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66C19355-6AD0-4DB8-9ADA-EE59D036FA5F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656" y="1600200"/>
            <a:ext cx="4133638" cy="4495800"/>
          </a:xfrm>
        </p:spPr>
      </p:pic>
    </p:spTree>
    <p:extLst>
      <p:ext uri="{BB962C8B-B14F-4D97-AF65-F5344CB8AC3E}">
        <p14:creationId xmlns:p14="http://schemas.microsoft.com/office/powerpoint/2010/main" val="88031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Κλάδοι της Γλωσσολογίας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107504" y="1556792"/>
            <a:ext cx="8856984" cy="51845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l-GR" u="sng" dirty="0"/>
              <a:t>Φωνητική</a:t>
            </a:r>
            <a:r>
              <a:rPr lang="el-GR" dirty="0"/>
              <a:t> (περιγραφή των φθόγγων)</a:t>
            </a:r>
          </a:p>
          <a:p>
            <a:pPr marL="365760" lvl="1" indent="0">
              <a:buClr>
                <a:schemeClr val="accent4"/>
              </a:buClr>
              <a:buNone/>
            </a:pPr>
            <a:r>
              <a:rPr lang="el-GR" dirty="0"/>
              <a:t>[</a:t>
            </a:r>
            <a:r>
              <a:rPr lang="en-US" dirty="0"/>
              <a:t>t</a:t>
            </a:r>
            <a:r>
              <a:rPr lang="el-GR" dirty="0"/>
              <a:t>]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l-GR" dirty="0">
                <a:sym typeface="Wingdings" panose="05000000000000000000" pitchFamily="2" charset="2"/>
              </a:rPr>
              <a:t>οδοντικό, κλειστό, άηχο [</a:t>
            </a:r>
            <a:r>
              <a:rPr lang="en-US" dirty="0">
                <a:sym typeface="Wingdings" panose="05000000000000000000" pitchFamily="2" charset="2"/>
              </a:rPr>
              <a:t>d</a:t>
            </a:r>
            <a:r>
              <a:rPr lang="el-GR" dirty="0">
                <a:sym typeface="Wingdings" panose="05000000000000000000" pitchFamily="2" charset="2"/>
              </a:rPr>
              <a:t>]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l-GR" dirty="0">
                <a:sym typeface="Wingdings" panose="05000000000000000000" pitchFamily="2" charset="2"/>
              </a:rPr>
              <a:t>οδοντικό, κλειστό, ηχηρό  [Θ]  οδοντικό, εξακολουθητικό, άηχο [δ]  οδοντικό, εξακολουθητικό, ηχηρό  </a:t>
            </a:r>
            <a:endParaRPr lang="el-GR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l-GR" u="sng" dirty="0"/>
              <a:t>Φωνολογία</a:t>
            </a:r>
            <a:r>
              <a:rPr lang="el-GR" dirty="0"/>
              <a:t> (μελέτη των φωνημάτων, των μονάδων χωρίς νόημα, με διακριτική λειτουργία και νοηματική επίπτωση)</a:t>
            </a:r>
          </a:p>
          <a:p>
            <a:pPr marL="365760" lvl="1" indent="0">
              <a:buClr>
                <a:schemeClr val="accent2"/>
              </a:buClr>
              <a:buNone/>
            </a:pPr>
            <a:r>
              <a:rPr lang="el-GR" dirty="0"/>
              <a:t>θ/όλοι     δ/</a:t>
            </a:r>
            <a:r>
              <a:rPr lang="el-GR" dirty="0" err="1"/>
              <a:t>ίνει</a:t>
            </a:r>
            <a:endParaRPr lang="el-GR" dirty="0"/>
          </a:p>
          <a:p>
            <a:pPr marL="365760" lvl="1" indent="0">
              <a:buClr>
                <a:schemeClr val="accent2"/>
              </a:buClr>
              <a:buNone/>
            </a:pPr>
            <a:r>
              <a:rPr lang="el-GR" dirty="0"/>
              <a:t>ρ/             π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l-GR" u="sng" dirty="0"/>
              <a:t>Μορφολογία</a:t>
            </a:r>
            <a:r>
              <a:rPr lang="el-GR" dirty="0"/>
              <a:t> (μελέτη των μορφημάτων, των ελάχιστων μονάδων με νόημα)</a:t>
            </a:r>
          </a:p>
          <a:p>
            <a:pPr marL="365760" lvl="1" indent="0" algn="just">
              <a:buClr>
                <a:schemeClr val="accent4"/>
              </a:buClr>
              <a:buNone/>
            </a:pPr>
            <a:r>
              <a:rPr lang="el-GR" dirty="0" err="1"/>
              <a:t>Ξε-ριζ-ώνω</a:t>
            </a:r>
            <a:r>
              <a:rPr lang="el-GR" dirty="0"/>
              <a:t>:  </a:t>
            </a:r>
            <a:r>
              <a:rPr lang="el-GR" dirty="0">
                <a:sym typeface="Wingdings" panose="05000000000000000000" pitchFamily="2" charset="2"/>
              </a:rPr>
              <a:t>πρόθημα / ρίζα / επίθημα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73038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Κλάδοι της Γλωσσολογίας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107504" y="1484784"/>
            <a:ext cx="9036496" cy="537321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623888" lvl="2" indent="-260350">
              <a:spcBef>
                <a:spcPts val="700"/>
              </a:spcBef>
              <a:buSzPct val="60000"/>
              <a:buFont typeface="Wingdings" panose="05000000000000000000" pitchFamily="2" charset="2"/>
              <a:buChar char="§"/>
            </a:pPr>
            <a:r>
              <a:rPr lang="el-GR" sz="2600" u="sng" dirty="0"/>
              <a:t>Σύνταξη</a:t>
            </a:r>
            <a:r>
              <a:rPr lang="el-GR" dirty="0"/>
              <a:t> </a:t>
            </a:r>
            <a:r>
              <a:rPr lang="el-GR" sz="2600" dirty="0"/>
              <a:t>(μελέτη των όρων και των δομών της πρότασης) </a:t>
            </a:r>
          </a:p>
          <a:p>
            <a:pPr marL="363538" lvl="2" indent="0">
              <a:spcBef>
                <a:spcPts val="700"/>
              </a:spcBef>
              <a:buSzPct val="60000"/>
              <a:buNone/>
            </a:pPr>
            <a:r>
              <a:rPr lang="el-GR" sz="2600" dirty="0"/>
              <a:t>Υ – Ρ – Α : Ο Αντώνης αγόρασε φρούτα / * φρούτα ο αγόρασε Αντώνης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l-GR" u="sng" dirty="0"/>
              <a:t>Σημασιολογία</a:t>
            </a:r>
            <a:r>
              <a:rPr lang="el-GR" dirty="0"/>
              <a:t> (μελέτη των εννοιολογικών διακρίσεων και συσχετισμών)</a:t>
            </a:r>
          </a:p>
          <a:p>
            <a:pPr marL="118872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l-GR" sz="2400" b="1" i="1" dirty="0">
                <a:latin typeface="Times New Roman" pitchFamily="18" charset="0"/>
                <a:cs typeface="Times New Roman" pitchFamily="18" charset="0"/>
              </a:rPr>
              <a:t>συνωνυμία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λ.χ. «αυτοκίνητο»/«αμάξι», η </a:t>
            </a:r>
            <a:r>
              <a:rPr lang="el-GR" sz="2400" b="1" i="1" dirty="0">
                <a:latin typeface="Times New Roman" pitchFamily="18" charset="0"/>
                <a:cs typeface="Times New Roman" pitchFamily="18" charset="0"/>
              </a:rPr>
              <a:t>αντωνυμία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λ.χ. «νέος»/«γέρος», </a:t>
            </a:r>
            <a:r>
              <a:rPr lang="el-GR" sz="2400" b="1" i="1" dirty="0" err="1">
                <a:latin typeface="Times New Roman" pitchFamily="18" charset="0"/>
                <a:cs typeface="Times New Roman" pitchFamily="18" charset="0"/>
              </a:rPr>
              <a:t>υπερωνυμία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λ.χ. 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/«φρούτο»/«πορτοκάλι».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l-GR" u="sng" dirty="0"/>
              <a:t>Ανάλυση του Λόγου – Πραγματολογία</a:t>
            </a:r>
            <a:r>
              <a:rPr lang="el-GR" dirty="0"/>
              <a:t> (μελέτη της γλωσσικής χρήσης και των γλωσσικών λειτουργιών) </a:t>
            </a:r>
          </a:p>
          <a:p>
            <a:pPr marL="365760" lvl="1" indent="0">
              <a:buClr>
                <a:schemeClr val="accent2"/>
              </a:buClr>
              <a:buNone/>
            </a:pPr>
            <a:r>
              <a:rPr lang="el-GR" dirty="0"/>
              <a:t>Κάνει ρεύμα </a:t>
            </a:r>
            <a:r>
              <a:rPr lang="el-GR" dirty="0">
                <a:sym typeface="Wingdings" panose="05000000000000000000" pitchFamily="2" charset="2"/>
              </a:rPr>
              <a:t> κλείσε την πόρτα</a:t>
            </a:r>
            <a:endParaRPr lang="el-GR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l-GR" u="sng" dirty="0"/>
              <a:t>Κοινωνιογλωσσολογία</a:t>
            </a:r>
            <a:r>
              <a:rPr lang="el-GR" dirty="0"/>
              <a:t> (μελέτη της σχέσης γλώσσας και κοινωνικών παραμέτρων)</a:t>
            </a:r>
          </a:p>
          <a:p>
            <a:pPr marL="365760" lvl="1" indent="0">
              <a:buClr>
                <a:schemeClr val="accent2"/>
              </a:buClr>
              <a:buNone/>
            </a:pPr>
            <a:r>
              <a:rPr lang="el-GR" dirty="0"/>
              <a:t>Γλωσσικές ποικιλίες: ακαδημαϊκών, νέων, του κοινοβουλίου, της καφετέριας, του </a:t>
            </a:r>
            <a:r>
              <a:rPr lang="en-US" dirty="0"/>
              <a:t>f/b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75027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Κλάδοι της Γλωσσολογίας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640960" cy="489654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1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l-GR" u="sng" dirty="0"/>
              <a:t>Ιστορική – Διαχρονική γλωσσολογία </a:t>
            </a:r>
            <a:r>
              <a:rPr lang="el-GR" dirty="0"/>
              <a:t>(μελέτη της εξέλιξης του γλωσσικού συστήματος) </a:t>
            </a:r>
          </a:p>
          <a:p>
            <a:pPr marL="365760" lvl="1" indent="0">
              <a:buClr>
                <a:schemeClr val="accent2"/>
              </a:buClr>
              <a:buNone/>
            </a:pPr>
            <a:r>
              <a:rPr lang="el-GR" dirty="0"/>
              <a:t>Πρωτοελληνική / αρχαία ελληνική / μεσαιωνική ελληνική / νεοελληνική</a:t>
            </a:r>
          </a:p>
          <a:p>
            <a:pPr marL="365760" lvl="1" indent="0">
              <a:buClr>
                <a:schemeClr val="accent2"/>
              </a:buClr>
              <a:buNone/>
            </a:pPr>
            <a:endParaRPr lang="el-GR" dirty="0"/>
          </a:p>
          <a:p>
            <a:pPr marL="365760" lvl="1" indent="0">
              <a:buClr>
                <a:schemeClr val="accent2"/>
              </a:buClr>
              <a:buNone/>
            </a:pPr>
            <a:endParaRPr lang="el-GR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l-GR" u="sng" dirty="0"/>
              <a:t>Ψυχογλωσσολογία </a:t>
            </a:r>
            <a:r>
              <a:rPr lang="el-GR" dirty="0"/>
              <a:t>(μελέτη της σχέσης γλώσσας και αντιληπτικών μηχανισμών)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l-GR" u="sng" dirty="0"/>
              <a:t>Δικανική γλωσσολογία 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l-GR" u="sng" dirty="0"/>
              <a:t>Γλωσσολογία σωμάτων κειμένων</a:t>
            </a:r>
            <a:r>
              <a:rPr lang="el-GR" dirty="0"/>
              <a:t> κλπ.</a:t>
            </a:r>
          </a:p>
        </p:txBody>
      </p:sp>
    </p:spTree>
    <p:extLst>
      <p:ext uri="{BB962C8B-B14F-4D97-AF65-F5344CB8AC3E}">
        <p14:creationId xmlns:p14="http://schemas.microsoft.com/office/powerpoint/2010/main" val="2843248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/>
              <a:t>ΓΛΩΣΣΟΛΟΓΙΑ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l-GR" i="1" dirty="0"/>
          </a:p>
          <a:p>
            <a:r>
              <a:rPr lang="el-GR" i="1" dirty="0"/>
              <a:t>Γλωσσολογία</a:t>
            </a:r>
            <a:r>
              <a:rPr lang="el-GR" dirty="0"/>
              <a:t> είναι η επιστημονική μελέτη της γλώσσας</a:t>
            </a:r>
          </a:p>
          <a:p>
            <a:endParaRPr lang="el-GR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l-GR" b="1" dirty="0"/>
              <a:t>Επιστημονική μελέτη: </a:t>
            </a:r>
            <a:r>
              <a:rPr lang="el-GR" i="1" dirty="0"/>
              <a:t>Αντικειμενική, αμερόληπτη παρατήρηση και καταγραφή των δεδομένων, χωρίς κοινωνικές, πολιτιστικές, εθνικιστικές ή άλλες προκαταλήψεις</a:t>
            </a:r>
            <a:r>
              <a:rPr lang="el-GR" dirty="0"/>
              <a:t> (βλ. </a:t>
            </a:r>
            <a:r>
              <a:rPr lang="el-GR" dirty="0" err="1"/>
              <a:t>Βελούδης</a:t>
            </a:r>
            <a:r>
              <a:rPr lang="el-GR" dirty="0"/>
              <a:t> 1996-1997: 1)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55047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Βιβλιογραφικές αναφορές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l-GR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/>
              <a:t>Παυλίδου Θ.-Σ. (1997). </a:t>
            </a:r>
            <a:r>
              <a:rPr lang="el-GR" i="1" dirty="0"/>
              <a:t>Επίπεδα γλωσσικής 	ανάλυσης</a:t>
            </a:r>
            <a:r>
              <a:rPr lang="el-GR" dirty="0"/>
              <a:t>. Παρατηρητής [τελευταία έκδοση, 	2008, Θεσσαλονίκη: Ινστιτούτο Νεοελληνικών 	Σπουδών. Ίδρυμα Μανόλη Τριανταφυλλίδη].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l-GR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l-GR" dirty="0" err="1"/>
              <a:t>Χριστίδης</a:t>
            </a:r>
            <a:r>
              <a:rPr lang="el-GR" dirty="0"/>
              <a:t> Α.-Φ./ </a:t>
            </a:r>
            <a:r>
              <a:rPr lang="el-GR" dirty="0" err="1"/>
              <a:t>Βελούδης</a:t>
            </a:r>
            <a:r>
              <a:rPr lang="el-GR" dirty="0"/>
              <a:t> Γ. (1996-7). «Γενική 	γλωσσολογία Ι», Θεσσαλονίκη: Α.Π.Θ.</a:t>
            </a:r>
          </a:p>
        </p:txBody>
      </p:sp>
    </p:spTree>
    <p:extLst>
      <p:ext uri="{BB962C8B-B14F-4D97-AF65-F5344CB8AC3E}">
        <p14:creationId xmlns:p14="http://schemas.microsoft.com/office/powerpoint/2010/main" val="1026817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Γωνίες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274</TotalTime>
  <Words>394</Words>
  <Application>Microsoft Office PowerPoint</Application>
  <PresentationFormat>Προβολή στην οθόνη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Tw Cen MT</vt:lpstr>
      <vt:lpstr>Wingdings</vt:lpstr>
      <vt:lpstr>Wingdings 2</vt:lpstr>
      <vt:lpstr>Διάμεσος</vt:lpstr>
      <vt:lpstr> Πανεπιστήμιο Πατρών Τμήμα Φιλολογίας  Εισαγωγή στη Γενική Γλωσσολογία Ι  Διδάσκων: Αργύρης Αρχάκης</vt:lpstr>
      <vt:lpstr>Γενικές-Εισαγωγικές Παρατηρήσεις</vt:lpstr>
      <vt:lpstr>Παρουσίαση του PowerPoint</vt:lpstr>
      <vt:lpstr>Κλάδοι της Γλωσσολογίας </vt:lpstr>
      <vt:lpstr>Κλάδοι της Γλωσσολογίας</vt:lpstr>
      <vt:lpstr>Κλάδοι της Γλωσσολογίας</vt:lpstr>
      <vt:lpstr>ΓΛΩΣΣΟΛΟΓΙΑ</vt:lpstr>
      <vt:lpstr>Βιβλιογραφικές αναφορές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ΕισαγωΓΗ στη γενικη Γλωσσολογια Ι</dc:title>
  <dc:creator>mlr</dc:creator>
  <cp:lastModifiedBy>reviewer</cp:lastModifiedBy>
  <cp:revision>30</cp:revision>
  <dcterms:created xsi:type="dcterms:W3CDTF">2014-09-05T10:10:45Z</dcterms:created>
  <dcterms:modified xsi:type="dcterms:W3CDTF">2020-10-07T08:04:11Z</dcterms:modified>
</cp:coreProperties>
</file>