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71" r:id="rId3"/>
    <p:sldId id="272" r:id="rId4"/>
    <p:sldId id="273" r:id="rId5"/>
    <p:sldId id="274" r:id="rId6"/>
    <p:sldId id="263" r:id="rId7"/>
    <p:sldId id="265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91" r:id="rId20"/>
    <p:sldId id="287" r:id="rId21"/>
    <p:sldId id="292" r:id="rId22"/>
    <p:sldId id="288" r:id="rId23"/>
    <p:sldId id="289" r:id="rId24"/>
    <p:sldId id="290" r:id="rId25"/>
    <p:sldId id="449" r:id="rId26"/>
    <p:sldId id="284" r:id="rId27"/>
    <p:sldId id="285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349B-CF88-4D7E-ACCD-5051CA0730FF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AF92F-6B86-44DD-82A0-00DC191BAB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82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989045-42B4-467C-BC99-6203053D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E37DB3-A17E-474A-AF46-7375B918E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DC070D-25F0-464F-971D-20B7FD36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B49B0E-EF99-4A20-A830-6E29976E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7F0FAD-C9E6-4501-96DE-629BD4C2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55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9416C6-78B6-4A6A-9405-8267E0AD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6C2BC9-EDE3-483E-AD5F-07C5F8D11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4B088D-78CA-4719-B428-F53A1905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195EA-3009-486D-BC6E-A2EE88FE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0B3FB8-74E9-452F-8D8A-1309C742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4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2FB8851-5AE7-4853-BED6-1A04A0093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F58680-8D27-4E16-A008-6D1CC914B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2AB4B7-608C-4ED4-B3BF-37C0FAB1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81594E-5A67-4DCD-850D-39B380DF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BB2DF9-3F86-4356-88A2-C84E5844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33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61FFA9-1FD1-431E-9A0F-7407E18A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DE1E66-CBE8-48DA-8242-F6ED7AB1A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F7BA0F-2E40-4831-ABE4-7E3FF660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46FC8F-83BD-41DC-A2AA-9F8C34AB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003341-2686-4C75-851D-B91A2AAA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47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D35069-82E5-4B1D-A7C4-E6926F87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7BF5926-FE3D-433B-9B82-4DC39703C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29EE5C-D9CD-406F-8C79-31AF6751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08C507-4824-455C-8BCF-D75824C9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007B92-BEB9-4BB8-BC55-DF7651D8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57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3EF108-386C-407E-8DE5-362FA771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99432F-DE90-4EB4-8268-33130E48A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BBAA2F2-B4C8-4964-B66B-8CCD6762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489985-4262-463F-B46B-B7ED449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FCDF7C7-7869-4656-9649-67F16E74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0CA99E-5E99-47D7-B587-CD3FBDE2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1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D8DD7-B4B4-40E0-8612-CC352A58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8B854D-1731-4E32-8400-895B8491E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3878803-F82E-4886-81A3-E7C2FFF0E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847B956-72F7-40E8-93E4-250F0910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EE48855-F5BB-4CDC-AB52-F493791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894C7AC-05F0-42FE-A302-F415B43D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164BA5B-A40E-4FC3-A2D3-BB018D9E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BAF05C4-3E97-4A56-BD73-971F2163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04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3F76EC-6FDD-4D52-B2E3-7CA7F510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E50719F-C2EF-4E3F-84EA-6CADC1DE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53EA653-4E7F-4961-96C0-064EFE6F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3B94CE3-A0E1-4B4C-B9C9-BDE981AB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378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AA4CE76-1B5B-4980-886E-3174408D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BC03E63-4A1B-46D3-8666-B33C71A9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74EA17-72B5-4C1A-88A1-811947B0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18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49E11-9CF0-4662-82FA-D062B9AA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876664-E1B7-4A5E-9790-A4C2040C8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43D7C4-BF5D-477B-A4B2-EC11A83F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E61515-D10A-4BD7-AACE-DFCF0488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6B77CD-4037-4713-9F47-61BB5A05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AB0F00-8C83-4CFE-814A-0032AC1F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10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84D86C-A073-4180-AF32-D3278BA6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B91B50-701D-4D80-B805-391C0B271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528E93-6FE3-4598-BB74-C242189CC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7921DD-89F3-4721-BB27-03B4A1DA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077957-E588-4AED-8466-003BD92D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88BB18-0F14-42CA-BCFF-BF723F35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0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B506A57-27FA-481A-83A6-EE2C5CD6E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39871E3-9490-459C-8DDB-BABC9C3E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2B50FD-5708-4E63-BA66-17EC4A225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E80B-D763-425D-8ABA-F297485F9D90}" type="datetimeFigureOut">
              <a:rPr lang="el-GR" smtClean="0"/>
              <a:t>8/6/2021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F1B05F-BE3A-4615-B52E-AC1A341CF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0199F0-8BC9-4929-8952-A2F765887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4B08-58C7-44C7-A80A-C4C80D1216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8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42E8B8-5161-43E6-A2A0-4780D7578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Palatino Linotype" panose="02040502050505030304" pitchFamily="18" charset="0"/>
              </a:rPr>
              <a:t>ΑΡΧΑΙΑ ΕΛΛΗΝΙΚΗ ΙΣΤΟΡΙΟΓΡΑΦΙΑ </a:t>
            </a:r>
            <a:br>
              <a:rPr lang="el-GR" sz="2800" dirty="0">
                <a:latin typeface="Palatino Linotype" panose="02040502050505030304" pitchFamily="18" charset="0"/>
              </a:rPr>
            </a:br>
            <a:r>
              <a:rPr lang="el-GR" sz="2800" dirty="0">
                <a:latin typeface="Palatino Linotype" panose="02040502050505030304" pitchFamily="18" charset="0"/>
              </a:rPr>
              <a:t>ΗΡΟΔΟΤΟΣ</a:t>
            </a:r>
            <a:br>
              <a:rPr lang="el-GR" sz="2800" dirty="0">
                <a:latin typeface="Palatino Linotype" panose="02040502050505030304" pitchFamily="18" charset="0"/>
              </a:rPr>
            </a:br>
            <a:r>
              <a:rPr lang="el-GR" sz="2800" dirty="0">
                <a:latin typeface="Palatino Linotype" panose="02040502050505030304" pitchFamily="18" charset="0"/>
              </a:rPr>
              <a:t>23</a:t>
            </a:r>
            <a:r>
              <a:rPr lang="en-US" sz="2800" dirty="0">
                <a:latin typeface="Palatino Linotype" panose="02040502050505030304" pitchFamily="18" charset="0"/>
              </a:rPr>
              <a:t>/3/, </a:t>
            </a:r>
            <a:r>
              <a:rPr lang="el-GR" sz="2800" dirty="0">
                <a:latin typeface="Palatino Linotype" panose="02040502050505030304" pitchFamily="18" charset="0"/>
              </a:rPr>
              <a:t>30/3</a:t>
            </a:r>
            <a:r>
              <a:rPr lang="en-US" sz="2800" dirty="0">
                <a:latin typeface="Palatino Linotype" panose="02040502050505030304" pitchFamily="18" charset="0"/>
              </a:rPr>
              <a:t> </a:t>
            </a:r>
            <a:r>
              <a:rPr lang="el-GR" sz="2800" dirty="0" err="1">
                <a:latin typeface="Palatino Linotype" panose="02040502050505030304" pitchFamily="18" charset="0"/>
              </a:rPr>
              <a:t>καὶ</a:t>
            </a:r>
            <a:r>
              <a:rPr lang="el-GR" sz="2800" dirty="0">
                <a:latin typeface="Palatino Linotype" panose="02040502050505030304" pitchFamily="18" charset="0"/>
              </a:rPr>
              <a:t> 6/4/2020</a:t>
            </a:r>
            <a:br>
              <a:rPr lang="el-GR" sz="2800" dirty="0">
                <a:latin typeface="Palatino Linotype" panose="02040502050505030304" pitchFamily="18" charset="0"/>
              </a:rPr>
            </a:br>
            <a:endParaRPr lang="el-GR" sz="2800" dirty="0">
              <a:latin typeface="Palatino Linotype" panose="0204050205050503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34B912-E089-4CA4-9FAD-A6FA7D6DE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latin typeface="Palatino Linotype" panose="02040502050505030304" pitchFamily="18" charset="0"/>
              </a:rPr>
              <a:t>Ἡ </a:t>
            </a:r>
            <a:r>
              <a:rPr lang="el-GR" dirty="0" err="1">
                <a:latin typeface="Palatino Linotype" panose="02040502050505030304" pitchFamily="18" charset="0"/>
              </a:rPr>
              <a:t>τετρὰς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δημηγοριῶν</a:t>
            </a:r>
            <a:r>
              <a:rPr lang="el-GR" dirty="0">
                <a:latin typeface="Palatino Linotype" panose="02040502050505030304" pitchFamily="18" charset="0"/>
              </a:rPr>
              <a:t> Θ 140-144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103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D0C460-C96D-4A59-9EE4-64E6A986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8E4771-C9ED-4C39-9A67-BE60BB5F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140β.</a:t>
            </a:r>
            <a:r>
              <a:rPr lang="el-GR" sz="3200" dirty="0">
                <a:latin typeface="Palatino Linotype" panose="02040502050505030304" pitchFamily="18" charset="0"/>
              </a:rPr>
              <a:t> Μαρδόνιος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, ὦ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ἐνετείλατό</a:t>
            </a:r>
            <a:r>
              <a:rPr lang="el-GR" sz="3200" dirty="0">
                <a:latin typeface="Palatino Linotype" panose="02040502050505030304" pitchFamily="18" charset="0"/>
              </a:rPr>
              <a:t> μοι </a:t>
            </a:r>
            <a:r>
              <a:rPr lang="el-GR" sz="3200" dirty="0" err="1">
                <a:latin typeface="Palatino Linotype" panose="02040502050505030304" pitchFamily="18" charset="0"/>
              </a:rPr>
              <a:t>εἰπεῖν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Ἐγὼ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περὶ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εὐνοίης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ἐξ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ἐμέο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ἐούσης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λέξω</a:t>
            </a:r>
            <a:r>
              <a:rPr lang="el-GR" sz="3200" dirty="0">
                <a:latin typeface="Palatino Linotype" panose="02040502050505030304" pitchFamily="18" charset="0"/>
              </a:rPr>
              <a:t> (</a:t>
            </a:r>
            <a:r>
              <a:rPr lang="el-GR" sz="3200" dirty="0" err="1">
                <a:latin typeface="Palatino Linotype" panose="02040502050505030304" pitchFamily="18" charset="0"/>
              </a:rPr>
              <a:t>οὐ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ἂν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πρῶτον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ἐκμάθοιτε</a:t>
            </a:r>
            <a:r>
              <a:rPr lang="el-GR" sz="3200" dirty="0">
                <a:latin typeface="Palatino Linotype" panose="02040502050505030304" pitchFamily="18" charset="0"/>
              </a:rPr>
              <a:t>), </a:t>
            </a:r>
            <a:r>
              <a:rPr lang="el-GR" sz="3200" dirty="0" err="1">
                <a:latin typeface="Palatino Linotype" panose="02040502050505030304" pitchFamily="18" charset="0"/>
              </a:rPr>
              <a:t>προσχρηίζω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πείθεσθαι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Μαρδονίῳ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Ἐνορέω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οὐκ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οἵοισί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ἐσομένοισι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πάντα </a:t>
            </a:r>
            <a:r>
              <a:rPr lang="el-GR" sz="3200" dirty="0" err="1">
                <a:latin typeface="Palatino Linotype" panose="02040502050505030304" pitchFamily="18" charset="0"/>
              </a:rPr>
              <a:t>χρόνον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πολεμέειν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Ξέρξῃ</a:t>
            </a:r>
            <a:r>
              <a:rPr lang="el-GR" sz="3200" dirty="0">
                <a:latin typeface="Palatino Linotype" panose="02040502050505030304" pitchFamily="18" charset="0"/>
              </a:rPr>
              <a:t> (</a:t>
            </a:r>
            <a:r>
              <a:rPr lang="el-GR" sz="3200" dirty="0" err="1">
                <a:latin typeface="Palatino Linotype" panose="02040502050505030304" pitchFamily="18" charset="0"/>
              </a:rPr>
              <a:t>εἰ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ἐνώρων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τοῦτο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οὐκ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κοτε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ἦλθον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ἔχων</a:t>
            </a:r>
            <a:r>
              <a:rPr lang="el-GR" sz="3200" dirty="0">
                <a:latin typeface="Palatino Linotype" panose="02040502050505030304" pitchFamily="18" charset="0"/>
              </a:rPr>
              <a:t> λόγους </a:t>
            </a:r>
            <a:r>
              <a:rPr lang="el-GR" sz="3200" dirty="0" err="1">
                <a:latin typeface="Palatino Linotype" panose="02040502050505030304" pitchFamily="18" charset="0"/>
              </a:rPr>
              <a:t>τούσδε</a:t>
            </a:r>
            <a:r>
              <a:rPr lang="el-GR" sz="3200" dirty="0">
                <a:latin typeface="Palatino Linotype" panose="02040502050505030304" pitchFamily="18" charset="0"/>
              </a:rPr>
              <a:t>)·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δύναμις </a:t>
            </a:r>
            <a:r>
              <a:rPr lang="el-GR" sz="3200" dirty="0" err="1">
                <a:latin typeface="Palatino Linotype" panose="02040502050505030304" pitchFamily="18" charset="0"/>
              </a:rPr>
              <a:t>ὑπὲρ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ἄνθρωπον</a:t>
            </a:r>
            <a:r>
              <a:rPr lang="el-GR" sz="3200" dirty="0">
                <a:latin typeface="Palatino Linotype" panose="02040502050505030304" pitchFamily="18" charset="0"/>
              </a:rPr>
              <a:t> ἡ </a:t>
            </a:r>
            <a:r>
              <a:rPr lang="el-GR" sz="3200" dirty="0" err="1">
                <a:latin typeface="Palatino Linotype" panose="02040502050505030304" pitchFamily="18" charset="0"/>
              </a:rPr>
              <a:t>βασιλέος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χεὶρ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ὑπερμήκης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Ἢν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αὐτίκα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ὁμολογήσητε</a:t>
            </a:r>
            <a:r>
              <a:rPr lang="el-GR" sz="3200" dirty="0">
                <a:latin typeface="Palatino Linotype" panose="02040502050505030304" pitchFamily="18" charset="0"/>
              </a:rPr>
              <a:t>, μεγάλα </a:t>
            </a:r>
            <a:r>
              <a:rPr lang="el-GR" sz="3200" dirty="0" err="1">
                <a:latin typeface="Palatino Linotype" panose="02040502050505030304" pitchFamily="18" charset="0"/>
              </a:rPr>
              <a:t>προτεινόντων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</a:t>
            </a:r>
            <a:r>
              <a:rPr lang="el-GR" sz="3200" dirty="0">
                <a:latin typeface="Palatino Linotype" panose="02040502050505030304" pitchFamily="18" charset="0"/>
              </a:rPr>
              <a:t>' </a:t>
            </a:r>
            <a:r>
              <a:rPr lang="el-GR" sz="3200" dirty="0" err="1">
                <a:latin typeface="Palatino Linotype" panose="02040502050505030304" pitchFamily="18" charset="0"/>
              </a:rPr>
              <a:t>οἷσι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ἐθέλουσι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δειμαίνω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ὑπὲρ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τρίβῳ</a:t>
            </a:r>
            <a:r>
              <a:rPr lang="el-GR" sz="3200" dirty="0">
                <a:latin typeface="Palatino Linotype" panose="02040502050505030304" pitchFamily="18" charset="0"/>
              </a:rPr>
              <a:t> τε μάλιστα </a:t>
            </a:r>
            <a:r>
              <a:rPr lang="el-GR" sz="3200" dirty="0" err="1">
                <a:latin typeface="Palatino Linotype" panose="02040502050505030304" pitchFamily="18" charset="0"/>
              </a:rPr>
              <a:t>οἰκημένων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συμμάχων πάντων </a:t>
            </a:r>
            <a:r>
              <a:rPr lang="el-GR" sz="3200" dirty="0" err="1">
                <a:latin typeface="Palatino Linotype" panose="02040502050505030304" pitchFamily="18" charset="0"/>
              </a:rPr>
              <a:t>αἰεί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φθειρομένων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μούνων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ἐξαίρετόν</a:t>
            </a:r>
            <a:r>
              <a:rPr lang="el-GR" sz="3200" dirty="0">
                <a:latin typeface="Palatino Linotype" panose="02040502050505030304" pitchFamily="18" charset="0"/>
              </a:rPr>
              <a:t> τι </a:t>
            </a:r>
            <a:r>
              <a:rPr lang="el-GR" sz="3200" dirty="0" err="1">
                <a:latin typeface="Palatino Linotype" panose="02040502050505030304" pitchFamily="18" charset="0"/>
              </a:rPr>
              <a:t>μεταίχμιον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γῆν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ἐκτημένων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Ἀλλὰ</a:t>
            </a:r>
            <a:r>
              <a:rPr lang="el-GR" sz="3200" dirty="0">
                <a:latin typeface="Palatino Linotype" panose="02040502050505030304" pitchFamily="18" charset="0"/>
              </a:rPr>
              <a:t> πείθεσθε· </a:t>
            </a:r>
            <a:r>
              <a:rPr lang="el-GR" sz="3200" dirty="0" err="1">
                <a:latin typeface="Palatino Linotype" panose="02040502050505030304" pitchFamily="18" charset="0"/>
              </a:rPr>
              <a:t>πολλοῦ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ἄξια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εἰ</a:t>
            </a:r>
            <a:r>
              <a:rPr lang="el-GR" sz="3200" dirty="0">
                <a:latin typeface="Palatino Linotype" panose="02040502050505030304" pitchFamily="18" charset="0"/>
              </a:rPr>
              <a:t> βασιλεύς </a:t>
            </a:r>
            <a:r>
              <a:rPr lang="el-GR" sz="3200" dirty="0" err="1">
                <a:latin typeface="Palatino Linotype" panose="02040502050505030304" pitchFamily="18" charset="0"/>
              </a:rPr>
              <a:t>γε</a:t>
            </a:r>
            <a:r>
              <a:rPr lang="el-GR" sz="3200" dirty="0">
                <a:latin typeface="Palatino Linotype" panose="02040502050505030304" pitchFamily="18" charset="0"/>
              </a:rPr>
              <a:t> ὁ μέγας </a:t>
            </a:r>
            <a:r>
              <a:rPr lang="el-GR" sz="3200" dirty="0" err="1">
                <a:latin typeface="Palatino Linotype" panose="02040502050505030304" pitchFamily="18" charset="0"/>
              </a:rPr>
              <a:t>μούνοισι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Ἑλλήνων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ἁμαρτάδας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ἀπιεὶς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ἐθέλει</a:t>
            </a:r>
            <a:r>
              <a:rPr lang="el-GR" sz="3200" dirty="0">
                <a:latin typeface="Palatino Linotype" panose="02040502050505030304" pitchFamily="18" charset="0"/>
              </a:rPr>
              <a:t> φίλος γενέσθαι.»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5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624B76-E53C-4358-AC10-44EB3DC7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F83BA-3A66-4BC3-BFF2-C2D09C69C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141.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ἔλεξε</a:t>
            </a:r>
            <a:r>
              <a:rPr lang="el-GR" sz="3200" dirty="0">
                <a:latin typeface="Palatino Linotype" panose="02040502050505030304" pitchFamily="18" charset="0"/>
              </a:rPr>
              <a:t>. Λακεδαιμόνιοι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πυθόμενοι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ἥκειν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Ἀθήνας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ὁμολογίην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ἄξοντα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βαρβάρῳ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Ἀθηναίους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ἀναμνησθέντες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λογίων </a:t>
            </a:r>
            <a:r>
              <a:rPr lang="el-GR" sz="3200" dirty="0" err="1">
                <a:latin typeface="Palatino Linotype" panose="02040502050505030304" pitchFamily="18" charset="0"/>
              </a:rPr>
              <a:t>ὥς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σφεας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χρεόν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ἅμα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τοῖσι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ἄλλοισι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Δωριεῦσι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ἐκπίπτειν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ἐκ</a:t>
            </a:r>
            <a:r>
              <a:rPr lang="el-GR" sz="3200" dirty="0">
                <a:latin typeface="Palatino Linotype" panose="02040502050505030304" pitchFamily="18" charset="0"/>
              </a:rPr>
              <a:t> Πελοποννήσου </a:t>
            </a:r>
            <a:r>
              <a:rPr lang="el-GR" sz="3200" dirty="0" err="1">
                <a:latin typeface="Palatino Linotype" panose="02040502050505030304" pitchFamily="18" charset="0"/>
              </a:rPr>
              <a:t>ὑπὸ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Μήδων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Ἀθηναίων</a:t>
            </a:r>
            <a:r>
              <a:rPr lang="el-GR" sz="3200" dirty="0">
                <a:latin typeface="Palatino Linotype" panose="02040502050505030304" pitchFamily="18" charset="0"/>
              </a:rPr>
              <a:t>, κάρτα τε </a:t>
            </a:r>
            <a:r>
              <a:rPr lang="el-GR" sz="3200" dirty="0" err="1">
                <a:latin typeface="Palatino Linotype" panose="02040502050505030304" pitchFamily="18" charset="0"/>
              </a:rPr>
              <a:t>ἔδεισαν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ὁμολογήσωσι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Πέρσῃ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αὐτίκα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τέ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ἔδοξε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πέμπειν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ἀγγέλους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συνέπιπτε </a:t>
            </a:r>
            <a:r>
              <a:rPr lang="el-GR" sz="3200" dirty="0" err="1">
                <a:latin typeface="Palatino Linotype" panose="02040502050505030304" pitchFamily="18" charset="0"/>
              </a:rPr>
              <a:t>ὥστε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ὁμοῦ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σφεων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γίνεσθαι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κατάστασιν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ἐπανέμειναν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3200" dirty="0">
                <a:latin typeface="Palatino Linotype" panose="02040502050505030304" pitchFamily="18" charset="0"/>
              </a:rPr>
              <a:t> διατρίβοντες, </a:t>
            </a:r>
            <a:r>
              <a:rPr lang="el-GR" sz="3200" dirty="0" err="1">
                <a:latin typeface="Palatino Linotype" panose="02040502050505030304" pitchFamily="18" charset="0"/>
              </a:rPr>
              <a:t>εὖ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ἐπιστάμενοι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ὅτι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ἔμελλον</a:t>
            </a:r>
            <a:r>
              <a:rPr lang="el-GR" sz="3200" dirty="0">
                <a:latin typeface="Palatino Linotype" panose="02040502050505030304" pitchFamily="18" charset="0"/>
              </a:rPr>
              <a:t> Λακεδαιμόνιοι </a:t>
            </a:r>
            <a:r>
              <a:rPr lang="el-GR" sz="3200" dirty="0" err="1">
                <a:latin typeface="Palatino Linotype" panose="02040502050505030304" pitchFamily="18" charset="0"/>
              </a:rPr>
              <a:t>πεύσεσθαι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ἥκοντα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παρὰ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βαρβάρου </a:t>
            </a:r>
            <a:r>
              <a:rPr lang="el-GR" sz="3200" dirty="0" err="1">
                <a:latin typeface="Palatino Linotype" panose="02040502050505030304" pitchFamily="18" charset="0"/>
              </a:rPr>
              <a:t>ἄγγελον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</a:t>
            </a:r>
            <a:r>
              <a:rPr lang="el-GR" sz="3200" dirty="0">
                <a:latin typeface="Palatino Linotype" panose="02040502050505030304" pitchFamily="18" charset="0"/>
              </a:rPr>
              <a:t>' </a:t>
            </a:r>
            <a:r>
              <a:rPr lang="el-GR" sz="3200" dirty="0" err="1">
                <a:latin typeface="Palatino Linotype" panose="02040502050505030304" pitchFamily="18" charset="0"/>
              </a:rPr>
              <a:t>ὁμολογίῃ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πυθόμενοί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πέμψειν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κατὰ</a:t>
            </a:r>
            <a:r>
              <a:rPr lang="el-GR" sz="3200" dirty="0">
                <a:latin typeface="Palatino Linotype" panose="02040502050505030304" pitchFamily="18" charset="0"/>
              </a:rPr>
              <a:t> τάχος </a:t>
            </a:r>
            <a:r>
              <a:rPr lang="el-GR" sz="3200" dirty="0" err="1">
                <a:latin typeface="Palatino Linotype" panose="02040502050505030304" pitchFamily="18" charset="0"/>
              </a:rPr>
              <a:t>ἀγγέλους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Ἐπίτηδες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ἐποίευν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ἐνδεικνύμενοι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τοῖσι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Λακεδαιμονίοισι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ἑωυτῶν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γνώμην</a:t>
            </a:r>
            <a:r>
              <a:rPr lang="el-GR" sz="3200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845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FB2E97-8BCE-44F4-AE98-820BBE57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A40351-5945-4D68-BBC6-895EB519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b="1" dirty="0">
                <a:latin typeface="Palatino Linotype" panose="02040502050505030304" pitchFamily="18" charset="0"/>
              </a:rPr>
              <a:t>142. </a:t>
            </a:r>
            <a:r>
              <a:rPr lang="el-GR" sz="3200" dirty="0" err="1">
                <a:latin typeface="Palatino Linotype" panose="02040502050505030304" pitchFamily="18" charset="0"/>
              </a:rPr>
              <a:t>Ὡς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ἐπαύσατο</a:t>
            </a:r>
            <a:r>
              <a:rPr lang="el-GR" sz="3200" dirty="0">
                <a:latin typeface="Palatino Linotype" panose="02040502050505030304" pitchFamily="18" charset="0"/>
              </a:rPr>
              <a:t> λέγων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διαδεξάμενοι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ἔλεγον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ἀπὸ</a:t>
            </a:r>
            <a:r>
              <a:rPr lang="el-GR" sz="3200" dirty="0">
                <a:latin typeface="Palatino Linotype" panose="02040502050505030304" pitchFamily="18" charset="0"/>
              </a:rPr>
              <a:t> Σπάρτης </a:t>
            </a:r>
            <a:r>
              <a:rPr lang="el-GR" sz="3200" dirty="0" err="1">
                <a:latin typeface="Palatino Linotype" panose="02040502050505030304" pitchFamily="18" charset="0"/>
              </a:rPr>
              <a:t>ἄγγελοι</a:t>
            </a:r>
            <a:r>
              <a:rPr lang="el-GR" sz="3200" dirty="0">
                <a:latin typeface="Palatino Linotype" panose="02040502050505030304" pitchFamily="18" charset="0"/>
              </a:rPr>
              <a:t>· «</a:t>
            </a:r>
            <a:r>
              <a:rPr lang="el-GR" sz="3200" dirty="0" err="1">
                <a:latin typeface="Palatino Linotype" panose="02040502050505030304" pitchFamily="18" charset="0"/>
              </a:rPr>
              <a:t>Ἡμέας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ἔπεμψαν</a:t>
            </a:r>
            <a:r>
              <a:rPr lang="el-GR" sz="3200" dirty="0">
                <a:latin typeface="Palatino Linotype" panose="02040502050505030304" pitchFamily="18" charset="0"/>
              </a:rPr>
              <a:t> Λακεδαιμόνιοι </a:t>
            </a:r>
            <a:r>
              <a:rPr lang="el-GR" sz="3200" dirty="0" err="1">
                <a:latin typeface="Palatino Linotype" panose="02040502050505030304" pitchFamily="18" charset="0"/>
              </a:rPr>
              <a:t>δεησομένους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μήτε </a:t>
            </a:r>
            <a:r>
              <a:rPr lang="el-GR" sz="3200" dirty="0" err="1">
                <a:latin typeface="Palatino Linotype" panose="02040502050505030304" pitchFamily="18" charset="0"/>
              </a:rPr>
              <a:t>νεώτερον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ποιέειν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μηδὲν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Ἑλλάδα</a:t>
            </a:r>
            <a:r>
              <a:rPr lang="el-GR" sz="3200" dirty="0">
                <a:latin typeface="Palatino Linotype" panose="02040502050505030304" pitchFamily="18" charset="0"/>
              </a:rPr>
              <a:t> μήτε λόγους </a:t>
            </a:r>
            <a:r>
              <a:rPr lang="el-GR" sz="3200" dirty="0" err="1">
                <a:latin typeface="Palatino Linotype" panose="02040502050505030304" pitchFamily="18" charset="0"/>
              </a:rPr>
              <a:t>ἐνδέκεσθαι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παρὰ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βαρβάρου.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δίκαιον </a:t>
            </a:r>
            <a:r>
              <a:rPr lang="el-GR" sz="3200" dirty="0" err="1">
                <a:latin typeface="Palatino Linotype" panose="02040502050505030304" pitchFamily="18" charset="0"/>
              </a:rPr>
              <a:t>οὐδαμῶς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κόσμον</a:t>
            </a:r>
            <a:r>
              <a:rPr lang="el-GR" sz="3200" dirty="0">
                <a:latin typeface="Palatino Linotype" panose="02040502050505030304" pitchFamily="18" charset="0"/>
              </a:rPr>
              <a:t> φέρον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[</a:t>
            </a:r>
            <a:r>
              <a:rPr lang="el-GR" sz="3200" dirty="0" err="1">
                <a:latin typeface="Palatino Linotype" panose="02040502050505030304" pitchFamily="18" charset="0"/>
              </a:rPr>
              <a:t>γε</a:t>
            </a:r>
            <a:r>
              <a:rPr lang="el-GR" sz="3200" dirty="0">
                <a:latin typeface="Palatino Linotype" panose="02040502050505030304" pitchFamily="18" charset="0"/>
              </a:rPr>
              <a:t>] </a:t>
            </a:r>
            <a:r>
              <a:rPr lang="el-GR" sz="3200" dirty="0" err="1">
                <a:latin typeface="Palatino Linotype" panose="02040502050505030304" pitchFamily="18" charset="0"/>
              </a:rPr>
              <a:t>ἄλλοισι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Ἑλλήνων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οὐδαμοῖσι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διὰ</a:t>
            </a:r>
            <a:r>
              <a:rPr lang="el-GR" sz="3200" dirty="0">
                <a:latin typeface="Palatino Linotype" panose="02040502050505030304" pitchFamily="18" charset="0"/>
              </a:rPr>
              <a:t> πάντων </a:t>
            </a:r>
            <a:r>
              <a:rPr lang="el-GR" sz="3200" dirty="0" err="1">
                <a:latin typeface="Palatino Linotype" panose="02040502050505030304" pitchFamily="18" charset="0"/>
              </a:rPr>
              <a:t>ἥκιστα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εἵνεκα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ἠγείρατε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τόνδε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πόλεμον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ὑμεῖς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ἡμέων</a:t>
            </a:r>
            <a:r>
              <a:rPr lang="el-GR" sz="3200" dirty="0">
                <a:latin typeface="Palatino Linotype" panose="02040502050505030304" pitchFamily="18" charset="0"/>
              </a:rPr>
              <a:t> βουλομένων,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περὶ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ὑμετέρης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ἀρχῆθεν</a:t>
            </a:r>
            <a:r>
              <a:rPr lang="el-GR" sz="3200" dirty="0">
                <a:latin typeface="Palatino Linotype" panose="02040502050505030304" pitchFamily="18" charset="0"/>
              </a:rPr>
              <a:t> ὁ </a:t>
            </a:r>
            <a:r>
              <a:rPr lang="el-GR" sz="3200" dirty="0" err="1">
                <a:latin typeface="Palatino Linotype" panose="02040502050505030304" pitchFamily="18" charset="0"/>
              </a:rPr>
              <a:t>ἀγὼν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ἐγένετο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φέρει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πᾶσαν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Ἑλλάδα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Ἄλλως</a:t>
            </a:r>
            <a:r>
              <a:rPr lang="el-GR" sz="3200" dirty="0">
                <a:latin typeface="Palatino Linotype" panose="02040502050505030304" pitchFamily="18" charset="0"/>
              </a:rPr>
              <a:t> τε τούτων </a:t>
            </a:r>
            <a:r>
              <a:rPr lang="el-GR" sz="3200" dirty="0" err="1">
                <a:latin typeface="Palatino Linotype" panose="02040502050505030304" pitchFamily="18" charset="0"/>
              </a:rPr>
              <a:t>ἀπεόντων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αἰτίους</a:t>
            </a:r>
            <a:r>
              <a:rPr lang="el-GR" sz="3200" dirty="0">
                <a:latin typeface="Palatino Linotype" panose="02040502050505030304" pitchFamily="18" charset="0"/>
              </a:rPr>
              <a:t> γενέσθαι </a:t>
            </a:r>
            <a:r>
              <a:rPr lang="el-GR" sz="3200" dirty="0" err="1">
                <a:latin typeface="Palatino Linotype" panose="02040502050505030304" pitchFamily="18" charset="0"/>
              </a:rPr>
              <a:t>δουλοσύνης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τοῖσι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Ἕλλησι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Ἀθηναίους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οὐδαμῶς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ἀνασχετόν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οἵτινες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αἰεὶ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πάλαι </a:t>
            </a:r>
            <a:r>
              <a:rPr lang="el-GR" sz="3200" dirty="0" err="1">
                <a:latin typeface="Palatino Linotype" panose="02040502050505030304" pitchFamily="18" charset="0"/>
              </a:rPr>
              <a:t>φαίνεσθε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πολλοὺς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ἐλευθερώσαντες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ἀνθρώπων</a:t>
            </a:r>
            <a:r>
              <a:rPr lang="el-GR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40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DB7B06-1F8E-4F37-B86B-CAAF8C27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8D58AD-3254-4B04-B8AB-D1D3B0AB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310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200" dirty="0" err="1">
                <a:latin typeface="Palatino Linotype" panose="02040502050505030304" pitchFamily="18" charset="0"/>
              </a:rPr>
              <a:t>Πιεζομένοισι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μέντοι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συναχθόμεθα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ὅτι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καρπῶν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ἐστερήθητε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διξῶν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ἤδη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ὅτι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οἰκοφθόρησθε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χρόνον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ἤδη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πολλόν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ἀντὶ</a:t>
            </a:r>
            <a:r>
              <a:rPr lang="el-GR" sz="3200" dirty="0">
                <a:latin typeface="Palatino Linotype" panose="02040502050505030304" pitchFamily="18" charset="0"/>
              </a:rPr>
              <a:t> τούτων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Λακεδαιμόνιοί τε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[</a:t>
            </a:r>
            <a:r>
              <a:rPr lang="el-GR" sz="3200" dirty="0" err="1">
                <a:latin typeface="Palatino Linotype" panose="02040502050505030304" pitchFamily="18" charset="0"/>
              </a:rPr>
              <a:t>λοιποὶ</a:t>
            </a:r>
            <a:r>
              <a:rPr lang="el-GR" sz="3200" dirty="0">
                <a:latin typeface="Palatino Linotype" panose="02040502050505030304" pitchFamily="18" charset="0"/>
              </a:rPr>
              <a:t>] σύμμαχοι </a:t>
            </a:r>
            <a:r>
              <a:rPr lang="el-GR" sz="3200" dirty="0" err="1">
                <a:latin typeface="Palatino Linotype" panose="02040502050505030304" pitchFamily="18" charset="0"/>
              </a:rPr>
              <a:t>ἐπαγγέλλονται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γυναῖκάς</a:t>
            </a:r>
            <a:r>
              <a:rPr lang="el-GR" sz="3200" dirty="0">
                <a:latin typeface="Palatino Linotype" panose="02040502050505030304" pitchFamily="18" charset="0"/>
              </a:rPr>
              <a:t> τε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πόλεμον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ἄχρηστα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οἰκετέων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ἐχόμενα</a:t>
            </a:r>
            <a:r>
              <a:rPr lang="el-GR" sz="3200" dirty="0">
                <a:latin typeface="Palatino Linotype" panose="02040502050505030304" pitchFamily="18" charset="0"/>
              </a:rPr>
              <a:t> πάντα </a:t>
            </a:r>
            <a:r>
              <a:rPr lang="el-GR" sz="3200" dirty="0" err="1">
                <a:latin typeface="Palatino Linotype" panose="02040502050505030304" pitchFamily="18" charset="0"/>
              </a:rPr>
              <a:t>ἐπιθρέψειν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ἔστ</a:t>
            </a:r>
            <a:r>
              <a:rPr lang="el-GR" sz="3200" dirty="0">
                <a:latin typeface="Palatino Linotype" panose="02040502050505030304" pitchFamily="18" charset="0"/>
              </a:rPr>
              <a:t>' </a:t>
            </a:r>
            <a:r>
              <a:rPr lang="el-GR" sz="3200" dirty="0" err="1">
                <a:latin typeface="Palatino Linotype" panose="02040502050505030304" pitchFamily="18" charset="0"/>
              </a:rPr>
              <a:t>ἂν</a:t>
            </a:r>
            <a:r>
              <a:rPr lang="el-GR" sz="3200" dirty="0">
                <a:latin typeface="Palatino Linotype" panose="02040502050505030304" pitchFamily="18" charset="0"/>
              </a:rPr>
              <a:t> ὁ πόλεμος </a:t>
            </a:r>
            <a:r>
              <a:rPr lang="el-GR" sz="3200" dirty="0" err="1">
                <a:latin typeface="Palatino Linotype" panose="02040502050505030304" pitchFamily="18" charset="0"/>
              </a:rPr>
              <a:t>ὅδε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συνεστήκῃ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Μηδὲ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3200" dirty="0">
                <a:latin typeface="Palatino Linotype" panose="02040502050505030304" pitchFamily="18" charset="0"/>
              </a:rPr>
              <a:t> ὁ </a:t>
            </a:r>
            <a:r>
              <a:rPr lang="el-GR" sz="3200" dirty="0" err="1">
                <a:latin typeface="Palatino Linotype" panose="02040502050505030304" pitchFamily="18" charset="0"/>
              </a:rPr>
              <a:t>Μακεδὼν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ἀναγνώσῃ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λεήνας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Μαρδονίου </a:t>
            </a:r>
            <a:r>
              <a:rPr lang="el-GR" sz="3200" dirty="0" err="1">
                <a:latin typeface="Palatino Linotype" panose="02040502050505030304" pitchFamily="18" charset="0"/>
              </a:rPr>
              <a:t>λόγον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Τούτῳ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ποιητέα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ἐστί</a:t>
            </a:r>
            <a:r>
              <a:rPr lang="el-GR" sz="3200" dirty="0">
                <a:latin typeface="Palatino Linotype" panose="02040502050505030304" pitchFamily="18" charset="0"/>
              </a:rPr>
              <a:t>· τύραννος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ἐὼν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τυράννῳ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συγκατεργάζεται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δέ</a:t>
            </a:r>
            <a:r>
              <a:rPr lang="el-GR" sz="3200" dirty="0">
                <a:latin typeface="Palatino Linotype" panose="02040502050505030304" pitchFamily="18" charset="0"/>
              </a:rPr>
              <a:t> [</a:t>
            </a:r>
            <a:r>
              <a:rPr lang="el-GR" sz="3200" dirty="0" err="1">
                <a:latin typeface="Palatino Linotype" panose="02040502050505030304" pitchFamily="18" charset="0"/>
              </a:rPr>
              <a:t>γε</a:t>
            </a:r>
            <a:r>
              <a:rPr lang="el-GR" sz="3200" dirty="0">
                <a:latin typeface="Palatino Linotype" panose="02040502050505030304" pitchFamily="18" charset="0"/>
              </a:rPr>
              <a:t>] </a:t>
            </a:r>
            <a:r>
              <a:rPr lang="el-GR" sz="3200" dirty="0" err="1">
                <a:latin typeface="Palatino Linotype" panose="02040502050505030304" pitchFamily="18" charset="0"/>
              </a:rPr>
              <a:t>οὐ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ποιητέα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εἴ</a:t>
            </a:r>
            <a:r>
              <a:rPr lang="el-GR" sz="3200" dirty="0">
                <a:latin typeface="Palatino Linotype" panose="02040502050505030304" pitchFamily="18" charset="0"/>
              </a:rPr>
              <a:t> περ </a:t>
            </a:r>
            <a:r>
              <a:rPr lang="el-GR" sz="3200" dirty="0" err="1">
                <a:latin typeface="Palatino Linotype" panose="02040502050505030304" pitchFamily="18" charset="0"/>
              </a:rPr>
              <a:t>εὖ</a:t>
            </a:r>
            <a:r>
              <a:rPr lang="el-GR" sz="3200" dirty="0">
                <a:latin typeface="Palatino Linotype" panose="02040502050505030304" pitchFamily="18" charset="0"/>
              </a:rPr>
              <a:t> τυγχάνετε </a:t>
            </a:r>
            <a:r>
              <a:rPr lang="el-GR" sz="3200" dirty="0" err="1">
                <a:latin typeface="Palatino Linotype" panose="02040502050505030304" pitchFamily="18" charset="0"/>
              </a:rPr>
              <a:t>φρονέοντες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ἐπισταμένοισι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ὡς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βαρβάροισί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πιστὸν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ἀληθὲς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οὐδέν</a:t>
            </a:r>
            <a:r>
              <a:rPr lang="el-GR" sz="3200" dirty="0">
                <a:latin typeface="Palatino Linotype" panose="02040502050505030304" pitchFamily="18" charset="0"/>
              </a:rPr>
              <a:t>.»</a:t>
            </a:r>
          </a:p>
          <a:p>
            <a:pPr marL="0" indent="0" algn="just">
              <a:buNone/>
            </a:pP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ἔλεξαν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ἄγγελοι</a:t>
            </a:r>
            <a:r>
              <a:rPr lang="el-GR" sz="3200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939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759328-6CA7-43CC-9EE9-5ADE0EE63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E2A8CB-7093-4B45-BE42-8258B80C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19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143.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Ἀλέξανδρον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ὑπεκρίναντο</a:t>
            </a:r>
            <a:r>
              <a:rPr lang="el-GR" dirty="0">
                <a:latin typeface="Palatino Linotype" panose="02040502050505030304" pitchFamily="18" charset="0"/>
              </a:rPr>
              <a:t> τάδε· «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τοῦτό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ἐπιστάμεθα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ὅτι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πολλαπλησίη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ἐστὶ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Μήδῳ</a:t>
            </a:r>
            <a:r>
              <a:rPr lang="el-GR" dirty="0">
                <a:latin typeface="Palatino Linotype" panose="02040502050505030304" pitchFamily="18" charset="0"/>
              </a:rPr>
              <a:t> δύναμις ἤ περ </a:t>
            </a:r>
            <a:r>
              <a:rPr lang="el-GR" dirty="0" err="1">
                <a:latin typeface="Palatino Linotype" panose="02040502050505030304" pitchFamily="18" charset="0"/>
              </a:rPr>
              <a:t>ἡμῖν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ὥστε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δεῖ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τοῦτό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ὀνειδίζειν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Ἀλλ</a:t>
            </a:r>
            <a:r>
              <a:rPr lang="el-GR" dirty="0">
                <a:latin typeface="Palatino Linotype" panose="02040502050505030304" pitchFamily="18" charset="0"/>
              </a:rPr>
              <a:t>' </a:t>
            </a:r>
            <a:r>
              <a:rPr lang="el-GR" dirty="0" err="1">
                <a:latin typeface="Palatino Linotype" panose="02040502050505030304" pitchFamily="18" charset="0"/>
              </a:rPr>
              <a:t>ὅμως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ἐλευθερίης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γλιχόμενοι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ἀμυνεόμεθα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οὕτω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ὅκως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ἂν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δυνώμεθα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Ὁμολογῆσαι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τῷ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βαρβάρῳ</a:t>
            </a:r>
            <a:r>
              <a:rPr lang="el-GR" dirty="0">
                <a:latin typeface="Palatino Linotype" panose="02040502050505030304" pitchFamily="18" charset="0"/>
              </a:rPr>
              <a:t> μήτε </a:t>
            </a:r>
            <a:r>
              <a:rPr lang="el-GR" dirty="0" err="1">
                <a:latin typeface="Palatino Linotype" panose="02040502050505030304" pitchFamily="18" charset="0"/>
              </a:rPr>
              <a:t>σὺ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ἡμέας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πειρῶ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ἀναπείθειν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οὔτε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ἡμεῖς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πεισόμεθα</a:t>
            </a:r>
            <a:r>
              <a:rPr lang="el-GR" dirty="0">
                <a:latin typeface="Palatino Linotype" panose="02040502050505030304" pitchFamily="18" charset="0"/>
              </a:rPr>
              <a:t>. </a:t>
            </a:r>
            <a:r>
              <a:rPr lang="el-GR" dirty="0" err="1">
                <a:latin typeface="Palatino Linotype" panose="02040502050505030304" pitchFamily="18" charset="0"/>
              </a:rPr>
              <a:t>Νῦν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ἀπάγγελλε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Μαρδονίῳ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ὡς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Ἀθηναῖοι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λέγουσι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ἔστ</a:t>
            </a:r>
            <a:r>
              <a:rPr lang="el-GR" dirty="0">
                <a:latin typeface="Palatino Linotype" panose="02040502050505030304" pitchFamily="18" charset="0"/>
              </a:rPr>
              <a:t>' </a:t>
            </a:r>
            <a:r>
              <a:rPr lang="el-GR" dirty="0" err="1">
                <a:latin typeface="Palatino Linotype" panose="02040502050505030304" pitchFamily="18" charset="0"/>
              </a:rPr>
              <a:t>ἂν</a:t>
            </a:r>
            <a:r>
              <a:rPr lang="el-GR" dirty="0">
                <a:latin typeface="Palatino Linotype" panose="02040502050505030304" pitchFamily="18" charset="0"/>
              </a:rPr>
              <a:t> ὁ </a:t>
            </a:r>
            <a:r>
              <a:rPr lang="el-GR" dirty="0" err="1">
                <a:latin typeface="Palatino Linotype" panose="02040502050505030304" pitchFamily="18" charset="0"/>
              </a:rPr>
              <a:t>ἥλιος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ὁδὸν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ἴῃ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τῇ</a:t>
            </a:r>
            <a:r>
              <a:rPr lang="el-GR" dirty="0">
                <a:latin typeface="Palatino Linotype" panose="02040502050505030304" pitchFamily="18" charset="0"/>
              </a:rPr>
              <a:t> περ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νῦν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ἔρχεται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μήκοτε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ὁμολογήσειν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ἡμέας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Ξέρξῃ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ἀλλὰ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θεοῖσί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συμμάχοισι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πίσυνοί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ἐπέξιμεν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ἀμυνόμενοι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τοῖσι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ἥρωσι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ἐκεῖνος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οὐδεμίαν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ὄπιν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ἔχων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ἐνέπρησε</a:t>
            </a:r>
            <a:r>
              <a:rPr lang="el-GR" dirty="0">
                <a:latin typeface="Palatino Linotype" panose="02040502050505030304" pitchFamily="18" charset="0"/>
              </a:rPr>
              <a:t> τούς τε </a:t>
            </a:r>
            <a:r>
              <a:rPr lang="el-GR" dirty="0" err="1">
                <a:latin typeface="Palatino Linotype" panose="02040502050505030304" pitchFamily="18" charset="0"/>
              </a:rPr>
              <a:t>οἴκους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ἀγάλματα</a:t>
            </a:r>
            <a:r>
              <a:rPr lang="el-GR" dirty="0">
                <a:latin typeface="Palatino Linotype" panose="02040502050505030304" pitchFamily="18" charset="0"/>
              </a:rPr>
              <a:t>. Σύ τε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λοιποῦ</a:t>
            </a:r>
            <a:r>
              <a:rPr lang="el-GR" dirty="0">
                <a:latin typeface="Palatino Linotype" panose="02040502050505030304" pitchFamily="18" charset="0"/>
              </a:rPr>
              <a:t> λόγους </a:t>
            </a:r>
            <a:r>
              <a:rPr lang="el-GR" dirty="0" err="1">
                <a:latin typeface="Palatino Linotype" panose="02040502050505030304" pitchFamily="18" charset="0"/>
              </a:rPr>
              <a:t>ἔχων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τοιούσδε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μὴ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ἐπιφαίνεο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Ἀθηναίοισι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μηδὲ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δοκέων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χρηστὰ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ὑπουργέειν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ἀθέμιστα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ἔρδειν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παραίνεε</a:t>
            </a:r>
            <a:r>
              <a:rPr lang="el-GR" dirty="0">
                <a:latin typeface="Palatino Linotype" panose="02040502050505030304" pitchFamily="18" charset="0"/>
              </a:rPr>
              <a:t>· </a:t>
            </a:r>
            <a:r>
              <a:rPr lang="el-GR" dirty="0" err="1">
                <a:latin typeface="Palatino Linotype" panose="02040502050505030304" pitchFamily="18" charset="0"/>
              </a:rPr>
              <a:t>οὐ</a:t>
            </a:r>
            <a:r>
              <a:rPr lang="el-GR" dirty="0">
                <a:latin typeface="Palatino Linotype" panose="02040502050505030304" pitchFamily="18" charset="0"/>
              </a:rPr>
              <a:t> γάρ σε </a:t>
            </a:r>
            <a:r>
              <a:rPr lang="el-GR" dirty="0" err="1">
                <a:latin typeface="Palatino Linotype" panose="02040502050505030304" pitchFamily="18" charset="0"/>
              </a:rPr>
              <a:t>βουλόμεθα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οὐδὲν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ἄχαρι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Ἀθηναίων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παθεῖν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ἐόντα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πρόξεινόν</a:t>
            </a:r>
            <a:r>
              <a:rPr lang="el-GR" dirty="0">
                <a:latin typeface="Palatino Linotype" panose="02040502050505030304" pitchFamily="18" charset="0"/>
              </a:rPr>
              <a:t> τε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φίλον</a:t>
            </a:r>
            <a:r>
              <a:rPr lang="el-GR" dirty="0">
                <a:latin typeface="Palatino Linotype" panose="02040502050505030304" pitchFamily="18" charset="0"/>
              </a:rPr>
              <a:t>.»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240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B08B8-2218-4E4B-A303-D2C0D033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59C18B-3EA8-4E68-9922-4F9BCC11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084"/>
            <a:ext cx="10515600" cy="6436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3600" b="1" dirty="0">
                <a:latin typeface="Palatino Linotype" panose="02040502050505030304" pitchFamily="18" charset="0"/>
              </a:rPr>
              <a:t>144. </a:t>
            </a:r>
            <a:r>
              <a:rPr lang="el-GR" sz="3600" dirty="0" err="1">
                <a:latin typeface="Palatino Linotype" panose="02040502050505030304" pitchFamily="18" charset="0"/>
              </a:rPr>
              <a:t>Πρὸς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μὲν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Ἀλέξανδρον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ταῦτα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ὑπεκρίναντο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πρὸς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δὲ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τοὺς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ἀπὸ</a:t>
            </a:r>
            <a:r>
              <a:rPr lang="el-GR" sz="3600" dirty="0">
                <a:latin typeface="Palatino Linotype" panose="02040502050505030304" pitchFamily="18" charset="0"/>
              </a:rPr>
              <a:t> Σπάρτης </a:t>
            </a:r>
            <a:r>
              <a:rPr lang="el-GR" sz="3600" dirty="0" err="1">
                <a:latin typeface="Palatino Linotype" panose="02040502050505030304" pitchFamily="18" charset="0"/>
              </a:rPr>
              <a:t>ἀγγέλους</a:t>
            </a:r>
            <a:r>
              <a:rPr lang="el-GR" sz="3600" dirty="0">
                <a:latin typeface="Palatino Linotype" panose="02040502050505030304" pitchFamily="18" charset="0"/>
              </a:rPr>
              <a:t> τάδε· «</a:t>
            </a:r>
            <a:r>
              <a:rPr lang="el-GR" sz="3600" dirty="0" err="1">
                <a:latin typeface="Palatino Linotype" panose="02040502050505030304" pitchFamily="18" charset="0"/>
              </a:rPr>
              <a:t>Τὸ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μὲν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δεῖσαι</a:t>
            </a:r>
            <a:r>
              <a:rPr lang="el-GR" sz="3600" dirty="0">
                <a:latin typeface="Palatino Linotype" panose="02040502050505030304" pitchFamily="18" charset="0"/>
              </a:rPr>
              <a:t> Λακεδαιμονίους </a:t>
            </a:r>
            <a:r>
              <a:rPr lang="el-GR" sz="3600" dirty="0" err="1">
                <a:latin typeface="Palatino Linotype" panose="02040502050505030304" pitchFamily="18" charset="0"/>
              </a:rPr>
              <a:t>μὴ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ὁμολογήσωμεν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τῷ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βαρβάρῳ</a:t>
            </a:r>
            <a:r>
              <a:rPr lang="el-GR" sz="3600" dirty="0">
                <a:latin typeface="Palatino Linotype" panose="02040502050505030304" pitchFamily="18" charset="0"/>
              </a:rPr>
              <a:t> κάρτα </a:t>
            </a:r>
            <a:r>
              <a:rPr lang="el-GR" sz="3600" dirty="0" err="1">
                <a:latin typeface="Palatino Linotype" panose="02040502050505030304" pitchFamily="18" charset="0"/>
              </a:rPr>
              <a:t>ἀνθρωπήιον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ἦν</a:t>
            </a:r>
            <a:r>
              <a:rPr lang="el-GR" sz="3600" dirty="0">
                <a:latin typeface="Palatino Linotype" panose="02040502050505030304" pitchFamily="18" charset="0"/>
              </a:rPr>
              <a:t>· </a:t>
            </a:r>
            <a:r>
              <a:rPr lang="el-GR" sz="3600" dirty="0" err="1">
                <a:latin typeface="Palatino Linotype" panose="02040502050505030304" pitchFamily="18" charset="0"/>
              </a:rPr>
              <a:t>ἀτὰρ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αἰσχρῶς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γε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ἐοίκατε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ἐξεπιστάμενοι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τὸ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Ἀθηναίων</a:t>
            </a:r>
            <a:r>
              <a:rPr lang="el-GR" sz="3600" dirty="0">
                <a:latin typeface="Palatino Linotype" panose="02040502050505030304" pitchFamily="18" charset="0"/>
              </a:rPr>
              <a:t> φρόνημα, </a:t>
            </a:r>
            <a:r>
              <a:rPr lang="el-GR" sz="3600" dirty="0" err="1">
                <a:latin typeface="Palatino Linotype" panose="02040502050505030304" pitchFamily="18" charset="0"/>
              </a:rPr>
              <a:t>ἀρρωδῆσαι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ὅτε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οὔτε</a:t>
            </a:r>
            <a:r>
              <a:rPr lang="el-GR" sz="3600" dirty="0">
                <a:latin typeface="Palatino Linotype" panose="02040502050505030304" pitchFamily="18" charset="0"/>
              </a:rPr>
              <a:t> χρυσός </a:t>
            </a:r>
            <a:r>
              <a:rPr lang="el-GR" sz="3600" dirty="0" err="1">
                <a:latin typeface="Palatino Linotype" panose="02040502050505030304" pitchFamily="18" charset="0"/>
              </a:rPr>
              <a:t>ἐστι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γῆς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οὐδαμόθι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τοσοῦτος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οὔτε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χώρη</a:t>
            </a:r>
            <a:r>
              <a:rPr lang="el-GR" sz="3600" dirty="0">
                <a:latin typeface="Palatino Linotype" panose="02040502050505030304" pitchFamily="18" charset="0"/>
              </a:rPr>
              <a:t> &lt;</a:t>
            </a:r>
            <a:r>
              <a:rPr lang="el-GR" sz="3600" dirty="0" err="1">
                <a:latin typeface="Palatino Linotype" panose="02040502050505030304" pitchFamily="18" charset="0"/>
              </a:rPr>
              <a:t>οὕτω</a:t>
            </a:r>
            <a:r>
              <a:rPr lang="el-GR" sz="3600" dirty="0">
                <a:latin typeface="Palatino Linotype" panose="02040502050505030304" pitchFamily="18" charset="0"/>
              </a:rPr>
              <a:t>&gt; </a:t>
            </a:r>
            <a:r>
              <a:rPr lang="el-GR" sz="3600" dirty="0" err="1">
                <a:latin typeface="Palatino Linotype" panose="02040502050505030304" pitchFamily="18" charset="0"/>
              </a:rPr>
              <a:t>κάλλεϊ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ἀρετῇ</a:t>
            </a:r>
            <a:r>
              <a:rPr lang="el-GR" sz="3600" dirty="0">
                <a:latin typeface="Palatino Linotype" panose="02040502050505030304" pitchFamily="18" charset="0"/>
              </a:rPr>
              <a:t> μέγα </a:t>
            </a:r>
            <a:r>
              <a:rPr lang="el-GR" sz="3600" dirty="0" err="1">
                <a:latin typeface="Palatino Linotype" panose="02040502050505030304" pitchFamily="18" charset="0"/>
              </a:rPr>
              <a:t>ὑπερφέρουσα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τὰ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ἡμεῖς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δεξάμενοι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ἐθέλοιμεν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ἂν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μηδίσαντες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καταδουλῶσαι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τὴν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Ἑλλάδα</a:t>
            </a:r>
            <a:r>
              <a:rPr lang="el-GR" sz="3600" dirty="0">
                <a:latin typeface="Palatino Linotype" panose="02040502050505030304" pitchFamily="18" charset="0"/>
              </a:rPr>
              <a:t>. Πολλά τε </a:t>
            </a:r>
            <a:r>
              <a:rPr lang="el-GR" sz="3600" dirty="0" err="1">
                <a:latin typeface="Palatino Linotype" panose="02040502050505030304" pitchFamily="18" charset="0"/>
              </a:rPr>
              <a:t>γὰρ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μεγάλα </a:t>
            </a:r>
            <a:r>
              <a:rPr lang="el-GR" sz="3600" dirty="0" err="1">
                <a:latin typeface="Palatino Linotype" panose="02040502050505030304" pitchFamily="18" charset="0"/>
              </a:rPr>
              <a:t>ἐστὶ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τὰ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διακωλύοντα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ταῦτα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μὴ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ποιέειν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μηδ</a:t>
            </a:r>
            <a:r>
              <a:rPr lang="el-GR" sz="3600" dirty="0">
                <a:latin typeface="Palatino Linotype" panose="02040502050505030304" pitchFamily="18" charset="0"/>
              </a:rPr>
              <a:t>' </a:t>
            </a:r>
            <a:r>
              <a:rPr lang="el-GR" sz="3600" dirty="0" err="1">
                <a:latin typeface="Palatino Linotype" panose="02040502050505030304" pitchFamily="18" charset="0"/>
              </a:rPr>
              <a:t>ἢν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ἐθέλωμεν</a:t>
            </a:r>
            <a:r>
              <a:rPr lang="el-GR" sz="3600" dirty="0">
                <a:latin typeface="Palatino Linotype" panose="02040502050505030304" pitchFamily="18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27221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5CD429-0BE0-4D2D-887F-88FA2A3A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DBE911-E770-4EC3-95BC-99AF7362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39"/>
            <a:ext cx="10515600" cy="6276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400" dirty="0" err="1">
                <a:latin typeface="Palatino Linotype" panose="02040502050505030304" pitchFamily="18" charset="0"/>
              </a:rPr>
              <a:t>πρῶτα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μὲν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καὶ</a:t>
            </a:r>
            <a:r>
              <a:rPr lang="el-GR" sz="4400" dirty="0">
                <a:latin typeface="Palatino Linotype" panose="02040502050505030304" pitchFamily="18" charset="0"/>
              </a:rPr>
              <a:t> μέγιστα </a:t>
            </a:r>
            <a:r>
              <a:rPr lang="el-GR" sz="4400" b="1" dirty="0" err="1">
                <a:latin typeface="Palatino Linotype" panose="02040502050505030304" pitchFamily="18" charset="0"/>
              </a:rPr>
              <a:t>τῶν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θεῶν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τὰ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ἀγάλματα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καὶ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τὰ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οἰκήματα</a:t>
            </a:r>
            <a:r>
              <a:rPr lang="el-GR" sz="4400" b="1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ἐμπεπρησμένα</a:t>
            </a:r>
            <a:r>
              <a:rPr lang="el-GR" sz="4400" dirty="0">
                <a:latin typeface="Palatino Linotype" panose="02040502050505030304" pitchFamily="18" charset="0"/>
              </a:rPr>
              <a:t> τε </a:t>
            </a:r>
            <a:r>
              <a:rPr lang="el-GR" sz="4400" dirty="0" err="1">
                <a:latin typeface="Palatino Linotype" panose="02040502050505030304" pitchFamily="18" charset="0"/>
              </a:rPr>
              <a:t>καὶ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b="1" dirty="0" err="1">
                <a:latin typeface="Palatino Linotype" panose="02040502050505030304" pitchFamily="18" charset="0"/>
              </a:rPr>
              <a:t>συγκεχωσμένα</a:t>
            </a:r>
            <a:r>
              <a:rPr lang="el-GR" sz="4400" dirty="0">
                <a:latin typeface="Palatino Linotype" panose="02040502050505030304" pitchFamily="18" charset="0"/>
              </a:rPr>
              <a:t>, </a:t>
            </a:r>
            <a:r>
              <a:rPr lang="el-GR" sz="4400" dirty="0" err="1">
                <a:latin typeface="Palatino Linotype" panose="02040502050505030304" pitchFamily="18" charset="0"/>
              </a:rPr>
              <a:t>τοῖσι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ἡμέας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u="sng" dirty="0" err="1">
                <a:latin typeface="Palatino Linotype" panose="02040502050505030304" pitchFamily="18" charset="0"/>
              </a:rPr>
              <a:t>ἀναγκαίως</a:t>
            </a:r>
            <a:r>
              <a:rPr lang="el-GR" sz="4400" u="sng" dirty="0">
                <a:latin typeface="Palatino Linotype" panose="02040502050505030304" pitchFamily="18" charset="0"/>
              </a:rPr>
              <a:t> </a:t>
            </a:r>
            <a:r>
              <a:rPr lang="el-GR" sz="4400" u="sng" dirty="0" err="1">
                <a:latin typeface="Palatino Linotype" panose="02040502050505030304" pitchFamily="18" charset="0"/>
              </a:rPr>
              <a:t>ἔχει</a:t>
            </a:r>
            <a:r>
              <a:rPr lang="el-GR" sz="4400" u="sng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τιμωρέειν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ἐς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τὰ</a:t>
            </a:r>
            <a:r>
              <a:rPr lang="el-GR" sz="4400" dirty="0">
                <a:latin typeface="Palatino Linotype" panose="02040502050505030304" pitchFamily="18" charset="0"/>
              </a:rPr>
              <a:t> μέγιστα </a:t>
            </a:r>
            <a:r>
              <a:rPr lang="el-GR" sz="4400" dirty="0" err="1">
                <a:latin typeface="Palatino Linotype" panose="02040502050505030304" pitchFamily="18" charset="0"/>
              </a:rPr>
              <a:t>μᾶλλον</a:t>
            </a:r>
            <a:r>
              <a:rPr lang="el-GR" sz="4400" dirty="0">
                <a:latin typeface="Palatino Linotype" panose="02040502050505030304" pitchFamily="18" charset="0"/>
              </a:rPr>
              <a:t> ἤ περ </a:t>
            </a:r>
            <a:r>
              <a:rPr lang="el-GR" sz="4400" dirty="0" err="1">
                <a:latin typeface="Palatino Linotype" panose="02040502050505030304" pitchFamily="18" charset="0"/>
              </a:rPr>
              <a:t>ὁμολογέειν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τῷ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ταῦτα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ἐργασαμένῳ</a:t>
            </a:r>
            <a:r>
              <a:rPr lang="el-GR" sz="4400" dirty="0">
                <a:latin typeface="Palatino Linotype" panose="02040502050505030304" pitchFamily="18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275823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8793DB-DED5-4F94-BBEF-7ABDBF18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D9CD99-FBEF-4914-BA64-BA2DDE38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660"/>
            <a:ext cx="10515600" cy="5644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5400" dirty="0" err="1">
                <a:latin typeface="Palatino Linotype" panose="02040502050505030304" pitchFamily="18" charset="0"/>
              </a:rPr>
              <a:t>αὖτις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δὲ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b="1" dirty="0" err="1">
                <a:latin typeface="Palatino Linotype" panose="02040502050505030304" pitchFamily="18" charset="0"/>
              </a:rPr>
              <a:t>τὸ</a:t>
            </a:r>
            <a:r>
              <a:rPr lang="el-GR" sz="5400" b="1" dirty="0">
                <a:latin typeface="Palatino Linotype" panose="02040502050505030304" pitchFamily="18" charset="0"/>
              </a:rPr>
              <a:t> </a:t>
            </a:r>
            <a:r>
              <a:rPr lang="el-GR" sz="5400" b="1" dirty="0" err="1">
                <a:latin typeface="Palatino Linotype" panose="02040502050505030304" pitchFamily="18" charset="0"/>
              </a:rPr>
              <a:t>Ἑλληνικόν</a:t>
            </a:r>
            <a:r>
              <a:rPr lang="el-GR" sz="5400" dirty="0">
                <a:latin typeface="Palatino Linotype" panose="02040502050505030304" pitchFamily="18" charset="0"/>
              </a:rPr>
              <a:t>, </a:t>
            </a:r>
            <a:r>
              <a:rPr lang="el-GR" sz="5400" dirty="0" err="1">
                <a:latin typeface="Palatino Linotype" panose="02040502050505030304" pitchFamily="18" charset="0"/>
              </a:rPr>
              <a:t>ἐὸν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ὅμαιμόν</a:t>
            </a:r>
            <a:r>
              <a:rPr lang="el-GR" sz="5400" dirty="0">
                <a:latin typeface="Palatino Linotype" panose="02040502050505030304" pitchFamily="18" charset="0"/>
              </a:rPr>
              <a:t> τε </a:t>
            </a:r>
            <a:r>
              <a:rPr lang="el-GR" sz="5400" dirty="0" err="1">
                <a:latin typeface="Palatino Linotype" panose="02040502050505030304" pitchFamily="18" charset="0"/>
              </a:rPr>
              <a:t>καὶ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ὁμόγλωσσον</a:t>
            </a:r>
            <a:r>
              <a:rPr lang="el-GR" sz="5400" dirty="0">
                <a:latin typeface="Palatino Linotype" panose="02040502050505030304" pitchFamily="18" charset="0"/>
              </a:rPr>
              <a:t>, </a:t>
            </a:r>
            <a:r>
              <a:rPr lang="el-GR" sz="5400" dirty="0" err="1">
                <a:latin typeface="Palatino Linotype" panose="02040502050505030304" pitchFamily="18" charset="0"/>
              </a:rPr>
              <a:t>καὶ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θεῶν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ἱδρύματά</a:t>
            </a:r>
            <a:r>
              <a:rPr lang="el-GR" sz="5400" dirty="0">
                <a:latin typeface="Palatino Linotype" panose="02040502050505030304" pitchFamily="18" charset="0"/>
              </a:rPr>
              <a:t> τε </a:t>
            </a:r>
            <a:r>
              <a:rPr lang="el-GR" sz="5400" dirty="0" err="1">
                <a:latin typeface="Palatino Linotype" panose="02040502050505030304" pitchFamily="18" charset="0"/>
              </a:rPr>
              <a:t>κοινὰ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καὶ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θυσίαι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ἤθεά</a:t>
            </a:r>
            <a:r>
              <a:rPr lang="el-GR" sz="5400" dirty="0">
                <a:latin typeface="Palatino Linotype" panose="02040502050505030304" pitchFamily="18" charset="0"/>
              </a:rPr>
              <a:t> τε </a:t>
            </a:r>
            <a:r>
              <a:rPr lang="el-GR" sz="5400" dirty="0" err="1">
                <a:latin typeface="Palatino Linotype" panose="02040502050505030304" pitchFamily="18" charset="0"/>
              </a:rPr>
              <a:t>ὁμότροπα</a:t>
            </a:r>
            <a:r>
              <a:rPr lang="el-GR" sz="5400" dirty="0">
                <a:latin typeface="Palatino Linotype" panose="02040502050505030304" pitchFamily="18" charset="0"/>
              </a:rPr>
              <a:t>, </a:t>
            </a:r>
            <a:r>
              <a:rPr lang="el-GR" sz="5400" dirty="0" err="1">
                <a:latin typeface="Palatino Linotype" panose="02040502050505030304" pitchFamily="18" charset="0"/>
              </a:rPr>
              <a:t>τῶν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προδότας</a:t>
            </a:r>
            <a:r>
              <a:rPr lang="el-GR" sz="5400" dirty="0">
                <a:latin typeface="Palatino Linotype" panose="02040502050505030304" pitchFamily="18" charset="0"/>
              </a:rPr>
              <a:t> γενέσθαι </a:t>
            </a:r>
            <a:r>
              <a:rPr lang="el-GR" sz="5400" dirty="0" err="1">
                <a:latin typeface="Palatino Linotype" panose="02040502050505030304" pitchFamily="18" charset="0"/>
              </a:rPr>
              <a:t>Ἀθηναίους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οὐκ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ἂν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εὖ</a:t>
            </a:r>
            <a:r>
              <a:rPr lang="el-GR" sz="5400" dirty="0">
                <a:latin typeface="Palatino Linotype" panose="02040502050505030304" pitchFamily="18" charset="0"/>
              </a:rPr>
              <a:t> </a:t>
            </a:r>
            <a:r>
              <a:rPr lang="el-GR" sz="5400" dirty="0" err="1">
                <a:latin typeface="Palatino Linotype" panose="02040502050505030304" pitchFamily="18" charset="0"/>
              </a:rPr>
              <a:t>ἔχοι</a:t>
            </a:r>
            <a:r>
              <a:rPr lang="el-GR" sz="5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3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F9978E-E30F-4A32-BE04-27402AFC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29CD3F-21D5-402E-B93F-061435034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Πέτρου Α’ 2.9</a:t>
            </a:r>
          </a:p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l-GR" dirty="0" err="1">
                <a:latin typeface="Palatino Linotype" panose="02040502050505030304" pitchFamily="18" charset="0"/>
              </a:rPr>
              <a:t>ὑμεῖς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δὲ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b="1" dirty="0">
                <a:latin typeface="Palatino Linotype" panose="02040502050505030304" pitchFamily="18" charset="0"/>
              </a:rPr>
              <a:t>γένος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ἐκλεκτόν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βασίλειον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ἱεράτευμα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b="1" dirty="0" err="1">
                <a:latin typeface="Palatino Linotype" panose="02040502050505030304" pitchFamily="18" charset="0"/>
              </a:rPr>
              <a:t>ἔθνος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ἅγιον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b="1" dirty="0" err="1">
                <a:latin typeface="Palatino Linotype" panose="02040502050505030304" pitchFamily="18" charset="0"/>
              </a:rPr>
              <a:t>λαὸς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περιποίησιν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ὅπως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ἀρετὰς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ἐξαγγείλητε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ἐκ</a:t>
            </a:r>
            <a:r>
              <a:rPr lang="el-GR" dirty="0">
                <a:latin typeface="Palatino Linotype" panose="02040502050505030304" pitchFamily="18" charset="0"/>
              </a:rPr>
              <a:t> σκότους </a:t>
            </a:r>
            <a:r>
              <a:rPr lang="el-GR" dirty="0" err="1">
                <a:latin typeface="Palatino Linotype" panose="02040502050505030304" pitchFamily="18" charset="0"/>
              </a:rPr>
              <a:t>ὑμᾶς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καλέσαντος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θαυμαστὸν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αὐτοῦ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φῶς</a:t>
            </a:r>
            <a:endParaRPr lang="el-GR" dirty="0">
              <a:latin typeface="Palatino Linotype" panose="0204050205050503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76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EFFE3-55CF-469D-8384-BF074E85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818208-D05D-4E42-B759-5E80A779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4000" b="1" dirty="0" err="1">
                <a:latin typeface="Palatino Linotype" panose="02040502050505030304" pitchFamily="18" charset="0"/>
              </a:rPr>
              <a:t>Ἀπ</a:t>
            </a:r>
            <a:r>
              <a:rPr lang="el-GR" sz="4000" b="1" dirty="0">
                <a:latin typeface="Palatino Linotype" panose="02040502050505030304" pitchFamily="18" charset="0"/>
              </a:rPr>
              <a:t>. Παύλου </a:t>
            </a:r>
            <a:r>
              <a:rPr lang="el-GR" sz="4000" b="1" i="1" dirty="0" err="1">
                <a:latin typeface="Palatino Linotype" panose="02040502050505030304" pitchFamily="18" charset="0"/>
              </a:rPr>
              <a:t>Πρὸς</a:t>
            </a:r>
            <a:r>
              <a:rPr lang="el-GR" sz="4000" b="1" i="1" dirty="0">
                <a:latin typeface="Palatino Linotype" panose="02040502050505030304" pitchFamily="18" charset="0"/>
              </a:rPr>
              <a:t> Κορινθίους Α’</a:t>
            </a:r>
            <a:r>
              <a:rPr lang="el-GR" sz="4000" b="1" dirty="0">
                <a:latin typeface="Palatino Linotype" panose="02040502050505030304" pitchFamily="18" charset="0"/>
              </a:rPr>
              <a:t> 1. 22-25 </a:t>
            </a:r>
            <a:r>
              <a:rPr lang="el-GR" sz="3200" b="1" dirty="0">
                <a:latin typeface="Palatino Linotype" panose="02040502050505030304" pitchFamily="18" charset="0"/>
              </a:rPr>
              <a:t>(</a:t>
            </a:r>
            <a:r>
              <a:rPr lang="el-GR" sz="3200" dirty="0">
                <a:latin typeface="Palatino Linotype" panose="02040502050505030304" pitchFamily="18" charset="0"/>
              </a:rPr>
              <a:t>60 μ.Χ.</a:t>
            </a:r>
            <a:r>
              <a:rPr lang="el-GR" sz="3200" b="1" dirty="0">
                <a:latin typeface="Palatino Linotype" panose="02040502050505030304" pitchFamily="18" charset="0"/>
              </a:rPr>
              <a:t>)</a:t>
            </a:r>
            <a:endParaRPr lang="el-GR" sz="32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l-GR" sz="4000" dirty="0" err="1">
                <a:latin typeface="Palatino Linotype" panose="02040502050505030304" pitchFamily="18" charset="0"/>
              </a:rPr>
              <a:t>ἐπειδὴ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Ἰουδαῖοι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σημεῖον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αἰτοῦσι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Ἕλληνες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σοφίαν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ζητοῦσιν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ἡμεῖς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κηρύσσομεν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Χριστὸν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ἐσταυρωμένον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Ἰουδαίοις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σκάνδαλον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Ἕλλησι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μωρίαν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αὐτοῖς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b="1" dirty="0" err="1">
                <a:latin typeface="Palatino Linotype" panose="02040502050505030304" pitchFamily="18" charset="0"/>
              </a:rPr>
              <a:t>τοῖς</a:t>
            </a:r>
            <a:r>
              <a:rPr lang="el-GR" sz="4000" b="1" dirty="0">
                <a:latin typeface="Palatino Linotype" panose="02040502050505030304" pitchFamily="18" charset="0"/>
              </a:rPr>
              <a:t> </a:t>
            </a:r>
            <a:r>
              <a:rPr lang="el-GR" sz="4000" b="1" dirty="0" err="1">
                <a:latin typeface="Palatino Linotype" panose="02040502050505030304" pitchFamily="18" charset="0"/>
              </a:rPr>
              <a:t>κλητοῖς</a:t>
            </a:r>
            <a:r>
              <a:rPr lang="el-GR" sz="4000" b="1" dirty="0">
                <a:latin typeface="Palatino Linotype" panose="02040502050505030304" pitchFamily="18" charset="0"/>
              </a:rPr>
              <a:t>, </a:t>
            </a:r>
            <a:r>
              <a:rPr lang="el-GR" sz="4000" b="1" dirty="0" err="1">
                <a:latin typeface="Palatino Linotype" panose="02040502050505030304" pitchFamily="18" charset="0"/>
              </a:rPr>
              <a:t>Ἰουδαίοις</a:t>
            </a:r>
            <a:r>
              <a:rPr lang="el-GR" sz="4000" b="1" dirty="0">
                <a:latin typeface="Palatino Linotype" panose="02040502050505030304" pitchFamily="18" charset="0"/>
              </a:rPr>
              <a:t> τε </a:t>
            </a:r>
            <a:r>
              <a:rPr lang="el-GR" sz="4000" b="1" dirty="0" err="1">
                <a:latin typeface="Palatino Linotype" panose="02040502050505030304" pitchFamily="18" charset="0"/>
              </a:rPr>
              <a:t>καὶ</a:t>
            </a:r>
            <a:r>
              <a:rPr lang="el-GR" sz="4000" b="1" dirty="0">
                <a:latin typeface="Palatino Linotype" panose="02040502050505030304" pitchFamily="18" charset="0"/>
              </a:rPr>
              <a:t> </a:t>
            </a:r>
            <a:r>
              <a:rPr lang="el-GR" sz="4000" b="1" dirty="0" err="1">
                <a:latin typeface="Palatino Linotype" panose="02040502050505030304" pitchFamily="18" charset="0"/>
              </a:rPr>
              <a:t>Ἕλλησι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Χριστὸν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Θεοῦ</a:t>
            </a:r>
            <a:r>
              <a:rPr lang="el-GR" sz="4000" dirty="0">
                <a:latin typeface="Palatino Linotype" panose="02040502050505030304" pitchFamily="18" charset="0"/>
              </a:rPr>
              <a:t> δύναμιν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Θεοῦ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σοφίαν</a:t>
            </a:r>
            <a:r>
              <a:rPr lang="el-GR" sz="4000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52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B50F49-48DF-421E-AD35-00CBC08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C:\Users\user\Pictures\Persian Empire2 conquests of Cyrus.jpg">
            <a:extLst>
              <a:ext uri="{FF2B5EF4-FFF2-40B4-BE49-F238E27FC236}">
                <a16:creationId xmlns:a16="http://schemas.microsoft.com/office/drawing/2014/main" id="{91018004-88C2-4422-B6D7-B669F8301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5" y="79899"/>
            <a:ext cx="12224550" cy="6702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85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465138-B207-4522-83A7-01D16D0A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783C6A-D11B-473D-889B-74D964360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200" dirty="0">
                <a:latin typeface="Palatino Linotype" panose="02040502050505030304" pitchFamily="18" charset="0"/>
              </a:rPr>
              <a:t>Θεοδώρου Β’ </a:t>
            </a:r>
            <a:r>
              <a:rPr lang="el-GR" sz="3200" dirty="0" err="1">
                <a:latin typeface="Palatino Linotype" panose="02040502050505030304" pitchFamily="18" charset="0"/>
              </a:rPr>
              <a:t>Λασκάρεως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i="1" dirty="0" err="1">
                <a:latin typeface="Palatino Linotype" panose="02040502050505030304" pitchFamily="18" charset="0"/>
              </a:rPr>
              <a:t>Ἐπ</a:t>
            </a:r>
            <a:r>
              <a:rPr lang="el-GR" sz="3200" i="1" dirty="0">
                <a:latin typeface="Palatino Linotype" panose="02040502050505030304" pitchFamily="18" charset="0"/>
              </a:rPr>
              <a:t>.</a:t>
            </a:r>
            <a:r>
              <a:rPr lang="el-GR" sz="3200" dirty="0">
                <a:latin typeface="Palatino Linotype" panose="02040502050505030304" pitchFamily="18" charset="0"/>
              </a:rPr>
              <a:t> 44, 79.84</a:t>
            </a:r>
            <a:endParaRPr lang="en-US" sz="32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l-GR" sz="32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l-GR" sz="3200" dirty="0" err="1">
                <a:latin typeface="Palatino Linotype" panose="02040502050505030304" pitchFamily="18" charset="0"/>
              </a:rPr>
              <a:t>κινεῖται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ἡ </a:t>
            </a:r>
            <a:r>
              <a:rPr lang="el-GR" sz="3200" dirty="0" err="1">
                <a:latin typeface="Palatino Linotype" panose="02040502050505030304" pitchFamily="18" charset="0"/>
              </a:rPr>
              <a:t>ἔχθρα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πλήθει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ἔθνη</a:t>
            </a:r>
            <a:r>
              <a:rPr lang="el-GR" sz="3200" dirty="0">
                <a:latin typeface="Palatino Linotype" panose="02040502050505030304" pitchFamily="18" charset="0"/>
              </a:rPr>
              <a:t> μάχεται καθ’ </a:t>
            </a:r>
            <a:r>
              <a:rPr lang="el-GR" sz="3200" dirty="0" err="1">
                <a:latin typeface="Palatino Linotype" panose="02040502050505030304" pitchFamily="18" charset="0"/>
              </a:rPr>
              <a:t>ἡμῶν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τίς ὁ </a:t>
            </a:r>
            <a:r>
              <a:rPr lang="el-GR" sz="3200" dirty="0" err="1">
                <a:latin typeface="Palatino Linotype" panose="02040502050505030304" pitchFamily="18" charset="0"/>
              </a:rPr>
              <a:t>βοηθήσων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ἡμῖν</a:t>
            </a:r>
            <a:r>
              <a:rPr lang="el-GR" sz="3200" dirty="0">
                <a:latin typeface="Palatino Linotype" panose="02040502050505030304" pitchFamily="18" charset="0"/>
              </a:rPr>
              <a:t>; Πέρσης </a:t>
            </a:r>
            <a:r>
              <a:rPr lang="el-GR" sz="3200" dirty="0" err="1">
                <a:latin typeface="Palatino Linotype" panose="02040502050505030304" pitchFamily="18" charset="0"/>
              </a:rPr>
              <a:t>πῶς</a:t>
            </a:r>
            <a:r>
              <a:rPr lang="el-GR" sz="3200" dirty="0">
                <a:latin typeface="Palatino Linotype" panose="02040502050505030304" pitchFamily="18" charset="0"/>
              </a:rPr>
              <a:t> βοηθήσει </a:t>
            </a:r>
            <a:r>
              <a:rPr lang="el-GR" sz="3200" dirty="0" err="1">
                <a:latin typeface="Palatino Linotype" panose="02040502050505030304" pitchFamily="18" charset="0"/>
              </a:rPr>
              <a:t>τῶ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Ἕλληνι</a:t>
            </a:r>
            <a:r>
              <a:rPr lang="el-GR" sz="3200" dirty="0">
                <a:latin typeface="Palatino Linotype" panose="02040502050505030304" pitchFamily="18" charset="0"/>
              </a:rPr>
              <a:t>; </a:t>
            </a:r>
            <a:r>
              <a:rPr lang="el-GR" sz="3200" dirty="0" err="1">
                <a:latin typeface="Palatino Linotype" panose="02040502050505030304" pitchFamily="18" charset="0"/>
              </a:rPr>
              <a:t>Ἰταλὸς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μάλιστα μαίνεται, Βούλγαρος προφανέστατα, Σέρβος </a:t>
            </a:r>
            <a:r>
              <a:rPr lang="el-GR" sz="3200" dirty="0" err="1">
                <a:latin typeface="Palatino Linotype" panose="02040502050505030304" pitchFamily="18" charset="0"/>
              </a:rPr>
              <a:t>τῇ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βίᾳ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βιαζόμενος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συστέλλεται· ὁ δ’ </a:t>
            </a:r>
            <a:r>
              <a:rPr lang="el-GR" sz="3200" dirty="0" err="1">
                <a:latin typeface="Palatino Linotype" panose="02040502050505030304" pitchFamily="18" charset="0"/>
              </a:rPr>
              <a:t>ἡμέτερος</a:t>
            </a:r>
            <a:r>
              <a:rPr lang="el-GR" sz="3200" dirty="0">
                <a:latin typeface="Palatino Linotype" panose="02040502050505030304" pitchFamily="18" charset="0"/>
              </a:rPr>
              <a:t> τάχα, τάχα </a:t>
            </a:r>
            <a:r>
              <a:rPr lang="el-GR" sz="3200" dirty="0" err="1">
                <a:latin typeface="Palatino Linotype" panose="02040502050505030304" pitchFamily="18" charset="0"/>
              </a:rPr>
              <a:t>δὴ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τῶν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ἡμετέρων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ἀλήθειαν</a:t>
            </a:r>
            <a:r>
              <a:rPr lang="el-GR" sz="3200" dirty="0">
                <a:latin typeface="Palatino Linotype" panose="02040502050505030304" pitchFamily="18" charset="0"/>
              </a:rPr>
              <a:t>· </a:t>
            </a:r>
            <a:r>
              <a:rPr lang="el-GR" sz="3200" b="1" dirty="0">
                <a:latin typeface="Palatino Linotype" panose="02040502050505030304" pitchFamily="18" charset="0"/>
              </a:rPr>
              <a:t>μόνον </a:t>
            </a:r>
            <a:r>
              <a:rPr lang="el-GR" sz="3200" b="1" dirty="0" err="1">
                <a:latin typeface="Palatino Linotype" panose="02040502050505030304" pitchFamily="18" charset="0"/>
              </a:rPr>
              <a:t>δὲ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τὸ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Ἑλληνικὸν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αὐτὸ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βοηθεῖ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ἑαυτῷ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οἴκοθεν</a:t>
            </a:r>
            <a:r>
              <a:rPr lang="el-GR" sz="3200" b="1" dirty="0">
                <a:latin typeface="Palatino Linotype" panose="02040502050505030304" pitchFamily="18" charset="0"/>
              </a:rPr>
              <a:t> λαμβάνον </a:t>
            </a:r>
            <a:r>
              <a:rPr lang="el-GR" sz="3200" b="1" dirty="0" err="1">
                <a:latin typeface="Palatino Linotype" panose="02040502050505030304" pitchFamily="18" charset="0"/>
              </a:rPr>
              <a:t>τὰς</a:t>
            </a:r>
            <a:r>
              <a:rPr lang="el-GR" sz="3200" b="1" dirty="0">
                <a:latin typeface="Palatino Linotype" panose="02040502050505030304" pitchFamily="18" charset="0"/>
              </a:rPr>
              <a:t> </a:t>
            </a:r>
            <a:r>
              <a:rPr lang="el-GR" sz="3200" b="1" dirty="0" err="1">
                <a:latin typeface="Palatino Linotype" panose="02040502050505030304" pitchFamily="18" charset="0"/>
              </a:rPr>
              <a:t>ἀφορμάς</a:t>
            </a:r>
            <a:r>
              <a:rPr lang="el-GR" sz="3200" dirty="0">
                <a:latin typeface="Palatino Linotype" panose="02040502050505030304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9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75AE25-53FE-4752-910E-7588AF44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BADF42-5891-4109-883C-6B182197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50444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sz="4300" b="1" dirty="0"/>
              <a:t>[Γεωργίου </a:t>
            </a:r>
            <a:r>
              <a:rPr lang="el-GR" sz="4300" b="1" dirty="0" err="1"/>
              <a:t>Σφραντζῆ</a:t>
            </a:r>
            <a:r>
              <a:rPr lang="el-GR" sz="4300" b="1" dirty="0"/>
              <a:t>] </a:t>
            </a:r>
            <a:r>
              <a:rPr lang="el-GR" sz="4300" b="1" i="1" dirty="0" err="1"/>
              <a:t>Χρονικὸν</a:t>
            </a:r>
            <a:r>
              <a:rPr lang="el-GR" sz="4300" b="1" i="1" dirty="0"/>
              <a:t> Μέγα</a:t>
            </a:r>
            <a:r>
              <a:rPr lang="el-GR" sz="4300" b="1" dirty="0"/>
              <a:t> 3. 739-753 (</a:t>
            </a:r>
            <a:r>
              <a:rPr lang="el-GR" sz="4300" dirty="0"/>
              <a:t>1570</a:t>
            </a:r>
            <a:r>
              <a:rPr lang="el-GR" sz="4300" b="1" dirty="0"/>
              <a:t>)</a:t>
            </a:r>
            <a:endParaRPr lang="en-US" sz="4300" b="1" dirty="0"/>
          </a:p>
          <a:p>
            <a:pPr algn="just"/>
            <a:endParaRPr lang="el-GR" sz="4300" dirty="0"/>
          </a:p>
          <a:p>
            <a:pPr algn="just"/>
            <a:r>
              <a:rPr lang="el-GR" sz="4300" dirty="0" err="1"/>
              <a:t>καλῶς</a:t>
            </a:r>
            <a:r>
              <a:rPr lang="el-GR" sz="4300" dirty="0"/>
              <a:t> </a:t>
            </a:r>
            <a:r>
              <a:rPr lang="el-GR" sz="4300" dirty="0" err="1"/>
              <a:t>οὖν</a:t>
            </a:r>
            <a:r>
              <a:rPr lang="el-GR" sz="4300" dirty="0"/>
              <a:t> </a:t>
            </a:r>
            <a:r>
              <a:rPr lang="el-GR" sz="4300" dirty="0" err="1"/>
              <a:t>οἴδατε</a:t>
            </a:r>
            <a:r>
              <a:rPr lang="el-GR" sz="4300" dirty="0"/>
              <a:t> </a:t>
            </a:r>
            <a:r>
              <a:rPr lang="el-GR" sz="4300" dirty="0" err="1"/>
              <a:t>ἀδελφοί</a:t>
            </a:r>
            <a:r>
              <a:rPr lang="el-GR" sz="4300" dirty="0"/>
              <a:t>, </a:t>
            </a:r>
            <a:r>
              <a:rPr lang="el-GR" sz="4300" dirty="0" err="1"/>
              <a:t>ὅτι</a:t>
            </a:r>
            <a:r>
              <a:rPr lang="el-GR" sz="4300" dirty="0"/>
              <a:t> </a:t>
            </a:r>
            <a:r>
              <a:rPr lang="el-GR" sz="4300" dirty="0" err="1"/>
              <a:t>διὰ</a:t>
            </a:r>
            <a:r>
              <a:rPr lang="el-GR" sz="4300" dirty="0"/>
              <a:t> τέσσερά </a:t>
            </a:r>
            <a:r>
              <a:rPr lang="el-GR" sz="4300" dirty="0" err="1"/>
              <a:t>τινα</a:t>
            </a:r>
            <a:r>
              <a:rPr lang="el-GR" sz="4300" dirty="0"/>
              <a:t> </a:t>
            </a:r>
            <a:r>
              <a:rPr lang="el-GR" sz="4300" dirty="0" err="1"/>
              <a:t>ὀφειλέται</a:t>
            </a:r>
            <a:r>
              <a:rPr lang="el-GR" sz="4300" dirty="0"/>
              <a:t> </a:t>
            </a:r>
            <a:r>
              <a:rPr lang="el-GR" sz="4300" dirty="0" err="1"/>
              <a:t>κοινῶς</a:t>
            </a:r>
            <a:r>
              <a:rPr lang="el-GR" sz="4300" dirty="0"/>
              <a:t> </a:t>
            </a:r>
            <a:r>
              <a:rPr lang="el-GR" sz="4300" dirty="0" err="1"/>
              <a:t>ἐσμεν</a:t>
            </a:r>
            <a:r>
              <a:rPr lang="el-GR" sz="4300" dirty="0"/>
              <a:t> πάντες </a:t>
            </a:r>
            <a:r>
              <a:rPr lang="el-GR" sz="4300" dirty="0" err="1"/>
              <a:t>ἵνα</a:t>
            </a:r>
            <a:r>
              <a:rPr lang="el-GR" sz="4300" dirty="0"/>
              <a:t> </a:t>
            </a:r>
            <a:r>
              <a:rPr lang="el-GR" sz="4300" dirty="0" err="1"/>
              <a:t>προτιμήσωμεν</a:t>
            </a:r>
            <a:r>
              <a:rPr lang="el-GR" sz="4300" dirty="0"/>
              <a:t> </a:t>
            </a:r>
            <a:r>
              <a:rPr lang="el-GR" sz="4300" dirty="0" err="1"/>
              <a:t>ἀποθανεῖν</a:t>
            </a:r>
            <a:r>
              <a:rPr lang="el-GR" sz="4300" dirty="0"/>
              <a:t> </a:t>
            </a:r>
            <a:r>
              <a:rPr lang="el-GR" sz="4300" dirty="0" err="1"/>
              <a:t>μᾶλλον</a:t>
            </a:r>
            <a:r>
              <a:rPr lang="el-GR" sz="4300" dirty="0"/>
              <a:t> ἢ </a:t>
            </a:r>
            <a:r>
              <a:rPr lang="el-GR" sz="4300" dirty="0" err="1"/>
              <a:t>ζῆν</a:t>
            </a:r>
            <a:r>
              <a:rPr lang="el-GR" sz="4300" dirty="0"/>
              <a:t>, </a:t>
            </a:r>
            <a:r>
              <a:rPr lang="el-GR" sz="4300" dirty="0" err="1"/>
              <a:t>πρῶτον</a:t>
            </a:r>
            <a:r>
              <a:rPr lang="el-GR" sz="4300" dirty="0"/>
              <a:t> </a:t>
            </a:r>
            <a:r>
              <a:rPr lang="el-GR" sz="4300" dirty="0" err="1"/>
              <a:t>μὲν</a:t>
            </a:r>
            <a:r>
              <a:rPr lang="el-GR" sz="4300" dirty="0"/>
              <a:t>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dirty="0" err="1"/>
              <a:t>τῆς</a:t>
            </a:r>
            <a:r>
              <a:rPr lang="el-GR" sz="4300" dirty="0"/>
              <a:t> </a:t>
            </a:r>
            <a:r>
              <a:rPr lang="el-GR" sz="4300" b="1" dirty="0"/>
              <a:t>πίστεως</a:t>
            </a:r>
            <a:r>
              <a:rPr lang="el-GR" sz="4300" dirty="0"/>
              <a:t> </a:t>
            </a:r>
            <a:r>
              <a:rPr lang="el-GR" sz="4300" dirty="0" err="1"/>
              <a:t>ἡμῶν</a:t>
            </a:r>
            <a:r>
              <a:rPr lang="el-GR" sz="4300" dirty="0"/>
              <a:t> </a:t>
            </a:r>
            <a:r>
              <a:rPr lang="el-GR" sz="4300" dirty="0" err="1"/>
              <a:t>καὶ</a:t>
            </a:r>
            <a:r>
              <a:rPr lang="el-GR" sz="4300" dirty="0"/>
              <a:t> </a:t>
            </a:r>
            <a:r>
              <a:rPr lang="el-GR" sz="4300" dirty="0" err="1"/>
              <a:t>εὐσεβείας</a:t>
            </a:r>
            <a:r>
              <a:rPr lang="el-GR" sz="4300" dirty="0"/>
              <a:t>, </a:t>
            </a:r>
            <a:r>
              <a:rPr lang="el-GR" sz="4300" dirty="0" err="1"/>
              <a:t>δέυτερον</a:t>
            </a:r>
            <a:r>
              <a:rPr lang="el-GR" sz="4300" dirty="0"/>
              <a:t> </a:t>
            </a:r>
            <a:r>
              <a:rPr lang="el-GR" sz="4300" dirty="0" err="1"/>
              <a:t>δὲ</a:t>
            </a:r>
            <a:r>
              <a:rPr lang="el-GR" sz="4300" dirty="0"/>
              <a:t>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dirty="0" err="1"/>
              <a:t>τῆς</a:t>
            </a:r>
            <a:r>
              <a:rPr lang="el-GR" sz="4300" dirty="0"/>
              <a:t> </a:t>
            </a:r>
            <a:r>
              <a:rPr lang="el-GR" sz="4300" b="1" dirty="0" err="1"/>
              <a:t>πατρίδος</a:t>
            </a:r>
            <a:r>
              <a:rPr lang="el-GR" sz="4300" dirty="0"/>
              <a:t>, τρίτον </a:t>
            </a:r>
            <a:r>
              <a:rPr lang="el-GR" sz="4300" dirty="0" err="1"/>
              <a:t>δὲ</a:t>
            </a:r>
            <a:r>
              <a:rPr lang="el-GR" sz="4300" dirty="0"/>
              <a:t>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dirty="0" err="1"/>
              <a:t>τοῦ</a:t>
            </a:r>
            <a:r>
              <a:rPr lang="el-GR" sz="4300" dirty="0"/>
              <a:t> </a:t>
            </a:r>
            <a:r>
              <a:rPr lang="el-GR" sz="4300" b="1" dirty="0"/>
              <a:t>βασιλέως</a:t>
            </a:r>
            <a:r>
              <a:rPr lang="el-GR" sz="4300" dirty="0"/>
              <a:t> </a:t>
            </a:r>
            <a:r>
              <a:rPr lang="el-GR" sz="4300" dirty="0" err="1"/>
              <a:t>ὡς</a:t>
            </a:r>
            <a:r>
              <a:rPr lang="el-GR" sz="4300" dirty="0"/>
              <a:t> </a:t>
            </a:r>
            <a:r>
              <a:rPr lang="el-GR" sz="4300" dirty="0" err="1"/>
              <a:t>χριστοῦ</a:t>
            </a:r>
            <a:r>
              <a:rPr lang="el-GR" sz="4300" dirty="0"/>
              <a:t> κυρίου, </a:t>
            </a:r>
            <a:r>
              <a:rPr lang="el-GR" sz="4300" dirty="0" err="1"/>
              <a:t>καὶ</a:t>
            </a:r>
            <a:r>
              <a:rPr lang="el-GR" sz="4300" dirty="0"/>
              <a:t> τέταρτον </a:t>
            </a:r>
            <a:r>
              <a:rPr lang="el-GR" sz="4300" dirty="0" err="1"/>
              <a:t>ὑπὲρ</a:t>
            </a:r>
            <a:r>
              <a:rPr lang="el-GR" sz="4300" dirty="0"/>
              <a:t> </a:t>
            </a:r>
            <a:r>
              <a:rPr lang="el-GR" sz="4300" b="1" dirty="0" err="1"/>
              <a:t>συγγενῶν</a:t>
            </a:r>
            <a:r>
              <a:rPr lang="el-GR" sz="4300" b="1" dirty="0"/>
              <a:t> </a:t>
            </a:r>
            <a:r>
              <a:rPr lang="el-GR" sz="4300" b="1" dirty="0" err="1"/>
              <a:t>καὶ</a:t>
            </a:r>
            <a:r>
              <a:rPr lang="el-GR" sz="4300" b="1" dirty="0"/>
              <a:t> φίλων.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65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946567-0397-4C99-A77A-6B253A99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698D2B-A8F1-4431-A8BD-6313938B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ΠΡΟΕΙΔΟΠΟΙΗΣΙΣ ΕΙΣ ΤΑΣ ΕΥΡΩΠΑΙΚΑΣ ΑΥΛΑΣ</a:t>
            </a:r>
          </a:p>
          <a:p>
            <a:pPr marL="0" indent="0" algn="just">
              <a:buNone/>
            </a:pPr>
            <a:r>
              <a:rPr lang="el-GR" dirty="0">
                <a:latin typeface="Palatino Linotype" panose="02040502050505030304" pitchFamily="18" charset="0"/>
              </a:rPr>
              <a:t>(Καλαμάτα, 23/3/1821)</a:t>
            </a:r>
          </a:p>
          <a:p>
            <a:pPr marL="0" indent="0" algn="just">
              <a:buNone/>
            </a:pPr>
            <a:r>
              <a:rPr lang="el-GR" dirty="0" err="1">
                <a:latin typeface="Palatino Linotype" panose="02040502050505030304" pitchFamily="18" charset="0"/>
              </a:rPr>
              <a:t>Ἐν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ἑνὶ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λόγῳ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ἀπεφασίσαμεν</a:t>
            </a:r>
            <a:r>
              <a:rPr lang="el-GR" dirty="0">
                <a:latin typeface="Palatino Linotype" panose="02040502050505030304" pitchFamily="18" charset="0"/>
              </a:rPr>
              <a:t> ἢ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ἐλευθερωθῶμεν</a:t>
            </a:r>
            <a:r>
              <a:rPr lang="el-GR" dirty="0">
                <a:latin typeface="Palatino Linotype" panose="02040502050505030304" pitchFamily="18" charset="0"/>
              </a:rPr>
              <a:t> ἢ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ἀποθάνωμεν</a:t>
            </a:r>
            <a:r>
              <a:rPr lang="el-GR" dirty="0">
                <a:latin typeface="Palatino Linotype" panose="02040502050505030304" pitchFamily="18" charset="0"/>
              </a:rPr>
              <a:t>. Τούτου </a:t>
            </a:r>
            <a:r>
              <a:rPr lang="el-GR" dirty="0" err="1">
                <a:latin typeface="Palatino Linotype" panose="02040502050505030304" pitchFamily="18" charset="0"/>
              </a:rPr>
              <a:t>ἕνεκεν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προσκαλοῦμεν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ἐπιπόνως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συνδρομὴν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βοήθειαν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ὅλων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τῶν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ἐξευγενισμένων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Εὐρωπαίων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γενῶν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el-GR" dirty="0" err="1">
                <a:latin typeface="Palatino Linotype" panose="02040502050505030304" pitchFamily="18" charset="0"/>
              </a:rPr>
              <a:t>ὥστε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δυνηθῶμεν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φθάσωμεν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ταχύτερον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εἰς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Ἱερὸν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δίκαιον </a:t>
            </a:r>
            <a:r>
              <a:rPr lang="el-GR" dirty="0" err="1">
                <a:latin typeface="Palatino Linotype" panose="02040502050505030304" pitchFamily="18" charset="0"/>
              </a:rPr>
              <a:t>σκοπόν</a:t>
            </a:r>
            <a:r>
              <a:rPr lang="el-GR" dirty="0">
                <a:latin typeface="Palatino Linotype" panose="02040502050505030304" pitchFamily="18" charset="0"/>
              </a:rPr>
              <a:t> μας </a:t>
            </a:r>
            <a:r>
              <a:rPr lang="el-GR" dirty="0" err="1">
                <a:latin typeface="Palatino Linotype" panose="02040502050505030304" pitchFamily="18" charset="0"/>
              </a:rPr>
              <a:t>καὶ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λάβωμεν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τὰ</a:t>
            </a:r>
            <a:r>
              <a:rPr lang="el-GR" dirty="0">
                <a:latin typeface="Palatino Linotype" panose="02040502050505030304" pitchFamily="18" charset="0"/>
              </a:rPr>
              <a:t> δίκαιά μας. </a:t>
            </a:r>
          </a:p>
          <a:p>
            <a:pPr marL="0" indent="0" algn="just">
              <a:buNone/>
            </a:pPr>
            <a:r>
              <a:rPr lang="el-GR" dirty="0" err="1">
                <a:latin typeface="Palatino Linotype" panose="02040502050505030304" pitchFamily="18" charset="0"/>
              </a:rPr>
              <a:t>Νὰ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ἀναστήσωμεν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τὸ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τεταλαιπωρημένον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b="1" dirty="0" err="1">
                <a:latin typeface="Palatino Linotype" panose="02040502050505030304" pitchFamily="18" charset="0"/>
              </a:rPr>
              <a:t>Ἑλληνικὸν</a:t>
            </a:r>
            <a:r>
              <a:rPr lang="el-GR" b="1" dirty="0">
                <a:latin typeface="Palatino Linotype" panose="02040502050505030304" pitchFamily="18" charset="0"/>
              </a:rPr>
              <a:t> γένος </a:t>
            </a:r>
            <a:r>
              <a:rPr lang="el-GR" dirty="0">
                <a:latin typeface="Palatino Linotype" panose="02040502050505030304" pitchFamily="18" charset="0"/>
              </a:rPr>
              <a:t>μας.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84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F60082-0DF6-4C81-BBB4-CD39DE65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C81051-ACC4-4088-8189-0D420CC0A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3600" dirty="0">
                <a:latin typeface="Palatino Linotype" panose="02040502050505030304" pitchFamily="18" charset="0"/>
              </a:rPr>
              <a:t>ΣΥΝΤΑΓΜΑ ΤΗΣ ΕΠΙΔΑΥΡΟΥ</a:t>
            </a:r>
          </a:p>
          <a:p>
            <a:pPr marL="0" indent="0" algn="ctr">
              <a:buNone/>
            </a:pPr>
            <a:r>
              <a:rPr lang="el-GR" sz="3600" dirty="0">
                <a:latin typeface="Palatino Linotype" panose="02040502050505030304" pitchFamily="18" charset="0"/>
              </a:rPr>
              <a:t>(1/1/1822)</a:t>
            </a:r>
          </a:p>
          <a:p>
            <a:pPr marL="0" indent="0" algn="ctr">
              <a:buNone/>
            </a:pPr>
            <a:r>
              <a:rPr lang="el-GR" sz="3600" dirty="0" err="1">
                <a:latin typeface="Palatino Linotype" panose="02040502050505030304" pitchFamily="18" charset="0"/>
              </a:rPr>
              <a:t>Τμῆμα</a:t>
            </a:r>
            <a:r>
              <a:rPr lang="el-GR" sz="3600" dirty="0">
                <a:latin typeface="Palatino Linotype" panose="02040502050505030304" pitchFamily="18" charset="0"/>
              </a:rPr>
              <a:t> Β’</a:t>
            </a:r>
            <a:endParaRPr lang="en-US" sz="36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l-GR" sz="3600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r>
              <a:rPr lang="el-GR" sz="3600" b="1" dirty="0" err="1">
                <a:latin typeface="Palatino Linotype" panose="02040502050505030304" pitchFamily="18" charset="0"/>
              </a:rPr>
              <a:t>Ὅσοι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αὐτόχθονες</a:t>
            </a:r>
            <a:r>
              <a:rPr lang="el-GR" sz="3600" b="1" dirty="0">
                <a:latin typeface="Palatino Linotype" panose="02040502050505030304" pitchFamily="18" charset="0"/>
              </a:rPr>
              <a:t> κάτοικοι </a:t>
            </a:r>
            <a:r>
              <a:rPr lang="el-GR" sz="3600" b="1" dirty="0" err="1">
                <a:latin typeface="Palatino Linotype" panose="02040502050505030304" pitchFamily="18" charset="0"/>
              </a:rPr>
              <a:t>τῆς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ἐπικρατείας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τῆς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Ἑλλάδος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πιστεύουσιν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εἰς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Χριστόν</a:t>
            </a:r>
            <a:r>
              <a:rPr lang="el-GR" sz="3600" b="1" dirty="0">
                <a:latin typeface="Palatino Linotype" panose="02040502050505030304" pitchFamily="18" charset="0"/>
              </a:rPr>
              <a:t>, </a:t>
            </a:r>
            <a:r>
              <a:rPr lang="el-GR" sz="3600" b="1" dirty="0" err="1">
                <a:latin typeface="Palatino Linotype" panose="02040502050505030304" pitchFamily="18" charset="0"/>
              </a:rPr>
              <a:t>εἰσὶν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b="1" dirty="0" err="1">
                <a:latin typeface="Palatino Linotype" panose="02040502050505030304" pitchFamily="18" charset="0"/>
              </a:rPr>
              <a:t>Ἕλληνες</a:t>
            </a:r>
            <a:r>
              <a:rPr lang="el-GR" sz="3600" b="1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καὶ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ἀπολαμβάνουσιν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ἄνευ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τινὸς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διαφορᾶς</a:t>
            </a:r>
            <a:r>
              <a:rPr lang="el-GR" sz="3600" dirty="0">
                <a:latin typeface="Palatino Linotype" panose="02040502050505030304" pitchFamily="18" charset="0"/>
              </a:rPr>
              <a:t>, </a:t>
            </a:r>
            <a:r>
              <a:rPr lang="el-GR" sz="3600" dirty="0" err="1">
                <a:latin typeface="Palatino Linotype" panose="02040502050505030304" pitchFamily="18" charset="0"/>
              </a:rPr>
              <a:t>τῶν</a:t>
            </a:r>
            <a:r>
              <a:rPr lang="el-GR" sz="3600" dirty="0">
                <a:latin typeface="Palatino Linotype" panose="02040502050505030304" pitchFamily="18" charset="0"/>
              </a:rPr>
              <a:t> </a:t>
            </a:r>
            <a:r>
              <a:rPr lang="el-GR" sz="3600" dirty="0" err="1">
                <a:latin typeface="Palatino Linotype" panose="02040502050505030304" pitchFamily="18" charset="0"/>
              </a:rPr>
              <a:t>πολιτικῶν</a:t>
            </a:r>
            <a:r>
              <a:rPr lang="el-GR" sz="3600" dirty="0">
                <a:latin typeface="Palatino Linotype" panose="02040502050505030304" pitchFamily="18" charset="0"/>
              </a:rPr>
              <a:t> δικαιωμάτων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42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9084EE-D17D-4D7F-A6C1-5A9D6255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95DA4A-8DE5-476D-ADA4-97945DA8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906"/>
            <a:ext cx="10515600" cy="5134063"/>
          </a:xfrm>
        </p:spPr>
        <p:txBody>
          <a:bodyPr/>
          <a:lstStyle/>
          <a:p>
            <a:pPr algn="ctr"/>
            <a:r>
              <a:rPr lang="el-GR" sz="3600" b="1" dirty="0"/>
              <a:t>ΠΡΟΣΩΡΙΝΟΝ ΠΟΛΙΤΕΥΜΑ ΤΗΣ ΕΛΛΑΔΟΣ </a:t>
            </a:r>
            <a:endParaRPr lang="el-GR" sz="3600" dirty="0"/>
          </a:p>
          <a:p>
            <a:pPr algn="ctr"/>
            <a:r>
              <a:rPr lang="el-GR" sz="3600" b="1" dirty="0"/>
              <a:t>(Νόμος </a:t>
            </a:r>
            <a:r>
              <a:rPr lang="el-GR" sz="3600" b="1" dirty="0" err="1"/>
              <a:t>τῆς</a:t>
            </a:r>
            <a:r>
              <a:rPr lang="el-GR" sz="3600" b="1" dirty="0"/>
              <a:t> </a:t>
            </a:r>
            <a:r>
              <a:rPr lang="el-GR" sz="3600" b="1" dirty="0" err="1"/>
              <a:t>Ἐπιδαύρου</a:t>
            </a:r>
            <a:r>
              <a:rPr lang="el-GR" sz="3600" b="1" dirty="0"/>
              <a:t>, 1823)</a:t>
            </a:r>
            <a:endParaRPr lang="el-GR" sz="3600" dirty="0"/>
          </a:p>
          <a:p>
            <a:pPr algn="ctr"/>
            <a:r>
              <a:rPr lang="el-GR" sz="3600" b="1" dirty="0" err="1"/>
              <a:t>Ἀκροτελεύτιος</a:t>
            </a:r>
            <a:r>
              <a:rPr lang="el-GR" sz="3600" b="1" dirty="0"/>
              <a:t> </a:t>
            </a:r>
            <a:r>
              <a:rPr lang="el-GR" sz="3600" b="1" dirty="0" err="1"/>
              <a:t>Διάταξις</a:t>
            </a:r>
            <a:endParaRPr lang="en-US" sz="3600" b="1" dirty="0"/>
          </a:p>
          <a:p>
            <a:pPr algn="ctr"/>
            <a:endParaRPr lang="el-GR" sz="3600" dirty="0"/>
          </a:p>
          <a:p>
            <a:pPr algn="just"/>
            <a:r>
              <a:rPr lang="el-GR" sz="3600" dirty="0" err="1"/>
              <a:t>Ὁρκίζομαι</a:t>
            </a:r>
            <a:r>
              <a:rPr lang="el-GR" sz="3600" dirty="0"/>
              <a:t> </a:t>
            </a:r>
            <a:r>
              <a:rPr lang="el-GR" sz="3600" dirty="0" err="1"/>
              <a:t>εἰς</a:t>
            </a:r>
            <a:r>
              <a:rPr lang="el-GR" sz="3600" dirty="0"/>
              <a:t> </a:t>
            </a:r>
            <a:r>
              <a:rPr lang="el-GR" sz="3600" dirty="0" err="1"/>
              <a:t>τὸ</a:t>
            </a:r>
            <a:r>
              <a:rPr lang="el-GR" sz="3600" dirty="0"/>
              <a:t> </a:t>
            </a:r>
            <a:r>
              <a:rPr lang="el-GR" sz="3600" dirty="0" err="1"/>
              <a:t>ἃγιον</a:t>
            </a:r>
            <a:r>
              <a:rPr lang="el-GR" sz="3600" dirty="0"/>
              <a:t> </a:t>
            </a:r>
            <a:r>
              <a:rPr lang="el-GR" sz="3600" dirty="0" err="1"/>
              <a:t>ὄνομα</a:t>
            </a:r>
            <a:r>
              <a:rPr lang="el-GR" sz="3600" dirty="0"/>
              <a:t> </a:t>
            </a:r>
            <a:r>
              <a:rPr lang="el-GR" sz="3600" dirty="0" err="1"/>
              <a:t>τῆς</a:t>
            </a:r>
            <a:r>
              <a:rPr lang="el-GR" sz="3600" dirty="0"/>
              <a:t> </a:t>
            </a:r>
            <a:r>
              <a:rPr lang="el-GR" sz="3600" dirty="0" err="1"/>
              <a:t>Τρισυποστάτου</a:t>
            </a:r>
            <a:r>
              <a:rPr lang="el-GR" sz="3600" dirty="0"/>
              <a:t> </a:t>
            </a:r>
            <a:r>
              <a:rPr lang="el-GR" sz="3600" dirty="0" err="1"/>
              <a:t>Θεότητος</a:t>
            </a:r>
            <a:r>
              <a:rPr lang="el-GR" sz="3600" dirty="0"/>
              <a:t>, </a:t>
            </a:r>
            <a:r>
              <a:rPr lang="el-GR" sz="3600" dirty="0" err="1"/>
              <a:t>καὶ</a:t>
            </a:r>
            <a:r>
              <a:rPr lang="el-GR" sz="3600" dirty="0"/>
              <a:t> </a:t>
            </a:r>
            <a:r>
              <a:rPr lang="el-GR" sz="3600" dirty="0" err="1"/>
              <a:t>εἰς</a:t>
            </a:r>
            <a:r>
              <a:rPr lang="el-GR" sz="3600" dirty="0"/>
              <a:t> </a:t>
            </a:r>
            <a:r>
              <a:rPr lang="el-GR" sz="3600" dirty="0" err="1"/>
              <a:t>τὴν</a:t>
            </a:r>
            <a:r>
              <a:rPr lang="el-GR" sz="3600" dirty="0"/>
              <a:t> </a:t>
            </a:r>
            <a:r>
              <a:rPr lang="el-GR" sz="3600" dirty="0" err="1"/>
              <a:t>γλυκυτάτην</a:t>
            </a:r>
            <a:r>
              <a:rPr lang="el-GR" sz="3600" dirty="0"/>
              <a:t> Πατρίδα, </a:t>
            </a:r>
            <a:r>
              <a:rPr lang="el-GR" sz="3600" dirty="0" err="1"/>
              <a:t>πρῶτον</a:t>
            </a:r>
            <a:r>
              <a:rPr lang="el-GR" sz="3600" dirty="0"/>
              <a:t> </a:t>
            </a:r>
            <a:r>
              <a:rPr lang="el-GR" sz="3600" dirty="0" err="1"/>
              <a:t>μέν</a:t>
            </a:r>
            <a:r>
              <a:rPr lang="el-GR" sz="3600" dirty="0"/>
              <a:t>, ἢ </a:t>
            </a:r>
            <a:r>
              <a:rPr lang="el-GR" sz="3600" dirty="0" err="1"/>
              <a:t>νὰ</a:t>
            </a:r>
            <a:r>
              <a:rPr lang="el-GR" sz="3600" dirty="0"/>
              <a:t> </a:t>
            </a:r>
            <a:r>
              <a:rPr lang="el-GR" sz="3600" dirty="0" err="1"/>
              <a:t>ἐλευθερωθῆ</a:t>
            </a:r>
            <a:r>
              <a:rPr lang="el-GR" sz="3600" dirty="0"/>
              <a:t> </a:t>
            </a:r>
            <a:r>
              <a:rPr lang="el-GR" sz="3600" b="1" dirty="0" err="1"/>
              <a:t>τὸ</a:t>
            </a:r>
            <a:r>
              <a:rPr lang="el-GR" sz="3600" b="1" dirty="0"/>
              <a:t> </a:t>
            </a:r>
            <a:r>
              <a:rPr lang="el-GR" sz="3600" b="1" dirty="0" err="1"/>
              <a:t>Ἑλληνικὸν</a:t>
            </a:r>
            <a:r>
              <a:rPr lang="el-GR" sz="3600" b="1" dirty="0"/>
              <a:t> </a:t>
            </a:r>
            <a:r>
              <a:rPr lang="el-GR" sz="3600" b="1" dirty="0" err="1"/>
              <a:t>Ἔθνος</a:t>
            </a:r>
            <a:r>
              <a:rPr lang="el-GR" sz="3600" dirty="0"/>
              <a:t>, ἢ </a:t>
            </a:r>
            <a:r>
              <a:rPr lang="el-GR" sz="3600" b="1" dirty="0" err="1"/>
              <a:t>μὲ</a:t>
            </a:r>
            <a:r>
              <a:rPr lang="el-GR" sz="3600" b="1" dirty="0"/>
              <a:t> </a:t>
            </a:r>
            <a:r>
              <a:rPr lang="el-GR" sz="3600" b="1" dirty="0" err="1"/>
              <a:t>τὰ</a:t>
            </a:r>
            <a:r>
              <a:rPr lang="el-GR" sz="3600" b="1" dirty="0"/>
              <a:t> </a:t>
            </a:r>
            <a:r>
              <a:rPr lang="el-GR" sz="3600" b="1" dirty="0" err="1"/>
              <a:t>ὅπλα</a:t>
            </a:r>
            <a:r>
              <a:rPr lang="el-GR" sz="3600" b="1" dirty="0"/>
              <a:t> </a:t>
            </a:r>
            <a:r>
              <a:rPr lang="el-GR" sz="3600" b="1" dirty="0" err="1"/>
              <a:t>εἰς</a:t>
            </a:r>
            <a:r>
              <a:rPr lang="el-GR" sz="3600" b="1" dirty="0"/>
              <a:t> </a:t>
            </a:r>
            <a:r>
              <a:rPr lang="el-GR" sz="3600" b="1" dirty="0" err="1"/>
              <a:t>τὰς</a:t>
            </a:r>
            <a:r>
              <a:rPr lang="el-GR" sz="3600" b="1" dirty="0"/>
              <a:t> </a:t>
            </a:r>
            <a:r>
              <a:rPr lang="el-GR" sz="3600" b="1" dirty="0" err="1"/>
              <a:t>χεῖρας</a:t>
            </a:r>
            <a:r>
              <a:rPr lang="el-GR" sz="3600" b="1" dirty="0"/>
              <a:t> </a:t>
            </a:r>
            <a:r>
              <a:rPr lang="el-GR" sz="3600" b="1" dirty="0" err="1"/>
              <a:t>νὰ</a:t>
            </a:r>
            <a:r>
              <a:rPr lang="el-GR" sz="3600" b="1" dirty="0"/>
              <a:t> </a:t>
            </a:r>
            <a:r>
              <a:rPr lang="el-GR" sz="3600" b="1" dirty="0" err="1"/>
              <a:t>ἀποθάνω</a:t>
            </a:r>
            <a:r>
              <a:rPr lang="el-GR" sz="3600" b="1" dirty="0"/>
              <a:t> </a:t>
            </a:r>
            <a:r>
              <a:rPr lang="el-GR" sz="3600" b="1" dirty="0" err="1"/>
              <a:t>χριστιανὸς</a:t>
            </a:r>
            <a:r>
              <a:rPr lang="el-GR" sz="3600" b="1" dirty="0"/>
              <a:t> </a:t>
            </a:r>
            <a:r>
              <a:rPr lang="el-GR" sz="3600" b="1" dirty="0" err="1"/>
              <a:t>καὶ</a:t>
            </a:r>
            <a:r>
              <a:rPr lang="el-GR" sz="3600" b="1" dirty="0"/>
              <a:t> </a:t>
            </a:r>
            <a:r>
              <a:rPr lang="el-GR" sz="3600" b="1" dirty="0" err="1"/>
              <a:t>ἐλεύθερος</a:t>
            </a:r>
            <a:endParaRPr lang="el-GR" sz="36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195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88A167-C617-4253-AC86-57ABC931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18B269-CB94-4A65-B1E3-93DE9819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err="1"/>
              <a:t>Αρθρο</a:t>
            </a:r>
            <a:r>
              <a:rPr lang="el-GR" b="1" dirty="0"/>
              <a:t> 120: (Ακροτελεύτια διάταξη)</a:t>
            </a:r>
          </a:p>
          <a:p>
            <a:r>
              <a:rPr lang="el-GR" dirty="0"/>
              <a:t>1. Το Σύνταγμα αυτό, που ψηφίστηκε από την Ε’ </a:t>
            </a:r>
            <a:r>
              <a:rPr lang="el-GR" dirty="0" err="1"/>
              <a:t>Aναθεωρητική</a:t>
            </a:r>
            <a:r>
              <a:rPr lang="el-GR" dirty="0"/>
              <a:t> </a:t>
            </a:r>
            <a:r>
              <a:rPr lang="el-GR" dirty="0" err="1"/>
              <a:t>Bουλή</a:t>
            </a:r>
            <a:r>
              <a:rPr lang="el-GR" dirty="0"/>
              <a:t> των Ελλήνων, υπογράφεται από τον Πρόεδρό της, δημοσιεύεται από τον προσωρινό Πρόεδρο της Δημοκρατίας στην Εφημερίδα της </a:t>
            </a:r>
            <a:r>
              <a:rPr lang="el-GR" dirty="0" err="1"/>
              <a:t>Kυβερνήσεως</a:t>
            </a:r>
            <a:r>
              <a:rPr lang="el-GR" dirty="0"/>
              <a:t>, με διάταγμα που προσυπογράφεται από το </a:t>
            </a:r>
            <a:r>
              <a:rPr lang="el-GR" dirty="0" err="1"/>
              <a:t>Yπουργικό</a:t>
            </a:r>
            <a:r>
              <a:rPr lang="el-GR" dirty="0"/>
              <a:t> Συμβούλιο και αρχίζει να ισχύει από τις ένδεκα </a:t>
            </a:r>
            <a:r>
              <a:rPr lang="el-GR" dirty="0" err="1"/>
              <a:t>Iουνίου</a:t>
            </a:r>
            <a:r>
              <a:rPr lang="el-GR" dirty="0"/>
              <a:t> 1975. </a:t>
            </a:r>
          </a:p>
          <a:p>
            <a:r>
              <a:rPr lang="el-GR" dirty="0"/>
              <a:t>2. O σεβασμός στο Σύνταγμα και τους νόμους που συμφωνούν με αυτό και η αφοσίωση στην Πατρίδα και τη Δημοκρατία αποτελούν θεμελιώδη υποχρέωση όλων των Ελλήνων.</a:t>
            </a:r>
          </a:p>
          <a:p>
            <a:r>
              <a:rPr lang="el-GR" dirty="0"/>
              <a:t>3. O σφετερισμός, με οποιονδήποτε τρόπο, της λαϊκής κυριαρχίας και των εξουσιών που απορρέουν από αυτή διώκεται μόλις αποκατασταθεί η νόμιμη εξουσία, οπότε αρχίζει και η παραγραφή του εγκλήματος.</a:t>
            </a:r>
          </a:p>
          <a:p>
            <a:r>
              <a:rPr lang="el-GR" dirty="0"/>
              <a:t>4. H τήρηση του Συντάγματος επαφίεται στον πατριωτισμό των Ελλήνων, που δικαιούνται και υποχρεούνται να αντιστέκονται με κάθε μέσο εναντίον οποιουδήποτε επιχειρεί να το καταλύσει με τη βία.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09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DF215C-060E-404E-AD97-5CC2673E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98E1F2-DB60-466E-8B33-2FFD3E41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761"/>
            <a:ext cx="10515600" cy="62410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000" dirty="0" err="1">
                <a:latin typeface="Palatino Linotype" panose="02040502050505030304" pitchFamily="18" charset="0"/>
              </a:rPr>
              <a:t>Ἐπίστασθέ</a:t>
            </a:r>
            <a:r>
              <a:rPr lang="el-GR" sz="4000" dirty="0">
                <a:latin typeface="Palatino Linotype" panose="02040502050505030304" pitchFamily="18" charset="0"/>
              </a:rPr>
              <a:t> τε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εἰ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μὴ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πρότερον </a:t>
            </a:r>
            <a:r>
              <a:rPr lang="el-GR" sz="4000" dirty="0" err="1">
                <a:latin typeface="Palatino Linotype" panose="02040502050505030304" pitchFamily="18" charset="0"/>
              </a:rPr>
              <a:t>ἐτυγχάνετε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ἐπιστάμενοι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ἔστ</a:t>
            </a:r>
            <a:r>
              <a:rPr lang="el-GR" sz="4000" dirty="0">
                <a:latin typeface="Palatino Linotype" panose="02040502050505030304" pitchFamily="18" charset="0"/>
              </a:rPr>
              <a:t>' </a:t>
            </a:r>
            <a:r>
              <a:rPr lang="el-GR" sz="4000" dirty="0" err="1">
                <a:latin typeface="Palatino Linotype" panose="02040502050505030304" pitchFamily="18" charset="0"/>
              </a:rPr>
              <a:t>ἂν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εἷς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περιῇ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Ἀθηναίων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μηδαμὰ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ὁμολογήσοντας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Ξέρξῃ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Ὑμέων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μέντοι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ἀγάμεθα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προνοίην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ἔχουσαν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ὅτι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προείδετε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οἰκοφθορημένων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ὥστε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ἐπιθρέψαι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ἐθέλειν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τοὺς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οἰκέτας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καὶ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ὑμῖν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ἡ χάρις </a:t>
            </a:r>
            <a:r>
              <a:rPr lang="el-GR" sz="4000" dirty="0" err="1">
                <a:latin typeface="Palatino Linotype" panose="02040502050505030304" pitchFamily="18" charset="0"/>
              </a:rPr>
              <a:t>ἐκπεπλήρωται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ἡμεῖς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μέντοι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λιπαρήσομεν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ὅκως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ἂν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ἔχωμεν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οὐδὲν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λυπέοντες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ὑμέας</a:t>
            </a:r>
            <a:r>
              <a:rPr lang="el-GR" sz="40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456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C3473-B83E-4DD6-A176-C23B2231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038B45-CE17-456B-BCF5-22CA89C9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6"/>
            <a:ext cx="10515600" cy="6249879"/>
          </a:xfrm>
        </p:spPr>
        <p:txBody>
          <a:bodyPr/>
          <a:lstStyle/>
          <a:p>
            <a:pPr marL="0" indent="0" algn="just">
              <a:buNone/>
            </a:pPr>
            <a:r>
              <a:rPr lang="el-GR" sz="4000" dirty="0" err="1">
                <a:latin typeface="Palatino Linotype" panose="02040502050505030304" pitchFamily="18" charset="0"/>
              </a:rPr>
              <a:t>Νῦν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δέ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ὡς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οὕτω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ἐχόντων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στρατιὴν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ὡς</a:t>
            </a:r>
            <a:r>
              <a:rPr lang="el-GR" sz="4000" dirty="0">
                <a:latin typeface="Palatino Linotype" panose="02040502050505030304" pitchFamily="18" charset="0"/>
              </a:rPr>
              <a:t> τάχιστα </a:t>
            </a:r>
            <a:r>
              <a:rPr lang="el-GR" sz="4000" dirty="0" err="1">
                <a:latin typeface="Palatino Linotype" panose="02040502050505030304" pitchFamily="18" charset="0"/>
              </a:rPr>
              <a:t>ἐκπέμπετε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Ὡς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γὰρ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ἡμεῖς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εἰκάζομεν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οὐκ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ἑκὰς</a:t>
            </a:r>
            <a:r>
              <a:rPr lang="el-GR" sz="4000" dirty="0">
                <a:latin typeface="Palatino Linotype" panose="02040502050505030304" pitchFamily="18" charset="0"/>
              </a:rPr>
              <a:t> χρόνου </a:t>
            </a:r>
            <a:r>
              <a:rPr lang="el-GR" sz="4000" dirty="0" err="1">
                <a:latin typeface="Palatino Linotype" panose="02040502050505030304" pitchFamily="18" charset="0"/>
              </a:rPr>
              <a:t>παρέσται</a:t>
            </a:r>
            <a:r>
              <a:rPr lang="el-GR" sz="4000" dirty="0">
                <a:latin typeface="Palatino Linotype" panose="02040502050505030304" pitchFamily="18" charset="0"/>
              </a:rPr>
              <a:t> ὁ βάρβαρος </a:t>
            </a:r>
            <a:r>
              <a:rPr lang="el-GR" sz="4000" dirty="0" err="1">
                <a:latin typeface="Palatino Linotype" panose="02040502050505030304" pitchFamily="18" charset="0"/>
              </a:rPr>
              <a:t>ἐσβαλὼν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ἡμετέρην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ἀλλ</a:t>
            </a:r>
            <a:r>
              <a:rPr lang="el-GR" sz="4000" dirty="0">
                <a:latin typeface="Palatino Linotype" panose="02040502050505030304" pitchFamily="18" charset="0"/>
              </a:rPr>
              <a:t>' </a:t>
            </a:r>
            <a:r>
              <a:rPr lang="el-GR" sz="4000" dirty="0" err="1">
                <a:latin typeface="Palatino Linotype" panose="02040502050505030304" pitchFamily="18" charset="0"/>
              </a:rPr>
              <a:t>ἐπειδὰν</a:t>
            </a:r>
            <a:r>
              <a:rPr lang="el-GR" sz="4000" dirty="0">
                <a:latin typeface="Palatino Linotype" panose="02040502050505030304" pitchFamily="18" charset="0"/>
              </a:rPr>
              <a:t> τάχιστα </a:t>
            </a:r>
            <a:r>
              <a:rPr lang="el-GR" sz="4000" dirty="0" err="1">
                <a:latin typeface="Palatino Linotype" panose="02040502050505030304" pitchFamily="18" charset="0"/>
              </a:rPr>
              <a:t>πύθηται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ἀγγελίην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ὅτι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οὐδὲν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ποιήσομεν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τῶν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ἐκεῖνος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ἡμέων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προσεδέετο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Πρὶν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ὦν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παρεῖναι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ἐκεῖνον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Ἀττικήν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ὑμέας</a:t>
            </a:r>
            <a:r>
              <a:rPr lang="el-GR" sz="4000" dirty="0">
                <a:latin typeface="Palatino Linotype" panose="02040502050505030304" pitchFamily="18" charset="0"/>
              </a:rPr>
              <a:t> καιρός </a:t>
            </a:r>
            <a:r>
              <a:rPr lang="el-GR" sz="4000" dirty="0" err="1">
                <a:latin typeface="Palatino Linotype" panose="02040502050505030304" pitchFamily="18" charset="0"/>
              </a:rPr>
              <a:t>ἐστι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προβοηθῆσαι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Βοιωτίην</a:t>
            </a:r>
            <a:r>
              <a:rPr lang="el-GR" sz="4000" dirty="0">
                <a:latin typeface="Palatino Linotype" panose="02040502050505030304" pitchFamily="18" charset="0"/>
              </a:rPr>
              <a:t>.» </a:t>
            </a:r>
            <a:r>
              <a:rPr lang="el-GR" sz="4000" dirty="0" err="1">
                <a:latin typeface="Palatino Linotype" panose="02040502050505030304" pitchFamily="18" charset="0"/>
              </a:rPr>
              <a:t>Οἱ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ταῦτα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ὑποκριναμένων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Ἀθηναίων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ἀπαλλάσσοντο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Σπάρτην</a:t>
            </a:r>
            <a:r>
              <a:rPr lang="el-GR" sz="4000" dirty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76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689326-53E8-411E-9BC2-CCDCE8F7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:\Persian Empire 500 BC 2.jpg">
            <a:extLst>
              <a:ext uri="{FF2B5EF4-FFF2-40B4-BE49-F238E27FC236}">
                <a16:creationId xmlns:a16="http://schemas.microsoft.com/office/drawing/2014/main" id="{3C7458C5-3313-470B-8A94-FC5D5DEC9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34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A24A89-64BA-457E-A33F-056757B4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:\persia500nbc.jpg">
            <a:extLst>
              <a:ext uri="{FF2B5EF4-FFF2-40B4-BE49-F238E27FC236}">
                <a16:creationId xmlns:a16="http://schemas.microsoft.com/office/drawing/2014/main" id="{AEC6B69C-28E3-4FEF-B422-20CFFD2B1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28669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06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10EB3C-2969-40C0-A3F8-D403E36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G:\greece persian wars.jpg">
            <a:extLst>
              <a:ext uri="{FF2B5EF4-FFF2-40B4-BE49-F238E27FC236}">
                <a16:creationId xmlns:a16="http://schemas.microsoft.com/office/drawing/2014/main" id="{B22EBD08-B138-43EE-BBCC-5216CA8EE1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02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4A158F-4477-402E-A08D-EF9A9866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Palatino Linotype" panose="02040502050505030304" pitchFamily="18" charset="0"/>
              </a:rPr>
              <a:t>Θ 140 Ἡ δημηγορία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Ἀλεξάνδρου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br>
              <a:rPr lang="en-US" dirty="0">
                <a:latin typeface="Palatino Linotype" panose="0204050205050503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FC5640-D661-4ED3-834C-F59A2147F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T</a:t>
            </a:r>
            <a:r>
              <a:rPr lang="el-GR" dirty="0">
                <a:latin typeface="Palatino Linotype" panose="02040502050505030304" pitchFamily="18" charset="0"/>
              </a:rPr>
              <a:t>ὸ τελεσίγραφο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Ξέρξη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ἀπειλὲς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Μαρδονίου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r>
              <a:rPr lang="el-GR" dirty="0" err="1">
                <a:latin typeface="Palatino Linotype" panose="02040502050505030304" pitchFamily="18" charset="0"/>
              </a:rPr>
              <a:t>Οἱ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διπλωματικὲς</a:t>
            </a:r>
            <a:r>
              <a:rPr lang="el-GR" dirty="0">
                <a:latin typeface="Palatino Linotype" panose="02040502050505030304" pitchFamily="18" charset="0"/>
              </a:rPr>
              <a:t> παραινέσεις </a:t>
            </a:r>
            <a:r>
              <a:rPr lang="el-GR" dirty="0" err="1">
                <a:latin typeface="Palatino Linotype" panose="02040502050505030304" pitchFamily="18" charset="0"/>
              </a:rPr>
              <a:t>τοῦ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  <a:r>
              <a:rPr lang="el-GR" dirty="0" err="1">
                <a:latin typeface="Palatino Linotype" panose="02040502050505030304" pitchFamily="18" charset="0"/>
              </a:rPr>
              <a:t>Ἀλεξάνδρου</a:t>
            </a:r>
            <a:r>
              <a:rPr lang="el-GR" dirty="0">
                <a:latin typeface="Palatino Linotype" panose="02040502050505030304" pitchFamily="18" charset="0"/>
              </a:rPr>
              <a:t> </a:t>
            </a: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  <a:p>
            <a:pPr algn="just"/>
            <a:endParaRPr lang="el-GR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9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CC12F6-25B7-4723-8189-1A4954A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F3EFA3-E441-43F4-A37A-1DEB296D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760"/>
            <a:ext cx="10515600" cy="6405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>
                <a:latin typeface="Palatino Linotype" panose="02040502050505030304" pitchFamily="18" charset="0"/>
              </a:rPr>
              <a:t>140α. </a:t>
            </a:r>
            <a:r>
              <a:rPr lang="el-GR" sz="4400" dirty="0" err="1">
                <a:latin typeface="Palatino Linotype" panose="02040502050505030304" pitchFamily="18" charset="0"/>
              </a:rPr>
              <a:t>Ἐγεγόνεε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μὲν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δὴ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ὧδε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Ἀλέξανδρος</a:t>
            </a:r>
            <a:r>
              <a:rPr lang="el-GR" sz="4400" dirty="0">
                <a:latin typeface="Palatino Linotype" panose="02040502050505030304" pitchFamily="18" charset="0"/>
              </a:rPr>
              <a:t> ὁ </a:t>
            </a:r>
            <a:r>
              <a:rPr lang="el-GR" sz="4400" dirty="0" err="1">
                <a:latin typeface="Palatino Linotype" panose="02040502050505030304" pitchFamily="18" charset="0"/>
              </a:rPr>
              <a:t>Ἀμύντεω</a:t>
            </a:r>
            <a:r>
              <a:rPr lang="el-GR" sz="4400" dirty="0">
                <a:latin typeface="Palatino Linotype" panose="02040502050505030304" pitchFamily="18" charset="0"/>
              </a:rPr>
              <a:t>. </a:t>
            </a:r>
            <a:r>
              <a:rPr lang="el-GR" sz="4400" dirty="0" err="1">
                <a:latin typeface="Palatino Linotype" panose="02040502050505030304" pitchFamily="18" charset="0"/>
              </a:rPr>
              <a:t>Ὡς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δὲ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ἀπίκετο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ἐς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τὰς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Ἀθήνας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ἀποπεμφθεὶς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ὑπὸ</a:t>
            </a:r>
            <a:r>
              <a:rPr lang="el-GR" sz="4400" dirty="0">
                <a:latin typeface="Palatino Linotype" panose="02040502050505030304" pitchFamily="18" charset="0"/>
              </a:rPr>
              <a:t> Μαρδονίου,</a:t>
            </a:r>
          </a:p>
          <a:p>
            <a:pPr algn="just"/>
            <a:r>
              <a:rPr lang="el-GR" sz="4400" dirty="0" err="1">
                <a:latin typeface="Palatino Linotype" panose="02040502050505030304" pitchFamily="18" charset="0"/>
              </a:rPr>
              <a:t>ἔλεγε</a:t>
            </a:r>
            <a:r>
              <a:rPr lang="el-GR" sz="4400" dirty="0">
                <a:latin typeface="Palatino Linotype" panose="02040502050505030304" pitchFamily="18" charset="0"/>
              </a:rPr>
              <a:t> τάδε· </a:t>
            </a:r>
          </a:p>
          <a:p>
            <a:pPr algn="just"/>
            <a:endParaRPr lang="el-GR" sz="4400" dirty="0">
              <a:latin typeface="Palatino Linotype" panose="02040502050505030304" pitchFamily="18" charset="0"/>
            </a:endParaRPr>
          </a:p>
          <a:p>
            <a:pPr algn="just"/>
            <a:r>
              <a:rPr lang="el-GR" sz="4400" dirty="0">
                <a:latin typeface="Palatino Linotype" panose="02040502050505030304" pitchFamily="18" charset="0"/>
              </a:rPr>
              <a:t>«</a:t>
            </a:r>
            <a:r>
              <a:rPr lang="el-GR" sz="4400" dirty="0" err="1">
                <a:latin typeface="Palatino Linotype" panose="02040502050505030304" pitchFamily="18" charset="0"/>
              </a:rPr>
              <a:t>Ἄνδρες</a:t>
            </a:r>
            <a:r>
              <a:rPr lang="el-GR" sz="4400" dirty="0">
                <a:latin typeface="Palatino Linotype" panose="02040502050505030304" pitchFamily="18" charset="0"/>
              </a:rPr>
              <a:t> </a:t>
            </a:r>
            <a:r>
              <a:rPr lang="el-GR" sz="4400" dirty="0" err="1">
                <a:latin typeface="Palatino Linotype" panose="02040502050505030304" pitchFamily="18" charset="0"/>
              </a:rPr>
              <a:t>Ἀθηναῖοι</a:t>
            </a:r>
            <a:r>
              <a:rPr lang="el-GR" sz="4400" dirty="0">
                <a:latin typeface="Palatino Linotype" panose="02040502050505030304" pitchFamily="18" charset="0"/>
              </a:rPr>
              <a:t>, Μαρδόνιος τάδε λέγει·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6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E5B92B-200F-403E-AD39-FEC9FDB1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FB79CA-114E-4F6D-89D4-B3226C70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just"/>
            <a:r>
              <a:rPr lang="el-GR" sz="4000" dirty="0">
                <a:latin typeface="Palatino Linotype" panose="02040502050505030304" pitchFamily="18" charset="0"/>
              </a:rPr>
              <a:t>‘</a:t>
            </a:r>
            <a:r>
              <a:rPr lang="el-GR" sz="4000" dirty="0" err="1">
                <a:latin typeface="Palatino Linotype" panose="02040502050505030304" pitchFamily="18" charset="0"/>
              </a:rPr>
              <a:t>Ἐμοὶ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ἀγγελίη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ἥκει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παρὰ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βασιλέος</a:t>
            </a:r>
            <a:r>
              <a:rPr lang="el-GR" sz="4000" dirty="0">
                <a:latin typeface="Palatino Linotype" panose="02040502050505030304" pitchFamily="18" charset="0"/>
              </a:rPr>
              <a:t> λέγουσα </a:t>
            </a:r>
            <a:r>
              <a:rPr lang="el-GR" sz="4000" dirty="0" err="1">
                <a:latin typeface="Palatino Linotype" panose="02040502050505030304" pitchFamily="18" charset="0"/>
              </a:rPr>
              <a:t>ὧδε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Ἀθηναίοισι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τὰς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ἁμαρτάδας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τὰς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ἐμὲ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ἐξ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ἐκείνων</a:t>
            </a:r>
            <a:r>
              <a:rPr lang="el-GR" sz="4000" dirty="0">
                <a:latin typeface="Palatino Linotype" panose="02040502050505030304" pitchFamily="18" charset="0"/>
              </a:rPr>
              <a:t> γενομένας πάσας </a:t>
            </a:r>
            <a:r>
              <a:rPr lang="el-GR" sz="4000" dirty="0" err="1">
                <a:latin typeface="Palatino Linotype" panose="02040502050505030304" pitchFamily="18" charset="0"/>
              </a:rPr>
              <a:t>μετίημι</a:t>
            </a:r>
            <a:r>
              <a:rPr lang="el-GR" sz="4000" dirty="0">
                <a:latin typeface="Palatino Linotype" panose="02040502050505030304" pitchFamily="18" charset="0"/>
              </a:rPr>
              <a:t>. </a:t>
            </a:r>
            <a:r>
              <a:rPr lang="el-GR" sz="4000" dirty="0" err="1">
                <a:latin typeface="Palatino Linotype" panose="02040502050505030304" pitchFamily="18" charset="0"/>
              </a:rPr>
              <a:t>Νῦν</a:t>
            </a:r>
            <a:r>
              <a:rPr lang="el-GR" sz="4000" dirty="0">
                <a:latin typeface="Palatino Linotype" panose="02040502050505030304" pitchFamily="18" charset="0"/>
              </a:rPr>
              <a:t> τε </a:t>
            </a:r>
            <a:r>
              <a:rPr lang="el-GR" sz="4000" dirty="0" err="1">
                <a:latin typeface="Palatino Linotype" panose="02040502050505030304" pitchFamily="18" charset="0"/>
              </a:rPr>
              <a:t>ὧδε</a:t>
            </a:r>
            <a:r>
              <a:rPr lang="el-GR" sz="4000" dirty="0">
                <a:latin typeface="Palatino Linotype" panose="02040502050505030304" pitchFamily="18" charset="0"/>
              </a:rPr>
              <a:t>, Μαρδόνιε, </a:t>
            </a:r>
            <a:r>
              <a:rPr lang="el-GR" sz="4000" dirty="0" err="1">
                <a:latin typeface="Palatino Linotype" panose="02040502050505030304" pitchFamily="18" charset="0"/>
              </a:rPr>
              <a:t>ποίεε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τοῦτο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μὲν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τὴν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γῆν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σφι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ἀπόδος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τοῦτο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δὲ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ἄλλην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πρὸς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ταύτῃ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ἑλέσθων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αὐτοί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ἥντινα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ἂν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ἐθέλωσι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ἐόντες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αὐτόνομοι</a:t>
            </a:r>
            <a:r>
              <a:rPr lang="el-GR" sz="4000" dirty="0">
                <a:latin typeface="Palatino Linotype" panose="02040502050505030304" pitchFamily="18" charset="0"/>
              </a:rPr>
              <a:t>· </a:t>
            </a:r>
            <a:r>
              <a:rPr lang="el-GR" sz="4000" dirty="0" err="1">
                <a:latin typeface="Palatino Linotype" panose="02040502050505030304" pitchFamily="18" charset="0"/>
              </a:rPr>
              <a:t>ἱρά</a:t>
            </a:r>
            <a:r>
              <a:rPr lang="el-GR" sz="4000" dirty="0">
                <a:latin typeface="Palatino Linotype" panose="02040502050505030304" pitchFamily="18" charset="0"/>
              </a:rPr>
              <a:t> τε πάντα </a:t>
            </a:r>
            <a:r>
              <a:rPr lang="el-GR" sz="4000" dirty="0" err="1">
                <a:latin typeface="Palatino Linotype" panose="02040502050505030304" pitchFamily="18" charset="0"/>
              </a:rPr>
              <a:t>σφι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ἢν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δὴ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βούλωνταί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γε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ἐμοὶ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ὁμολογέειν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ἀνόρθωσον</a:t>
            </a:r>
            <a:r>
              <a:rPr lang="el-GR" sz="4000" dirty="0">
                <a:latin typeface="Palatino Linotype" panose="02040502050505030304" pitchFamily="18" charset="0"/>
              </a:rPr>
              <a:t>, </a:t>
            </a:r>
            <a:r>
              <a:rPr lang="el-GR" sz="4000" dirty="0" err="1">
                <a:latin typeface="Palatino Linotype" panose="02040502050505030304" pitchFamily="18" charset="0"/>
              </a:rPr>
              <a:t>ὅσα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ἐγὼ</a:t>
            </a:r>
            <a:r>
              <a:rPr lang="el-GR" sz="4000" dirty="0">
                <a:latin typeface="Palatino Linotype" panose="02040502050505030304" pitchFamily="18" charset="0"/>
              </a:rPr>
              <a:t> </a:t>
            </a:r>
            <a:r>
              <a:rPr lang="el-GR" sz="4000" dirty="0" err="1">
                <a:latin typeface="Palatino Linotype" panose="02040502050505030304" pitchFamily="18" charset="0"/>
              </a:rPr>
              <a:t>ἐνέπρησα</a:t>
            </a:r>
            <a:r>
              <a:rPr lang="el-GR" sz="4000" dirty="0">
                <a:latin typeface="Palatino Linotype" panose="02040502050505030304" pitchFamily="18" charset="0"/>
              </a:rPr>
              <a:t>.’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4657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561D32-1FC0-4E37-83A1-5DFA5AE7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6B2397-2F94-4C5F-AD91-BD75954D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492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3200" dirty="0">
                <a:latin typeface="Palatino Linotype" panose="02040502050505030304" pitchFamily="18" charset="0"/>
              </a:rPr>
              <a:t>Τούτων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ἀπιγμένων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ἀναγκαίως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ἔχει</a:t>
            </a:r>
            <a:r>
              <a:rPr lang="el-GR" sz="3200" dirty="0">
                <a:latin typeface="Palatino Linotype" panose="02040502050505030304" pitchFamily="18" charset="0"/>
              </a:rPr>
              <a:t> μοι </a:t>
            </a:r>
            <a:r>
              <a:rPr lang="el-GR" sz="3200" dirty="0" err="1">
                <a:latin typeface="Palatino Linotype" panose="02040502050505030304" pitchFamily="18" charset="0"/>
              </a:rPr>
              <a:t>ποιέειν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ταῦτα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ἢν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ὑμέτερον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ἀντίον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γένηται</a:t>
            </a:r>
            <a:r>
              <a:rPr lang="el-GR" sz="3200" dirty="0">
                <a:latin typeface="Palatino Linotype" panose="02040502050505030304" pitchFamily="18" charset="0"/>
              </a:rPr>
              <a:t>. Λέγω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τάδε.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τί </a:t>
            </a:r>
            <a:r>
              <a:rPr lang="el-GR" sz="3200" dirty="0" err="1">
                <a:latin typeface="Palatino Linotype" panose="02040502050505030304" pitchFamily="18" charset="0"/>
              </a:rPr>
              <a:t>μαίνεσθε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πόλεμον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βασιλέϊ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ἀειρόμενοι</a:t>
            </a:r>
            <a:r>
              <a:rPr lang="el-GR" sz="3200" dirty="0">
                <a:latin typeface="Palatino Linotype" panose="02040502050505030304" pitchFamily="18" charset="0"/>
              </a:rPr>
              <a:t>;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ἂν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ὑπερβάλοισθε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οὔτε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οἷοί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τέ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ἀντέχειν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τὸν</a:t>
            </a:r>
            <a:r>
              <a:rPr lang="el-GR" sz="3200" dirty="0">
                <a:latin typeface="Palatino Linotype" panose="02040502050505030304" pitchFamily="18" charset="0"/>
              </a:rPr>
              <a:t> πάντα </a:t>
            </a:r>
            <a:r>
              <a:rPr lang="el-GR" sz="3200" dirty="0" err="1">
                <a:latin typeface="Palatino Linotype" panose="02040502050505030304" pitchFamily="18" charset="0"/>
              </a:rPr>
              <a:t>χρόνον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Εἴδετε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γὰρ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Ξέρξεω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στρατηλασίης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τὸ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πλῆθος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ἔργα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πυνθάνεσθε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τὴν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νῦν</a:t>
            </a:r>
            <a:r>
              <a:rPr lang="el-GR" sz="3200" dirty="0">
                <a:latin typeface="Palatino Linotype" panose="02040502050505030304" pitchFamily="18" charset="0"/>
              </a:rPr>
              <a:t> παρ' </a:t>
            </a:r>
            <a:r>
              <a:rPr lang="el-GR" sz="3200" dirty="0" err="1">
                <a:latin typeface="Palatino Linotype" panose="02040502050505030304" pitchFamily="18" charset="0"/>
              </a:rPr>
              <a:t>ἐμοὶ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ἐοῦσαν</a:t>
            </a:r>
            <a:r>
              <a:rPr lang="el-GR" sz="3200" dirty="0">
                <a:latin typeface="Palatino Linotype" panose="02040502050505030304" pitchFamily="18" charset="0"/>
              </a:rPr>
              <a:t> δύναμιν, </a:t>
            </a:r>
            <a:r>
              <a:rPr lang="el-GR" sz="3200" dirty="0" err="1">
                <a:latin typeface="Palatino Linotype" panose="02040502050505030304" pitchFamily="18" charset="0"/>
              </a:rPr>
              <a:t>ὥστε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ἢν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ἡμέας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ὑπερβάλησθε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νικήσητε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τοῦ</a:t>
            </a:r>
            <a:r>
              <a:rPr lang="el-GR" sz="3200" dirty="0">
                <a:latin typeface="Palatino Linotype" panose="02040502050505030304" pitchFamily="18" charset="0"/>
              </a:rPr>
              <a:t> περ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οὐδεμία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ἐλπὶς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εἴ</a:t>
            </a:r>
            <a:r>
              <a:rPr lang="el-GR" sz="3200" dirty="0">
                <a:latin typeface="Palatino Linotype" panose="02040502050505030304" pitchFamily="18" charset="0"/>
              </a:rPr>
              <a:t> περ </a:t>
            </a:r>
            <a:r>
              <a:rPr lang="el-GR" sz="3200" dirty="0" err="1">
                <a:latin typeface="Palatino Linotype" panose="02040502050505030304" pitchFamily="18" charset="0"/>
              </a:rPr>
              <a:t>εὖ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φρονέετε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ἄλλη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παρέσται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πολλαπλησίη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Μὴ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ὦν</a:t>
            </a:r>
            <a:r>
              <a:rPr lang="el-GR" sz="3200" dirty="0">
                <a:latin typeface="Palatino Linotype" panose="02040502050505030304" pitchFamily="18" charset="0"/>
              </a:rPr>
              <a:t> βούλεσθε </a:t>
            </a:r>
            <a:r>
              <a:rPr lang="el-GR" sz="3200" dirty="0" err="1">
                <a:latin typeface="Palatino Linotype" panose="02040502050505030304" pitchFamily="18" charset="0"/>
              </a:rPr>
              <a:t>παρισούμενοι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βασιλέϊ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στέρεσθαι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μὲν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τῆς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χώρης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θέειν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αἰεὶ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περὶ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ὑμέων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αὐτῶν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ἀλλὰ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καταλύσασθε</a:t>
            </a:r>
            <a:r>
              <a:rPr lang="el-GR" sz="3200" dirty="0">
                <a:latin typeface="Palatino Linotype" panose="02040502050505030304" pitchFamily="18" charset="0"/>
              </a:rPr>
              <a:t>· παρέχει </a:t>
            </a:r>
            <a:r>
              <a:rPr lang="el-GR" sz="3200" dirty="0" err="1">
                <a:latin typeface="Palatino Linotype" panose="02040502050505030304" pitchFamily="18" charset="0"/>
              </a:rPr>
              <a:t>δὲ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ὑμῖν</a:t>
            </a:r>
            <a:r>
              <a:rPr lang="el-GR" sz="3200" dirty="0">
                <a:latin typeface="Palatino Linotype" panose="02040502050505030304" pitchFamily="18" charset="0"/>
              </a:rPr>
              <a:t> κάλλιστα </a:t>
            </a:r>
            <a:r>
              <a:rPr lang="el-GR" sz="3200" dirty="0" err="1">
                <a:latin typeface="Palatino Linotype" panose="02040502050505030304" pitchFamily="18" charset="0"/>
              </a:rPr>
              <a:t>καταλύσασθαι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βασιλέος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ταύτῃ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ὁρμημένου</a:t>
            </a:r>
            <a:r>
              <a:rPr lang="el-GR" sz="3200" dirty="0">
                <a:latin typeface="Palatino Linotype" panose="02040502050505030304" pitchFamily="18" charset="0"/>
              </a:rPr>
              <a:t>. </a:t>
            </a:r>
            <a:r>
              <a:rPr lang="el-GR" sz="3200" dirty="0" err="1">
                <a:latin typeface="Palatino Linotype" panose="02040502050505030304" pitchFamily="18" charset="0"/>
              </a:rPr>
              <a:t>Ἔστε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ἐλεύθεροι</a:t>
            </a:r>
            <a:r>
              <a:rPr lang="el-GR" sz="3200" dirty="0">
                <a:latin typeface="Palatino Linotype" panose="02040502050505030304" pitchFamily="18" charset="0"/>
              </a:rPr>
              <a:t>, </a:t>
            </a:r>
            <a:r>
              <a:rPr lang="el-GR" sz="3200" dirty="0" err="1">
                <a:latin typeface="Palatino Linotype" panose="02040502050505030304" pitchFamily="18" charset="0"/>
              </a:rPr>
              <a:t>ἡμῖν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ὁμαιχμίην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συνθέμενοι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ἄνευ</a:t>
            </a:r>
            <a:r>
              <a:rPr lang="el-GR" sz="3200" dirty="0">
                <a:latin typeface="Palatino Linotype" panose="02040502050505030304" pitchFamily="18" charset="0"/>
              </a:rPr>
              <a:t> τε δόλου </a:t>
            </a:r>
            <a:r>
              <a:rPr lang="el-GR" sz="3200" dirty="0" err="1">
                <a:latin typeface="Palatino Linotype" panose="02040502050505030304" pitchFamily="18" charset="0"/>
              </a:rPr>
              <a:t>καὶ</a:t>
            </a:r>
            <a:r>
              <a:rPr lang="el-GR" sz="3200" dirty="0">
                <a:latin typeface="Palatino Linotype" panose="02040502050505030304" pitchFamily="18" charset="0"/>
              </a:rPr>
              <a:t> </a:t>
            </a:r>
            <a:r>
              <a:rPr lang="el-GR" sz="3200" dirty="0" err="1">
                <a:latin typeface="Palatino Linotype" panose="02040502050505030304" pitchFamily="18" charset="0"/>
              </a:rPr>
              <a:t>ἀπάτης</a:t>
            </a:r>
            <a:r>
              <a:rPr lang="el-GR" sz="3200" dirty="0">
                <a:latin typeface="Palatino Linotype" panose="02040502050505030304" pitchFamily="18" charset="0"/>
              </a:rPr>
              <a:t>.»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555620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1691</Words>
  <Application>Microsoft Office PowerPoint</Application>
  <PresentationFormat>Ευρεία οθόνη</PresentationFormat>
  <Paragraphs>56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Palatino Linotype</vt:lpstr>
      <vt:lpstr>Θέμα του Office</vt:lpstr>
      <vt:lpstr>ΑΡΧΑΙΑ ΕΛΛΗΝΙΚΗ ΙΣΤΟΡΙΟΓΡΑΦΙΑ  ΗΡΟΔΟΤΟΣ 23/3/, 30/3 καὶ 6/4/2020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 140 Ἡ δημηγορία τοῦ Ἀλεξάνδρου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Nikos Charalabopoulos</dc:creator>
  <cp:lastModifiedBy>Nikos Charalabopoulos</cp:lastModifiedBy>
  <cp:revision>60</cp:revision>
  <dcterms:created xsi:type="dcterms:W3CDTF">2020-03-23T09:41:39Z</dcterms:created>
  <dcterms:modified xsi:type="dcterms:W3CDTF">2021-06-08T16:39:27Z</dcterms:modified>
</cp:coreProperties>
</file>