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 id="259" r:id="rId6"/>
    <p:sldId id="262" r:id="rId7"/>
    <p:sldId id="263" r:id="rId8"/>
    <p:sldId id="265" r:id="rId9"/>
    <p:sldId id="268" r:id="rId10"/>
    <p:sldId id="269" r:id="rId11"/>
    <p:sldId id="270" r:id="rId12"/>
    <p:sldId id="271" r:id="rId13"/>
    <p:sldId id="272" r:id="rId14"/>
    <p:sldId id="275" r:id="rId15"/>
    <p:sldId id="276" r:id="rId16"/>
    <p:sldId id="290" r:id="rId17"/>
    <p:sldId id="274" r:id="rId18"/>
    <p:sldId id="279" r:id="rId19"/>
    <p:sldId id="277" r:id="rId20"/>
    <p:sldId id="278" r:id="rId21"/>
    <p:sldId id="288" r:id="rId22"/>
    <p:sldId id="281" r:id="rId23"/>
    <p:sldId id="280" r:id="rId24"/>
    <p:sldId id="291" r:id="rId25"/>
    <p:sldId id="282" r:id="rId26"/>
    <p:sldId id="283" r:id="rId27"/>
    <p:sldId id="284" r:id="rId28"/>
    <p:sldId id="285" r:id="rId29"/>
    <p:sldId id="286" r:id="rId30"/>
    <p:sldId id="292" r:id="rId31"/>
    <p:sldId id="289" r:id="rId32"/>
    <p:sldId id="287" r:id="rId3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3" autoAdjust="0"/>
    <p:restoredTop sz="94660"/>
  </p:normalViewPr>
  <p:slideViewPr>
    <p:cSldViewPr snapToGrid="0">
      <p:cViewPr varScale="1">
        <p:scale>
          <a:sx n="78" d="100"/>
          <a:sy n="78" d="100"/>
        </p:scale>
        <p:origin x="174" y="5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Γκότση Γεωργία" userId="472e339c-d673-48e8-9309-c3b1731a2deb" providerId="ADAL" clId="{B0FCDDBC-47B9-4918-8C23-294E5B206371}"/>
    <pc:docChg chg="undo custSel addSld modSld">
      <pc:chgData name="Γκότση Γεωργία" userId="472e339c-d673-48e8-9309-c3b1731a2deb" providerId="ADAL" clId="{B0FCDDBC-47B9-4918-8C23-294E5B206371}" dt="2024-04-15T21:01:26.343" v="341" actId="26606"/>
      <pc:docMkLst>
        <pc:docMk/>
      </pc:docMkLst>
      <pc:sldChg chg="modSp mod">
        <pc:chgData name="Γκότση Γεωργία" userId="472e339c-d673-48e8-9309-c3b1731a2deb" providerId="ADAL" clId="{B0FCDDBC-47B9-4918-8C23-294E5B206371}" dt="2024-04-15T20:50:09.242" v="7" actId="20577"/>
        <pc:sldMkLst>
          <pc:docMk/>
          <pc:sldMk cId="535962386" sldId="256"/>
        </pc:sldMkLst>
        <pc:spChg chg="mod">
          <ac:chgData name="Γκότση Γεωργία" userId="472e339c-d673-48e8-9309-c3b1731a2deb" providerId="ADAL" clId="{B0FCDDBC-47B9-4918-8C23-294E5B206371}" dt="2024-04-15T20:50:09.242" v="7" actId="20577"/>
          <ac:spMkLst>
            <pc:docMk/>
            <pc:sldMk cId="535962386" sldId="256"/>
            <ac:spMk id="3" creationId="{00000000-0000-0000-0000-000000000000}"/>
          </ac:spMkLst>
        </pc:spChg>
      </pc:sldChg>
      <pc:sldChg chg="modSp mod">
        <pc:chgData name="Γκότση Γεωργία" userId="472e339c-d673-48e8-9309-c3b1731a2deb" providerId="ADAL" clId="{B0FCDDBC-47B9-4918-8C23-294E5B206371}" dt="2024-04-15T20:50:46.422" v="8" actId="5793"/>
        <pc:sldMkLst>
          <pc:docMk/>
          <pc:sldMk cId="1025811491" sldId="265"/>
        </pc:sldMkLst>
        <pc:spChg chg="mod">
          <ac:chgData name="Γκότση Γεωργία" userId="472e339c-d673-48e8-9309-c3b1731a2deb" providerId="ADAL" clId="{B0FCDDBC-47B9-4918-8C23-294E5B206371}" dt="2024-04-15T20:50:46.422" v="8" actId="5793"/>
          <ac:spMkLst>
            <pc:docMk/>
            <pc:sldMk cId="1025811491" sldId="265"/>
            <ac:spMk id="3" creationId="{00000000-0000-0000-0000-000000000000}"/>
          </ac:spMkLst>
        </pc:spChg>
      </pc:sldChg>
      <pc:sldChg chg="addSp modSp mod setBg">
        <pc:chgData name="Γκότση Γεωργία" userId="472e339c-d673-48e8-9309-c3b1731a2deb" providerId="ADAL" clId="{B0FCDDBC-47B9-4918-8C23-294E5B206371}" dt="2024-04-15T21:01:26.343" v="341" actId="26606"/>
        <pc:sldMkLst>
          <pc:docMk/>
          <pc:sldMk cId="3058040648" sldId="271"/>
        </pc:sldMkLst>
        <pc:spChg chg="mod">
          <ac:chgData name="Γκότση Γεωργία" userId="472e339c-d673-48e8-9309-c3b1731a2deb" providerId="ADAL" clId="{B0FCDDBC-47B9-4918-8C23-294E5B206371}" dt="2024-04-15T21:01:26.343" v="341" actId="26606"/>
          <ac:spMkLst>
            <pc:docMk/>
            <pc:sldMk cId="3058040648" sldId="271"/>
            <ac:spMk id="2" creationId="{00000000-0000-0000-0000-000000000000}"/>
          </ac:spMkLst>
        </pc:spChg>
        <pc:spChg chg="add">
          <ac:chgData name="Γκότση Γεωργία" userId="472e339c-d673-48e8-9309-c3b1731a2deb" providerId="ADAL" clId="{B0FCDDBC-47B9-4918-8C23-294E5B206371}" dt="2024-04-15T21:01:26.343" v="341" actId="26606"/>
          <ac:spMkLst>
            <pc:docMk/>
            <pc:sldMk cId="3058040648" sldId="271"/>
            <ac:spMk id="9" creationId="{C6B158B5-50B5-4927-A367-7C9F3AFE5DCB}"/>
          </ac:spMkLst>
        </pc:spChg>
        <pc:spChg chg="add">
          <ac:chgData name="Γκότση Γεωργία" userId="472e339c-d673-48e8-9309-c3b1731a2deb" providerId="ADAL" clId="{B0FCDDBC-47B9-4918-8C23-294E5B206371}" dt="2024-04-15T21:01:26.343" v="341" actId="26606"/>
          <ac:spMkLst>
            <pc:docMk/>
            <pc:sldMk cId="3058040648" sldId="271"/>
            <ac:spMk id="11" creationId="{B01367A3-F670-4BD9-9972-F7E97FC227ED}"/>
          </ac:spMkLst>
        </pc:spChg>
        <pc:spChg chg="add">
          <ac:chgData name="Γκότση Γεωργία" userId="472e339c-d673-48e8-9309-c3b1731a2deb" providerId="ADAL" clId="{B0FCDDBC-47B9-4918-8C23-294E5B206371}" dt="2024-04-15T21:01:26.343" v="341" actId="26606"/>
          <ac:spMkLst>
            <pc:docMk/>
            <pc:sldMk cId="3058040648" sldId="271"/>
            <ac:spMk id="13" creationId="{38C3DB02-606C-40EC-8381-7A29A1ADFAE7}"/>
          </ac:spMkLst>
        </pc:spChg>
        <pc:picChg chg="mod">
          <ac:chgData name="Γκότση Γεωργία" userId="472e339c-d673-48e8-9309-c3b1731a2deb" providerId="ADAL" clId="{B0FCDDBC-47B9-4918-8C23-294E5B206371}" dt="2024-04-15T21:01:26.343" v="341" actId="26606"/>
          <ac:picMkLst>
            <pc:docMk/>
            <pc:sldMk cId="3058040648" sldId="271"/>
            <ac:picMk id="4" creationId="{00000000-0000-0000-0000-000000000000}"/>
          </ac:picMkLst>
        </pc:picChg>
      </pc:sldChg>
      <pc:sldChg chg="addSp modSp mod setBg">
        <pc:chgData name="Γκότση Γεωργία" userId="472e339c-d673-48e8-9309-c3b1731a2deb" providerId="ADAL" clId="{B0FCDDBC-47B9-4918-8C23-294E5B206371}" dt="2024-04-15T20:58:34.787" v="229" actId="120"/>
        <pc:sldMkLst>
          <pc:docMk/>
          <pc:sldMk cId="3356722598" sldId="274"/>
        </pc:sldMkLst>
        <pc:spChg chg="mod">
          <ac:chgData name="Γκότση Γεωργία" userId="472e339c-d673-48e8-9309-c3b1731a2deb" providerId="ADAL" clId="{B0FCDDBC-47B9-4918-8C23-294E5B206371}" dt="2024-04-15T20:58:32.016" v="228" actId="120"/>
          <ac:spMkLst>
            <pc:docMk/>
            <pc:sldMk cId="3356722598" sldId="274"/>
            <ac:spMk id="2" creationId="{00000000-0000-0000-0000-000000000000}"/>
          </ac:spMkLst>
        </pc:spChg>
        <pc:spChg chg="mod">
          <ac:chgData name="Γκότση Γεωργία" userId="472e339c-d673-48e8-9309-c3b1731a2deb" providerId="ADAL" clId="{B0FCDDBC-47B9-4918-8C23-294E5B206371}" dt="2024-04-15T20:58:34.787" v="229" actId="120"/>
          <ac:spMkLst>
            <pc:docMk/>
            <pc:sldMk cId="3356722598" sldId="274"/>
            <ac:spMk id="3" creationId="{00000000-0000-0000-0000-000000000000}"/>
          </ac:spMkLst>
        </pc:spChg>
        <pc:spChg chg="add">
          <ac:chgData name="Γκότση Γεωργία" userId="472e339c-d673-48e8-9309-c3b1731a2deb" providerId="ADAL" clId="{B0FCDDBC-47B9-4918-8C23-294E5B206371}" dt="2024-04-15T20:58:20.366" v="226" actId="26606"/>
          <ac:spMkLst>
            <pc:docMk/>
            <pc:sldMk cId="3356722598" sldId="274"/>
            <ac:spMk id="8" creationId="{907EF6B7-1338-4443-8C46-6A318D952DFD}"/>
          </ac:spMkLst>
        </pc:spChg>
        <pc:spChg chg="add">
          <ac:chgData name="Γκότση Γεωργία" userId="472e339c-d673-48e8-9309-c3b1731a2deb" providerId="ADAL" clId="{B0FCDDBC-47B9-4918-8C23-294E5B206371}" dt="2024-04-15T20:58:20.366" v="226" actId="26606"/>
          <ac:spMkLst>
            <pc:docMk/>
            <pc:sldMk cId="3356722598" sldId="274"/>
            <ac:spMk id="10" creationId="{DAAE4CDD-124C-4DCF-9584-B6033B545DD5}"/>
          </ac:spMkLst>
        </pc:spChg>
        <pc:spChg chg="add">
          <ac:chgData name="Γκότση Γεωργία" userId="472e339c-d673-48e8-9309-c3b1731a2deb" providerId="ADAL" clId="{B0FCDDBC-47B9-4918-8C23-294E5B206371}" dt="2024-04-15T20:58:20.366" v="226" actId="26606"/>
          <ac:spMkLst>
            <pc:docMk/>
            <pc:sldMk cId="3356722598" sldId="274"/>
            <ac:spMk id="12" creationId="{081E4A58-353D-44AE-B2FC-2A74E2E400F7}"/>
          </ac:spMkLst>
        </pc:spChg>
      </pc:sldChg>
      <pc:sldChg chg="modSp mod">
        <pc:chgData name="Γκότση Γεωργία" userId="472e339c-d673-48e8-9309-c3b1731a2deb" providerId="ADAL" clId="{B0FCDDBC-47B9-4918-8C23-294E5B206371}" dt="2024-04-15T20:57:07.177" v="218" actId="122"/>
        <pc:sldMkLst>
          <pc:docMk/>
          <pc:sldMk cId="3109765084" sldId="280"/>
        </pc:sldMkLst>
        <pc:spChg chg="mod">
          <ac:chgData name="Γκότση Γεωργία" userId="472e339c-d673-48e8-9309-c3b1731a2deb" providerId="ADAL" clId="{B0FCDDBC-47B9-4918-8C23-294E5B206371}" dt="2024-04-15T20:57:07.177" v="218" actId="122"/>
          <ac:spMkLst>
            <pc:docMk/>
            <pc:sldMk cId="3109765084" sldId="280"/>
            <ac:spMk id="2" creationId="{00000000-0000-0000-0000-000000000000}"/>
          </ac:spMkLst>
        </pc:spChg>
      </pc:sldChg>
      <pc:sldChg chg="modSp mod">
        <pc:chgData name="Γκότση Γεωργία" userId="472e339c-d673-48e8-9309-c3b1731a2deb" providerId="ADAL" clId="{B0FCDDBC-47B9-4918-8C23-294E5B206371}" dt="2024-04-15T20:57:12.577" v="219" actId="122"/>
        <pc:sldMkLst>
          <pc:docMk/>
          <pc:sldMk cId="112077567" sldId="281"/>
        </pc:sldMkLst>
        <pc:spChg chg="mod">
          <ac:chgData name="Γκότση Γεωργία" userId="472e339c-d673-48e8-9309-c3b1731a2deb" providerId="ADAL" clId="{B0FCDDBC-47B9-4918-8C23-294E5B206371}" dt="2024-04-15T20:57:12.577" v="219" actId="122"/>
          <ac:spMkLst>
            <pc:docMk/>
            <pc:sldMk cId="112077567" sldId="281"/>
            <ac:spMk id="2" creationId="{00000000-0000-0000-0000-000000000000}"/>
          </ac:spMkLst>
        </pc:spChg>
        <pc:spChg chg="mod">
          <ac:chgData name="Γκότση Γεωργία" userId="472e339c-d673-48e8-9309-c3b1731a2deb" providerId="ADAL" clId="{B0FCDDBC-47B9-4918-8C23-294E5B206371}" dt="2024-04-15T20:52:57.809" v="52" actId="20577"/>
          <ac:spMkLst>
            <pc:docMk/>
            <pc:sldMk cId="112077567" sldId="281"/>
            <ac:spMk id="3" creationId="{00000000-0000-0000-0000-000000000000}"/>
          </ac:spMkLst>
        </pc:spChg>
      </pc:sldChg>
      <pc:sldChg chg="addSp modSp mod setBg">
        <pc:chgData name="Γκότση Γεωργία" userId="472e339c-d673-48e8-9309-c3b1731a2deb" providerId="ADAL" clId="{B0FCDDBC-47B9-4918-8C23-294E5B206371}" dt="2024-04-15T21:01:09.976" v="340" actId="26606"/>
        <pc:sldMkLst>
          <pc:docMk/>
          <pc:sldMk cId="2026980080" sldId="287"/>
        </pc:sldMkLst>
        <pc:spChg chg="mod">
          <ac:chgData name="Γκότση Γεωργία" userId="472e339c-d673-48e8-9309-c3b1731a2deb" providerId="ADAL" clId="{B0FCDDBC-47B9-4918-8C23-294E5B206371}" dt="2024-04-15T21:01:09.976" v="340" actId="26606"/>
          <ac:spMkLst>
            <pc:docMk/>
            <pc:sldMk cId="2026980080" sldId="287"/>
            <ac:spMk id="2" creationId="{00000000-0000-0000-0000-000000000000}"/>
          </ac:spMkLst>
        </pc:spChg>
        <pc:spChg chg="mod">
          <ac:chgData name="Γκότση Γεωργία" userId="472e339c-d673-48e8-9309-c3b1731a2deb" providerId="ADAL" clId="{B0FCDDBC-47B9-4918-8C23-294E5B206371}" dt="2024-04-15T21:01:09.976" v="340" actId="26606"/>
          <ac:spMkLst>
            <pc:docMk/>
            <pc:sldMk cId="2026980080" sldId="287"/>
            <ac:spMk id="3" creationId="{00000000-0000-0000-0000-000000000000}"/>
          </ac:spMkLst>
        </pc:spChg>
        <pc:spChg chg="add">
          <ac:chgData name="Γκότση Γεωργία" userId="472e339c-d673-48e8-9309-c3b1731a2deb" providerId="ADAL" clId="{B0FCDDBC-47B9-4918-8C23-294E5B206371}" dt="2024-04-15T21:01:09.976" v="340" actId="26606"/>
          <ac:spMkLst>
            <pc:docMk/>
            <pc:sldMk cId="2026980080" sldId="287"/>
            <ac:spMk id="9" creationId="{F1655C47-7AD7-12C1-D144-5C01155B107F}"/>
          </ac:spMkLst>
        </pc:spChg>
        <pc:spChg chg="add">
          <ac:chgData name="Γκότση Γεωργία" userId="472e339c-d673-48e8-9309-c3b1731a2deb" providerId="ADAL" clId="{B0FCDDBC-47B9-4918-8C23-294E5B206371}" dt="2024-04-15T21:01:09.976" v="340" actId="26606"/>
          <ac:spMkLst>
            <pc:docMk/>
            <pc:sldMk cId="2026980080" sldId="287"/>
            <ac:spMk id="11" creationId="{13A48C6C-3CC4-4EE5-A773-EC1EB7F59CD4}"/>
          </ac:spMkLst>
        </pc:spChg>
        <pc:picChg chg="mod">
          <ac:chgData name="Γκότση Γεωργία" userId="472e339c-d673-48e8-9309-c3b1731a2deb" providerId="ADAL" clId="{B0FCDDBC-47B9-4918-8C23-294E5B206371}" dt="2024-04-15T21:01:09.976" v="340" actId="26606"/>
          <ac:picMkLst>
            <pc:docMk/>
            <pc:sldMk cId="2026980080" sldId="287"/>
            <ac:picMk id="4" creationId="{00000000-0000-0000-0000-000000000000}"/>
          </ac:picMkLst>
        </pc:picChg>
      </pc:sldChg>
      <pc:sldChg chg="modSp mod">
        <pc:chgData name="Γκότση Γεωργία" userId="472e339c-d673-48e8-9309-c3b1731a2deb" providerId="ADAL" clId="{B0FCDDBC-47B9-4918-8C23-294E5B206371}" dt="2024-04-15T20:53:06.660" v="53" actId="20577"/>
        <pc:sldMkLst>
          <pc:docMk/>
          <pc:sldMk cId="2437188163" sldId="288"/>
        </pc:sldMkLst>
        <pc:spChg chg="mod">
          <ac:chgData name="Γκότση Γεωργία" userId="472e339c-d673-48e8-9309-c3b1731a2deb" providerId="ADAL" clId="{B0FCDDBC-47B9-4918-8C23-294E5B206371}" dt="2024-04-15T20:53:06.660" v="53" actId="20577"/>
          <ac:spMkLst>
            <pc:docMk/>
            <pc:sldMk cId="2437188163" sldId="288"/>
            <ac:spMk id="4099" creationId="{00000000-0000-0000-0000-000000000000}"/>
          </ac:spMkLst>
        </pc:spChg>
      </pc:sldChg>
      <pc:sldChg chg="addSp modSp mod setBg">
        <pc:chgData name="Γκότση Γεωργία" userId="472e339c-d673-48e8-9309-c3b1731a2deb" providerId="ADAL" clId="{B0FCDDBC-47B9-4918-8C23-294E5B206371}" dt="2024-04-15T21:01:03.253" v="339" actId="26606"/>
        <pc:sldMkLst>
          <pc:docMk/>
          <pc:sldMk cId="2407250007" sldId="289"/>
        </pc:sldMkLst>
        <pc:spChg chg="mod">
          <ac:chgData name="Γκότση Γεωργία" userId="472e339c-d673-48e8-9309-c3b1731a2deb" providerId="ADAL" clId="{B0FCDDBC-47B9-4918-8C23-294E5B206371}" dt="2024-04-15T21:01:03.253" v="339" actId="26606"/>
          <ac:spMkLst>
            <pc:docMk/>
            <pc:sldMk cId="2407250007" sldId="289"/>
            <ac:spMk id="2" creationId="{2B6B5671-6622-42A5-96E8-E375D85A6895}"/>
          </ac:spMkLst>
        </pc:spChg>
        <pc:spChg chg="mod">
          <ac:chgData name="Γκότση Γεωργία" userId="472e339c-d673-48e8-9309-c3b1731a2deb" providerId="ADAL" clId="{B0FCDDBC-47B9-4918-8C23-294E5B206371}" dt="2024-04-15T21:01:03.253" v="339" actId="26606"/>
          <ac:spMkLst>
            <pc:docMk/>
            <pc:sldMk cId="2407250007" sldId="289"/>
            <ac:spMk id="3" creationId="{AB859F8E-4CF1-4258-AA51-0CB2DA8CF1B0}"/>
          </ac:spMkLst>
        </pc:spChg>
        <pc:spChg chg="add">
          <ac:chgData name="Γκότση Γεωργία" userId="472e339c-d673-48e8-9309-c3b1731a2deb" providerId="ADAL" clId="{B0FCDDBC-47B9-4918-8C23-294E5B206371}" dt="2024-04-15T21:01:03.253" v="339" actId="26606"/>
          <ac:spMkLst>
            <pc:docMk/>
            <pc:sldMk cId="2407250007" sldId="289"/>
            <ac:spMk id="1033" creationId="{C0763A76-9F1C-4FC5-82B7-DD475DA461B2}"/>
          </ac:spMkLst>
        </pc:spChg>
        <pc:spChg chg="add">
          <ac:chgData name="Γκότση Γεωργία" userId="472e339c-d673-48e8-9309-c3b1731a2deb" providerId="ADAL" clId="{B0FCDDBC-47B9-4918-8C23-294E5B206371}" dt="2024-04-15T21:01:03.253" v="339" actId="26606"/>
          <ac:spMkLst>
            <pc:docMk/>
            <pc:sldMk cId="2407250007" sldId="289"/>
            <ac:spMk id="1035" creationId="{E81BF4F6-F2CF-4984-9D14-D6966D92F99F}"/>
          </ac:spMkLst>
        </pc:spChg>
        <pc:picChg chg="mod">
          <ac:chgData name="Γκότση Γεωργία" userId="472e339c-d673-48e8-9309-c3b1731a2deb" providerId="ADAL" clId="{B0FCDDBC-47B9-4918-8C23-294E5B206371}" dt="2024-04-15T21:01:03.253" v="339" actId="26606"/>
          <ac:picMkLst>
            <pc:docMk/>
            <pc:sldMk cId="2407250007" sldId="289"/>
            <ac:picMk id="1028" creationId="{D2F11D94-63A3-4EC8-AAB5-143E67C0EDD0}"/>
          </ac:picMkLst>
        </pc:picChg>
      </pc:sldChg>
      <pc:sldChg chg="addSp modSp mod setBg">
        <pc:chgData name="Γκότση Γεωργία" userId="472e339c-d673-48e8-9309-c3b1731a2deb" providerId="ADAL" clId="{B0FCDDBC-47B9-4918-8C23-294E5B206371}" dt="2024-04-15T20:57:53.419" v="225" actId="20577"/>
        <pc:sldMkLst>
          <pc:docMk/>
          <pc:sldMk cId="2973498189" sldId="290"/>
        </pc:sldMkLst>
        <pc:spChg chg="mod">
          <ac:chgData name="Γκότση Γεωργία" userId="472e339c-d673-48e8-9309-c3b1731a2deb" providerId="ADAL" clId="{B0FCDDBC-47B9-4918-8C23-294E5B206371}" dt="2024-04-15T20:57:42.263" v="223" actId="26606"/>
          <ac:spMkLst>
            <pc:docMk/>
            <pc:sldMk cId="2973498189" sldId="290"/>
            <ac:spMk id="2" creationId="{B778EFB4-0230-49FF-9425-33D11B4509A6}"/>
          </ac:spMkLst>
        </pc:spChg>
        <pc:spChg chg="mod">
          <ac:chgData name="Γκότση Γεωργία" userId="472e339c-d673-48e8-9309-c3b1731a2deb" providerId="ADAL" clId="{B0FCDDBC-47B9-4918-8C23-294E5B206371}" dt="2024-04-15T20:57:53.419" v="225" actId="20577"/>
          <ac:spMkLst>
            <pc:docMk/>
            <pc:sldMk cId="2973498189" sldId="290"/>
            <ac:spMk id="3" creationId="{46DA0AD0-9B3C-44CC-809B-4D4FAC6FEBEF}"/>
          </ac:spMkLst>
        </pc:spChg>
        <pc:spChg chg="add">
          <ac:chgData name="Γκότση Γεωργία" userId="472e339c-d673-48e8-9309-c3b1731a2deb" providerId="ADAL" clId="{B0FCDDBC-47B9-4918-8C23-294E5B206371}" dt="2024-04-15T20:57:42.263" v="223" actId="26606"/>
          <ac:spMkLst>
            <pc:docMk/>
            <pc:sldMk cId="2973498189" sldId="290"/>
            <ac:spMk id="8" creationId="{907EF6B7-1338-4443-8C46-6A318D952DFD}"/>
          </ac:spMkLst>
        </pc:spChg>
        <pc:spChg chg="add">
          <ac:chgData name="Γκότση Γεωργία" userId="472e339c-d673-48e8-9309-c3b1731a2deb" providerId="ADAL" clId="{B0FCDDBC-47B9-4918-8C23-294E5B206371}" dt="2024-04-15T20:57:42.263" v="223" actId="26606"/>
          <ac:spMkLst>
            <pc:docMk/>
            <pc:sldMk cId="2973498189" sldId="290"/>
            <ac:spMk id="10" creationId="{DAAE4CDD-124C-4DCF-9584-B6033B545DD5}"/>
          </ac:spMkLst>
        </pc:spChg>
        <pc:spChg chg="add">
          <ac:chgData name="Γκότση Γεωργία" userId="472e339c-d673-48e8-9309-c3b1731a2deb" providerId="ADAL" clId="{B0FCDDBC-47B9-4918-8C23-294E5B206371}" dt="2024-04-15T20:57:42.263" v="223" actId="26606"/>
          <ac:spMkLst>
            <pc:docMk/>
            <pc:sldMk cId="2973498189" sldId="290"/>
            <ac:spMk id="12" creationId="{081E4A58-353D-44AE-B2FC-2A74E2E400F7}"/>
          </ac:spMkLst>
        </pc:spChg>
      </pc:sldChg>
      <pc:sldChg chg="modSp mod">
        <pc:chgData name="Γκότση Γεωργία" userId="472e339c-d673-48e8-9309-c3b1731a2deb" providerId="ADAL" clId="{B0FCDDBC-47B9-4918-8C23-294E5B206371}" dt="2024-04-15T20:54:25.345" v="55" actId="27636"/>
        <pc:sldMkLst>
          <pc:docMk/>
          <pc:sldMk cId="2700058501" sldId="291"/>
        </pc:sldMkLst>
        <pc:spChg chg="mod">
          <ac:chgData name="Γκότση Γεωργία" userId="472e339c-d673-48e8-9309-c3b1731a2deb" providerId="ADAL" clId="{B0FCDDBC-47B9-4918-8C23-294E5B206371}" dt="2024-04-15T20:54:25.345" v="55" actId="27636"/>
          <ac:spMkLst>
            <pc:docMk/>
            <pc:sldMk cId="2700058501" sldId="291"/>
            <ac:spMk id="3" creationId="{D746DCFC-70B6-46B8-B78B-58C4E9771FD2}"/>
          </ac:spMkLst>
        </pc:spChg>
      </pc:sldChg>
      <pc:sldChg chg="addSp delSp modSp new mod setBg">
        <pc:chgData name="Γκότση Γεωργία" userId="472e339c-d673-48e8-9309-c3b1731a2deb" providerId="ADAL" clId="{B0FCDDBC-47B9-4918-8C23-294E5B206371}" dt="2024-04-15T21:00:55.525" v="338" actId="20577"/>
        <pc:sldMkLst>
          <pc:docMk/>
          <pc:sldMk cId="1176306254" sldId="292"/>
        </pc:sldMkLst>
        <pc:spChg chg="mod">
          <ac:chgData name="Γκότση Γεωργία" userId="472e339c-d673-48e8-9309-c3b1731a2deb" providerId="ADAL" clId="{B0FCDDBC-47B9-4918-8C23-294E5B206371}" dt="2024-04-15T21:00:33.399" v="330" actId="26606"/>
          <ac:spMkLst>
            <pc:docMk/>
            <pc:sldMk cId="1176306254" sldId="292"/>
            <ac:spMk id="2" creationId="{D68742E6-F654-B575-95F7-6668EAB2A18A}"/>
          </ac:spMkLst>
        </pc:spChg>
        <pc:spChg chg="mod">
          <ac:chgData name="Γκότση Γεωργία" userId="472e339c-d673-48e8-9309-c3b1731a2deb" providerId="ADAL" clId="{B0FCDDBC-47B9-4918-8C23-294E5B206371}" dt="2024-04-15T21:00:55.525" v="338" actId="20577"/>
          <ac:spMkLst>
            <pc:docMk/>
            <pc:sldMk cId="1176306254" sldId="292"/>
            <ac:spMk id="3" creationId="{0CC01130-0140-2AB3-876E-D59075BA81DD}"/>
          </ac:spMkLst>
        </pc:spChg>
        <pc:spChg chg="add">
          <ac:chgData name="Γκότση Γεωργία" userId="472e339c-d673-48e8-9309-c3b1731a2deb" providerId="ADAL" clId="{B0FCDDBC-47B9-4918-8C23-294E5B206371}" dt="2024-04-15T21:00:33.399" v="330" actId="26606"/>
          <ac:spMkLst>
            <pc:docMk/>
            <pc:sldMk cId="1176306254" sldId="292"/>
            <ac:spMk id="8" creationId="{907EF6B7-1338-4443-8C46-6A318D952DFD}"/>
          </ac:spMkLst>
        </pc:spChg>
        <pc:spChg chg="add del">
          <ac:chgData name="Γκότση Γεωργία" userId="472e339c-d673-48e8-9309-c3b1731a2deb" providerId="ADAL" clId="{B0FCDDBC-47B9-4918-8C23-294E5B206371}" dt="2024-04-15T21:00:33.391" v="329" actId="26606"/>
          <ac:spMkLst>
            <pc:docMk/>
            <pc:sldMk cId="1176306254" sldId="292"/>
            <ac:spMk id="9" creationId="{2C61293E-6EBE-43EF-A52C-9BEBFD7679D4}"/>
          </ac:spMkLst>
        </pc:spChg>
        <pc:spChg chg="add">
          <ac:chgData name="Γκότση Γεωργία" userId="472e339c-d673-48e8-9309-c3b1731a2deb" providerId="ADAL" clId="{B0FCDDBC-47B9-4918-8C23-294E5B206371}" dt="2024-04-15T21:00:33.399" v="330" actId="26606"/>
          <ac:spMkLst>
            <pc:docMk/>
            <pc:sldMk cId="1176306254" sldId="292"/>
            <ac:spMk id="10" creationId="{DAAE4CDD-124C-4DCF-9584-B6033B545DD5}"/>
          </ac:spMkLst>
        </pc:spChg>
        <pc:spChg chg="add del">
          <ac:chgData name="Γκότση Γεωργία" userId="472e339c-d673-48e8-9309-c3b1731a2deb" providerId="ADAL" clId="{B0FCDDBC-47B9-4918-8C23-294E5B206371}" dt="2024-04-15T21:00:33.391" v="329" actId="26606"/>
          <ac:spMkLst>
            <pc:docMk/>
            <pc:sldMk cId="1176306254" sldId="292"/>
            <ac:spMk id="11" creationId="{3FCFB1DE-0B7E-48CC-BA90-B2AB0889F9D6}"/>
          </ac:spMkLst>
        </pc:spChg>
        <pc:spChg chg="add">
          <ac:chgData name="Γκότση Γεωργία" userId="472e339c-d673-48e8-9309-c3b1731a2deb" providerId="ADAL" clId="{B0FCDDBC-47B9-4918-8C23-294E5B206371}" dt="2024-04-15T21:00:33.399" v="330" actId="26606"/>
          <ac:spMkLst>
            <pc:docMk/>
            <pc:sldMk cId="1176306254" sldId="292"/>
            <ac:spMk id="12" creationId="{081E4A58-353D-44AE-B2FC-2A74E2E400F7}"/>
          </ac:spMkLst>
        </pc:spChg>
        <pc:picChg chg="add del">
          <ac:chgData name="Γκότση Γεωργία" userId="472e339c-d673-48e8-9309-c3b1731a2deb" providerId="ADAL" clId="{B0FCDDBC-47B9-4918-8C23-294E5B206371}" dt="2024-04-15T21:00:33.391" v="329" actId="26606"/>
          <ac:picMkLst>
            <pc:docMk/>
            <pc:sldMk cId="1176306254" sldId="292"/>
            <ac:picMk id="5" creationId="{736CAC9D-A3A8-225F-0744-D0BE713BFF08}"/>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2AC2CFD4-10D1-4D7A-A295-8DDC3B1AAD48}" type="datetimeFigureOut">
              <a:rPr lang="el-GR" smtClean="0"/>
              <a:t>15/4/2024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BECB682-0200-422B-95F5-E397F4B51CB4}" type="slidenum">
              <a:rPr lang="el-GR" smtClean="0"/>
              <a:t>‹#›</a:t>
            </a:fld>
            <a:endParaRPr lang="el-GR"/>
          </a:p>
        </p:txBody>
      </p:sp>
    </p:spTree>
    <p:extLst>
      <p:ext uri="{BB962C8B-B14F-4D97-AF65-F5344CB8AC3E}">
        <p14:creationId xmlns:p14="http://schemas.microsoft.com/office/powerpoint/2010/main" val="1458709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2AC2CFD4-10D1-4D7A-A295-8DDC3B1AAD48}" type="datetimeFigureOut">
              <a:rPr lang="el-GR" smtClean="0"/>
              <a:t>15/4/2024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BECB682-0200-422B-95F5-E397F4B51CB4}" type="slidenum">
              <a:rPr lang="el-GR" smtClean="0"/>
              <a:t>‹#›</a:t>
            </a:fld>
            <a:endParaRPr lang="el-GR"/>
          </a:p>
        </p:txBody>
      </p:sp>
    </p:spTree>
    <p:extLst>
      <p:ext uri="{BB962C8B-B14F-4D97-AF65-F5344CB8AC3E}">
        <p14:creationId xmlns:p14="http://schemas.microsoft.com/office/powerpoint/2010/main" val="3098506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2AC2CFD4-10D1-4D7A-A295-8DDC3B1AAD48}" type="datetimeFigureOut">
              <a:rPr lang="el-GR" smtClean="0"/>
              <a:t>15/4/2024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BECB682-0200-422B-95F5-E397F4B51CB4}" type="slidenum">
              <a:rPr lang="el-GR" smtClean="0"/>
              <a:t>‹#›</a:t>
            </a:fld>
            <a:endParaRPr lang="el-GR"/>
          </a:p>
        </p:txBody>
      </p:sp>
    </p:spTree>
    <p:extLst>
      <p:ext uri="{BB962C8B-B14F-4D97-AF65-F5344CB8AC3E}">
        <p14:creationId xmlns:p14="http://schemas.microsoft.com/office/powerpoint/2010/main" val="1495248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2AC2CFD4-10D1-4D7A-A295-8DDC3B1AAD48}" type="datetimeFigureOut">
              <a:rPr lang="el-GR" smtClean="0"/>
              <a:t>15/4/2024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BECB682-0200-422B-95F5-E397F4B51CB4}" type="slidenum">
              <a:rPr lang="el-GR" smtClean="0"/>
              <a:t>‹#›</a:t>
            </a:fld>
            <a:endParaRPr lang="el-GR"/>
          </a:p>
        </p:txBody>
      </p:sp>
    </p:spTree>
    <p:extLst>
      <p:ext uri="{BB962C8B-B14F-4D97-AF65-F5344CB8AC3E}">
        <p14:creationId xmlns:p14="http://schemas.microsoft.com/office/powerpoint/2010/main" val="3823039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C2CFD4-10D1-4D7A-A295-8DDC3B1AAD48}" type="datetimeFigureOut">
              <a:rPr lang="el-GR" smtClean="0"/>
              <a:t>15/4/2024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BECB682-0200-422B-95F5-E397F4B51CB4}" type="slidenum">
              <a:rPr lang="el-GR" smtClean="0"/>
              <a:t>‹#›</a:t>
            </a:fld>
            <a:endParaRPr lang="el-GR"/>
          </a:p>
        </p:txBody>
      </p:sp>
    </p:spTree>
    <p:extLst>
      <p:ext uri="{BB962C8B-B14F-4D97-AF65-F5344CB8AC3E}">
        <p14:creationId xmlns:p14="http://schemas.microsoft.com/office/powerpoint/2010/main" val="402048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2AC2CFD4-10D1-4D7A-A295-8DDC3B1AAD48}" type="datetimeFigureOut">
              <a:rPr lang="el-GR" smtClean="0"/>
              <a:t>15/4/2024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BECB682-0200-422B-95F5-E397F4B51CB4}" type="slidenum">
              <a:rPr lang="el-GR" smtClean="0"/>
              <a:t>‹#›</a:t>
            </a:fld>
            <a:endParaRPr lang="el-GR"/>
          </a:p>
        </p:txBody>
      </p:sp>
    </p:spTree>
    <p:extLst>
      <p:ext uri="{BB962C8B-B14F-4D97-AF65-F5344CB8AC3E}">
        <p14:creationId xmlns:p14="http://schemas.microsoft.com/office/powerpoint/2010/main" val="134449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2AC2CFD4-10D1-4D7A-A295-8DDC3B1AAD48}" type="datetimeFigureOut">
              <a:rPr lang="el-GR" smtClean="0"/>
              <a:t>15/4/2024</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BECB682-0200-422B-95F5-E397F4B51CB4}" type="slidenum">
              <a:rPr lang="el-GR" smtClean="0"/>
              <a:t>‹#›</a:t>
            </a:fld>
            <a:endParaRPr lang="el-GR"/>
          </a:p>
        </p:txBody>
      </p:sp>
    </p:spTree>
    <p:extLst>
      <p:ext uri="{BB962C8B-B14F-4D97-AF65-F5344CB8AC3E}">
        <p14:creationId xmlns:p14="http://schemas.microsoft.com/office/powerpoint/2010/main" val="2248705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2AC2CFD4-10D1-4D7A-A295-8DDC3B1AAD48}" type="datetimeFigureOut">
              <a:rPr lang="el-GR" smtClean="0"/>
              <a:t>15/4/2024</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BECB682-0200-422B-95F5-E397F4B51CB4}" type="slidenum">
              <a:rPr lang="el-GR" smtClean="0"/>
              <a:t>‹#›</a:t>
            </a:fld>
            <a:endParaRPr lang="el-GR"/>
          </a:p>
        </p:txBody>
      </p:sp>
    </p:spTree>
    <p:extLst>
      <p:ext uri="{BB962C8B-B14F-4D97-AF65-F5344CB8AC3E}">
        <p14:creationId xmlns:p14="http://schemas.microsoft.com/office/powerpoint/2010/main" val="2014246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C2CFD4-10D1-4D7A-A295-8DDC3B1AAD48}" type="datetimeFigureOut">
              <a:rPr lang="el-GR" smtClean="0"/>
              <a:t>15/4/2024</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BECB682-0200-422B-95F5-E397F4B51CB4}" type="slidenum">
              <a:rPr lang="el-GR" smtClean="0"/>
              <a:t>‹#›</a:t>
            </a:fld>
            <a:endParaRPr lang="el-GR"/>
          </a:p>
        </p:txBody>
      </p:sp>
    </p:spTree>
    <p:extLst>
      <p:ext uri="{BB962C8B-B14F-4D97-AF65-F5344CB8AC3E}">
        <p14:creationId xmlns:p14="http://schemas.microsoft.com/office/powerpoint/2010/main" val="3941393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AC2CFD4-10D1-4D7A-A295-8DDC3B1AAD48}" type="datetimeFigureOut">
              <a:rPr lang="el-GR" smtClean="0"/>
              <a:t>15/4/2024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BECB682-0200-422B-95F5-E397F4B51CB4}" type="slidenum">
              <a:rPr lang="el-GR" smtClean="0"/>
              <a:t>‹#›</a:t>
            </a:fld>
            <a:endParaRPr lang="el-GR"/>
          </a:p>
        </p:txBody>
      </p:sp>
    </p:spTree>
    <p:extLst>
      <p:ext uri="{BB962C8B-B14F-4D97-AF65-F5344CB8AC3E}">
        <p14:creationId xmlns:p14="http://schemas.microsoft.com/office/powerpoint/2010/main" val="772822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AC2CFD4-10D1-4D7A-A295-8DDC3B1AAD48}" type="datetimeFigureOut">
              <a:rPr lang="el-GR" smtClean="0"/>
              <a:t>15/4/2024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BECB682-0200-422B-95F5-E397F4B51CB4}" type="slidenum">
              <a:rPr lang="el-GR" smtClean="0"/>
              <a:t>‹#›</a:t>
            </a:fld>
            <a:endParaRPr lang="el-GR"/>
          </a:p>
        </p:txBody>
      </p:sp>
    </p:spTree>
    <p:extLst>
      <p:ext uri="{BB962C8B-B14F-4D97-AF65-F5344CB8AC3E}">
        <p14:creationId xmlns:p14="http://schemas.microsoft.com/office/powerpoint/2010/main" val="478515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C2CFD4-10D1-4D7A-A295-8DDC3B1AAD48}" type="datetimeFigureOut">
              <a:rPr lang="el-GR" smtClean="0"/>
              <a:t>15/4/2024</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ECB682-0200-422B-95F5-E397F4B51CB4}" type="slidenum">
              <a:rPr lang="el-GR" smtClean="0"/>
              <a:t>‹#›</a:t>
            </a:fld>
            <a:endParaRPr lang="el-GR"/>
          </a:p>
        </p:txBody>
      </p:sp>
    </p:spTree>
    <p:extLst>
      <p:ext uri="{BB962C8B-B14F-4D97-AF65-F5344CB8AC3E}">
        <p14:creationId xmlns:p14="http://schemas.microsoft.com/office/powerpoint/2010/main" val="1885119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youtube.com/results?search_query=%23TheSchoolOfLife" TargetMode="External"/><Relationship Id="rId2" Type="http://schemas.openxmlformats.org/officeDocument/2006/relationships/hyperlink" Target="https://www.youtube.com/watch?v=rvBAAmona9E"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youtube.com/watch?v=Z2bPTs8fspk"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hyperlink" Target="https://www.youtube.com/watch?v=NUfxWnQdM4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97360"/>
            <a:ext cx="9144000" cy="2387600"/>
          </a:xfrm>
        </p:spPr>
        <p:txBody>
          <a:bodyPr/>
          <a:lstStyle/>
          <a:p>
            <a:r>
              <a:rPr lang="el-GR" dirty="0"/>
              <a:t>ΜΕΤΑΔΟΜΙΣΜΟΣ ΚΑΙ ΑΠΟΔΟΜΗΣΗ</a:t>
            </a:r>
          </a:p>
        </p:txBody>
      </p:sp>
      <p:sp>
        <p:nvSpPr>
          <p:cNvPr id="3" name="Subtitle 2"/>
          <p:cNvSpPr>
            <a:spLocks noGrp="1"/>
          </p:cNvSpPr>
          <p:nvPr>
            <p:ph type="subTitle" idx="1"/>
          </p:nvPr>
        </p:nvSpPr>
        <p:spPr/>
        <p:txBody>
          <a:bodyPr/>
          <a:lstStyle/>
          <a:p>
            <a:r>
              <a:rPr lang="el-GR" dirty="0"/>
              <a:t>Μαθήματα </a:t>
            </a:r>
            <a:r>
              <a:rPr lang="en-US" dirty="0"/>
              <a:t>8 &amp; 9</a:t>
            </a:r>
            <a:endParaRPr lang="el-GR" dirty="0"/>
          </a:p>
          <a:p>
            <a:r>
              <a:rPr lang="el-GR" dirty="0"/>
              <a:t>Γεωργία Γκότση</a:t>
            </a:r>
          </a:p>
        </p:txBody>
      </p:sp>
    </p:spTree>
    <p:extLst>
      <p:ext uri="{BB962C8B-B14F-4D97-AF65-F5344CB8AC3E}">
        <p14:creationId xmlns:p14="http://schemas.microsoft.com/office/powerpoint/2010/main" val="535962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pPr marL="0" lvl="0" indent="0">
              <a:buNone/>
            </a:pPr>
            <a:r>
              <a:rPr lang="el-GR" b="1" dirty="0"/>
              <a:t>Τόνος και Ύφος. </a:t>
            </a:r>
            <a:r>
              <a:rPr lang="el-GR" dirty="0"/>
              <a:t>Η </a:t>
            </a:r>
            <a:r>
              <a:rPr lang="el-GR" dirty="0" err="1"/>
              <a:t>δομιστική</a:t>
            </a:r>
            <a:r>
              <a:rPr lang="el-GR" dirty="0"/>
              <a:t> γραφή τείνει προς την αφαίρεση και τη γενίκευση. Στοχεύει στον </a:t>
            </a:r>
            <a:r>
              <a:rPr lang="el-GR" b="1" dirty="0" err="1"/>
              <a:t>αποστασιοποιημένο</a:t>
            </a:r>
            <a:r>
              <a:rPr lang="el-GR" b="1" dirty="0"/>
              <a:t> επιστημονικό λόγο</a:t>
            </a:r>
            <a:r>
              <a:rPr lang="el-GR" dirty="0"/>
              <a:t>. Σκεφτείτε την ανάλυση του </a:t>
            </a:r>
            <a:r>
              <a:rPr lang="el-GR" dirty="0" err="1"/>
              <a:t>Λεβί</a:t>
            </a:r>
            <a:r>
              <a:rPr lang="el-GR" dirty="0"/>
              <a:t> </a:t>
            </a:r>
            <a:r>
              <a:rPr lang="el-GR" dirty="0" err="1"/>
              <a:t>Στρώς</a:t>
            </a:r>
            <a:r>
              <a:rPr lang="el-GR" dirty="0"/>
              <a:t>.  Παρουσιάζονται ένα-ένα τα βήματα, με τάξη και με διάγραμμα, ενώ το ύφος είναι ανώνυμο και ουδέτερο.</a:t>
            </a:r>
          </a:p>
          <a:p>
            <a:pPr marL="0" indent="0">
              <a:buNone/>
            </a:pPr>
            <a:r>
              <a:rPr lang="el-GR" dirty="0"/>
              <a:t>Αντίθετα, το </a:t>
            </a:r>
            <a:r>
              <a:rPr lang="el-GR" dirty="0" err="1"/>
              <a:t>μεταδομιστικό</a:t>
            </a:r>
            <a:r>
              <a:rPr lang="el-GR" dirty="0"/>
              <a:t> ύφος γραφής είναι πιο συναισθηματικό. Μπορεί ακόμα να είναι </a:t>
            </a:r>
            <a:r>
              <a:rPr lang="el-GR" b="1" dirty="0"/>
              <a:t>εξεζητημένο έως και επιδεικτικό</a:t>
            </a:r>
            <a:r>
              <a:rPr lang="el-GR" dirty="0"/>
              <a:t>, και συχνά η βασική γραμμή του επιχειρήματος βασίζεται σε ένα λογοπαίγνιο. Η ανάλυση εστιάζεται σε μια τεχνική πλευρά της γλώσσας, π.χ. στη μεταφορά ενός συγγραφέα. Στοχεύει στην επικοινωνιακή θέρμη παρά στην επιστημονική αντικειμενικότητα.</a:t>
            </a:r>
          </a:p>
        </p:txBody>
      </p:sp>
    </p:spTree>
    <p:extLst>
      <p:ext uri="{BB962C8B-B14F-4D97-AF65-F5344CB8AC3E}">
        <p14:creationId xmlns:p14="http://schemas.microsoft.com/office/powerpoint/2010/main" val="556931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2" y="103031"/>
            <a:ext cx="11031828" cy="6073932"/>
          </a:xfrm>
        </p:spPr>
        <p:txBody>
          <a:bodyPr>
            <a:normAutofit lnSpcReduction="10000"/>
          </a:bodyPr>
          <a:lstStyle/>
          <a:p>
            <a:pPr lvl="0"/>
            <a:r>
              <a:rPr lang="el-GR" b="1" dirty="0"/>
              <a:t>Στάση απέναντι στη γλώσσα. </a:t>
            </a:r>
            <a:r>
              <a:rPr lang="el-GR" dirty="0"/>
              <a:t>Οι </a:t>
            </a:r>
            <a:r>
              <a:rPr lang="el-GR" dirty="0" err="1"/>
              <a:t>δομιστές</a:t>
            </a:r>
            <a:r>
              <a:rPr lang="el-GR" dirty="0"/>
              <a:t> δέχονται ότι ο κόσμος κατασκευάζεται μέσω της γλώσσας, με άλλα λόγια η μόνη μας πρόσβαση στον κόσμο είναι μέσω της γλώσσας.  Το γεγονός ότι εξαρτώμεθα από τη γλώσσα δεν προκαλεί απελπισία καθώς η γλώσσα είναι ένα εύτακτο σύστημα.</a:t>
            </a:r>
          </a:p>
          <a:p>
            <a:r>
              <a:rPr lang="el-GR" dirty="0"/>
              <a:t> </a:t>
            </a:r>
          </a:p>
          <a:p>
            <a:r>
              <a:rPr lang="el-GR" b="1" dirty="0"/>
              <a:t>Αντίθετα</a:t>
            </a:r>
            <a:r>
              <a:rPr lang="el-GR" dirty="0"/>
              <a:t> ο </a:t>
            </a:r>
            <a:r>
              <a:rPr lang="el-GR" dirty="0" err="1"/>
              <a:t>μεταδομισμός</a:t>
            </a:r>
            <a:r>
              <a:rPr lang="el-GR" dirty="0"/>
              <a:t> επιμένει στις συνέπειες της αντίληψης ότι η πραγματικότητα είναι </a:t>
            </a:r>
            <a:r>
              <a:rPr lang="el-GR" dirty="0" err="1"/>
              <a:t>κειμενική</a:t>
            </a:r>
            <a:r>
              <a:rPr lang="el-GR" dirty="0"/>
              <a:t>. Ο </a:t>
            </a:r>
            <a:r>
              <a:rPr lang="el-GR" dirty="0" err="1"/>
              <a:t>μεταδομισμός</a:t>
            </a:r>
            <a:r>
              <a:rPr lang="el-GR" dirty="0"/>
              <a:t> εκφράζει μια σχεδόν </a:t>
            </a:r>
            <a:r>
              <a:rPr lang="el-GR" u="sng" dirty="0"/>
              <a:t>μοιραία αγωνία</a:t>
            </a:r>
            <a:r>
              <a:rPr lang="el-GR" dirty="0"/>
              <a:t> για τη δυνατότητα του ανθρώπου να φτάσει σε οποιαδήποτε γνώση μέσω της γλώσσας γι’ αυτό και χρησιμοποιεί «υγρές» εικόνες: </a:t>
            </a:r>
            <a:r>
              <a:rPr lang="el-GR" dirty="0">
                <a:effectLst>
                  <a:outerShdw blurRad="38100" dist="38100" dir="2700000" algn="tl">
                    <a:srgbClr val="000000">
                      <a:alpha val="43137"/>
                    </a:srgbClr>
                  </a:outerShdw>
                </a:effectLst>
              </a:rPr>
              <a:t>τα νοήματα είναι «ρευστά», «ξεγλιστρούν». </a:t>
            </a:r>
            <a:r>
              <a:rPr lang="el-GR" dirty="0"/>
              <a:t>Επειδή </a:t>
            </a:r>
            <a:r>
              <a:rPr lang="el-GR" i="1" dirty="0"/>
              <a:t>γλιστρούν</a:t>
            </a:r>
            <a:r>
              <a:rPr lang="el-GR" dirty="0"/>
              <a:t> νικούν την προσπάθειά μας να μεταφέρουμε ακριβώς με τα δοχεία των λέξεων, τις σημασίες που θέλουμε από τον πομπό στον δέκτη.  Τα νοήματα μπορούν μόνο να </a:t>
            </a:r>
            <a:r>
              <a:rPr lang="el-GR" dirty="0" err="1"/>
              <a:t>διασπαρούν</a:t>
            </a:r>
            <a:r>
              <a:rPr lang="el-GR" dirty="0"/>
              <a:t>, όχι να φυτευτούν σε ακριβείς θέσεις, έτσι κάποια φυτρώνουν σε απρόβλεπτα σημεία ή χάνονται.</a:t>
            </a:r>
          </a:p>
          <a:p>
            <a:endParaRPr lang="el-GR" dirty="0"/>
          </a:p>
        </p:txBody>
      </p:sp>
    </p:spTree>
    <p:extLst>
      <p:ext uri="{BB962C8B-B14F-4D97-AF65-F5344CB8AC3E}">
        <p14:creationId xmlns:p14="http://schemas.microsoft.com/office/powerpoint/2010/main" val="3081431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6B158B5-50B5-4927-A367-7C9F3AFE5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981824" y="1367673"/>
            <a:ext cx="4375151" cy="2665509"/>
          </a:xfrm>
        </p:spPr>
        <p:txBody>
          <a:bodyPr vert="horz" lIns="91440" tIns="45720" rIns="91440" bIns="45720" rtlCol="0" anchor="b">
            <a:normAutofit/>
          </a:bodyPr>
          <a:lstStyle/>
          <a:p>
            <a:pPr algn="r"/>
            <a:r>
              <a:rPr lang="en-US" sz="4500">
                <a:solidFill>
                  <a:schemeClr val="bg1"/>
                </a:solidFill>
              </a:rPr>
              <a:t>Μεταφορά του διαφεύγοντος γλωσσικού υγρού</a:t>
            </a:r>
          </a:p>
        </p:txBody>
      </p:sp>
      <p:pic>
        <p:nvPicPr>
          <p:cNvPr id="4" name="Content Placeholder 3"/>
          <p:cNvPicPr>
            <a:picLocks noGrp="1" noChangeAspect="1"/>
          </p:cNvPicPr>
          <p:nvPr>
            <p:ph idx="1"/>
          </p:nvPr>
        </p:nvPicPr>
        <p:blipFill rotWithShape="1">
          <a:blip r:embed="rId2">
            <a:extLst>
              <a:ext uri="{28A0092B-C50C-407E-A947-70E740481C1C}">
                <a14:useLocalDpi xmlns:a14="http://schemas.microsoft.com/office/drawing/2010/main" val="0"/>
              </a:ext>
            </a:extLst>
          </a:blip>
          <a:srcRect t="10533" r="1" b="1"/>
          <a:stretch/>
        </p:blipFill>
        <p:spPr>
          <a:xfrm>
            <a:off x="1" y="2"/>
            <a:ext cx="6249303" cy="6857998"/>
          </a:xfrm>
          <a:custGeom>
            <a:avLst/>
            <a:gdLst/>
            <a:ahLst/>
            <a:cxnLst/>
            <a:rect l="l" t="t" r="r" b="b"/>
            <a:pathLst>
              <a:path w="6249303" h="6857998">
                <a:moveTo>
                  <a:pt x="5497146" y="6118149"/>
                </a:moveTo>
                <a:cubicBezTo>
                  <a:pt x="5503695" y="6124102"/>
                  <a:pt x="5511317" y="6129341"/>
                  <a:pt x="5518366" y="6133723"/>
                </a:cubicBezTo>
                <a:cubicBezTo>
                  <a:pt x="5525509" y="6138152"/>
                  <a:pt x="5530855" y="6143474"/>
                  <a:pt x="5534525" y="6149380"/>
                </a:cubicBezTo>
                <a:lnTo>
                  <a:pt x="5540000" y="6166562"/>
                </a:lnTo>
                <a:lnTo>
                  <a:pt x="5534525" y="6149379"/>
                </a:lnTo>
                <a:cubicBezTo>
                  <a:pt x="5530855" y="6143474"/>
                  <a:pt x="5525509" y="6138152"/>
                  <a:pt x="5518366" y="6133722"/>
                </a:cubicBezTo>
                <a:cubicBezTo>
                  <a:pt x="5511317" y="6129341"/>
                  <a:pt x="5503695" y="6124102"/>
                  <a:pt x="5497146" y="6118149"/>
                </a:cubicBezTo>
                <a:close/>
                <a:moveTo>
                  <a:pt x="5405304" y="4941372"/>
                </a:moveTo>
                <a:lnTo>
                  <a:pt x="5408634" y="4950869"/>
                </a:lnTo>
                <a:lnTo>
                  <a:pt x="5418318" y="4991382"/>
                </a:lnTo>
                <a:lnTo>
                  <a:pt x="5408634" y="4950868"/>
                </a:lnTo>
                <a:close/>
                <a:moveTo>
                  <a:pt x="5409242" y="4749807"/>
                </a:moveTo>
                <a:cubicBezTo>
                  <a:pt x="5397106" y="4762826"/>
                  <a:pt x="5396249" y="4781365"/>
                  <a:pt x="5394535" y="4799797"/>
                </a:cubicBezTo>
                <a:cubicBezTo>
                  <a:pt x="5396249" y="4781365"/>
                  <a:pt x="5397106" y="4762827"/>
                  <a:pt x="5409242" y="4749807"/>
                </a:cubicBezTo>
                <a:close/>
                <a:moveTo>
                  <a:pt x="5427041" y="4543185"/>
                </a:moveTo>
                <a:cubicBezTo>
                  <a:pt x="5428019" y="4548281"/>
                  <a:pt x="5430065" y="4553662"/>
                  <a:pt x="5432447" y="4557092"/>
                </a:cubicBezTo>
                <a:cubicBezTo>
                  <a:pt x="5444067" y="4573618"/>
                  <a:pt x="5452855" y="4588275"/>
                  <a:pt x="5458810" y="4602021"/>
                </a:cubicBezTo>
                <a:cubicBezTo>
                  <a:pt x="5452855" y="4588275"/>
                  <a:pt x="5444067" y="4573618"/>
                  <a:pt x="5432447" y="4557091"/>
                </a:cubicBezTo>
                <a:close/>
                <a:moveTo>
                  <a:pt x="5893259" y="2819253"/>
                </a:moveTo>
                <a:lnTo>
                  <a:pt x="5904902" y="2827484"/>
                </a:lnTo>
                <a:lnTo>
                  <a:pt x="5904904" y="2827486"/>
                </a:lnTo>
                <a:lnTo>
                  <a:pt x="5933407" y="2861156"/>
                </a:lnTo>
                <a:lnTo>
                  <a:pt x="5923753" y="2842392"/>
                </a:lnTo>
                <a:lnTo>
                  <a:pt x="5904904" y="2827486"/>
                </a:lnTo>
                <a:lnTo>
                  <a:pt x="5904902" y="2827483"/>
                </a:lnTo>
                <a:close/>
                <a:moveTo>
                  <a:pt x="5823604" y="1974015"/>
                </a:moveTo>
                <a:lnTo>
                  <a:pt x="5817090" y="1999763"/>
                </a:lnTo>
                <a:cubicBezTo>
                  <a:pt x="5813281" y="2008056"/>
                  <a:pt x="5807601" y="2016020"/>
                  <a:pt x="5799362" y="2023547"/>
                </a:cubicBezTo>
                <a:cubicBezTo>
                  <a:pt x="5815841" y="2008497"/>
                  <a:pt x="5822079" y="1991685"/>
                  <a:pt x="5823604" y="1974015"/>
                </a:cubicBezTo>
                <a:close/>
                <a:moveTo>
                  <a:pt x="5806410" y="1768838"/>
                </a:moveTo>
                <a:cubicBezTo>
                  <a:pt x="5802029" y="1774411"/>
                  <a:pt x="5799266" y="1779948"/>
                  <a:pt x="5797809" y="1785412"/>
                </a:cubicBezTo>
                <a:lnTo>
                  <a:pt x="5797028" y="1801558"/>
                </a:lnTo>
                <a:cubicBezTo>
                  <a:pt x="5795361" y="1790986"/>
                  <a:pt x="5797647" y="1779981"/>
                  <a:pt x="5806410" y="1768838"/>
                </a:cubicBezTo>
                <a:close/>
                <a:moveTo>
                  <a:pt x="5915999" y="520953"/>
                </a:moveTo>
                <a:lnTo>
                  <a:pt x="5909271" y="549926"/>
                </a:lnTo>
                <a:lnTo>
                  <a:pt x="5903017" y="566616"/>
                </a:lnTo>
                <a:lnTo>
                  <a:pt x="5897067" y="581804"/>
                </a:lnTo>
                <a:lnTo>
                  <a:pt x="5896649" y="583595"/>
                </a:lnTo>
                <a:lnTo>
                  <a:pt x="5894474" y="589388"/>
                </a:lnTo>
                <a:cubicBezTo>
                  <a:pt x="5892074" y="597005"/>
                  <a:pt x="5890316" y="604728"/>
                  <a:pt x="5889851" y="612658"/>
                </a:cubicBezTo>
                <a:lnTo>
                  <a:pt x="5896649" y="583595"/>
                </a:lnTo>
                <a:lnTo>
                  <a:pt x="5902965" y="566754"/>
                </a:lnTo>
                <a:lnTo>
                  <a:pt x="5903017" y="566616"/>
                </a:lnTo>
                <a:lnTo>
                  <a:pt x="5908855" y="551717"/>
                </a:lnTo>
                <a:lnTo>
                  <a:pt x="5909271" y="549926"/>
                </a:lnTo>
                <a:lnTo>
                  <a:pt x="5911436" y="544146"/>
                </a:lnTo>
                <a:cubicBezTo>
                  <a:pt x="5913823" y="536547"/>
                  <a:pt x="5915561" y="528850"/>
                  <a:pt x="5915999" y="520953"/>
                </a:cubicBezTo>
                <a:close/>
                <a:moveTo>
                  <a:pt x="5864896" y="268794"/>
                </a:moveTo>
                <a:cubicBezTo>
                  <a:pt x="5862371" y="279176"/>
                  <a:pt x="5860668" y="289296"/>
                  <a:pt x="5860021" y="299164"/>
                </a:cubicBezTo>
                <a:cubicBezTo>
                  <a:pt x="5859371" y="309031"/>
                  <a:pt x="5859776" y="318646"/>
                  <a:pt x="5861466" y="328017"/>
                </a:cubicBezTo>
                <a:close/>
                <a:moveTo>
                  <a:pt x="0" y="0"/>
                </a:moveTo>
                <a:lnTo>
                  <a:pt x="6182312" y="0"/>
                </a:lnTo>
                <a:lnTo>
                  <a:pt x="6178097" y="24480"/>
                </a:lnTo>
                <a:cubicBezTo>
                  <a:pt x="6175612" y="32636"/>
                  <a:pt x="6171850" y="40471"/>
                  <a:pt x="6166086" y="47806"/>
                </a:cubicBezTo>
                <a:cubicBezTo>
                  <a:pt x="6151226" y="66857"/>
                  <a:pt x="6154655" y="85336"/>
                  <a:pt x="6156942" y="105718"/>
                </a:cubicBezTo>
                <a:cubicBezTo>
                  <a:pt x="6158656" y="121150"/>
                  <a:pt x="6158085" y="136963"/>
                  <a:pt x="6158277" y="152584"/>
                </a:cubicBezTo>
                <a:cubicBezTo>
                  <a:pt x="6158846" y="180017"/>
                  <a:pt x="6159037" y="207450"/>
                  <a:pt x="6159990" y="234883"/>
                </a:cubicBezTo>
                <a:cubicBezTo>
                  <a:pt x="6160370" y="243648"/>
                  <a:pt x="6165135" y="252600"/>
                  <a:pt x="6164373" y="261173"/>
                </a:cubicBezTo>
                <a:cubicBezTo>
                  <a:pt x="6160752" y="300800"/>
                  <a:pt x="6155037" y="340425"/>
                  <a:pt x="6151798" y="380050"/>
                </a:cubicBezTo>
                <a:cubicBezTo>
                  <a:pt x="6149894" y="402529"/>
                  <a:pt x="6153511" y="425581"/>
                  <a:pt x="6150846" y="447870"/>
                </a:cubicBezTo>
                <a:cubicBezTo>
                  <a:pt x="6147798" y="473587"/>
                  <a:pt x="6139988" y="498733"/>
                  <a:pt x="6135223" y="524262"/>
                </a:cubicBezTo>
                <a:cubicBezTo>
                  <a:pt x="6133891" y="531310"/>
                  <a:pt x="6135606" y="539121"/>
                  <a:pt x="6135985" y="546552"/>
                </a:cubicBezTo>
                <a:cubicBezTo>
                  <a:pt x="6136367" y="554933"/>
                  <a:pt x="6137129" y="563125"/>
                  <a:pt x="6137320" y="571508"/>
                </a:cubicBezTo>
                <a:cubicBezTo>
                  <a:pt x="6137702" y="597037"/>
                  <a:pt x="6137129" y="622564"/>
                  <a:pt x="6138464" y="648092"/>
                </a:cubicBezTo>
                <a:cubicBezTo>
                  <a:pt x="6139225" y="663713"/>
                  <a:pt x="6147035" y="680096"/>
                  <a:pt x="6144177" y="694576"/>
                </a:cubicBezTo>
                <a:cubicBezTo>
                  <a:pt x="6138654" y="724104"/>
                  <a:pt x="6151036" y="753633"/>
                  <a:pt x="6140750" y="783158"/>
                </a:cubicBezTo>
                <a:cubicBezTo>
                  <a:pt x="6137702" y="792306"/>
                  <a:pt x="6145322" y="804877"/>
                  <a:pt x="6145702" y="815929"/>
                </a:cubicBezTo>
                <a:cubicBezTo>
                  <a:pt x="6146654" y="843552"/>
                  <a:pt x="6146464" y="871173"/>
                  <a:pt x="6146274" y="898797"/>
                </a:cubicBezTo>
                <a:cubicBezTo>
                  <a:pt x="6146084" y="923562"/>
                  <a:pt x="6148750" y="949281"/>
                  <a:pt x="6143416" y="973095"/>
                </a:cubicBezTo>
                <a:cubicBezTo>
                  <a:pt x="6137702" y="998052"/>
                  <a:pt x="6138464" y="1020529"/>
                  <a:pt x="6144940" y="1044725"/>
                </a:cubicBezTo>
                <a:cubicBezTo>
                  <a:pt x="6149322" y="1061298"/>
                  <a:pt x="6149894" y="1078826"/>
                  <a:pt x="6151226" y="1095972"/>
                </a:cubicBezTo>
                <a:cubicBezTo>
                  <a:pt x="6152750" y="1114449"/>
                  <a:pt x="6148750" y="1134834"/>
                  <a:pt x="6155037" y="1151600"/>
                </a:cubicBezTo>
                <a:cubicBezTo>
                  <a:pt x="6173706" y="1201512"/>
                  <a:pt x="6177706" y="1252757"/>
                  <a:pt x="6177706" y="1304955"/>
                </a:cubicBezTo>
                <a:cubicBezTo>
                  <a:pt x="6177706" y="1314483"/>
                  <a:pt x="6175041" y="1324198"/>
                  <a:pt x="6172183" y="1333341"/>
                </a:cubicBezTo>
                <a:cubicBezTo>
                  <a:pt x="6155037" y="1386684"/>
                  <a:pt x="6156560" y="1440216"/>
                  <a:pt x="6167039" y="1494509"/>
                </a:cubicBezTo>
                <a:cubicBezTo>
                  <a:pt x="6169325" y="1505751"/>
                  <a:pt x="6169706" y="1518324"/>
                  <a:pt x="6167421" y="1529563"/>
                </a:cubicBezTo>
                <a:cubicBezTo>
                  <a:pt x="6160752" y="1561189"/>
                  <a:pt x="6149702" y="1591859"/>
                  <a:pt x="6144940" y="1623675"/>
                </a:cubicBezTo>
                <a:cubicBezTo>
                  <a:pt x="6137129" y="1676253"/>
                  <a:pt x="6163417" y="1721785"/>
                  <a:pt x="6180565" y="1768838"/>
                </a:cubicBezTo>
                <a:cubicBezTo>
                  <a:pt x="6196758" y="1813610"/>
                  <a:pt x="6233335" y="1851709"/>
                  <a:pt x="6225142" y="1904673"/>
                </a:cubicBezTo>
                <a:cubicBezTo>
                  <a:pt x="6224381" y="1910004"/>
                  <a:pt x="6229524" y="1915912"/>
                  <a:pt x="6230858" y="1921817"/>
                </a:cubicBezTo>
                <a:cubicBezTo>
                  <a:pt x="6234479" y="1938009"/>
                  <a:pt x="6238857" y="1954202"/>
                  <a:pt x="6240574" y="1970586"/>
                </a:cubicBezTo>
                <a:cubicBezTo>
                  <a:pt x="6242861" y="1990589"/>
                  <a:pt x="6242100" y="2010974"/>
                  <a:pt x="6244004" y="2030977"/>
                </a:cubicBezTo>
                <a:cubicBezTo>
                  <a:pt x="6245147" y="2043835"/>
                  <a:pt x="6247242" y="2056600"/>
                  <a:pt x="6249052" y="2069340"/>
                </a:cubicBezTo>
                <a:lnTo>
                  <a:pt x="6249303" y="2072225"/>
                </a:lnTo>
                <a:lnTo>
                  <a:pt x="6249303" y="2131532"/>
                </a:lnTo>
                <a:lnTo>
                  <a:pt x="6248432" y="2138304"/>
                </a:lnTo>
                <a:cubicBezTo>
                  <a:pt x="6246241" y="2148519"/>
                  <a:pt x="6243623" y="2158712"/>
                  <a:pt x="6241908" y="2168903"/>
                </a:cubicBezTo>
                <a:cubicBezTo>
                  <a:pt x="6237145" y="2197670"/>
                  <a:pt x="6238479" y="2229296"/>
                  <a:pt x="6226286" y="2254633"/>
                </a:cubicBezTo>
                <a:cubicBezTo>
                  <a:pt x="6213332" y="2281683"/>
                  <a:pt x="6207426" y="2307402"/>
                  <a:pt x="6211426" y="2335405"/>
                </a:cubicBezTo>
                <a:cubicBezTo>
                  <a:pt x="6212760" y="2344741"/>
                  <a:pt x="6220762" y="2356744"/>
                  <a:pt x="6228952" y="2360933"/>
                </a:cubicBezTo>
                <a:cubicBezTo>
                  <a:pt x="6247241" y="2370270"/>
                  <a:pt x="6250481" y="2383032"/>
                  <a:pt x="6244193" y="2400369"/>
                </a:cubicBezTo>
                <a:cubicBezTo>
                  <a:pt x="6238857" y="2415420"/>
                  <a:pt x="6236192" y="2433897"/>
                  <a:pt x="6225904" y="2444184"/>
                </a:cubicBezTo>
                <a:cubicBezTo>
                  <a:pt x="6196758" y="2473333"/>
                  <a:pt x="6195806" y="2510483"/>
                  <a:pt x="6187996" y="2546678"/>
                </a:cubicBezTo>
                <a:cubicBezTo>
                  <a:pt x="6183231" y="2568774"/>
                  <a:pt x="6183041" y="2589352"/>
                  <a:pt x="6186279" y="2611450"/>
                </a:cubicBezTo>
                <a:cubicBezTo>
                  <a:pt x="6193518" y="2659455"/>
                  <a:pt x="6183231" y="2706131"/>
                  <a:pt x="6170087" y="2752235"/>
                </a:cubicBezTo>
                <a:cubicBezTo>
                  <a:pt x="6161325" y="2782716"/>
                  <a:pt x="6155990" y="2813958"/>
                  <a:pt x="6147035" y="2844248"/>
                </a:cubicBezTo>
                <a:cubicBezTo>
                  <a:pt x="6140177" y="2866918"/>
                  <a:pt x="6131985" y="2889587"/>
                  <a:pt x="6120937" y="2910353"/>
                </a:cubicBezTo>
                <a:cubicBezTo>
                  <a:pt x="6104743" y="2940455"/>
                  <a:pt x="6080358" y="2966742"/>
                  <a:pt x="6086835" y="3005035"/>
                </a:cubicBezTo>
                <a:cubicBezTo>
                  <a:pt x="6092550" y="3038756"/>
                  <a:pt x="6080550" y="3069235"/>
                  <a:pt x="6069119" y="3100099"/>
                </a:cubicBezTo>
                <a:cubicBezTo>
                  <a:pt x="6060737" y="3122770"/>
                  <a:pt x="6052162" y="3145436"/>
                  <a:pt x="6046828" y="3168870"/>
                </a:cubicBezTo>
                <a:cubicBezTo>
                  <a:pt x="6040542" y="3196686"/>
                  <a:pt x="6043210" y="3228119"/>
                  <a:pt x="6031589" y="3252885"/>
                </a:cubicBezTo>
                <a:cubicBezTo>
                  <a:pt x="6019396" y="3278795"/>
                  <a:pt x="6027588" y="3300319"/>
                  <a:pt x="6031017" y="3323372"/>
                </a:cubicBezTo>
                <a:cubicBezTo>
                  <a:pt x="6036353" y="3360139"/>
                  <a:pt x="6046258" y="3396719"/>
                  <a:pt x="6033685" y="3433866"/>
                </a:cubicBezTo>
                <a:cubicBezTo>
                  <a:pt x="6018444" y="3479015"/>
                  <a:pt x="6002060" y="3523785"/>
                  <a:pt x="5987583" y="3569124"/>
                </a:cubicBezTo>
                <a:cubicBezTo>
                  <a:pt x="5982056" y="3586653"/>
                  <a:pt x="5979770" y="3605509"/>
                  <a:pt x="5977295" y="3623799"/>
                </a:cubicBezTo>
                <a:cubicBezTo>
                  <a:pt x="5975197" y="3641134"/>
                  <a:pt x="5980533" y="3661899"/>
                  <a:pt x="5972533" y="3675238"/>
                </a:cubicBezTo>
                <a:cubicBezTo>
                  <a:pt x="5951958" y="3709529"/>
                  <a:pt x="5941860" y="3744770"/>
                  <a:pt x="5941860" y="3784397"/>
                </a:cubicBezTo>
                <a:cubicBezTo>
                  <a:pt x="5941860" y="3799258"/>
                  <a:pt x="5933287" y="3813737"/>
                  <a:pt x="5931762" y="3828785"/>
                </a:cubicBezTo>
                <a:cubicBezTo>
                  <a:pt x="5929858" y="3849362"/>
                  <a:pt x="5924714" y="3872985"/>
                  <a:pt x="5931955" y="3890891"/>
                </a:cubicBezTo>
                <a:cubicBezTo>
                  <a:pt x="5949100" y="3932993"/>
                  <a:pt x="5934810" y="3967091"/>
                  <a:pt x="5917857" y="4003861"/>
                </a:cubicBezTo>
                <a:cubicBezTo>
                  <a:pt x="5901092" y="4040058"/>
                  <a:pt x="5887757" y="4078159"/>
                  <a:pt x="5876707" y="4116641"/>
                </a:cubicBezTo>
                <a:cubicBezTo>
                  <a:pt x="5872706" y="4131119"/>
                  <a:pt x="5879375" y="4148453"/>
                  <a:pt x="5880708" y="4164458"/>
                </a:cubicBezTo>
                <a:cubicBezTo>
                  <a:pt x="5881089" y="4170174"/>
                  <a:pt x="5881661" y="4176461"/>
                  <a:pt x="5879756" y="4181603"/>
                </a:cubicBezTo>
                <a:cubicBezTo>
                  <a:pt x="5861466" y="4231324"/>
                  <a:pt x="5847560" y="4281810"/>
                  <a:pt x="5857085" y="4335722"/>
                </a:cubicBezTo>
                <a:cubicBezTo>
                  <a:pt x="5858038" y="4340674"/>
                  <a:pt x="5855942" y="4346201"/>
                  <a:pt x="5854608" y="4351154"/>
                </a:cubicBezTo>
                <a:cubicBezTo>
                  <a:pt x="5847751" y="4375349"/>
                  <a:pt x="5836892" y="4398972"/>
                  <a:pt x="5834415" y="4423545"/>
                </a:cubicBezTo>
                <a:cubicBezTo>
                  <a:pt x="5828319" y="4484127"/>
                  <a:pt x="5825841" y="4545086"/>
                  <a:pt x="5821841" y="4606053"/>
                </a:cubicBezTo>
                <a:cubicBezTo>
                  <a:pt x="5821653" y="4609863"/>
                  <a:pt x="5821653" y="4613864"/>
                  <a:pt x="5820317" y="4617291"/>
                </a:cubicBezTo>
                <a:cubicBezTo>
                  <a:pt x="5812125" y="4639772"/>
                  <a:pt x="5814794" y="4659393"/>
                  <a:pt x="5830414" y="4678445"/>
                </a:cubicBezTo>
                <a:cubicBezTo>
                  <a:pt x="5837273" y="4686828"/>
                  <a:pt x="5840892" y="4698258"/>
                  <a:pt x="5844703" y="4708734"/>
                </a:cubicBezTo>
                <a:cubicBezTo>
                  <a:pt x="5850418" y="4724167"/>
                  <a:pt x="5855942" y="4739978"/>
                  <a:pt x="5859562" y="4755980"/>
                </a:cubicBezTo>
                <a:cubicBezTo>
                  <a:pt x="5862991" y="4771793"/>
                  <a:pt x="5867753" y="4788747"/>
                  <a:pt x="5865088" y="4803988"/>
                </a:cubicBezTo>
                <a:cubicBezTo>
                  <a:pt x="5860326" y="4831420"/>
                  <a:pt x="5849657" y="4857522"/>
                  <a:pt x="5842606" y="4884572"/>
                </a:cubicBezTo>
                <a:cubicBezTo>
                  <a:pt x="5840129" y="4893907"/>
                  <a:pt x="5840512" y="4904195"/>
                  <a:pt x="5840321" y="4913909"/>
                </a:cubicBezTo>
                <a:cubicBezTo>
                  <a:pt x="5839750" y="4936201"/>
                  <a:pt x="5845274" y="4959061"/>
                  <a:pt x="5829462" y="4979253"/>
                </a:cubicBezTo>
                <a:cubicBezTo>
                  <a:pt x="5814602" y="4997922"/>
                  <a:pt x="5818983" y="5016785"/>
                  <a:pt x="5830223" y="5036405"/>
                </a:cubicBezTo>
                <a:cubicBezTo>
                  <a:pt x="5838225" y="5050504"/>
                  <a:pt x="5844513" y="5066505"/>
                  <a:pt x="5847560" y="5082317"/>
                </a:cubicBezTo>
                <a:cubicBezTo>
                  <a:pt x="5851752" y="5104036"/>
                  <a:pt x="5853466" y="5125562"/>
                  <a:pt x="5850988" y="5148995"/>
                </a:cubicBezTo>
                <a:cubicBezTo>
                  <a:pt x="5849275" y="5165570"/>
                  <a:pt x="5848512" y="5179097"/>
                  <a:pt x="5838416" y="5192051"/>
                </a:cubicBezTo>
                <a:cubicBezTo>
                  <a:pt x="5836892" y="5194145"/>
                  <a:pt x="5836510" y="5197955"/>
                  <a:pt x="5836703" y="5200813"/>
                </a:cubicBezTo>
                <a:cubicBezTo>
                  <a:pt x="5839941" y="5238343"/>
                  <a:pt x="5838225" y="5275491"/>
                  <a:pt x="5835937" y="5313403"/>
                </a:cubicBezTo>
                <a:cubicBezTo>
                  <a:pt x="5832892" y="5361598"/>
                  <a:pt x="5841844" y="5412276"/>
                  <a:pt x="5873849" y="5453995"/>
                </a:cubicBezTo>
                <a:cubicBezTo>
                  <a:pt x="5878613" y="5460092"/>
                  <a:pt x="5880708" y="5469236"/>
                  <a:pt x="5881852" y="5477239"/>
                </a:cubicBezTo>
                <a:cubicBezTo>
                  <a:pt x="5886804" y="5514957"/>
                  <a:pt x="5890233" y="5552869"/>
                  <a:pt x="5895758" y="5590590"/>
                </a:cubicBezTo>
                <a:cubicBezTo>
                  <a:pt x="5898806" y="5611164"/>
                  <a:pt x="5901474" y="5632691"/>
                  <a:pt x="5909856" y="5651360"/>
                </a:cubicBezTo>
                <a:cubicBezTo>
                  <a:pt x="5918047" y="5669647"/>
                  <a:pt x="5927762" y="5684320"/>
                  <a:pt x="5910618" y="5695178"/>
                </a:cubicBezTo>
                <a:cubicBezTo>
                  <a:pt x="5919762" y="5714607"/>
                  <a:pt x="5927383" y="5731564"/>
                  <a:pt x="5935573" y="5748136"/>
                </a:cubicBezTo>
                <a:cubicBezTo>
                  <a:pt x="5938620" y="5754234"/>
                  <a:pt x="5943575" y="5759378"/>
                  <a:pt x="5946433" y="5765474"/>
                </a:cubicBezTo>
                <a:cubicBezTo>
                  <a:pt x="5949481" y="5771953"/>
                  <a:pt x="5951385" y="5779191"/>
                  <a:pt x="5952911" y="5786239"/>
                </a:cubicBezTo>
                <a:cubicBezTo>
                  <a:pt x="5959768" y="5817674"/>
                  <a:pt x="5966054" y="5849107"/>
                  <a:pt x="5973485" y="5880348"/>
                </a:cubicBezTo>
                <a:cubicBezTo>
                  <a:pt x="5975008" y="5886447"/>
                  <a:pt x="5981104" y="5891590"/>
                  <a:pt x="5985103" y="5897114"/>
                </a:cubicBezTo>
                <a:cubicBezTo>
                  <a:pt x="5987772" y="5900735"/>
                  <a:pt x="5991773" y="5904353"/>
                  <a:pt x="5992345" y="5908355"/>
                </a:cubicBezTo>
                <a:cubicBezTo>
                  <a:pt x="5996917" y="5938836"/>
                  <a:pt x="6002252" y="5969124"/>
                  <a:pt x="6004537" y="5999796"/>
                </a:cubicBezTo>
                <a:cubicBezTo>
                  <a:pt x="6006440" y="6025515"/>
                  <a:pt x="6005871" y="6050282"/>
                  <a:pt x="6039018" y="6056948"/>
                </a:cubicBezTo>
                <a:cubicBezTo>
                  <a:pt x="6044734" y="6058092"/>
                  <a:pt x="6050831" y="6066284"/>
                  <a:pt x="6053687" y="6072569"/>
                </a:cubicBezTo>
                <a:cubicBezTo>
                  <a:pt x="6061879" y="6090477"/>
                  <a:pt x="6067404" y="6109530"/>
                  <a:pt x="6075785" y="6127247"/>
                </a:cubicBezTo>
                <a:cubicBezTo>
                  <a:pt x="6103790" y="6185351"/>
                  <a:pt x="6121508" y="6246121"/>
                  <a:pt x="6118269" y="6311084"/>
                </a:cubicBezTo>
                <a:cubicBezTo>
                  <a:pt x="6117317" y="6331277"/>
                  <a:pt x="6107028" y="6350899"/>
                  <a:pt x="6103217" y="6363664"/>
                </a:cubicBezTo>
                <a:cubicBezTo>
                  <a:pt x="6118269" y="6400429"/>
                  <a:pt x="6132747" y="6431292"/>
                  <a:pt x="6143606" y="6463490"/>
                </a:cubicBezTo>
                <a:cubicBezTo>
                  <a:pt x="6153322" y="6491874"/>
                  <a:pt x="6159418" y="6521593"/>
                  <a:pt x="6166466" y="6550742"/>
                </a:cubicBezTo>
                <a:cubicBezTo>
                  <a:pt x="6169135" y="6561411"/>
                  <a:pt x="6170658" y="6572269"/>
                  <a:pt x="6171993" y="6583128"/>
                </a:cubicBezTo>
                <a:cubicBezTo>
                  <a:pt x="6176183" y="6617036"/>
                  <a:pt x="6166086" y="6652472"/>
                  <a:pt x="6182089" y="6685617"/>
                </a:cubicBezTo>
                <a:cubicBezTo>
                  <a:pt x="6190471" y="6702955"/>
                  <a:pt x="6200567" y="6720103"/>
                  <a:pt x="6204949" y="6738388"/>
                </a:cubicBezTo>
                <a:cubicBezTo>
                  <a:pt x="6209712" y="6758011"/>
                  <a:pt x="6217142" y="6777207"/>
                  <a:pt x="6222453" y="6796804"/>
                </a:cubicBezTo>
                <a:lnTo>
                  <a:pt x="6227224" y="6857457"/>
                </a:lnTo>
                <a:lnTo>
                  <a:pt x="6099985" y="6857457"/>
                </a:lnTo>
                <a:lnTo>
                  <a:pt x="6099985" y="6857998"/>
                </a:lnTo>
                <a:lnTo>
                  <a:pt x="0" y="6857998"/>
                </a:lnTo>
                <a:close/>
              </a:path>
            </a:pathLst>
          </a:custGeom>
          <a:effectLst>
            <a:outerShdw blurRad="381000" dist="152400" algn="tl" rotWithShape="0">
              <a:prstClr val="black">
                <a:alpha val="10000"/>
              </a:prstClr>
            </a:outerShdw>
          </a:effectLst>
        </p:spPr>
      </p:pic>
      <p:sp>
        <p:nvSpPr>
          <p:cNvPr id="11" name="Freeform: Shape 10">
            <a:extLst>
              <a:ext uri="{FF2B5EF4-FFF2-40B4-BE49-F238E27FC236}">
                <a16:creationId xmlns:a16="http://schemas.microsoft.com/office/drawing/2014/main" id="{B01367A3-F670-4BD9-9972-F7E97FC227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404000" y="2991370"/>
            <a:ext cx="6857455" cy="874716"/>
          </a:xfrm>
          <a:custGeom>
            <a:avLst/>
            <a:gdLst>
              <a:gd name="connsiteX0" fmla="*/ 6857455 w 6857455"/>
              <a:gd name="connsiteY0" fmla="*/ 804643 h 874716"/>
              <a:gd name="connsiteX1" fmla="*/ 6857455 w 6857455"/>
              <a:gd name="connsiteY1" fmla="*/ 562246 h 874716"/>
              <a:gd name="connsiteX2" fmla="*/ 6829178 w 6857455"/>
              <a:gd name="connsiteY2" fmla="*/ 551284 h 874716"/>
              <a:gd name="connsiteX3" fmla="*/ 6766024 w 6857455"/>
              <a:gd name="connsiteY3" fmla="*/ 500372 h 874716"/>
              <a:gd name="connsiteX4" fmla="*/ 6734971 w 6857455"/>
              <a:gd name="connsiteY4" fmla="*/ 500944 h 874716"/>
              <a:gd name="connsiteX5" fmla="*/ 6683915 w 6857455"/>
              <a:gd name="connsiteY5" fmla="*/ 507040 h 874716"/>
              <a:gd name="connsiteX6" fmla="*/ 6628860 w 6857455"/>
              <a:gd name="connsiteY6" fmla="*/ 495418 h 874716"/>
              <a:gd name="connsiteX7" fmla="*/ 6588662 w 6857455"/>
              <a:gd name="connsiteY7" fmla="*/ 487227 h 874716"/>
              <a:gd name="connsiteX8" fmla="*/ 6476074 w 6857455"/>
              <a:gd name="connsiteY8" fmla="*/ 511230 h 874716"/>
              <a:gd name="connsiteX9" fmla="*/ 6382345 w 6857455"/>
              <a:gd name="connsiteY9" fmla="*/ 534853 h 874716"/>
              <a:gd name="connsiteX10" fmla="*/ 6369391 w 6857455"/>
              <a:gd name="connsiteY10" fmla="*/ 531615 h 874716"/>
              <a:gd name="connsiteX11" fmla="*/ 6244799 w 6857455"/>
              <a:gd name="connsiteY11" fmla="*/ 512182 h 874716"/>
              <a:gd name="connsiteX12" fmla="*/ 6190315 w 6857455"/>
              <a:gd name="connsiteY12" fmla="*/ 485703 h 874716"/>
              <a:gd name="connsiteX13" fmla="*/ 6115446 w 6857455"/>
              <a:gd name="connsiteY13" fmla="*/ 462270 h 874716"/>
              <a:gd name="connsiteX14" fmla="*/ 6032194 w 6857455"/>
              <a:gd name="connsiteY14" fmla="*/ 434266 h 874716"/>
              <a:gd name="connsiteX15" fmla="*/ 5971042 w 6857455"/>
              <a:gd name="connsiteY15" fmla="*/ 420738 h 874716"/>
              <a:gd name="connsiteX16" fmla="*/ 5880933 w 6857455"/>
              <a:gd name="connsiteY16" fmla="*/ 430646 h 874716"/>
              <a:gd name="connsiteX17" fmla="*/ 5862452 w 6857455"/>
              <a:gd name="connsiteY17" fmla="*/ 438648 h 874716"/>
              <a:gd name="connsiteX18" fmla="*/ 5685283 w 6857455"/>
              <a:gd name="connsiteY18" fmla="*/ 498658 h 874716"/>
              <a:gd name="connsiteX19" fmla="*/ 5567169 w 6857455"/>
              <a:gd name="connsiteY19" fmla="*/ 499420 h 874716"/>
              <a:gd name="connsiteX20" fmla="*/ 5527923 w 6857455"/>
              <a:gd name="connsiteY20" fmla="*/ 490466 h 874716"/>
              <a:gd name="connsiteX21" fmla="*/ 5456292 w 6857455"/>
              <a:gd name="connsiteY21" fmla="*/ 450650 h 874716"/>
              <a:gd name="connsiteX22" fmla="*/ 5424670 w 6857455"/>
              <a:gd name="connsiteY22" fmla="*/ 444934 h 874716"/>
              <a:gd name="connsiteX23" fmla="*/ 5368662 w 6857455"/>
              <a:gd name="connsiteY23" fmla="*/ 441124 h 874716"/>
              <a:gd name="connsiteX24" fmla="*/ 5247118 w 6857455"/>
              <a:gd name="connsiteY24" fmla="*/ 444934 h 874716"/>
              <a:gd name="connsiteX25" fmla="*/ 5088617 w 6857455"/>
              <a:gd name="connsiteY25" fmla="*/ 428742 h 874716"/>
              <a:gd name="connsiteX26" fmla="*/ 5025750 w 6857455"/>
              <a:gd name="connsiteY26" fmla="*/ 433694 h 874716"/>
              <a:gd name="connsiteX27" fmla="*/ 4957930 w 6857455"/>
              <a:gd name="connsiteY27" fmla="*/ 442268 h 874716"/>
              <a:gd name="connsiteX28" fmla="*/ 4938116 w 6857455"/>
              <a:gd name="connsiteY28" fmla="*/ 441886 h 874716"/>
              <a:gd name="connsiteX29" fmla="*/ 4833910 w 6857455"/>
              <a:gd name="connsiteY29" fmla="*/ 421693 h 874716"/>
              <a:gd name="connsiteX30" fmla="*/ 4810095 w 6857455"/>
              <a:gd name="connsiteY30" fmla="*/ 408167 h 874716"/>
              <a:gd name="connsiteX31" fmla="*/ 4747991 w 6857455"/>
              <a:gd name="connsiteY31" fmla="*/ 413691 h 874716"/>
              <a:gd name="connsiteX32" fmla="*/ 4692745 w 6857455"/>
              <a:gd name="connsiteY32" fmla="*/ 435790 h 874716"/>
              <a:gd name="connsiteX33" fmla="*/ 4375933 w 6857455"/>
              <a:gd name="connsiteY33" fmla="*/ 483417 h 874716"/>
              <a:gd name="connsiteX34" fmla="*/ 4185426 w 6857455"/>
              <a:gd name="connsiteY34" fmla="*/ 484179 h 874716"/>
              <a:gd name="connsiteX35" fmla="*/ 4052072 w 6857455"/>
              <a:gd name="connsiteY35" fmla="*/ 505134 h 874716"/>
              <a:gd name="connsiteX36" fmla="*/ 4029973 w 6857455"/>
              <a:gd name="connsiteY36" fmla="*/ 527233 h 874716"/>
              <a:gd name="connsiteX37" fmla="*/ 3948626 w 6857455"/>
              <a:gd name="connsiteY37" fmla="*/ 550666 h 874716"/>
              <a:gd name="connsiteX38" fmla="*/ 3871280 w 6857455"/>
              <a:gd name="connsiteY38" fmla="*/ 502275 h 874716"/>
              <a:gd name="connsiteX39" fmla="*/ 3774312 w 6857455"/>
              <a:gd name="connsiteY39" fmla="*/ 429122 h 874716"/>
              <a:gd name="connsiteX40" fmla="*/ 3721543 w 6857455"/>
              <a:gd name="connsiteY40" fmla="*/ 428552 h 874716"/>
              <a:gd name="connsiteX41" fmla="*/ 3612763 w 6857455"/>
              <a:gd name="connsiteY41" fmla="*/ 414263 h 874716"/>
              <a:gd name="connsiteX42" fmla="*/ 3537323 w 6857455"/>
              <a:gd name="connsiteY42" fmla="*/ 389878 h 874716"/>
              <a:gd name="connsiteX43" fmla="*/ 3431593 w 6857455"/>
              <a:gd name="connsiteY43" fmla="*/ 360921 h 874716"/>
              <a:gd name="connsiteX44" fmla="*/ 3392158 w 6857455"/>
              <a:gd name="connsiteY44" fmla="*/ 345681 h 874716"/>
              <a:gd name="connsiteX45" fmla="*/ 3297856 w 6857455"/>
              <a:gd name="connsiteY45" fmla="*/ 323010 h 874716"/>
              <a:gd name="connsiteX46" fmla="*/ 3219748 w 6857455"/>
              <a:gd name="connsiteY46" fmla="*/ 308151 h 874716"/>
              <a:gd name="connsiteX47" fmla="*/ 3156692 w 6857455"/>
              <a:gd name="connsiteY47" fmla="*/ 261668 h 874716"/>
              <a:gd name="connsiteX48" fmla="*/ 3136497 w 6857455"/>
              <a:gd name="connsiteY48" fmla="*/ 237663 h 874716"/>
              <a:gd name="connsiteX49" fmla="*/ 3119733 w 6857455"/>
              <a:gd name="connsiteY49" fmla="*/ 222233 h 874716"/>
              <a:gd name="connsiteX50" fmla="*/ 3045436 w 6857455"/>
              <a:gd name="connsiteY50" fmla="*/ 131742 h 874716"/>
              <a:gd name="connsiteX51" fmla="*/ 3037054 w 6857455"/>
              <a:gd name="connsiteY51" fmla="*/ 124121 h 874716"/>
              <a:gd name="connsiteX52" fmla="*/ 2936466 w 6857455"/>
              <a:gd name="connsiteY52" fmla="*/ 82400 h 874716"/>
              <a:gd name="connsiteX53" fmla="*/ 2901031 w 6857455"/>
              <a:gd name="connsiteY53" fmla="*/ 59731 h 874716"/>
              <a:gd name="connsiteX54" fmla="*/ 2828259 w 6857455"/>
              <a:gd name="connsiteY54" fmla="*/ 3149 h 874716"/>
              <a:gd name="connsiteX55" fmla="*/ 2799492 w 6857455"/>
              <a:gd name="connsiteY55" fmla="*/ 1245 h 874716"/>
              <a:gd name="connsiteX56" fmla="*/ 2693570 w 6857455"/>
              <a:gd name="connsiteY56" fmla="*/ 35154 h 874716"/>
              <a:gd name="connsiteX57" fmla="*/ 2639847 w 6857455"/>
              <a:gd name="connsiteY57" fmla="*/ 73448 h 874716"/>
              <a:gd name="connsiteX58" fmla="*/ 2621178 w 6857455"/>
              <a:gd name="connsiteY58" fmla="*/ 88688 h 874716"/>
              <a:gd name="connsiteX59" fmla="*/ 2489348 w 6857455"/>
              <a:gd name="connsiteY59" fmla="*/ 72304 h 874716"/>
              <a:gd name="connsiteX60" fmla="*/ 2452580 w 6857455"/>
              <a:gd name="connsiteY60" fmla="*/ 68683 h 874716"/>
              <a:gd name="connsiteX61" fmla="*/ 2326464 w 6857455"/>
              <a:gd name="connsiteY61" fmla="*/ 50395 h 874716"/>
              <a:gd name="connsiteX62" fmla="*/ 2300365 w 6857455"/>
              <a:gd name="connsiteY62" fmla="*/ 54777 h 874716"/>
              <a:gd name="connsiteX63" fmla="*/ 2130434 w 6857455"/>
              <a:gd name="connsiteY63" fmla="*/ 58397 h 874716"/>
              <a:gd name="connsiteX64" fmla="*/ 2118621 w 6857455"/>
              <a:gd name="connsiteY64" fmla="*/ 47919 h 874716"/>
              <a:gd name="connsiteX65" fmla="*/ 2057659 w 6857455"/>
              <a:gd name="connsiteY65" fmla="*/ 16866 h 874716"/>
              <a:gd name="connsiteX66" fmla="*/ 1976314 w 6857455"/>
              <a:gd name="connsiteY66" fmla="*/ 8865 h 874716"/>
              <a:gd name="connsiteX67" fmla="*/ 1961454 w 6857455"/>
              <a:gd name="connsiteY67" fmla="*/ 11724 h 874716"/>
              <a:gd name="connsiteX68" fmla="*/ 1906588 w 6857455"/>
              <a:gd name="connsiteY68" fmla="*/ 30964 h 874716"/>
              <a:gd name="connsiteX69" fmla="*/ 1783330 w 6857455"/>
              <a:gd name="connsiteY69" fmla="*/ 48871 h 874716"/>
              <a:gd name="connsiteX70" fmla="*/ 1759327 w 6857455"/>
              <a:gd name="connsiteY70" fmla="*/ 55349 h 874716"/>
              <a:gd name="connsiteX71" fmla="*/ 1716082 w 6857455"/>
              <a:gd name="connsiteY71" fmla="*/ 65445 h 874716"/>
              <a:gd name="connsiteX72" fmla="*/ 1598920 w 6857455"/>
              <a:gd name="connsiteY72" fmla="*/ 72114 h 874716"/>
              <a:gd name="connsiteX73" fmla="*/ 1542150 w 6857455"/>
              <a:gd name="connsiteY73" fmla="*/ 62207 h 874716"/>
              <a:gd name="connsiteX74" fmla="*/ 1516813 w 6857455"/>
              <a:gd name="connsiteY74" fmla="*/ 62779 h 874716"/>
              <a:gd name="connsiteX75" fmla="*/ 1432228 w 6857455"/>
              <a:gd name="connsiteY75" fmla="*/ 88116 h 874716"/>
              <a:gd name="connsiteX76" fmla="*/ 1224765 w 6857455"/>
              <a:gd name="connsiteY76" fmla="*/ 71924 h 874716"/>
              <a:gd name="connsiteX77" fmla="*/ 1159231 w 6857455"/>
              <a:gd name="connsiteY77" fmla="*/ 58207 h 874716"/>
              <a:gd name="connsiteX78" fmla="*/ 1124370 w 6857455"/>
              <a:gd name="connsiteY78" fmla="*/ 56301 h 874716"/>
              <a:gd name="connsiteX79" fmla="*/ 1075600 w 6857455"/>
              <a:gd name="connsiteY79" fmla="*/ 75542 h 874716"/>
              <a:gd name="connsiteX80" fmla="*/ 986633 w 6857455"/>
              <a:gd name="connsiteY80" fmla="*/ 79162 h 874716"/>
              <a:gd name="connsiteX81" fmla="*/ 861089 w 6857455"/>
              <a:gd name="connsiteY81" fmla="*/ 76304 h 874716"/>
              <a:gd name="connsiteX82" fmla="*/ 759168 w 6857455"/>
              <a:gd name="connsiteY82" fmla="*/ 104689 h 874716"/>
              <a:gd name="connsiteX83" fmla="*/ 723735 w 6857455"/>
              <a:gd name="connsiteY83" fmla="*/ 140696 h 874716"/>
              <a:gd name="connsiteX84" fmla="*/ 647532 w 6857455"/>
              <a:gd name="connsiteY84" fmla="*/ 147934 h 874716"/>
              <a:gd name="connsiteX85" fmla="*/ 552659 w 6857455"/>
              <a:gd name="connsiteY85" fmla="*/ 95926 h 874716"/>
              <a:gd name="connsiteX86" fmla="*/ 541800 w 6857455"/>
              <a:gd name="connsiteY86" fmla="*/ 97640 h 874716"/>
              <a:gd name="connsiteX87" fmla="*/ 375107 w 6857455"/>
              <a:gd name="connsiteY87" fmla="*/ 123169 h 874716"/>
              <a:gd name="connsiteX88" fmla="*/ 273567 w 6857455"/>
              <a:gd name="connsiteY88" fmla="*/ 145458 h 874716"/>
              <a:gd name="connsiteX89" fmla="*/ 264043 w 6857455"/>
              <a:gd name="connsiteY89" fmla="*/ 154792 h 874716"/>
              <a:gd name="connsiteX90" fmla="*/ 169360 w 6857455"/>
              <a:gd name="connsiteY90" fmla="*/ 177273 h 874716"/>
              <a:gd name="connsiteX91" fmla="*/ 89347 w 6857455"/>
              <a:gd name="connsiteY91" fmla="*/ 157460 h 874716"/>
              <a:gd name="connsiteX92" fmla="*/ 34291 w 6857455"/>
              <a:gd name="connsiteY92" fmla="*/ 145268 h 874716"/>
              <a:gd name="connsiteX93" fmla="*/ 0 w 6857455"/>
              <a:gd name="connsiteY93" fmla="*/ 142056 h 874716"/>
              <a:gd name="connsiteX94" fmla="*/ 0 w 6857455"/>
              <a:gd name="connsiteY94" fmla="*/ 849556 h 874716"/>
              <a:gd name="connsiteX95" fmla="*/ 60652 w 6857455"/>
              <a:gd name="connsiteY95" fmla="*/ 844783 h 874716"/>
              <a:gd name="connsiteX96" fmla="*/ 119068 w 6857455"/>
              <a:gd name="connsiteY96" fmla="*/ 827281 h 874716"/>
              <a:gd name="connsiteX97" fmla="*/ 171840 w 6857455"/>
              <a:gd name="connsiteY97" fmla="*/ 804420 h 874716"/>
              <a:gd name="connsiteX98" fmla="*/ 274329 w 6857455"/>
              <a:gd name="connsiteY98" fmla="*/ 794324 h 874716"/>
              <a:gd name="connsiteX99" fmla="*/ 306715 w 6857455"/>
              <a:gd name="connsiteY99" fmla="*/ 788798 h 874716"/>
              <a:gd name="connsiteX100" fmla="*/ 393967 w 6857455"/>
              <a:gd name="connsiteY100" fmla="*/ 765937 h 874716"/>
              <a:gd name="connsiteX101" fmla="*/ 493793 w 6857455"/>
              <a:gd name="connsiteY101" fmla="*/ 725549 h 874716"/>
              <a:gd name="connsiteX102" fmla="*/ 546373 w 6857455"/>
              <a:gd name="connsiteY102" fmla="*/ 740600 h 874716"/>
              <a:gd name="connsiteX103" fmla="*/ 730211 w 6857455"/>
              <a:gd name="connsiteY103" fmla="*/ 698116 h 874716"/>
              <a:gd name="connsiteX104" fmla="*/ 784889 w 6857455"/>
              <a:gd name="connsiteY104" fmla="*/ 676018 h 874716"/>
              <a:gd name="connsiteX105" fmla="*/ 800509 w 6857455"/>
              <a:gd name="connsiteY105" fmla="*/ 661349 h 874716"/>
              <a:gd name="connsiteX106" fmla="*/ 857661 w 6857455"/>
              <a:gd name="connsiteY106" fmla="*/ 626868 h 874716"/>
              <a:gd name="connsiteX107" fmla="*/ 949102 w 6857455"/>
              <a:gd name="connsiteY107" fmla="*/ 614676 h 874716"/>
              <a:gd name="connsiteX108" fmla="*/ 960342 w 6857455"/>
              <a:gd name="connsiteY108" fmla="*/ 607435 h 874716"/>
              <a:gd name="connsiteX109" fmla="*/ 977109 w 6857455"/>
              <a:gd name="connsiteY109" fmla="*/ 595815 h 874716"/>
              <a:gd name="connsiteX110" fmla="*/ 1071218 w 6857455"/>
              <a:gd name="connsiteY110" fmla="*/ 575240 h 874716"/>
              <a:gd name="connsiteX111" fmla="*/ 1091983 w 6857455"/>
              <a:gd name="connsiteY111" fmla="*/ 568764 h 874716"/>
              <a:gd name="connsiteX112" fmla="*/ 1109321 w 6857455"/>
              <a:gd name="connsiteY112" fmla="*/ 557904 h 874716"/>
              <a:gd name="connsiteX113" fmla="*/ 1162279 w 6857455"/>
              <a:gd name="connsiteY113" fmla="*/ 532949 h 874716"/>
              <a:gd name="connsiteX114" fmla="*/ 1206097 w 6857455"/>
              <a:gd name="connsiteY114" fmla="*/ 532187 h 874716"/>
              <a:gd name="connsiteX115" fmla="*/ 1266867 w 6857455"/>
              <a:gd name="connsiteY115" fmla="*/ 518088 h 874716"/>
              <a:gd name="connsiteX116" fmla="*/ 1380219 w 6857455"/>
              <a:gd name="connsiteY116" fmla="*/ 504182 h 874716"/>
              <a:gd name="connsiteX117" fmla="*/ 1403461 w 6857455"/>
              <a:gd name="connsiteY117" fmla="*/ 496180 h 874716"/>
              <a:gd name="connsiteX118" fmla="*/ 1544054 w 6857455"/>
              <a:gd name="connsiteY118" fmla="*/ 458268 h 874716"/>
              <a:gd name="connsiteX119" fmla="*/ 1656644 w 6857455"/>
              <a:gd name="connsiteY119" fmla="*/ 459032 h 874716"/>
              <a:gd name="connsiteX120" fmla="*/ 1665406 w 6857455"/>
              <a:gd name="connsiteY120" fmla="*/ 460747 h 874716"/>
              <a:gd name="connsiteX121" fmla="*/ 1708461 w 6857455"/>
              <a:gd name="connsiteY121" fmla="*/ 473318 h 874716"/>
              <a:gd name="connsiteX122" fmla="*/ 1775140 w 6857455"/>
              <a:gd name="connsiteY122" fmla="*/ 469891 h 874716"/>
              <a:gd name="connsiteX123" fmla="*/ 1821051 w 6857455"/>
              <a:gd name="connsiteY123" fmla="*/ 452554 h 874716"/>
              <a:gd name="connsiteX124" fmla="*/ 1878203 w 6857455"/>
              <a:gd name="connsiteY124" fmla="*/ 451792 h 874716"/>
              <a:gd name="connsiteX125" fmla="*/ 1943547 w 6857455"/>
              <a:gd name="connsiteY125" fmla="*/ 462651 h 874716"/>
              <a:gd name="connsiteX126" fmla="*/ 1972884 w 6857455"/>
              <a:gd name="connsiteY126" fmla="*/ 464937 h 874716"/>
              <a:gd name="connsiteX127" fmla="*/ 2053469 w 6857455"/>
              <a:gd name="connsiteY127" fmla="*/ 487417 h 874716"/>
              <a:gd name="connsiteX128" fmla="*/ 2101477 w 6857455"/>
              <a:gd name="connsiteY128" fmla="*/ 481893 h 874716"/>
              <a:gd name="connsiteX129" fmla="*/ 2148722 w 6857455"/>
              <a:gd name="connsiteY129" fmla="*/ 467033 h 874716"/>
              <a:gd name="connsiteX130" fmla="*/ 2179011 w 6857455"/>
              <a:gd name="connsiteY130" fmla="*/ 452744 h 874716"/>
              <a:gd name="connsiteX131" fmla="*/ 2240165 w 6857455"/>
              <a:gd name="connsiteY131" fmla="*/ 442648 h 874716"/>
              <a:gd name="connsiteX132" fmla="*/ 2251404 w 6857455"/>
              <a:gd name="connsiteY132" fmla="*/ 444172 h 874716"/>
              <a:gd name="connsiteX133" fmla="*/ 2433912 w 6857455"/>
              <a:gd name="connsiteY133" fmla="*/ 456746 h 874716"/>
              <a:gd name="connsiteX134" fmla="*/ 2506302 w 6857455"/>
              <a:gd name="connsiteY134" fmla="*/ 476939 h 874716"/>
              <a:gd name="connsiteX135" fmla="*/ 2521735 w 6857455"/>
              <a:gd name="connsiteY135" fmla="*/ 479415 h 874716"/>
              <a:gd name="connsiteX136" fmla="*/ 2675854 w 6857455"/>
              <a:gd name="connsiteY136" fmla="*/ 502086 h 874716"/>
              <a:gd name="connsiteX137" fmla="*/ 2692998 w 6857455"/>
              <a:gd name="connsiteY137" fmla="*/ 503038 h 874716"/>
              <a:gd name="connsiteX138" fmla="*/ 2740816 w 6857455"/>
              <a:gd name="connsiteY138" fmla="*/ 499037 h 874716"/>
              <a:gd name="connsiteX139" fmla="*/ 2853596 w 6857455"/>
              <a:gd name="connsiteY139" fmla="*/ 540187 h 874716"/>
              <a:gd name="connsiteX140" fmla="*/ 2966565 w 6857455"/>
              <a:gd name="connsiteY140" fmla="*/ 554286 h 874716"/>
              <a:gd name="connsiteX141" fmla="*/ 3028671 w 6857455"/>
              <a:gd name="connsiteY141" fmla="*/ 554094 h 874716"/>
              <a:gd name="connsiteX142" fmla="*/ 3073059 w 6857455"/>
              <a:gd name="connsiteY142" fmla="*/ 564192 h 874716"/>
              <a:gd name="connsiteX143" fmla="*/ 3182219 w 6857455"/>
              <a:gd name="connsiteY143" fmla="*/ 594862 h 874716"/>
              <a:gd name="connsiteX144" fmla="*/ 3233656 w 6857455"/>
              <a:gd name="connsiteY144" fmla="*/ 599625 h 874716"/>
              <a:gd name="connsiteX145" fmla="*/ 3288332 w 6857455"/>
              <a:gd name="connsiteY145" fmla="*/ 609914 h 874716"/>
              <a:gd name="connsiteX146" fmla="*/ 3423591 w 6857455"/>
              <a:gd name="connsiteY146" fmla="*/ 656015 h 874716"/>
              <a:gd name="connsiteX147" fmla="*/ 3534084 w 6857455"/>
              <a:gd name="connsiteY147" fmla="*/ 653349 h 874716"/>
              <a:gd name="connsiteX148" fmla="*/ 3604571 w 6857455"/>
              <a:gd name="connsiteY148" fmla="*/ 653918 h 874716"/>
              <a:gd name="connsiteX149" fmla="*/ 3688586 w 6857455"/>
              <a:gd name="connsiteY149" fmla="*/ 669160 h 874716"/>
              <a:gd name="connsiteX150" fmla="*/ 3757358 w 6857455"/>
              <a:gd name="connsiteY150" fmla="*/ 691450 h 874716"/>
              <a:gd name="connsiteX151" fmla="*/ 3852421 w 6857455"/>
              <a:gd name="connsiteY151" fmla="*/ 709167 h 874716"/>
              <a:gd name="connsiteX152" fmla="*/ 3947104 w 6857455"/>
              <a:gd name="connsiteY152" fmla="*/ 743267 h 874716"/>
              <a:gd name="connsiteX153" fmla="*/ 4013208 w 6857455"/>
              <a:gd name="connsiteY153" fmla="*/ 769367 h 874716"/>
              <a:gd name="connsiteX154" fmla="*/ 4105222 w 6857455"/>
              <a:gd name="connsiteY154" fmla="*/ 792418 h 874716"/>
              <a:gd name="connsiteX155" fmla="*/ 4246006 w 6857455"/>
              <a:gd name="connsiteY155" fmla="*/ 808610 h 874716"/>
              <a:gd name="connsiteX156" fmla="*/ 4310779 w 6857455"/>
              <a:gd name="connsiteY156" fmla="*/ 810326 h 874716"/>
              <a:gd name="connsiteX157" fmla="*/ 4413272 w 6857455"/>
              <a:gd name="connsiteY157" fmla="*/ 848235 h 874716"/>
              <a:gd name="connsiteX158" fmla="*/ 4457087 w 6857455"/>
              <a:gd name="connsiteY158" fmla="*/ 866524 h 874716"/>
              <a:gd name="connsiteX159" fmla="*/ 4496523 w 6857455"/>
              <a:gd name="connsiteY159" fmla="*/ 851284 h 874716"/>
              <a:gd name="connsiteX160" fmla="*/ 4522050 w 6857455"/>
              <a:gd name="connsiteY160" fmla="*/ 833757 h 874716"/>
              <a:gd name="connsiteX161" fmla="*/ 4602824 w 6857455"/>
              <a:gd name="connsiteY161" fmla="*/ 848618 h 874716"/>
              <a:gd name="connsiteX162" fmla="*/ 4688553 w 6857455"/>
              <a:gd name="connsiteY162" fmla="*/ 864238 h 874716"/>
              <a:gd name="connsiteX163" fmla="*/ 4749895 w 6857455"/>
              <a:gd name="connsiteY163" fmla="*/ 874716 h 874716"/>
              <a:gd name="connsiteX164" fmla="*/ 4826480 w 6857455"/>
              <a:gd name="connsiteY164" fmla="*/ 866334 h 874716"/>
              <a:gd name="connsiteX165" fmla="*/ 4886870 w 6857455"/>
              <a:gd name="connsiteY165" fmla="*/ 862906 h 874716"/>
              <a:gd name="connsiteX166" fmla="*/ 4935639 w 6857455"/>
              <a:gd name="connsiteY166" fmla="*/ 853190 h 874716"/>
              <a:gd name="connsiteX167" fmla="*/ 4952784 w 6857455"/>
              <a:gd name="connsiteY167" fmla="*/ 847473 h 874716"/>
              <a:gd name="connsiteX168" fmla="*/ 5088617 w 6857455"/>
              <a:gd name="connsiteY168" fmla="*/ 802896 h 874716"/>
              <a:gd name="connsiteX169" fmla="*/ 5233781 w 6857455"/>
              <a:gd name="connsiteY169" fmla="*/ 767271 h 874716"/>
              <a:gd name="connsiteX170" fmla="*/ 5327893 w 6857455"/>
              <a:gd name="connsiteY170" fmla="*/ 789752 h 874716"/>
              <a:gd name="connsiteX171" fmla="*/ 5362946 w 6857455"/>
              <a:gd name="connsiteY171" fmla="*/ 789370 h 874716"/>
              <a:gd name="connsiteX172" fmla="*/ 5524115 w 6857455"/>
              <a:gd name="connsiteY172" fmla="*/ 794514 h 874716"/>
              <a:gd name="connsiteX173" fmla="*/ 5552500 w 6857455"/>
              <a:gd name="connsiteY173" fmla="*/ 800038 h 874716"/>
              <a:gd name="connsiteX174" fmla="*/ 5705857 w 6857455"/>
              <a:gd name="connsiteY174" fmla="*/ 777367 h 874716"/>
              <a:gd name="connsiteX175" fmla="*/ 5761485 w 6857455"/>
              <a:gd name="connsiteY175" fmla="*/ 773557 h 874716"/>
              <a:gd name="connsiteX176" fmla="*/ 5812731 w 6857455"/>
              <a:gd name="connsiteY176" fmla="*/ 767271 h 874716"/>
              <a:gd name="connsiteX177" fmla="*/ 5884361 w 6857455"/>
              <a:gd name="connsiteY177" fmla="*/ 765747 h 874716"/>
              <a:gd name="connsiteX178" fmla="*/ 5958660 w 6857455"/>
              <a:gd name="connsiteY178" fmla="*/ 768605 h 874716"/>
              <a:gd name="connsiteX179" fmla="*/ 6041528 w 6857455"/>
              <a:gd name="connsiteY179" fmla="*/ 768033 h 874716"/>
              <a:gd name="connsiteX180" fmla="*/ 6074297 w 6857455"/>
              <a:gd name="connsiteY180" fmla="*/ 763081 h 874716"/>
              <a:gd name="connsiteX181" fmla="*/ 6162880 w 6857455"/>
              <a:gd name="connsiteY181" fmla="*/ 766509 h 874716"/>
              <a:gd name="connsiteX182" fmla="*/ 6209364 w 6857455"/>
              <a:gd name="connsiteY182" fmla="*/ 760795 h 874716"/>
              <a:gd name="connsiteX183" fmla="*/ 6285948 w 6857455"/>
              <a:gd name="connsiteY183" fmla="*/ 759651 h 874716"/>
              <a:gd name="connsiteX184" fmla="*/ 6310905 w 6857455"/>
              <a:gd name="connsiteY184" fmla="*/ 758316 h 874716"/>
              <a:gd name="connsiteX185" fmla="*/ 6333194 w 6857455"/>
              <a:gd name="connsiteY185" fmla="*/ 757554 h 874716"/>
              <a:gd name="connsiteX186" fmla="*/ 6409586 w 6857455"/>
              <a:gd name="connsiteY186" fmla="*/ 773177 h 874716"/>
              <a:gd name="connsiteX187" fmla="*/ 6477407 w 6857455"/>
              <a:gd name="connsiteY187" fmla="*/ 774129 h 874716"/>
              <a:gd name="connsiteX188" fmla="*/ 6596283 w 6857455"/>
              <a:gd name="connsiteY188" fmla="*/ 786703 h 874716"/>
              <a:gd name="connsiteX189" fmla="*/ 6622573 w 6857455"/>
              <a:gd name="connsiteY189" fmla="*/ 782321 h 874716"/>
              <a:gd name="connsiteX190" fmla="*/ 6704872 w 6857455"/>
              <a:gd name="connsiteY190" fmla="*/ 780607 h 874716"/>
              <a:gd name="connsiteX191" fmla="*/ 6751738 w 6857455"/>
              <a:gd name="connsiteY191" fmla="*/ 779273 h 874716"/>
              <a:gd name="connsiteX192" fmla="*/ 6809650 w 6857455"/>
              <a:gd name="connsiteY192" fmla="*/ 788417 h 874716"/>
              <a:gd name="connsiteX193" fmla="*/ 6832976 w 6857455"/>
              <a:gd name="connsiteY193" fmla="*/ 800428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6857455" h="874716">
                <a:moveTo>
                  <a:pt x="6857455" y="804643"/>
                </a:moveTo>
                <a:lnTo>
                  <a:pt x="6857455" y="562246"/>
                </a:lnTo>
                <a:lnTo>
                  <a:pt x="6829178" y="551284"/>
                </a:lnTo>
                <a:cubicBezTo>
                  <a:pt x="6805745" y="539044"/>
                  <a:pt x="6784885" y="521708"/>
                  <a:pt x="6766024" y="500372"/>
                </a:cubicBezTo>
                <a:cubicBezTo>
                  <a:pt x="6755166" y="488179"/>
                  <a:pt x="6746784" y="486845"/>
                  <a:pt x="6734971" y="500944"/>
                </a:cubicBezTo>
                <a:cubicBezTo>
                  <a:pt x="6721257" y="517326"/>
                  <a:pt x="6701634" y="510850"/>
                  <a:pt x="6683915" y="507040"/>
                </a:cubicBezTo>
                <a:cubicBezTo>
                  <a:pt x="6665629" y="503230"/>
                  <a:pt x="6647148" y="499228"/>
                  <a:pt x="6628860" y="495418"/>
                </a:cubicBezTo>
                <a:cubicBezTo>
                  <a:pt x="6615335" y="492752"/>
                  <a:pt x="6601999" y="490466"/>
                  <a:pt x="6588662" y="487227"/>
                </a:cubicBezTo>
                <a:cubicBezTo>
                  <a:pt x="6547133" y="477129"/>
                  <a:pt x="6509794" y="480177"/>
                  <a:pt x="6476074" y="511230"/>
                </a:cubicBezTo>
                <a:cubicBezTo>
                  <a:pt x="6450356" y="535043"/>
                  <a:pt x="6417399" y="542093"/>
                  <a:pt x="6382345" y="534853"/>
                </a:cubicBezTo>
                <a:cubicBezTo>
                  <a:pt x="6377963" y="533901"/>
                  <a:pt x="6372439" y="530091"/>
                  <a:pt x="6369391" y="531615"/>
                </a:cubicBezTo>
                <a:cubicBezTo>
                  <a:pt x="6323479" y="553904"/>
                  <a:pt x="6287092" y="514658"/>
                  <a:pt x="6244799" y="512182"/>
                </a:cubicBezTo>
                <a:cubicBezTo>
                  <a:pt x="6226130" y="511040"/>
                  <a:pt x="6207079" y="496942"/>
                  <a:pt x="6190315" y="485703"/>
                </a:cubicBezTo>
                <a:cubicBezTo>
                  <a:pt x="6167262" y="470271"/>
                  <a:pt x="6146687" y="455412"/>
                  <a:pt x="6115446" y="462270"/>
                </a:cubicBezTo>
                <a:cubicBezTo>
                  <a:pt x="6084203" y="469319"/>
                  <a:pt x="6055627" y="456364"/>
                  <a:pt x="6032194" y="434266"/>
                </a:cubicBezTo>
                <a:cubicBezTo>
                  <a:pt x="6014287" y="417501"/>
                  <a:pt x="5994665" y="415977"/>
                  <a:pt x="5971042" y="420738"/>
                </a:cubicBezTo>
                <a:cubicBezTo>
                  <a:pt x="5941513" y="426645"/>
                  <a:pt x="5910842" y="427027"/>
                  <a:pt x="5880933" y="430646"/>
                </a:cubicBezTo>
                <a:cubicBezTo>
                  <a:pt x="5874454" y="431408"/>
                  <a:pt x="5866265" y="434076"/>
                  <a:pt x="5862452" y="438648"/>
                </a:cubicBezTo>
                <a:cubicBezTo>
                  <a:pt x="5815779" y="495418"/>
                  <a:pt x="5750055" y="495990"/>
                  <a:pt x="5685283" y="498658"/>
                </a:cubicBezTo>
                <a:cubicBezTo>
                  <a:pt x="5646039" y="500372"/>
                  <a:pt x="5606604" y="500372"/>
                  <a:pt x="5567169" y="499420"/>
                </a:cubicBezTo>
                <a:cubicBezTo>
                  <a:pt x="5553832" y="499228"/>
                  <a:pt x="5539736" y="496180"/>
                  <a:pt x="5527923" y="490466"/>
                </a:cubicBezTo>
                <a:cubicBezTo>
                  <a:pt x="5503348" y="478463"/>
                  <a:pt x="5480680" y="462843"/>
                  <a:pt x="5456292" y="450650"/>
                </a:cubicBezTo>
                <a:cubicBezTo>
                  <a:pt x="5447151" y="445886"/>
                  <a:pt x="5435338" y="445696"/>
                  <a:pt x="5424670" y="444934"/>
                </a:cubicBezTo>
                <a:cubicBezTo>
                  <a:pt x="5405809" y="443410"/>
                  <a:pt x="5384854" y="447982"/>
                  <a:pt x="5368662" y="441124"/>
                </a:cubicBezTo>
                <a:cubicBezTo>
                  <a:pt x="5326559" y="423407"/>
                  <a:pt x="5287123" y="427407"/>
                  <a:pt x="5247118" y="444934"/>
                </a:cubicBezTo>
                <a:cubicBezTo>
                  <a:pt x="5191108" y="469509"/>
                  <a:pt x="5138148" y="467605"/>
                  <a:pt x="5088617" y="428742"/>
                </a:cubicBezTo>
                <a:cubicBezTo>
                  <a:pt x="5066328" y="411215"/>
                  <a:pt x="5044609" y="419596"/>
                  <a:pt x="5025750" y="433694"/>
                </a:cubicBezTo>
                <a:cubicBezTo>
                  <a:pt x="5004032" y="450078"/>
                  <a:pt x="4982885" y="454268"/>
                  <a:pt x="4957930" y="442268"/>
                </a:cubicBezTo>
                <a:cubicBezTo>
                  <a:pt x="4952404" y="439600"/>
                  <a:pt x="4944594" y="440933"/>
                  <a:pt x="4938116" y="441886"/>
                </a:cubicBezTo>
                <a:cubicBezTo>
                  <a:pt x="4901158" y="446648"/>
                  <a:pt x="4864009" y="454650"/>
                  <a:pt x="4833910" y="421693"/>
                </a:cubicBezTo>
                <a:cubicBezTo>
                  <a:pt x="4828004" y="415214"/>
                  <a:pt x="4818097" y="412549"/>
                  <a:pt x="4810095" y="408167"/>
                </a:cubicBezTo>
                <a:cubicBezTo>
                  <a:pt x="4776566" y="390258"/>
                  <a:pt x="4777900" y="391974"/>
                  <a:pt x="4747991" y="413691"/>
                </a:cubicBezTo>
                <a:cubicBezTo>
                  <a:pt x="4732369" y="425121"/>
                  <a:pt x="4710842" y="436742"/>
                  <a:pt x="4692745" y="435790"/>
                </a:cubicBezTo>
                <a:cubicBezTo>
                  <a:pt x="4583584" y="430075"/>
                  <a:pt x="4479758" y="457508"/>
                  <a:pt x="4375933" y="483417"/>
                </a:cubicBezTo>
                <a:cubicBezTo>
                  <a:pt x="4311923" y="499420"/>
                  <a:pt x="4249436" y="500372"/>
                  <a:pt x="4185426" y="484179"/>
                </a:cubicBezTo>
                <a:cubicBezTo>
                  <a:pt x="4139133" y="472367"/>
                  <a:pt x="4095315" y="491800"/>
                  <a:pt x="4052072" y="505134"/>
                </a:cubicBezTo>
                <a:cubicBezTo>
                  <a:pt x="4043117" y="507799"/>
                  <a:pt x="4034735" y="518278"/>
                  <a:pt x="4029973" y="527233"/>
                </a:cubicBezTo>
                <a:cubicBezTo>
                  <a:pt x="4012826" y="558858"/>
                  <a:pt x="3984441" y="563810"/>
                  <a:pt x="3948626" y="550666"/>
                </a:cubicBezTo>
                <a:cubicBezTo>
                  <a:pt x="3920241" y="540377"/>
                  <a:pt x="3894332" y="526661"/>
                  <a:pt x="3871280" y="502275"/>
                </a:cubicBezTo>
                <a:cubicBezTo>
                  <a:pt x="3844229" y="473701"/>
                  <a:pt x="3816224" y="441124"/>
                  <a:pt x="3774312" y="429122"/>
                </a:cubicBezTo>
                <a:cubicBezTo>
                  <a:pt x="3756214" y="423979"/>
                  <a:pt x="3740593" y="423217"/>
                  <a:pt x="3721543" y="428552"/>
                </a:cubicBezTo>
                <a:cubicBezTo>
                  <a:pt x="3684583" y="438837"/>
                  <a:pt x="3647436" y="446078"/>
                  <a:pt x="3612763" y="414263"/>
                </a:cubicBezTo>
                <a:cubicBezTo>
                  <a:pt x="3593712" y="396736"/>
                  <a:pt x="3567994" y="385496"/>
                  <a:pt x="3537323" y="389878"/>
                </a:cubicBezTo>
                <a:cubicBezTo>
                  <a:pt x="3499031" y="395402"/>
                  <a:pt x="3464168" y="381496"/>
                  <a:pt x="3431593" y="360921"/>
                </a:cubicBezTo>
                <a:cubicBezTo>
                  <a:pt x="3419971" y="353491"/>
                  <a:pt x="3405682" y="349301"/>
                  <a:pt x="3392158" y="345681"/>
                </a:cubicBezTo>
                <a:cubicBezTo>
                  <a:pt x="3360915" y="337298"/>
                  <a:pt x="3329480" y="329868"/>
                  <a:pt x="3297856" y="323010"/>
                </a:cubicBezTo>
                <a:cubicBezTo>
                  <a:pt x="3271948" y="317296"/>
                  <a:pt x="3245849" y="313104"/>
                  <a:pt x="3219748" y="308151"/>
                </a:cubicBezTo>
                <a:cubicBezTo>
                  <a:pt x="3191173" y="302817"/>
                  <a:pt x="3168502" y="290433"/>
                  <a:pt x="3156692" y="261668"/>
                </a:cubicBezTo>
                <a:cubicBezTo>
                  <a:pt x="3152882" y="252524"/>
                  <a:pt x="3143737" y="245283"/>
                  <a:pt x="3136497" y="237663"/>
                </a:cubicBezTo>
                <a:cubicBezTo>
                  <a:pt x="3131355" y="232139"/>
                  <a:pt x="3124495" y="227947"/>
                  <a:pt x="3119733" y="222233"/>
                </a:cubicBezTo>
                <a:cubicBezTo>
                  <a:pt x="3094776" y="192132"/>
                  <a:pt x="3070201" y="161843"/>
                  <a:pt x="3045436" y="131742"/>
                </a:cubicBezTo>
                <a:cubicBezTo>
                  <a:pt x="3042958" y="128884"/>
                  <a:pt x="3040292" y="125455"/>
                  <a:pt x="3037054" y="124121"/>
                </a:cubicBezTo>
                <a:cubicBezTo>
                  <a:pt x="3003525" y="110215"/>
                  <a:pt x="2969614" y="97070"/>
                  <a:pt x="2936466" y="82400"/>
                </a:cubicBezTo>
                <a:cubicBezTo>
                  <a:pt x="2923702" y="76686"/>
                  <a:pt x="2910558" y="69637"/>
                  <a:pt x="2901031" y="59731"/>
                </a:cubicBezTo>
                <a:cubicBezTo>
                  <a:pt x="2879314" y="37250"/>
                  <a:pt x="2859502" y="12866"/>
                  <a:pt x="2828259" y="3149"/>
                </a:cubicBezTo>
                <a:cubicBezTo>
                  <a:pt x="2819114" y="293"/>
                  <a:pt x="2808256" y="-1231"/>
                  <a:pt x="2799492" y="1245"/>
                </a:cubicBezTo>
                <a:cubicBezTo>
                  <a:pt x="2763867" y="11532"/>
                  <a:pt x="2729005" y="24296"/>
                  <a:pt x="2693570" y="35154"/>
                </a:cubicBezTo>
                <a:cubicBezTo>
                  <a:pt x="2671092" y="41823"/>
                  <a:pt x="2650707" y="49825"/>
                  <a:pt x="2639847" y="73448"/>
                </a:cubicBezTo>
                <a:cubicBezTo>
                  <a:pt x="2636801" y="80114"/>
                  <a:pt x="2628226" y="87354"/>
                  <a:pt x="2621178" y="88688"/>
                </a:cubicBezTo>
                <a:cubicBezTo>
                  <a:pt x="2575839" y="97260"/>
                  <a:pt x="2531069" y="101451"/>
                  <a:pt x="2489348" y="72304"/>
                </a:cubicBezTo>
                <a:cubicBezTo>
                  <a:pt x="2480585" y="66017"/>
                  <a:pt x="2464201" y="66017"/>
                  <a:pt x="2452580" y="68683"/>
                </a:cubicBezTo>
                <a:cubicBezTo>
                  <a:pt x="2407811" y="78590"/>
                  <a:pt x="2365328" y="82020"/>
                  <a:pt x="2326464" y="50395"/>
                </a:cubicBezTo>
                <a:cubicBezTo>
                  <a:pt x="2321892" y="46585"/>
                  <a:pt x="2307224" y="50015"/>
                  <a:pt x="2300365" y="54777"/>
                </a:cubicBezTo>
                <a:cubicBezTo>
                  <a:pt x="2234259" y="101261"/>
                  <a:pt x="2198064" y="102405"/>
                  <a:pt x="2130434" y="58397"/>
                </a:cubicBezTo>
                <a:cubicBezTo>
                  <a:pt x="2126052" y="55539"/>
                  <a:pt x="2120337" y="52301"/>
                  <a:pt x="2118621" y="47919"/>
                </a:cubicBezTo>
                <a:cubicBezTo>
                  <a:pt x="2107001" y="19914"/>
                  <a:pt x="2082236" y="19152"/>
                  <a:pt x="2057659" y="16866"/>
                </a:cubicBezTo>
                <a:cubicBezTo>
                  <a:pt x="2030608" y="14390"/>
                  <a:pt x="2003555" y="11152"/>
                  <a:pt x="1976314" y="8865"/>
                </a:cubicBezTo>
                <a:cubicBezTo>
                  <a:pt x="1971550" y="8483"/>
                  <a:pt x="1966216" y="10007"/>
                  <a:pt x="1961454" y="11724"/>
                </a:cubicBezTo>
                <a:cubicBezTo>
                  <a:pt x="1943165" y="18010"/>
                  <a:pt x="1925449" y="27154"/>
                  <a:pt x="1906588" y="30964"/>
                </a:cubicBezTo>
                <a:cubicBezTo>
                  <a:pt x="1865821" y="39156"/>
                  <a:pt x="1826385" y="55539"/>
                  <a:pt x="1783330" y="48871"/>
                </a:cubicBezTo>
                <a:cubicBezTo>
                  <a:pt x="1775902" y="47729"/>
                  <a:pt x="1767327" y="53253"/>
                  <a:pt x="1759327" y="55349"/>
                </a:cubicBezTo>
                <a:cubicBezTo>
                  <a:pt x="1744849" y="58969"/>
                  <a:pt x="1730750" y="64111"/>
                  <a:pt x="1716082" y="65445"/>
                </a:cubicBezTo>
                <a:cubicBezTo>
                  <a:pt x="1677218" y="68875"/>
                  <a:pt x="1637975" y="71924"/>
                  <a:pt x="1598920" y="72114"/>
                </a:cubicBezTo>
                <a:cubicBezTo>
                  <a:pt x="1580061" y="72304"/>
                  <a:pt x="1561201" y="65065"/>
                  <a:pt x="1542150" y="62207"/>
                </a:cubicBezTo>
                <a:cubicBezTo>
                  <a:pt x="1533578" y="60873"/>
                  <a:pt x="1519669" y="58587"/>
                  <a:pt x="1516813" y="62779"/>
                </a:cubicBezTo>
                <a:cubicBezTo>
                  <a:pt x="1494714" y="94592"/>
                  <a:pt x="1463661" y="88496"/>
                  <a:pt x="1432228" y="88116"/>
                </a:cubicBezTo>
                <a:cubicBezTo>
                  <a:pt x="1362884" y="87354"/>
                  <a:pt x="1295826" y="60493"/>
                  <a:pt x="1224765" y="71924"/>
                </a:cubicBezTo>
                <a:cubicBezTo>
                  <a:pt x="1204191" y="75162"/>
                  <a:pt x="1181330" y="62397"/>
                  <a:pt x="1159231" y="58207"/>
                </a:cubicBezTo>
                <a:cubicBezTo>
                  <a:pt x="1147801" y="56111"/>
                  <a:pt x="1135228" y="53633"/>
                  <a:pt x="1124370" y="56301"/>
                </a:cubicBezTo>
                <a:cubicBezTo>
                  <a:pt x="1107605" y="60493"/>
                  <a:pt x="1091411" y="68113"/>
                  <a:pt x="1075600" y="75542"/>
                </a:cubicBezTo>
                <a:cubicBezTo>
                  <a:pt x="1046261" y="89258"/>
                  <a:pt x="1016162" y="89258"/>
                  <a:pt x="986633" y="79162"/>
                </a:cubicBezTo>
                <a:cubicBezTo>
                  <a:pt x="944722" y="64873"/>
                  <a:pt x="903193" y="64873"/>
                  <a:pt x="861089" y="76304"/>
                </a:cubicBezTo>
                <a:cubicBezTo>
                  <a:pt x="826990" y="85638"/>
                  <a:pt x="791935" y="92116"/>
                  <a:pt x="759168" y="104689"/>
                </a:cubicBezTo>
                <a:cubicBezTo>
                  <a:pt x="744689" y="110215"/>
                  <a:pt x="732497" y="126597"/>
                  <a:pt x="723735" y="140696"/>
                </a:cubicBezTo>
                <a:cubicBezTo>
                  <a:pt x="706018" y="169271"/>
                  <a:pt x="674013" y="169081"/>
                  <a:pt x="647532" y="147934"/>
                </a:cubicBezTo>
                <a:cubicBezTo>
                  <a:pt x="619717" y="125645"/>
                  <a:pt x="584664" y="112501"/>
                  <a:pt x="552659" y="95926"/>
                </a:cubicBezTo>
                <a:cubicBezTo>
                  <a:pt x="549993" y="94592"/>
                  <a:pt x="545039" y="96116"/>
                  <a:pt x="541800" y="97640"/>
                </a:cubicBezTo>
                <a:cubicBezTo>
                  <a:pt x="488649" y="122407"/>
                  <a:pt x="433593" y="126979"/>
                  <a:pt x="375107" y="123169"/>
                </a:cubicBezTo>
                <a:cubicBezTo>
                  <a:pt x="341960" y="121073"/>
                  <a:pt x="307289" y="137076"/>
                  <a:pt x="273567" y="145458"/>
                </a:cubicBezTo>
                <a:cubicBezTo>
                  <a:pt x="269757" y="146410"/>
                  <a:pt x="266519" y="151174"/>
                  <a:pt x="264043" y="154792"/>
                </a:cubicBezTo>
                <a:cubicBezTo>
                  <a:pt x="240228" y="190800"/>
                  <a:pt x="208223" y="200706"/>
                  <a:pt x="169360" y="177273"/>
                </a:cubicBezTo>
                <a:cubicBezTo>
                  <a:pt x="143643" y="161651"/>
                  <a:pt x="118114" y="158032"/>
                  <a:pt x="89347" y="157460"/>
                </a:cubicBezTo>
                <a:cubicBezTo>
                  <a:pt x="71059" y="157078"/>
                  <a:pt x="52962" y="147934"/>
                  <a:pt x="34291" y="145268"/>
                </a:cubicBezTo>
                <a:lnTo>
                  <a:pt x="0" y="142056"/>
                </a:lnTo>
                <a:lnTo>
                  <a:pt x="0" y="849556"/>
                </a:lnTo>
                <a:lnTo>
                  <a:pt x="60652" y="844783"/>
                </a:lnTo>
                <a:cubicBezTo>
                  <a:pt x="80251" y="839473"/>
                  <a:pt x="99446" y="832043"/>
                  <a:pt x="119068" y="827281"/>
                </a:cubicBezTo>
                <a:cubicBezTo>
                  <a:pt x="137355" y="822899"/>
                  <a:pt x="154501" y="812802"/>
                  <a:pt x="171840" y="804420"/>
                </a:cubicBezTo>
                <a:cubicBezTo>
                  <a:pt x="204985" y="788417"/>
                  <a:pt x="240420" y="798514"/>
                  <a:pt x="274329" y="794324"/>
                </a:cubicBezTo>
                <a:cubicBezTo>
                  <a:pt x="285188" y="792990"/>
                  <a:pt x="296046" y="791466"/>
                  <a:pt x="306715" y="788798"/>
                </a:cubicBezTo>
                <a:cubicBezTo>
                  <a:pt x="335864" y="781749"/>
                  <a:pt x="365583" y="775653"/>
                  <a:pt x="393967" y="765937"/>
                </a:cubicBezTo>
                <a:cubicBezTo>
                  <a:pt x="426165" y="755078"/>
                  <a:pt x="457028" y="740600"/>
                  <a:pt x="493793" y="725549"/>
                </a:cubicBezTo>
                <a:cubicBezTo>
                  <a:pt x="506557" y="729360"/>
                  <a:pt x="526180" y="739648"/>
                  <a:pt x="546373" y="740600"/>
                </a:cubicBezTo>
                <a:cubicBezTo>
                  <a:pt x="611337" y="743838"/>
                  <a:pt x="672107" y="726121"/>
                  <a:pt x="730211" y="698116"/>
                </a:cubicBezTo>
                <a:cubicBezTo>
                  <a:pt x="747927" y="689734"/>
                  <a:pt x="766980" y="684210"/>
                  <a:pt x="784889" y="676018"/>
                </a:cubicBezTo>
                <a:cubicBezTo>
                  <a:pt x="791173" y="673161"/>
                  <a:pt x="799365" y="667065"/>
                  <a:pt x="800509" y="661349"/>
                </a:cubicBezTo>
                <a:cubicBezTo>
                  <a:pt x="807175" y="628201"/>
                  <a:pt x="831942" y="628772"/>
                  <a:pt x="857661" y="626868"/>
                </a:cubicBezTo>
                <a:cubicBezTo>
                  <a:pt x="888332" y="624582"/>
                  <a:pt x="918621" y="619248"/>
                  <a:pt x="949102" y="614676"/>
                </a:cubicBezTo>
                <a:cubicBezTo>
                  <a:pt x="953104" y="614104"/>
                  <a:pt x="956722" y="610104"/>
                  <a:pt x="960342" y="607435"/>
                </a:cubicBezTo>
                <a:cubicBezTo>
                  <a:pt x="965867" y="603435"/>
                  <a:pt x="971011" y="597339"/>
                  <a:pt x="977109" y="595815"/>
                </a:cubicBezTo>
                <a:cubicBezTo>
                  <a:pt x="1008350" y="588385"/>
                  <a:pt x="1039783" y="582099"/>
                  <a:pt x="1071218" y="575240"/>
                </a:cubicBezTo>
                <a:cubicBezTo>
                  <a:pt x="1078266" y="573716"/>
                  <a:pt x="1085505" y="571812"/>
                  <a:pt x="1091983" y="568764"/>
                </a:cubicBezTo>
                <a:cubicBezTo>
                  <a:pt x="1098079" y="565906"/>
                  <a:pt x="1103223" y="560952"/>
                  <a:pt x="1109321" y="557904"/>
                </a:cubicBezTo>
                <a:cubicBezTo>
                  <a:pt x="1125892" y="549714"/>
                  <a:pt x="1142851" y="542093"/>
                  <a:pt x="1162279" y="532949"/>
                </a:cubicBezTo>
                <a:cubicBezTo>
                  <a:pt x="1173138" y="550094"/>
                  <a:pt x="1187810" y="540377"/>
                  <a:pt x="1206097" y="532187"/>
                </a:cubicBezTo>
                <a:cubicBezTo>
                  <a:pt x="1224765" y="523805"/>
                  <a:pt x="1246292" y="521137"/>
                  <a:pt x="1266867" y="518088"/>
                </a:cubicBezTo>
                <a:cubicBezTo>
                  <a:pt x="1304588" y="512564"/>
                  <a:pt x="1342499" y="509134"/>
                  <a:pt x="1380219" y="504182"/>
                </a:cubicBezTo>
                <a:cubicBezTo>
                  <a:pt x="1388221" y="503038"/>
                  <a:pt x="1397365" y="500944"/>
                  <a:pt x="1403461" y="496180"/>
                </a:cubicBezTo>
                <a:cubicBezTo>
                  <a:pt x="1445181" y="464175"/>
                  <a:pt x="1495858" y="455222"/>
                  <a:pt x="1544054" y="458268"/>
                </a:cubicBezTo>
                <a:cubicBezTo>
                  <a:pt x="1581965" y="460557"/>
                  <a:pt x="1619114" y="462270"/>
                  <a:pt x="1656644" y="459032"/>
                </a:cubicBezTo>
                <a:cubicBezTo>
                  <a:pt x="1659502" y="458841"/>
                  <a:pt x="1663312" y="459223"/>
                  <a:pt x="1665406" y="460747"/>
                </a:cubicBezTo>
                <a:cubicBezTo>
                  <a:pt x="1678360" y="470843"/>
                  <a:pt x="1691887" y="471605"/>
                  <a:pt x="1708461" y="473318"/>
                </a:cubicBezTo>
                <a:cubicBezTo>
                  <a:pt x="1731894" y="475797"/>
                  <a:pt x="1753421" y="474081"/>
                  <a:pt x="1775140" y="469891"/>
                </a:cubicBezTo>
                <a:cubicBezTo>
                  <a:pt x="1790952" y="466843"/>
                  <a:pt x="1806953" y="460557"/>
                  <a:pt x="1821051" y="452554"/>
                </a:cubicBezTo>
                <a:cubicBezTo>
                  <a:pt x="1840672" y="441314"/>
                  <a:pt x="1859535" y="436934"/>
                  <a:pt x="1878203" y="451792"/>
                </a:cubicBezTo>
                <a:cubicBezTo>
                  <a:pt x="1898396" y="467605"/>
                  <a:pt x="1921257" y="462081"/>
                  <a:pt x="1943547" y="462651"/>
                </a:cubicBezTo>
                <a:cubicBezTo>
                  <a:pt x="1953262" y="462843"/>
                  <a:pt x="1963550" y="462461"/>
                  <a:pt x="1972884" y="464937"/>
                </a:cubicBezTo>
                <a:cubicBezTo>
                  <a:pt x="1999935" y="471987"/>
                  <a:pt x="2026036" y="482655"/>
                  <a:pt x="2053469" y="487417"/>
                </a:cubicBezTo>
                <a:cubicBezTo>
                  <a:pt x="2068710" y="490084"/>
                  <a:pt x="2085664" y="485321"/>
                  <a:pt x="2101477" y="481893"/>
                </a:cubicBezTo>
                <a:cubicBezTo>
                  <a:pt x="2117479" y="478273"/>
                  <a:pt x="2133290" y="472749"/>
                  <a:pt x="2148722" y="467033"/>
                </a:cubicBezTo>
                <a:cubicBezTo>
                  <a:pt x="2159199" y="463223"/>
                  <a:pt x="2170629" y="459603"/>
                  <a:pt x="2179011" y="452744"/>
                </a:cubicBezTo>
                <a:cubicBezTo>
                  <a:pt x="2198064" y="437124"/>
                  <a:pt x="2217685" y="434455"/>
                  <a:pt x="2240165" y="442648"/>
                </a:cubicBezTo>
                <a:cubicBezTo>
                  <a:pt x="2243593" y="443982"/>
                  <a:pt x="2247594" y="443982"/>
                  <a:pt x="2251404" y="444172"/>
                </a:cubicBezTo>
                <a:cubicBezTo>
                  <a:pt x="2312370" y="448172"/>
                  <a:pt x="2373330" y="450650"/>
                  <a:pt x="2433912" y="456746"/>
                </a:cubicBezTo>
                <a:cubicBezTo>
                  <a:pt x="2458485" y="459223"/>
                  <a:pt x="2482107" y="470081"/>
                  <a:pt x="2506302" y="476939"/>
                </a:cubicBezTo>
                <a:cubicBezTo>
                  <a:pt x="2511256" y="478273"/>
                  <a:pt x="2516783" y="480369"/>
                  <a:pt x="2521735" y="479415"/>
                </a:cubicBezTo>
                <a:cubicBezTo>
                  <a:pt x="2575647" y="469891"/>
                  <a:pt x="2626132" y="483797"/>
                  <a:pt x="2675854" y="502086"/>
                </a:cubicBezTo>
                <a:cubicBezTo>
                  <a:pt x="2680996" y="503992"/>
                  <a:pt x="2687282" y="503419"/>
                  <a:pt x="2692998" y="503038"/>
                </a:cubicBezTo>
                <a:cubicBezTo>
                  <a:pt x="2709003" y="501706"/>
                  <a:pt x="2726337" y="495038"/>
                  <a:pt x="2740816" y="499037"/>
                </a:cubicBezTo>
                <a:cubicBezTo>
                  <a:pt x="2779297" y="510088"/>
                  <a:pt x="2817398" y="523423"/>
                  <a:pt x="2853596" y="540187"/>
                </a:cubicBezTo>
                <a:cubicBezTo>
                  <a:pt x="2890365" y="557142"/>
                  <a:pt x="2924464" y="571430"/>
                  <a:pt x="2966565" y="554286"/>
                </a:cubicBezTo>
                <a:cubicBezTo>
                  <a:pt x="2984472" y="547045"/>
                  <a:pt x="3008095" y="552190"/>
                  <a:pt x="3028671" y="554094"/>
                </a:cubicBezTo>
                <a:cubicBezTo>
                  <a:pt x="3043720" y="555618"/>
                  <a:pt x="3058198" y="564192"/>
                  <a:pt x="3073059" y="564192"/>
                </a:cubicBezTo>
                <a:cubicBezTo>
                  <a:pt x="3112686" y="564192"/>
                  <a:pt x="3147927" y="574288"/>
                  <a:pt x="3182219" y="594862"/>
                </a:cubicBezTo>
                <a:cubicBezTo>
                  <a:pt x="3195557" y="602863"/>
                  <a:pt x="3216322" y="597529"/>
                  <a:pt x="3233656" y="599625"/>
                </a:cubicBezTo>
                <a:cubicBezTo>
                  <a:pt x="3251947" y="602101"/>
                  <a:pt x="3270804" y="604387"/>
                  <a:pt x="3288332" y="609914"/>
                </a:cubicBezTo>
                <a:cubicBezTo>
                  <a:pt x="3333672" y="624392"/>
                  <a:pt x="3378441" y="640774"/>
                  <a:pt x="3423591" y="656015"/>
                </a:cubicBezTo>
                <a:cubicBezTo>
                  <a:pt x="3460738" y="668590"/>
                  <a:pt x="3497317" y="658683"/>
                  <a:pt x="3534084" y="653349"/>
                </a:cubicBezTo>
                <a:cubicBezTo>
                  <a:pt x="3557137" y="649919"/>
                  <a:pt x="3578662" y="641727"/>
                  <a:pt x="3604571" y="653918"/>
                </a:cubicBezTo>
                <a:cubicBezTo>
                  <a:pt x="3629338" y="665541"/>
                  <a:pt x="3660771" y="662873"/>
                  <a:pt x="3688586" y="669160"/>
                </a:cubicBezTo>
                <a:cubicBezTo>
                  <a:pt x="3712020" y="674494"/>
                  <a:pt x="3734687" y="683068"/>
                  <a:pt x="3757358" y="691450"/>
                </a:cubicBezTo>
                <a:cubicBezTo>
                  <a:pt x="3788221" y="702881"/>
                  <a:pt x="3818700" y="714881"/>
                  <a:pt x="3852421" y="709167"/>
                </a:cubicBezTo>
                <a:cubicBezTo>
                  <a:pt x="3890714" y="702689"/>
                  <a:pt x="3917001" y="727073"/>
                  <a:pt x="3947104" y="743267"/>
                </a:cubicBezTo>
                <a:cubicBezTo>
                  <a:pt x="3967869" y="754316"/>
                  <a:pt x="3990538" y="762509"/>
                  <a:pt x="4013208" y="769367"/>
                </a:cubicBezTo>
                <a:cubicBezTo>
                  <a:pt x="4043497" y="778321"/>
                  <a:pt x="4074740" y="783655"/>
                  <a:pt x="4105222" y="792418"/>
                </a:cubicBezTo>
                <a:cubicBezTo>
                  <a:pt x="4151325" y="805561"/>
                  <a:pt x="4198001" y="815850"/>
                  <a:pt x="4246006" y="808610"/>
                </a:cubicBezTo>
                <a:cubicBezTo>
                  <a:pt x="4268105" y="805372"/>
                  <a:pt x="4288682" y="805561"/>
                  <a:pt x="4310779" y="810326"/>
                </a:cubicBezTo>
                <a:cubicBezTo>
                  <a:pt x="4346974" y="818136"/>
                  <a:pt x="4384123" y="819089"/>
                  <a:pt x="4413272" y="848235"/>
                </a:cubicBezTo>
                <a:cubicBezTo>
                  <a:pt x="4423558" y="858524"/>
                  <a:pt x="4442037" y="861190"/>
                  <a:pt x="4457087" y="866524"/>
                </a:cubicBezTo>
                <a:cubicBezTo>
                  <a:pt x="4474424" y="872812"/>
                  <a:pt x="4487186" y="869572"/>
                  <a:pt x="4496523" y="851284"/>
                </a:cubicBezTo>
                <a:cubicBezTo>
                  <a:pt x="4500713" y="843093"/>
                  <a:pt x="4512715" y="835091"/>
                  <a:pt x="4522050" y="833757"/>
                </a:cubicBezTo>
                <a:cubicBezTo>
                  <a:pt x="4550055" y="829757"/>
                  <a:pt x="4575773" y="835663"/>
                  <a:pt x="4602824" y="848618"/>
                </a:cubicBezTo>
                <a:cubicBezTo>
                  <a:pt x="4628161" y="860810"/>
                  <a:pt x="4659786" y="859476"/>
                  <a:pt x="4688553" y="864238"/>
                </a:cubicBezTo>
                <a:cubicBezTo>
                  <a:pt x="4708936" y="867668"/>
                  <a:pt x="4729321" y="874716"/>
                  <a:pt x="4749895" y="874716"/>
                </a:cubicBezTo>
                <a:cubicBezTo>
                  <a:pt x="4775424" y="874716"/>
                  <a:pt x="4800761" y="868620"/>
                  <a:pt x="4826480" y="866334"/>
                </a:cubicBezTo>
                <a:cubicBezTo>
                  <a:pt x="4846482" y="864430"/>
                  <a:pt x="4866867" y="865192"/>
                  <a:pt x="4886870" y="862906"/>
                </a:cubicBezTo>
                <a:cubicBezTo>
                  <a:pt x="4903254" y="861190"/>
                  <a:pt x="4919447" y="856810"/>
                  <a:pt x="4935639" y="853190"/>
                </a:cubicBezTo>
                <a:cubicBezTo>
                  <a:pt x="4941546" y="851856"/>
                  <a:pt x="4947452" y="846711"/>
                  <a:pt x="4952784" y="847473"/>
                </a:cubicBezTo>
                <a:cubicBezTo>
                  <a:pt x="5005745" y="855666"/>
                  <a:pt x="5043847" y="819089"/>
                  <a:pt x="5088617" y="802896"/>
                </a:cubicBezTo>
                <a:cubicBezTo>
                  <a:pt x="5135672" y="785749"/>
                  <a:pt x="5181204" y="759461"/>
                  <a:pt x="5233781" y="767271"/>
                </a:cubicBezTo>
                <a:cubicBezTo>
                  <a:pt x="5265596" y="772033"/>
                  <a:pt x="5296267" y="783083"/>
                  <a:pt x="5327893" y="789752"/>
                </a:cubicBezTo>
                <a:cubicBezTo>
                  <a:pt x="5339132" y="792038"/>
                  <a:pt x="5351705" y="791656"/>
                  <a:pt x="5362946" y="789370"/>
                </a:cubicBezTo>
                <a:cubicBezTo>
                  <a:pt x="5417240" y="778891"/>
                  <a:pt x="5470771" y="777367"/>
                  <a:pt x="5524115" y="794514"/>
                </a:cubicBezTo>
                <a:cubicBezTo>
                  <a:pt x="5533257" y="797372"/>
                  <a:pt x="5542974" y="800038"/>
                  <a:pt x="5552500" y="800038"/>
                </a:cubicBezTo>
                <a:cubicBezTo>
                  <a:pt x="5604697" y="800038"/>
                  <a:pt x="5655944" y="796038"/>
                  <a:pt x="5705857" y="777367"/>
                </a:cubicBezTo>
                <a:cubicBezTo>
                  <a:pt x="5722622" y="771080"/>
                  <a:pt x="5743006" y="775081"/>
                  <a:pt x="5761485" y="773557"/>
                </a:cubicBezTo>
                <a:cubicBezTo>
                  <a:pt x="5778629" y="772224"/>
                  <a:pt x="5796156" y="771653"/>
                  <a:pt x="5812731" y="767271"/>
                </a:cubicBezTo>
                <a:cubicBezTo>
                  <a:pt x="5836925" y="760795"/>
                  <a:pt x="5859404" y="760033"/>
                  <a:pt x="5884361" y="765747"/>
                </a:cubicBezTo>
                <a:cubicBezTo>
                  <a:pt x="5908174" y="771080"/>
                  <a:pt x="5933892" y="768415"/>
                  <a:pt x="5958660" y="768605"/>
                </a:cubicBezTo>
                <a:cubicBezTo>
                  <a:pt x="5986282" y="768795"/>
                  <a:pt x="6013906" y="768984"/>
                  <a:pt x="6041528" y="768033"/>
                </a:cubicBezTo>
                <a:cubicBezTo>
                  <a:pt x="6052579" y="767653"/>
                  <a:pt x="6065151" y="760033"/>
                  <a:pt x="6074297" y="763081"/>
                </a:cubicBezTo>
                <a:cubicBezTo>
                  <a:pt x="6103824" y="773366"/>
                  <a:pt x="6133353" y="760985"/>
                  <a:pt x="6162880" y="766509"/>
                </a:cubicBezTo>
                <a:cubicBezTo>
                  <a:pt x="6177360" y="769367"/>
                  <a:pt x="6193743" y="761557"/>
                  <a:pt x="6209364" y="760795"/>
                </a:cubicBezTo>
                <a:cubicBezTo>
                  <a:pt x="6234892" y="759461"/>
                  <a:pt x="6260419" y="760033"/>
                  <a:pt x="6285948" y="759651"/>
                </a:cubicBezTo>
                <a:cubicBezTo>
                  <a:pt x="6294330" y="759461"/>
                  <a:pt x="6302523" y="758699"/>
                  <a:pt x="6310905" y="758316"/>
                </a:cubicBezTo>
                <a:cubicBezTo>
                  <a:pt x="6318335" y="757936"/>
                  <a:pt x="6326145" y="756222"/>
                  <a:pt x="6333194" y="757554"/>
                </a:cubicBezTo>
                <a:cubicBezTo>
                  <a:pt x="6358723" y="762318"/>
                  <a:pt x="6383869" y="770129"/>
                  <a:pt x="6409586" y="773177"/>
                </a:cubicBezTo>
                <a:cubicBezTo>
                  <a:pt x="6431875" y="775843"/>
                  <a:pt x="6454928" y="772224"/>
                  <a:pt x="6477407" y="774129"/>
                </a:cubicBezTo>
                <a:cubicBezTo>
                  <a:pt x="6517032" y="777367"/>
                  <a:pt x="6556657" y="783083"/>
                  <a:pt x="6596283" y="786703"/>
                </a:cubicBezTo>
                <a:cubicBezTo>
                  <a:pt x="6604857" y="787465"/>
                  <a:pt x="6613809" y="782701"/>
                  <a:pt x="6622573" y="782321"/>
                </a:cubicBezTo>
                <a:cubicBezTo>
                  <a:pt x="6650006" y="781369"/>
                  <a:pt x="6677439" y="781177"/>
                  <a:pt x="6704872" y="780607"/>
                </a:cubicBezTo>
                <a:cubicBezTo>
                  <a:pt x="6720493" y="780415"/>
                  <a:pt x="6736305" y="780987"/>
                  <a:pt x="6751738" y="779273"/>
                </a:cubicBezTo>
                <a:cubicBezTo>
                  <a:pt x="6772120" y="776987"/>
                  <a:pt x="6790599" y="773557"/>
                  <a:pt x="6809650" y="788417"/>
                </a:cubicBezTo>
                <a:cubicBezTo>
                  <a:pt x="6816984" y="794180"/>
                  <a:pt x="6824819" y="797942"/>
                  <a:pt x="6832976" y="800428"/>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38C3DB02-606C-40EC-8381-7A29A1ADFA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403998" y="2991370"/>
            <a:ext cx="6857455" cy="874716"/>
          </a:xfrm>
          <a:custGeom>
            <a:avLst/>
            <a:gdLst>
              <a:gd name="connsiteX0" fmla="*/ 6857455 w 6857455"/>
              <a:gd name="connsiteY0" fmla="*/ 804643 h 874716"/>
              <a:gd name="connsiteX1" fmla="*/ 6857455 w 6857455"/>
              <a:gd name="connsiteY1" fmla="*/ 562246 h 874716"/>
              <a:gd name="connsiteX2" fmla="*/ 6829178 w 6857455"/>
              <a:gd name="connsiteY2" fmla="*/ 551284 h 874716"/>
              <a:gd name="connsiteX3" fmla="*/ 6766024 w 6857455"/>
              <a:gd name="connsiteY3" fmla="*/ 500372 h 874716"/>
              <a:gd name="connsiteX4" fmla="*/ 6734971 w 6857455"/>
              <a:gd name="connsiteY4" fmla="*/ 500944 h 874716"/>
              <a:gd name="connsiteX5" fmla="*/ 6683915 w 6857455"/>
              <a:gd name="connsiteY5" fmla="*/ 507040 h 874716"/>
              <a:gd name="connsiteX6" fmla="*/ 6628860 w 6857455"/>
              <a:gd name="connsiteY6" fmla="*/ 495418 h 874716"/>
              <a:gd name="connsiteX7" fmla="*/ 6588662 w 6857455"/>
              <a:gd name="connsiteY7" fmla="*/ 487227 h 874716"/>
              <a:gd name="connsiteX8" fmla="*/ 6476074 w 6857455"/>
              <a:gd name="connsiteY8" fmla="*/ 511230 h 874716"/>
              <a:gd name="connsiteX9" fmla="*/ 6382345 w 6857455"/>
              <a:gd name="connsiteY9" fmla="*/ 534853 h 874716"/>
              <a:gd name="connsiteX10" fmla="*/ 6369391 w 6857455"/>
              <a:gd name="connsiteY10" fmla="*/ 531615 h 874716"/>
              <a:gd name="connsiteX11" fmla="*/ 6244799 w 6857455"/>
              <a:gd name="connsiteY11" fmla="*/ 512182 h 874716"/>
              <a:gd name="connsiteX12" fmla="*/ 6190315 w 6857455"/>
              <a:gd name="connsiteY12" fmla="*/ 485703 h 874716"/>
              <a:gd name="connsiteX13" fmla="*/ 6115446 w 6857455"/>
              <a:gd name="connsiteY13" fmla="*/ 462270 h 874716"/>
              <a:gd name="connsiteX14" fmla="*/ 6032194 w 6857455"/>
              <a:gd name="connsiteY14" fmla="*/ 434266 h 874716"/>
              <a:gd name="connsiteX15" fmla="*/ 5971042 w 6857455"/>
              <a:gd name="connsiteY15" fmla="*/ 420738 h 874716"/>
              <a:gd name="connsiteX16" fmla="*/ 5880933 w 6857455"/>
              <a:gd name="connsiteY16" fmla="*/ 430646 h 874716"/>
              <a:gd name="connsiteX17" fmla="*/ 5862452 w 6857455"/>
              <a:gd name="connsiteY17" fmla="*/ 438648 h 874716"/>
              <a:gd name="connsiteX18" fmla="*/ 5685283 w 6857455"/>
              <a:gd name="connsiteY18" fmla="*/ 498658 h 874716"/>
              <a:gd name="connsiteX19" fmla="*/ 5567169 w 6857455"/>
              <a:gd name="connsiteY19" fmla="*/ 499420 h 874716"/>
              <a:gd name="connsiteX20" fmla="*/ 5527923 w 6857455"/>
              <a:gd name="connsiteY20" fmla="*/ 490466 h 874716"/>
              <a:gd name="connsiteX21" fmla="*/ 5456292 w 6857455"/>
              <a:gd name="connsiteY21" fmla="*/ 450650 h 874716"/>
              <a:gd name="connsiteX22" fmla="*/ 5424670 w 6857455"/>
              <a:gd name="connsiteY22" fmla="*/ 444934 h 874716"/>
              <a:gd name="connsiteX23" fmla="*/ 5368662 w 6857455"/>
              <a:gd name="connsiteY23" fmla="*/ 441124 h 874716"/>
              <a:gd name="connsiteX24" fmla="*/ 5247118 w 6857455"/>
              <a:gd name="connsiteY24" fmla="*/ 444934 h 874716"/>
              <a:gd name="connsiteX25" fmla="*/ 5088617 w 6857455"/>
              <a:gd name="connsiteY25" fmla="*/ 428742 h 874716"/>
              <a:gd name="connsiteX26" fmla="*/ 5025750 w 6857455"/>
              <a:gd name="connsiteY26" fmla="*/ 433694 h 874716"/>
              <a:gd name="connsiteX27" fmla="*/ 4957930 w 6857455"/>
              <a:gd name="connsiteY27" fmla="*/ 442268 h 874716"/>
              <a:gd name="connsiteX28" fmla="*/ 4938116 w 6857455"/>
              <a:gd name="connsiteY28" fmla="*/ 441886 h 874716"/>
              <a:gd name="connsiteX29" fmla="*/ 4833910 w 6857455"/>
              <a:gd name="connsiteY29" fmla="*/ 421693 h 874716"/>
              <a:gd name="connsiteX30" fmla="*/ 4810095 w 6857455"/>
              <a:gd name="connsiteY30" fmla="*/ 408167 h 874716"/>
              <a:gd name="connsiteX31" fmla="*/ 4747991 w 6857455"/>
              <a:gd name="connsiteY31" fmla="*/ 413691 h 874716"/>
              <a:gd name="connsiteX32" fmla="*/ 4692745 w 6857455"/>
              <a:gd name="connsiteY32" fmla="*/ 435790 h 874716"/>
              <a:gd name="connsiteX33" fmla="*/ 4375933 w 6857455"/>
              <a:gd name="connsiteY33" fmla="*/ 483417 h 874716"/>
              <a:gd name="connsiteX34" fmla="*/ 4185426 w 6857455"/>
              <a:gd name="connsiteY34" fmla="*/ 484179 h 874716"/>
              <a:gd name="connsiteX35" fmla="*/ 4052072 w 6857455"/>
              <a:gd name="connsiteY35" fmla="*/ 505134 h 874716"/>
              <a:gd name="connsiteX36" fmla="*/ 4029973 w 6857455"/>
              <a:gd name="connsiteY36" fmla="*/ 527233 h 874716"/>
              <a:gd name="connsiteX37" fmla="*/ 3948626 w 6857455"/>
              <a:gd name="connsiteY37" fmla="*/ 550666 h 874716"/>
              <a:gd name="connsiteX38" fmla="*/ 3871280 w 6857455"/>
              <a:gd name="connsiteY38" fmla="*/ 502275 h 874716"/>
              <a:gd name="connsiteX39" fmla="*/ 3774312 w 6857455"/>
              <a:gd name="connsiteY39" fmla="*/ 429122 h 874716"/>
              <a:gd name="connsiteX40" fmla="*/ 3721543 w 6857455"/>
              <a:gd name="connsiteY40" fmla="*/ 428552 h 874716"/>
              <a:gd name="connsiteX41" fmla="*/ 3612763 w 6857455"/>
              <a:gd name="connsiteY41" fmla="*/ 414263 h 874716"/>
              <a:gd name="connsiteX42" fmla="*/ 3537323 w 6857455"/>
              <a:gd name="connsiteY42" fmla="*/ 389878 h 874716"/>
              <a:gd name="connsiteX43" fmla="*/ 3431593 w 6857455"/>
              <a:gd name="connsiteY43" fmla="*/ 360921 h 874716"/>
              <a:gd name="connsiteX44" fmla="*/ 3392158 w 6857455"/>
              <a:gd name="connsiteY44" fmla="*/ 345681 h 874716"/>
              <a:gd name="connsiteX45" fmla="*/ 3297856 w 6857455"/>
              <a:gd name="connsiteY45" fmla="*/ 323010 h 874716"/>
              <a:gd name="connsiteX46" fmla="*/ 3219748 w 6857455"/>
              <a:gd name="connsiteY46" fmla="*/ 308151 h 874716"/>
              <a:gd name="connsiteX47" fmla="*/ 3156692 w 6857455"/>
              <a:gd name="connsiteY47" fmla="*/ 261668 h 874716"/>
              <a:gd name="connsiteX48" fmla="*/ 3136497 w 6857455"/>
              <a:gd name="connsiteY48" fmla="*/ 237663 h 874716"/>
              <a:gd name="connsiteX49" fmla="*/ 3119733 w 6857455"/>
              <a:gd name="connsiteY49" fmla="*/ 222233 h 874716"/>
              <a:gd name="connsiteX50" fmla="*/ 3045436 w 6857455"/>
              <a:gd name="connsiteY50" fmla="*/ 131742 h 874716"/>
              <a:gd name="connsiteX51" fmla="*/ 3037054 w 6857455"/>
              <a:gd name="connsiteY51" fmla="*/ 124121 h 874716"/>
              <a:gd name="connsiteX52" fmla="*/ 2936466 w 6857455"/>
              <a:gd name="connsiteY52" fmla="*/ 82400 h 874716"/>
              <a:gd name="connsiteX53" fmla="*/ 2901031 w 6857455"/>
              <a:gd name="connsiteY53" fmla="*/ 59731 h 874716"/>
              <a:gd name="connsiteX54" fmla="*/ 2828259 w 6857455"/>
              <a:gd name="connsiteY54" fmla="*/ 3149 h 874716"/>
              <a:gd name="connsiteX55" fmla="*/ 2799492 w 6857455"/>
              <a:gd name="connsiteY55" fmla="*/ 1245 h 874716"/>
              <a:gd name="connsiteX56" fmla="*/ 2693570 w 6857455"/>
              <a:gd name="connsiteY56" fmla="*/ 35154 h 874716"/>
              <a:gd name="connsiteX57" fmla="*/ 2639847 w 6857455"/>
              <a:gd name="connsiteY57" fmla="*/ 73448 h 874716"/>
              <a:gd name="connsiteX58" fmla="*/ 2621178 w 6857455"/>
              <a:gd name="connsiteY58" fmla="*/ 88688 h 874716"/>
              <a:gd name="connsiteX59" fmla="*/ 2489348 w 6857455"/>
              <a:gd name="connsiteY59" fmla="*/ 72304 h 874716"/>
              <a:gd name="connsiteX60" fmla="*/ 2452580 w 6857455"/>
              <a:gd name="connsiteY60" fmla="*/ 68683 h 874716"/>
              <a:gd name="connsiteX61" fmla="*/ 2326464 w 6857455"/>
              <a:gd name="connsiteY61" fmla="*/ 50395 h 874716"/>
              <a:gd name="connsiteX62" fmla="*/ 2300365 w 6857455"/>
              <a:gd name="connsiteY62" fmla="*/ 54777 h 874716"/>
              <a:gd name="connsiteX63" fmla="*/ 2130434 w 6857455"/>
              <a:gd name="connsiteY63" fmla="*/ 58397 h 874716"/>
              <a:gd name="connsiteX64" fmla="*/ 2118621 w 6857455"/>
              <a:gd name="connsiteY64" fmla="*/ 47919 h 874716"/>
              <a:gd name="connsiteX65" fmla="*/ 2057659 w 6857455"/>
              <a:gd name="connsiteY65" fmla="*/ 16866 h 874716"/>
              <a:gd name="connsiteX66" fmla="*/ 1976314 w 6857455"/>
              <a:gd name="connsiteY66" fmla="*/ 8865 h 874716"/>
              <a:gd name="connsiteX67" fmla="*/ 1961454 w 6857455"/>
              <a:gd name="connsiteY67" fmla="*/ 11724 h 874716"/>
              <a:gd name="connsiteX68" fmla="*/ 1906588 w 6857455"/>
              <a:gd name="connsiteY68" fmla="*/ 30964 h 874716"/>
              <a:gd name="connsiteX69" fmla="*/ 1783330 w 6857455"/>
              <a:gd name="connsiteY69" fmla="*/ 48871 h 874716"/>
              <a:gd name="connsiteX70" fmla="*/ 1759327 w 6857455"/>
              <a:gd name="connsiteY70" fmla="*/ 55349 h 874716"/>
              <a:gd name="connsiteX71" fmla="*/ 1716082 w 6857455"/>
              <a:gd name="connsiteY71" fmla="*/ 65445 h 874716"/>
              <a:gd name="connsiteX72" fmla="*/ 1598920 w 6857455"/>
              <a:gd name="connsiteY72" fmla="*/ 72114 h 874716"/>
              <a:gd name="connsiteX73" fmla="*/ 1542150 w 6857455"/>
              <a:gd name="connsiteY73" fmla="*/ 62207 h 874716"/>
              <a:gd name="connsiteX74" fmla="*/ 1516813 w 6857455"/>
              <a:gd name="connsiteY74" fmla="*/ 62779 h 874716"/>
              <a:gd name="connsiteX75" fmla="*/ 1432228 w 6857455"/>
              <a:gd name="connsiteY75" fmla="*/ 88116 h 874716"/>
              <a:gd name="connsiteX76" fmla="*/ 1224765 w 6857455"/>
              <a:gd name="connsiteY76" fmla="*/ 71924 h 874716"/>
              <a:gd name="connsiteX77" fmla="*/ 1159231 w 6857455"/>
              <a:gd name="connsiteY77" fmla="*/ 58207 h 874716"/>
              <a:gd name="connsiteX78" fmla="*/ 1124370 w 6857455"/>
              <a:gd name="connsiteY78" fmla="*/ 56301 h 874716"/>
              <a:gd name="connsiteX79" fmla="*/ 1075600 w 6857455"/>
              <a:gd name="connsiteY79" fmla="*/ 75542 h 874716"/>
              <a:gd name="connsiteX80" fmla="*/ 986633 w 6857455"/>
              <a:gd name="connsiteY80" fmla="*/ 79162 h 874716"/>
              <a:gd name="connsiteX81" fmla="*/ 861089 w 6857455"/>
              <a:gd name="connsiteY81" fmla="*/ 76304 h 874716"/>
              <a:gd name="connsiteX82" fmla="*/ 759168 w 6857455"/>
              <a:gd name="connsiteY82" fmla="*/ 104689 h 874716"/>
              <a:gd name="connsiteX83" fmla="*/ 723735 w 6857455"/>
              <a:gd name="connsiteY83" fmla="*/ 140696 h 874716"/>
              <a:gd name="connsiteX84" fmla="*/ 647532 w 6857455"/>
              <a:gd name="connsiteY84" fmla="*/ 147934 h 874716"/>
              <a:gd name="connsiteX85" fmla="*/ 552659 w 6857455"/>
              <a:gd name="connsiteY85" fmla="*/ 95926 h 874716"/>
              <a:gd name="connsiteX86" fmla="*/ 541800 w 6857455"/>
              <a:gd name="connsiteY86" fmla="*/ 97640 h 874716"/>
              <a:gd name="connsiteX87" fmla="*/ 375107 w 6857455"/>
              <a:gd name="connsiteY87" fmla="*/ 123169 h 874716"/>
              <a:gd name="connsiteX88" fmla="*/ 273567 w 6857455"/>
              <a:gd name="connsiteY88" fmla="*/ 145458 h 874716"/>
              <a:gd name="connsiteX89" fmla="*/ 264043 w 6857455"/>
              <a:gd name="connsiteY89" fmla="*/ 154792 h 874716"/>
              <a:gd name="connsiteX90" fmla="*/ 169360 w 6857455"/>
              <a:gd name="connsiteY90" fmla="*/ 177273 h 874716"/>
              <a:gd name="connsiteX91" fmla="*/ 89347 w 6857455"/>
              <a:gd name="connsiteY91" fmla="*/ 157460 h 874716"/>
              <a:gd name="connsiteX92" fmla="*/ 34291 w 6857455"/>
              <a:gd name="connsiteY92" fmla="*/ 145268 h 874716"/>
              <a:gd name="connsiteX93" fmla="*/ 0 w 6857455"/>
              <a:gd name="connsiteY93" fmla="*/ 142056 h 874716"/>
              <a:gd name="connsiteX94" fmla="*/ 0 w 6857455"/>
              <a:gd name="connsiteY94" fmla="*/ 849556 h 874716"/>
              <a:gd name="connsiteX95" fmla="*/ 60652 w 6857455"/>
              <a:gd name="connsiteY95" fmla="*/ 844783 h 874716"/>
              <a:gd name="connsiteX96" fmla="*/ 119068 w 6857455"/>
              <a:gd name="connsiteY96" fmla="*/ 827281 h 874716"/>
              <a:gd name="connsiteX97" fmla="*/ 171840 w 6857455"/>
              <a:gd name="connsiteY97" fmla="*/ 804420 h 874716"/>
              <a:gd name="connsiteX98" fmla="*/ 274329 w 6857455"/>
              <a:gd name="connsiteY98" fmla="*/ 794324 h 874716"/>
              <a:gd name="connsiteX99" fmla="*/ 306715 w 6857455"/>
              <a:gd name="connsiteY99" fmla="*/ 788798 h 874716"/>
              <a:gd name="connsiteX100" fmla="*/ 393967 w 6857455"/>
              <a:gd name="connsiteY100" fmla="*/ 765937 h 874716"/>
              <a:gd name="connsiteX101" fmla="*/ 493793 w 6857455"/>
              <a:gd name="connsiteY101" fmla="*/ 725549 h 874716"/>
              <a:gd name="connsiteX102" fmla="*/ 546373 w 6857455"/>
              <a:gd name="connsiteY102" fmla="*/ 740600 h 874716"/>
              <a:gd name="connsiteX103" fmla="*/ 730211 w 6857455"/>
              <a:gd name="connsiteY103" fmla="*/ 698116 h 874716"/>
              <a:gd name="connsiteX104" fmla="*/ 784889 w 6857455"/>
              <a:gd name="connsiteY104" fmla="*/ 676018 h 874716"/>
              <a:gd name="connsiteX105" fmla="*/ 800509 w 6857455"/>
              <a:gd name="connsiteY105" fmla="*/ 661349 h 874716"/>
              <a:gd name="connsiteX106" fmla="*/ 857661 w 6857455"/>
              <a:gd name="connsiteY106" fmla="*/ 626868 h 874716"/>
              <a:gd name="connsiteX107" fmla="*/ 949102 w 6857455"/>
              <a:gd name="connsiteY107" fmla="*/ 614676 h 874716"/>
              <a:gd name="connsiteX108" fmla="*/ 960342 w 6857455"/>
              <a:gd name="connsiteY108" fmla="*/ 607435 h 874716"/>
              <a:gd name="connsiteX109" fmla="*/ 977109 w 6857455"/>
              <a:gd name="connsiteY109" fmla="*/ 595815 h 874716"/>
              <a:gd name="connsiteX110" fmla="*/ 1071218 w 6857455"/>
              <a:gd name="connsiteY110" fmla="*/ 575240 h 874716"/>
              <a:gd name="connsiteX111" fmla="*/ 1091983 w 6857455"/>
              <a:gd name="connsiteY111" fmla="*/ 568764 h 874716"/>
              <a:gd name="connsiteX112" fmla="*/ 1109321 w 6857455"/>
              <a:gd name="connsiteY112" fmla="*/ 557904 h 874716"/>
              <a:gd name="connsiteX113" fmla="*/ 1162279 w 6857455"/>
              <a:gd name="connsiteY113" fmla="*/ 532949 h 874716"/>
              <a:gd name="connsiteX114" fmla="*/ 1206097 w 6857455"/>
              <a:gd name="connsiteY114" fmla="*/ 532187 h 874716"/>
              <a:gd name="connsiteX115" fmla="*/ 1266867 w 6857455"/>
              <a:gd name="connsiteY115" fmla="*/ 518088 h 874716"/>
              <a:gd name="connsiteX116" fmla="*/ 1380219 w 6857455"/>
              <a:gd name="connsiteY116" fmla="*/ 504182 h 874716"/>
              <a:gd name="connsiteX117" fmla="*/ 1403461 w 6857455"/>
              <a:gd name="connsiteY117" fmla="*/ 496180 h 874716"/>
              <a:gd name="connsiteX118" fmla="*/ 1544054 w 6857455"/>
              <a:gd name="connsiteY118" fmla="*/ 458268 h 874716"/>
              <a:gd name="connsiteX119" fmla="*/ 1656644 w 6857455"/>
              <a:gd name="connsiteY119" fmla="*/ 459032 h 874716"/>
              <a:gd name="connsiteX120" fmla="*/ 1665406 w 6857455"/>
              <a:gd name="connsiteY120" fmla="*/ 460747 h 874716"/>
              <a:gd name="connsiteX121" fmla="*/ 1708461 w 6857455"/>
              <a:gd name="connsiteY121" fmla="*/ 473318 h 874716"/>
              <a:gd name="connsiteX122" fmla="*/ 1775140 w 6857455"/>
              <a:gd name="connsiteY122" fmla="*/ 469891 h 874716"/>
              <a:gd name="connsiteX123" fmla="*/ 1821051 w 6857455"/>
              <a:gd name="connsiteY123" fmla="*/ 452554 h 874716"/>
              <a:gd name="connsiteX124" fmla="*/ 1878203 w 6857455"/>
              <a:gd name="connsiteY124" fmla="*/ 451792 h 874716"/>
              <a:gd name="connsiteX125" fmla="*/ 1943547 w 6857455"/>
              <a:gd name="connsiteY125" fmla="*/ 462651 h 874716"/>
              <a:gd name="connsiteX126" fmla="*/ 1972884 w 6857455"/>
              <a:gd name="connsiteY126" fmla="*/ 464937 h 874716"/>
              <a:gd name="connsiteX127" fmla="*/ 2053469 w 6857455"/>
              <a:gd name="connsiteY127" fmla="*/ 487417 h 874716"/>
              <a:gd name="connsiteX128" fmla="*/ 2101477 w 6857455"/>
              <a:gd name="connsiteY128" fmla="*/ 481893 h 874716"/>
              <a:gd name="connsiteX129" fmla="*/ 2148722 w 6857455"/>
              <a:gd name="connsiteY129" fmla="*/ 467033 h 874716"/>
              <a:gd name="connsiteX130" fmla="*/ 2179011 w 6857455"/>
              <a:gd name="connsiteY130" fmla="*/ 452744 h 874716"/>
              <a:gd name="connsiteX131" fmla="*/ 2240165 w 6857455"/>
              <a:gd name="connsiteY131" fmla="*/ 442648 h 874716"/>
              <a:gd name="connsiteX132" fmla="*/ 2251404 w 6857455"/>
              <a:gd name="connsiteY132" fmla="*/ 444172 h 874716"/>
              <a:gd name="connsiteX133" fmla="*/ 2433912 w 6857455"/>
              <a:gd name="connsiteY133" fmla="*/ 456746 h 874716"/>
              <a:gd name="connsiteX134" fmla="*/ 2506302 w 6857455"/>
              <a:gd name="connsiteY134" fmla="*/ 476939 h 874716"/>
              <a:gd name="connsiteX135" fmla="*/ 2521735 w 6857455"/>
              <a:gd name="connsiteY135" fmla="*/ 479415 h 874716"/>
              <a:gd name="connsiteX136" fmla="*/ 2675854 w 6857455"/>
              <a:gd name="connsiteY136" fmla="*/ 502086 h 874716"/>
              <a:gd name="connsiteX137" fmla="*/ 2692998 w 6857455"/>
              <a:gd name="connsiteY137" fmla="*/ 503038 h 874716"/>
              <a:gd name="connsiteX138" fmla="*/ 2740816 w 6857455"/>
              <a:gd name="connsiteY138" fmla="*/ 499037 h 874716"/>
              <a:gd name="connsiteX139" fmla="*/ 2853596 w 6857455"/>
              <a:gd name="connsiteY139" fmla="*/ 540187 h 874716"/>
              <a:gd name="connsiteX140" fmla="*/ 2966565 w 6857455"/>
              <a:gd name="connsiteY140" fmla="*/ 554286 h 874716"/>
              <a:gd name="connsiteX141" fmla="*/ 3028671 w 6857455"/>
              <a:gd name="connsiteY141" fmla="*/ 554094 h 874716"/>
              <a:gd name="connsiteX142" fmla="*/ 3073059 w 6857455"/>
              <a:gd name="connsiteY142" fmla="*/ 564192 h 874716"/>
              <a:gd name="connsiteX143" fmla="*/ 3182219 w 6857455"/>
              <a:gd name="connsiteY143" fmla="*/ 594862 h 874716"/>
              <a:gd name="connsiteX144" fmla="*/ 3233656 w 6857455"/>
              <a:gd name="connsiteY144" fmla="*/ 599625 h 874716"/>
              <a:gd name="connsiteX145" fmla="*/ 3288332 w 6857455"/>
              <a:gd name="connsiteY145" fmla="*/ 609914 h 874716"/>
              <a:gd name="connsiteX146" fmla="*/ 3423591 w 6857455"/>
              <a:gd name="connsiteY146" fmla="*/ 656015 h 874716"/>
              <a:gd name="connsiteX147" fmla="*/ 3534084 w 6857455"/>
              <a:gd name="connsiteY147" fmla="*/ 653349 h 874716"/>
              <a:gd name="connsiteX148" fmla="*/ 3604571 w 6857455"/>
              <a:gd name="connsiteY148" fmla="*/ 653918 h 874716"/>
              <a:gd name="connsiteX149" fmla="*/ 3688586 w 6857455"/>
              <a:gd name="connsiteY149" fmla="*/ 669160 h 874716"/>
              <a:gd name="connsiteX150" fmla="*/ 3757358 w 6857455"/>
              <a:gd name="connsiteY150" fmla="*/ 691450 h 874716"/>
              <a:gd name="connsiteX151" fmla="*/ 3852421 w 6857455"/>
              <a:gd name="connsiteY151" fmla="*/ 709167 h 874716"/>
              <a:gd name="connsiteX152" fmla="*/ 3947104 w 6857455"/>
              <a:gd name="connsiteY152" fmla="*/ 743267 h 874716"/>
              <a:gd name="connsiteX153" fmla="*/ 4013208 w 6857455"/>
              <a:gd name="connsiteY153" fmla="*/ 769367 h 874716"/>
              <a:gd name="connsiteX154" fmla="*/ 4105222 w 6857455"/>
              <a:gd name="connsiteY154" fmla="*/ 792417 h 874716"/>
              <a:gd name="connsiteX155" fmla="*/ 4246006 w 6857455"/>
              <a:gd name="connsiteY155" fmla="*/ 808610 h 874716"/>
              <a:gd name="connsiteX156" fmla="*/ 4310779 w 6857455"/>
              <a:gd name="connsiteY156" fmla="*/ 810326 h 874716"/>
              <a:gd name="connsiteX157" fmla="*/ 4413272 w 6857455"/>
              <a:gd name="connsiteY157" fmla="*/ 848235 h 874716"/>
              <a:gd name="connsiteX158" fmla="*/ 4457087 w 6857455"/>
              <a:gd name="connsiteY158" fmla="*/ 866524 h 874716"/>
              <a:gd name="connsiteX159" fmla="*/ 4496523 w 6857455"/>
              <a:gd name="connsiteY159" fmla="*/ 851284 h 874716"/>
              <a:gd name="connsiteX160" fmla="*/ 4522050 w 6857455"/>
              <a:gd name="connsiteY160" fmla="*/ 833757 h 874716"/>
              <a:gd name="connsiteX161" fmla="*/ 4602824 w 6857455"/>
              <a:gd name="connsiteY161" fmla="*/ 848618 h 874716"/>
              <a:gd name="connsiteX162" fmla="*/ 4688553 w 6857455"/>
              <a:gd name="connsiteY162" fmla="*/ 864238 h 874716"/>
              <a:gd name="connsiteX163" fmla="*/ 4749895 w 6857455"/>
              <a:gd name="connsiteY163" fmla="*/ 874716 h 874716"/>
              <a:gd name="connsiteX164" fmla="*/ 4826480 w 6857455"/>
              <a:gd name="connsiteY164" fmla="*/ 866334 h 874716"/>
              <a:gd name="connsiteX165" fmla="*/ 4886870 w 6857455"/>
              <a:gd name="connsiteY165" fmla="*/ 862906 h 874716"/>
              <a:gd name="connsiteX166" fmla="*/ 4935639 w 6857455"/>
              <a:gd name="connsiteY166" fmla="*/ 853190 h 874716"/>
              <a:gd name="connsiteX167" fmla="*/ 4952784 w 6857455"/>
              <a:gd name="connsiteY167" fmla="*/ 847473 h 874716"/>
              <a:gd name="connsiteX168" fmla="*/ 5088617 w 6857455"/>
              <a:gd name="connsiteY168" fmla="*/ 802896 h 874716"/>
              <a:gd name="connsiteX169" fmla="*/ 5233781 w 6857455"/>
              <a:gd name="connsiteY169" fmla="*/ 767271 h 874716"/>
              <a:gd name="connsiteX170" fmla="*/ 5327893 w 6857455"/>
              <a:gd name="connsiteY170" fmla="*/ 789752 h 874716"/>
              <a:gd name="connsiteX171" fmla="*/ 5362946 w 6857455"/>
              <a:gd name="connsiteY171" fmla="*/ 789370 h 874716"/>
              <a:gd name="connsiteX172" fmla="*/ 5524115 w 6857455"/>
              <a:gd name="connsiteY172" fmla="*/ 794514 h 874716"/>
              <a:gd name="connsiteX173" fmla="*/ 5552500 w 6857455"/>
              <a:gd name="connsiteY173" fmla="*/ 800038 h 874716"/>
              <a:gd name="connsiteX174" fmla="*/ 5705857 w 6857455"/>
              <a:gd name="connsiteY174" fmla="*/ 777367 h 874716"/>
              <a:gd name="connsiteX175" fmla="*/ 5761485 w 6857455"/>
              <a:gd name="connsiteY175" fmla="*/ 773557 h 874716"/>
              <a:gd name="connsiteX176" fmla="*/ 5812731 w 6857455"/>
              <a:gd name="connsiteY176" fmla="*/ 767271 h 874716"/>
              <a:gd name="connsiteX177" fmla="*/ 5884361 w 6857455"/>
              <a:gd name="connsiteY177" fmla="*/ 765747 h 874716"/>
              <a:gd name="connsiteX178" fmla="*/ 5958660 w 6857455"/>
              <a:gd name="connsiteY178" fmla="*/ 768605 h 874716"/>
              <a:gd name="connsiteX179" fmla="*/ 6041528 w 6857455"/>
              <a:gd name="connsiteY179" fmla="*/ 768033 h 874716"/>
              <a:gd name="connsiteX180" fmla="*/ 6074297 w 6857455"/>
              <a:gd name="connsiteY180" fmla="*/ 763081 h 874716"/>
              <a:gd name="connsiteX181" fmla="*/ 6162880 w 6857455"/>
              <a:gd name="connsiteY181" fmla="*/ 766509 h 874716"/>
              <a:gd name="connsiteX182" fmla="*/ 6209364 w 6857455"/>
              <a:gd name="connsiteY182" fmla="*/ 760795 h 874716"/>
              <a:gd name="connsiteX183" fmla="*/ 6285948 w 6857455"/>
              <a:gd name="connsiteY183" fmla="*/ 759651 h 874716"/>
              <a:gd name="connsiteX184" fmla="*/ 6310905 w 6857455"/>
              <a:gd name="connsiteY184" fmla="*/ 758316 h 874716"/>
              <a:gd name="connsiteX185" fmla="*/ 6333194 w 6857455"/>
              <a:gd name="connsiteY185" fmla="*/ 757554 h 874716"/>
              <a:gd name="connsiteX186" fmla="*/ 6409586 w 6857455"/>
              <a:gd name="connsiteY186" fmla="*/ 773177 h 874716"/>
              <a:gd name="connsiteX187" fmla="*/ 6477407 w 6857455"/>
              <a:gd name="connsiteY187" fmla="*/ 774129 h 874716"/>
              <a:gd name="connsiteX188" fmla="*/ 6596283 w 6857455"/>
              <a:gd name="connsiteY188" fmla="*/ 786703 h 874716"/>
              <a:gd name="connsiteX189" fmla="*/ 6622573 w 6857455"/>
              <a:gd name="connsiteY189" fmla="*/ 782321 h 874716"/>
              <a:gd name="connsiteX190" fmla="*/ 6704872 w 6857455"/>
              <a:gd name="connsiteY190" fmla="*/ 780607 h 874716"/>
              <a:gd name="connsiteX191" fmla="*/ 6751738 w 6857455"/>
              <a:gd name="connsiteY191" fmla="*/ 779273 h 874716"/>
              <a:gd name="connsiteX192" fmla="*/ 6809650 w 6857455"/>
              <a:gd name="connsiteY192" fmla="*/ 788417 h 874716"/>
              <a:gd name="connsiteX193" fmla="*/ 6832976 w 6857455"/>
              <a:gd name="connsiteY193" fmla="*/ 800428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6857455" h="874716">
                <a:moveTo>
                  <a:pt x="6857455" y="804643"/>
                </a:moveTo>
                <a:lnTo>
                  <a:pt x="6857455" y="562246"/>
                </a:lnTo>
                <a:lnTo>
                  <a:pt x="6829178" y="551284"/>
                </a:lnTo>
                <a:cubicBezTo>
                  <a:pt x="6805745" y="539044"/>
                  <a:pt x="6784885" y="521708"/>
                  <a:pt x="6766024" y="500372"/>
                </a:cubicBezTo>
                <a:cubicBezTo>
                  <a:pt x="6755166" y="488179"/>
                  <a:pt x="6746784" y="486845"/>
                  <a:pt x="6734971" y="500944"/>
                </a:cubicBezTo>
                <a:cubicBezTo>
                  <a:pt x="6721257" y="517326"/>
                  <a:pt x="6701634" y="510850"/>
                  <a:pt x="6683915" y="507040"/>
                </a:cubicBezTo>
                <a:cubicBezTo>
                  <a:pt x="6665629" y="503230"/>
                  <a:pt x="6647148" y="499228"/>
                  <a:pt x="6628860" y="495418"/>
                </a:cubicBezTo>
                <a:cubicBezTo>
                  <a:pt x="6615335" y="492752"/>
                  <a:pt x="6601999" y="490466"/>
                  <a:pt x="6588662" y="487227"/>
                </a:cubicBezTo>
                <a:cubicBezTo>
                  <a:pt x="6547133" y="477129"/>
                  <a:pt x="6509794" y="480177"/>
                  <a:pt x="6476074" y="511230"/>
                </a:cubicBezTo>
                <a:cubicBezTo>
                  <a:pt x="6450356" y="535043"/>
                  <a:pt x="6417399" y="542093"/>
                  <a:pt x="6382345" y="534853"/>
                </a:cubicBezTo>
                <a:cubicBezTo>
                  <a:pt x="6377963" y="533901"/>
                  <a:pt x="6372439" y="530091"/>
                  <a:pt x="6369391" y="531615"/>
                </a:cubicBezTo>
                <a:cubicBezTo>
                  <a:pt x="6323479" y="553904"/>
                  <a:pt x="6287092" y="514658"/>
                  <a:pt x="6244799" y="512182"/>
                </a:cubicBezTo>
                <a:cubicBezTo>
                  <a:pt x="6226130" y="511040"/>
                  <a:pt x="6207079" y="496942"/>
                  <a:pt x="6190315" y="485703"/>
                </a:cubicBezTo>
                <a:cubicBezTo>
                  <a:pt x="6167262" y="470271"/>
                  <a:pt x="6146687" y="455412"/>
                  <a:pt x="6115446" y="462270"/>
                </a:cubicBezTo>
                <a:cubicBezTo>
                  <a:pt x="6084203" y="469319"/>
                  <a:pt x="6055627" y="456364"/>
                  <a:pt x="6032194" y="434266"/>
                </a:cubicBezTo>
                <a:cubicBezTo>
                  <a:pt x="6014287" y="417501"/>
                  <a:pt x="5994665" y="415977"/>
                  <a:pt x="5971042" y="420738"/>
                </a:cubicBezTo>
                <a:cubicBezTo>
                  <a:pt x="5941513" y="426645"/>
                  <a:pt x="5910842" y="427027"/>
                  <a:pt x="5880933" y="430646"/>
                </a:cubicBezTo>
                <a:cubicBezTo>
                  <a:pt x="5874454" y="431408"/>
                  <a:pt x="5866265" y="434076"/>
                  <a:pt x="5862452" y="438648"/>
                </a:cubicBezTo>
                <a:cubicBezTo>
                  <a:pt x="5815779" y="495418"/>
                  <a:pt x="5750055" y="495990"/>
                  <a:pt x="5685283" y="498658"/>
                </a:cubicBezTo>
                <a:cubicBezTo>
                  <a:pt x="5646039" y="500372"/>
                  <a:pt x="5606604" y="500372"/>
                  <a:pt x="5567169" y="499420"/>
                </a:cubicBezTo>
                <a:cubicBezTo>
                  <a:pt x="5553832" y="499228"/>
                  <a:pt x="5539736" y="496180"/>
                  <a:pt x="5527923" y="490466"/>
                </a:cubicBezTo>
                <a:cubicBezTo>
                  <a:pt x="5503348" y="478463"/>
                  <a:pt x="5480680" y="462843"/>
                  <a:pt x="5456292" y="450650"/>
                </a:cubicBezTo>
                <a:cubicBezTo>
                  <a:pt x="5447151" y="445886"/>
                  <a:pt x="5435338" y="445696"/>
                  <a:pt x="5424670" y="444934"/>
                </a:cubicBezTo>
                <a:cubicBezTo>
                  <a:pt x="5405809" y="443410"/>
                  <a:pt x="5384854" y="447982"/>
                  <a:pt x="5368662" y="441124"/>
                </a:cubicBezTo>
                <a:cubicBezTo>
                  <a:pt x="5326559" y="423407"/>
                  <a:pt x="5287123" y="427407"/>
                  <a:pt x="5247118" y="444934"/>
                </a:cubicBezTo>
                <a:cubicBezTo>
                  <a:pt x="5191108" y="469509"/>
                  <a:pt x="5138148" y="467605"/>
                  <a:pt x="5088617" y="428742"/>
                </a:cubicBezTo>
                <a:cubicBezTo>
                  <a:pt x="5066328" y="411215"/>
                  <a:pt x="5044609" y="419596"/>
                  <a:pt x="5025750" y="433694"/>
                </a:cubicBezTo>
                <a:cubicBezTo>
                  <a:pt x="5004032" y="450078"/>
                  <a:pt x="4982885" y="454268"/>
                  <a:pt x="4957930" y="442268"/>
                </a:cubicBezTo>
                <a:cubicBezTo>
                  <a:pt x="4952404" y="439600"/>
                  <a:pt x="4944594" y="440933"/>
                  <a:pt x="4938116" y="441886"/>
                </a:cubicBezTo>
                <a:cubicBezTo>
                  <a:pt x="4901158" y="446648"/>
                  <a:pt x="4864009" y="454650"/>
                  <a:pt x="4833910" y="421693"/>
                </a:cubicBezTo>
                <a:cubicBezTo>
                  <a:pt x="4828004" y="415214"/>
                  <a:pt x="4818097" y="412549"/>
                  <a:pt x="4810095" y="408167"/>
                </a:cubicBezTo>
                <a:cubicBezTo>
                  <a:pt x="4776566" y="390258"/>
                  <a:pt x="4777900" y="391974"/>
                  <a:pt x="4747991" y="413691"/>
                </a:cubicBezTo>
                <a:cubicBezTo>
                  <a:pt x="4732369" y="425121"/>
                  <a:pt x="4710842" y="436742"/>
                  <a:pt x="4692745" y="435790"/>
                </a:cubicBezTo>
                <a:cubicBezTo>
                  <a:pt x="4583584" y="430075"/>
                  <a:pt x="4479758" y="457508"/>
                  <a:pt x="4375933" y="483417"/>
                </a:cubicBezTo>
                <a:cubicBezTo>
                  <a:pt x="4311923" y="499420"/>
                  <a:pt x="4249436" y="500372"/>
                  <a:pt x="4185426" y="484179"/>
                </a:cubicBezTo>
                <a:cubicBezTo>
                  <a:pt x="4139133" y="472367"/>
                  <a:pt x="4095315" y="491800"/>
                  <a:pt x="4052072" y="505134"/>
                </a:cubicBezTo>
                <a:cubicBezTo>
                  <a:pt x="4043117" y="507799"/>
                  <a:pt x="4034735" y="518278"/>
                  <a:pt x="4029973" y="527233"/>
                </a:cubicBezTo>
                <a:cubicBezTo>
                  <a:pt x="4012826" y="558858"/>
                  <a:pt x="3984441" y="563810"/>
                  <a:pt x="3948626" y="550666"/>
                </a:cubicBezTo>
                <a:cubicBezTo>
                  <a:pt x="3920241" y="540377"/>
                  <a:pt x="3894332" y="526661"/>
                  <a:pt x="3871280" y="502275"/>
                </a:cubicBezTo>
                <a:cubicBezTo>
                  <a:pt x="3844229" y="473701"/>
                  <a:pt x="3816224" y="441124"/>
                  <a:pt x="3774312" y="429122"/>
                </a:cubicBezTo>
                <a:cubicBezTo>
                  <a:pt x="3756214" y="423979"/>
                  <a:pt x="3740593" y="423217"/>
                  <a:pt x="3721543" y="428552"/>
                </a:cubicBezTo>
                <a:cubicBezTo>
                  <a:pt x="3684583" y="438837"/>
                  <a:pt x="3647436" y="446078"/>
                  <a:pt x="3612763" y="414263"/>
                </a:cubicBezTo>
                <a:cubicBezTo>
                  <a:pt x="3593712" y="396736"/>
                  <a:pt x="3567994" y="385496"/>
                  <a:pt x="3537323" y="389878"/>
                </a:cubicBezTo>
                <a:cubicBezTo>
                  <a:pt x="3499031" y="395402"/>
                  <a:pt x="3464168" y="381496"/>
                  <a:pt x="3431593" y="360921"/>
                </a:cubicBezTo>
                <a:cubicBezTo>
                  <a:pt x="3419971" y="353491"/>
                  <a:pt x="3405682" y="349301"/>
                  <a:pt x="3392158" y="345681"/>
                </a:cubicBezTo>
                <a:cubicBezTo>
                  <a:pt x="3360915" y="337298"/>
                  <a:pt x="3329480" y="329868"/>
                  <a:pt x="3297856" y="323010"/>
                </a:cubicBezTo>
                <a:cubicBezTo>
                  <a:pt x="3271948" y="317296"/>
                  <a:pt x="3245849" y="313104"/>
                  <a:pt x="3219748" y="308151"/>
                </a:cubicBezTo>
                <a:cubicBezTo>
                  <a:pt x="3191173" y="302817"/>
                  <a:pt x="3168502" y="290433"/>
                  <a:pt x="3156692" y="261668"/>
                </a:cubicBezTo>
                <a:cubicBezTo>
                  <a:pt x="3152882" y="252524"/>
                  <a:pt x="3143737" y="245283"/>
                  <a:pt x="3136497" y="237663"/>
                </a:cubicBezTo>
                <a:cubicBezTo>
                  <a:pt x="3131355" y="232139"/>
                  <a:pt x="3124495" y="227947"/>
                  <a:pt x="3119733" y="222233"/>
                </a:cubicBezTo>
                <a:cubicBezTo>
                  <a:pt x="3094776" y="192132"/>
                  <a:pt x="3070201" y="161843"/>
                  <a:pt x="3045436" y="131742"/>
                </a:cubicBezTo>
                <a:cubicBezTo>
                  <a:pt x="3042958" y="128884"/>
                  <a:pt x="3040292" y="125455"/>
                  <a:pt x="3037054" y="124121"/>
                </a:cubicBezTo>
                <a:cubicBezTo>
                  <a:pt x="3003525" y="110215"/>
                  <a:pt x="2969614" y="97070"/>
                  <a:pt x="2936466" y="82400"/>
                </a:cubicBezTo>
                <a:cubicBezTo>
                  <a:pt x="2923702" y="76686"/>
                  <a:pt x="2910558" y="69637"/>
                  <a:pt x="2901031" y="59731"/>
                </a:cubicBezTo>
                <a:cubicBezTo>
                  <a:pt x="2879314" y="37250"/>
                  <a:pt x="2859502" y="12866"/>
                  <a:pt x="2828259" y="3149"/>
                </a:cubicBezTo>
                <a:cubicBezTo>
                  <a:pt x="2819114" y="293"/>
                  <a:pt x="2808256" y="-1231"/>
                  <a:pt x="2799492" y="1245"/>
                </a:cubicBezTo>
                <a:cubicBezTo>
                  <a:pt x="2763867" y="11532"/>
                  <a:pt x="2729005" y="24296"/>
                  <a:pt x="2693570" y="35154"/>
                </a:cubicBezTo>
                <a:cubicBezTo>
                  <a:pt x="2671092" y="41823"/>
                  <a:pt x="2650707" y="49825"/>
                  <a:pt x="2639847" y="73448"/>
                </a:cubicBezTo>
                <a:cubicBezTo>
                  <a:pt x="2636801" y="80114"/>
                  <a:pt x="2628226" y="87354"/>
                  <a:pt x="2621178" y="88688"/>
                </a:cubicBezTo>
                <a:cubicBezTo>
                  <a:pt x="2575839" y="97260"/>
                  <a:pt x="2531069" y="101451"/>
                  <a:pt x="2489348" y="72304"/>
                </a:cubicBezTo>
                <a:cubicBezTo>
                  <a:pt x="2480585" y="66017"/>
                  <a:pt x="2464201" y="66017"/>
                  <a:pt x="2452580" y="68683"/>
                </a:cubicBezTo>
                <a:cubicBezTo>
                  <a:pt x="2407811" y="78590"/>
                  <a:pt x="2365328" y="82020"/>
                  <a:pt x="2326464" y="50395"/>
                </a:cubicBezTo>
                <a:cubicBezTo>
                  <a:pt x="2321892" y="46585"/>
                  <a:pt x="2307224" y="50015"/>
                  <a:pt x="2300365" y="54777"/>
                </a:cubicBezTo>
                <a:cubicBezTo>
                  <a:pt x="2234259" y="101261"/>
                  <a:pt x="2198064" y="102405"/>
                  <a:pt x="2130434" y="58397"/>
                </a:cubicBezTo>
                <a:cubicBezTo>
                  <a:pt x="2126052" y="55539"/>
                  <a:pt x="2120337" y="52301"/>
                  <a:pt x="2118621" y="47919"/>
                </a:cubicBezTo>
                <a:cubicBezTo>
                  <a:pt x="2107001" y="19914"/>
                  <a:pt x="2082236" y="19152"/>
                  <a:pt x="2057659" y="16866"/>
                </a:cubicBezTo>
                <a:cubicBezTo>
                  <a:pt x="2030608" y="14390"/>
                  <a:pt x="2003555" y="11152"/>
                  <a:pt x="1976314" y="8865"/>
                </a:cubicBezTo>
                <a:cubicBezTo>
                  <a:pt x="1971550" y="8483"/>
                  <a:pt x="1966216" y="10007"/>
                  <a:pt x="1961454" y="11724"/>
                </a:cubicBezTo>
                <a:cubicBezTo>
                  <a:pt x="1943165" y="18010"/>
                  <a:pt x="1925449" y="27154"/>
                  <a:pt x="1906588" y="30964"/>
                </a:cubicBezTo>
                <a:cubicBezTo>
                  <a:pt x="1865821" y="39156"/>
                  <a:pt x="1826385" y="55539"/>
                  <a:pt x="1783330" y="48871"/>
                </a:cubicBezTo>
                <a:cubicBezTo>
                  <a:pt x="1775902" y="47729"/>
                  <a:pt x="1767327" y="53253"/>
                  <a:pt x="1759327" y="55349"/>
                </a:cubicBezTo>
                <a:cubicBezTo>
                  <a:pt x="1744849" y="58969"/>
                  <a:pt x="1730750" y="64111"/>
                  <a:pt x="1716082" y="65445"/>
                </a:cubicBezTo>
                <a:cubicBezTo>
                  <a:pt x="1677218" y="68875"/>
                  <a:pt x="1637975" y="71924"/>
                  <a:pt x="1598920" y="72114"/>
                </a:cubicBezTo>
                <a:cubicBezTo>
                  <a:pt x="1580061" y="72304"/>
                  <a:pt x="1561201" y="65065"/>
                  <a:pt x="1542150" y="62207"/>
                </a:cubicBezTo>
                <a:cubicBezTo>
                  <a:pt x="1533578" y="60873"/>
                  <a:pt x="1519669" y="58587"/>
                  <a:pt x="1516813" y="62779"/>
                </a:cubicBezTo>
                <a:cubicBezTo>
                  <a:pt x="1494714" y="94592"/>
                  <a:pt x="1463661" y="88496"/>
                  <a:pt x="1432228" y="88116"/>
                </a:cubicBezTo>
                <a:cubicBezTo>
                  <a:pt x="1362884" y="87354"/>
                  <a:pt x="1295826" y="60493"/>
                  <a:pt x="1224765" y="71924"/>
                </a:cubicBezTo>
                <a:cubicBezTo>
                  <a:pt x="1204191" y="75162"/>
                  <a:pt x="1181330" y="62397"/>
                  <a:pt x="1159231" y="58207"/>
                </a:cubicBezTo>
                <a:cubicBezTo>
                  <a:pt x="1147801" y="56111"/>
                  <a:pt x="1135228" y="53633"/>
                  <a:pt x="1124370" y="56301"/>
                </a:cubicBezTo>
                <a:cubicBezTo>
                  <a:pt x="1107605" y="60493"/>
                  <a:pt x="1091411" y="68113"/>
                  <a:pt x="1075600" y="75542"/>
                </a:cubicBezTo>
                <a:cubicBezTo>
                  <a:pt x="1046261" y="89258"/>
                  <a:pt x="1016162" y="89258"/>
                  <a:pt x="986633" y="79162"/>
                </a:cubicBezTo>
                <a:cubicBezTo>
                  <a:pt x="944722" y="64873"/>
                  <a:pt x="903193" y="64873"/>
                  <a:pt x="861089" y="76304"/>
                </a:cubicBezTo>
                <a:cubicBezTo>
                  <a:pt x="826990" y="85638"/>
                  <a:pt x="791935" y="92116"/>
                  <a:pt x="759168" y="104689"/>
                </a:cubicBezTo>
                <a:cubicBezTo>
                  <a:pt x="744689" y="110215"/>
                  <a:pt x="732497" y="126597"/>
                  <a:pt x="723735" y="140696"/>
                </a:cubicBezTo>
                <a:cubicBezTo>
                  <a:pt x="706018" y="169271"/>
                  <a:pt x="674013" y="169081"/>
                  <a:pt x="647532" y="147934"/>
                </a:cubicBezTo>
                <a:cubicBezTo>
                  <a:pt x="619717" y="125645"/>
                  <a:pt x="584664" y="112501"/>
                  <a:pt x="552659" y="95926"/>
                </a:cubicBezTo>
                <a:cubicBezTo>
                  <a:pt x="549993" y="94592"/>
                  <a:pt x="545039" y="96116"/>
                  <a:pt x="541800" y="97640"/>
                </a:cubicBezTo>
                <a:cubicBezTo>
                  <a:pt x="488649" y="122407"/>
                  <a:pt x="433593" y="126979"/>
                  <a:pt x="375107" y="123169"/>
                </a:cubicBezTo>
                <a:cubicBezTo>
                  <a:pt x="341960" y="121073"/>
                  <a:pt x="307289" y="137076"/>
                  <a:pt x="273567" y="145458"/>
                </a:cubicBezTo>
                <a:cubicBezTo>
                  <a:pt x="269757" y="146410"/>
                  <a:pt x="266519" y="151174"/>
                  <a:pt x="264043" y="154792"/>
                </a:cubicBezTo>
                <a:cubicBezTo>
                  <a:pt x="240228" y="190800"/>
                  <a:pt x="208223" y="200706"/>
                  <a:pt x="169360" y="177273"/>
                </a:cubicBezTo>
                <a:cubicBezTo>
                  <a:pt x="143643" y="161651"/>
                  <a:pt x="118114" y="158032"/>
                  <a:pt x="89347" y="157460"/>
                </a:cubicBezTo>
                <a:cubicBezTo>
                  <a:pt x="71059" y="157078"/>
                  <a:pt x="52962" y="147934"/>
                  <a:pt x="34291" y="145268"/>
                </a:cubicBezTo>
                <a:lnTo>
                  <a:pt x="0" y="142056"/>
                </a:lnTo>
                <a:lnTo>
                  <a:pt x="0" y="849556"/>
                </a:lnTo>
                <a:lnTo>
                  <a:pt x="60652" y="844783"/>
                </a:lnTo>
                <a:cubicBezTo>
                  <a:pt x="80251" y="839473"/>
                  <a:pt x="99446" y="832043"/>
                  <a:pt x="119068" y="827281"/>
                </a:cubicBezTo>
                <a:cubicBezTo>
                  <a:pt x="137355" y="822899"/>
                  <a:pt x="154501" y="812802"/>
                  <a:pt x="171840" y="804420"/>
                </a:cubicBezTo>
                <a:cubicBezTo>
                  <a:pt x="204985" y="788417"/>
                  <a:pt x="240420" y="798514"/>
                  <a:pt x="274329" y="794324"/>
                </a:cubicBezTo>
                <a:cubicBezTo>
                  <a:pt x="285188" y="792990"/>
                  <a:pt x="296046" y="791466"/>
                  <a:pt x="306715" y="788798"/>
                </a:cubicBezTo>
                <a:cubicBezTo>
                  <a:pt x="335864" y="781749"/>
                  <a:pt x="365583" y="775653"/>
                  <a:pt x="393967" y="765937"/>
                </a:cubicBezTo>
                <a:cubicBezTo>
                  <a:pt x="426165" y="755078"/>
                  <a:pt x="457028" y="740600"/>
                  <a:pt x="493793" y="725549"/>
                </a:cubicBezTo>
                <a:cubicBezTo>
                  <a:pt x="506557" y="729360"/>
                  <a:pt x="526180" y="739648"/>
                  <a:pt x="546373" y="740600"/>
                </a:cubicBezTo>
                <a:cubicBezTo>
                  <a:pt x="611337" y="743838"/>
                  <a:pt x="672107" y="726121"/>
                  <a:pt x="730211" y="698116"/>
                </a:cubicBezTo>
                <a:cubicBezTo>
                  <a:pt x="747927" y="689734"/>
                  <a:pt x="766980" y="684210"/>
                  <a:pt x="784889" y="676018"/>
                </a:cubicBezTo>
                <a:cubicBezTo>
                  <a:pt x="791173" y="673161"/>
                  <a:pt x="799365" y="667065"/>
                  <a:pt x="800509" y="661349"/>
                </a:cubicBezTo>
                <a:cubicBezTo>
                  <a:pt x="807175" y="628201"/>
                  <a:pt x="831942" y="628772"/>
                  <a:pt x="857661" y="626868"/>
                </a:cubicBezTo>
                <a:cubicBezTo>
                  <a:pt x="888332" y="624582"/>
                  <a:pt x="918621" y="619248"/>
                  <a:pt x="949102" y="614676"/>
                </a:cubicBezTo>
                <a:cubicBezTo>
                  <a:pt x="953104" y="614104"/>
                  <a:pt x="956722" y="610104"/>
                  <a:pt x="960342" y="607435"/>
                </a:cubicBezTo>
                <a:cubicBezTo>
                  <a:pt x="965867" y="603435"/>
                  <a:pt x="971011" y="597339"/>
                  <a:pt x="977109" y="595815"/>
                </a:cubicBezTo>
                <a:cubicBezTo>
                  <a:pt x="1008350" y="588385"/>
                  <a:pt x="1039783" y="582099"/>
                  <a:pt x="1071218" y="575240"/>
                </a:cubicBezTo>
                <a:cubicBezTo>
                  <a:pt x="1078266" y="573716"/>
                  <a:pt x="1085505" y="571812"/>
                  <a:pt x="1091983" y="568764"/>
                </a:cubicBezTo>
                <a:cubicBezTo>
                  <a:pt x="1098079" y="565906"/>
                  <a:pt x="1103223" y="560952"/>
                  <a:pt x="1109321" y="557904"/>
                </a:cubicBezTo>
                <a:cubicBezTo>
                  <a:pt x="1125892" y="549714"/>
                  <a:pt x="1142851" y="542093"/>
                  <a:pt x="1162279" y="532949"/>
                </a:cubicBezTo>
                <a:cubicBezTo>
                  <a:pt x="1173138" y="550094"/>
                  <a:pt x="1187810" y="540377"/>
                  <a:pt x="1206097" y="532187"/>
                </a:cubicBezTo>
                <a:cubicBezTo>
                  <a:pt x="1224765" y="523805"/>
                  <a:pt x="1246292" y="521137"/>
                  <a:pt x="1266867" y="518088"/>
                </a:cubicBezTo>
                <a:cubicBezTo>
                  <a:pt x="1304588" y="512564"/>
                  <a:pt x="1342499" y="509134"/>
                  <a:pt x="1380219" y="504182"/>
                </a:cubicBezTo>
                <a:cubicBezTo>
                  <a:pt x="1388221" y="503038"/>
                  <a:pt x="1397365" y="500944"/>
                  <a:pt x="1403461" y="496180"/>
                </a:cubicBezTo>
                <a:cubicBezTo>
                  <a:pt x="1445181" y="464175"/>
                  <a:pt x="1495858" y="455222"/>
                  <a:pt x="1544054" y="458268"/>
                </a:cubicBezTo>
                <a:cubicBezTo>
                  <a:pt x="1581965" y="460557"/>
                  <a:pt x="1619114" y="462270"/>
                  <a:pt x="1656644" y="459032"/>
                </a:cubicBezTo>
                <a:cubicBezTo>
                  <a:pt x="1659502" y="458841"/>
                  <a:pt x="1663312" y="459223"/>
                  <a:pt x="1665406" y="460747"/>
                </a:cubicBezTo>
                <a:cubicBezTo>
                  <a:pt x="1678360" y="470843"/>
                  <a:pt x="1691887" y="471605"/>
                  <a:pt x="1708461" y="473318"/>
                </a:cubicBezTo>
                <a:cubicBezTo>
                  <a:pt x="1731894" y="475797"/>
                  <a:pt x="1753421" y="474081"/>
                  <a:pt x="1775140" y="469891"/>
                </a:cubicBezTo>
                <a:cubicBezTo>
                  <a:pt x="1790952" y="466843"/>
                  <a:pt x="1806953" y="460557"/>
                  <a:pt x="1821051" y="452554"/>
                </a:cubicBezTo>
                <a:cubicBezTo>
                  <a:pt x="1840672" y="441314"/>
                  <a:pt x="1859535" y="436934"/>
                  <a:pt x="1878203" y="451792"/>
                </a:cubicBezTo>
                <a:cubicBezTo>
                  <a:pt x="1898396" y="467605"/>
                  <a:pt x="1921257" y="462081"/>
                  <a:pt x="1943547" y="462651"/>
                </a:cubicBezTo>
                <a:cubicBezTo>
                  <a:pt x="1953262" y="462843"/>
                  <a:pt x="1963550" y="462461"/>
                  <a:pt x="1972884" y="464937"/>
                </a:cubicBezTo>
                <a:cubicBezTo>
                  <a:pt x="1999935" y="471987"/>
                  <a:pt x="2026036" y="482655"/>
                  <a:pt x="2053469" y="487417"/>
                </a:cubicBezTo>
                <a:cubicBezTo>
                  <a:pt x="2068710" y="490084"/>
                  <a:pt x="2085664" y="485321"/>
                  <a:pt x="2101477" y="481893"/>
                </a:cubicBezTo>
                <a:cubicBezTo>
                  <a:pt x="2117479" y="478273"/>
                  <a:pt x="2133290" y="472749"/>
                  <a:pt x="2148722" y="467033"/>
                </a:cubicBezTo>
                <a:cubicBezTo>
                  <a:pt x="2159199" y="463223"/>
                  <a:pt x="2170629" y="459603"/>
                  <a:pt x="2179011" y="452744"/>
                </a:cubicBezTo>
                <a:cubicBezTo>
                  <a:pt x="2198064" y="437124"/>
                  <a:pt x="2217685" y="434455"/>
                  <a:pt x="2240165" y="442648"/>
                </a:cubicBezTo>
                <a:cubicBezTo>
                  <a:pt x="2243593" y="443982"/>
                  <a:pt x="2247594" y="443982"/>
                  <a:pt x="2251404" y="444172"/>
                </a:cubicBezTo>
                <a:cubicBezTo>
                  <a:pt x="2312370" y="448172"/>
                  <a:pt x="2373330" y="450650"/>
                  <a:pt x="2433912" y="456746"/>
                </a:cubicBezTo>
                <a:cubicBezTo>
                  <a:pt x="2458485" y="459223"/>
                  <a:pt x="2482107" y="470081"/>
                  <a:pt x="2506302" y="476939"/>
                </a:cubicBezTo>
                <a:cubicBezTo>
                  <a:pt x="2511256" y="478273"/>
                  <a:pt x="2516783" y="480369"/>
                  <a:pt x="2521735" y="479415"/>
                </a:cubicBezTo>
                <a:cubicBezTo>
                  <a:pt x="2575647" y="469891"/>
                  <a:pt x="2626132" y="483797"/>
                  <a:pt x="2675854" y="502086"/>
                </a:cubicBezTo>
                <a:cubicBezTo>
                  <a:pt x="2680996" y="503992"/>
                  <a:pt x="2687282" y="503419"/>
                  <a:pt x="2692998" y="503038"/>
                </a:cubicBezTo>
                <a:cubicBezTo>
                  <a:pt x="2709003" y="501706"/>
                  <a:pt x="2726337" y="495038"/>
                  <a:pt x="2740816" y="499037"/>
                </a:cubicBezTo>
                <a:cubicBezTo>
                  <a:pt x="2779297" y="510088"/>
                  <a:pt x="2817398" y="523423"/>
                  <a:pt x="2853596" y="540187"/>
                </a:cubicBezTo>
                <a:cubicBezTo>
                  <a:pt x="2890365" y="557142"/>
                  <a:pt x="2924464" y="571430"/>
                  <a:pt x="2966565" y="554286"/>
                </a:cubicBezTo>
                <a:cubicBezTo>
                  <a:pt x="2984472" y="547045"/>
                  <a:pt x="3008095" y="552190"/>
                  <a:pt x="3028671" y="554094"/>
                </a:cubicBezTo>
                <a:cubicBezTo>
                  <a:pt x="3043720" y="555618"/>
                  <a:pt x="3058198" y="564192"/>
                  <a:pt x="3073059" y="564192"/>
                </a:cubicBezTo>
                <a:cubicBezTo>
                  <a:pt x="3112686" y="564192"/>
                  <a:pt x="3147927" y="574288"/>
                  <a:pt x="3182219" y="594862"/>
                </a:cubicBezTo>
                <a:cubicBezTo>
                  <a:pt x="3195557" y="602863"/>
                  <a:pt x="3216322" y="597529"/>
                  <a:pt x="3233656" y="599625"/>
                </a:cubicBezTo>
                <a:cubicBezTo>
                  <a:pt x="3251947" y="602101"/>
                  <a:pt x="3270804" y="604387"/>
                  <a:pt x="3288332" y="609914"/>
                </a:cubicBezTo>
                <a:cubicBezTo>
                  <a:pt x="3333672" y="624392"/>
                  <a:pt x="3378441" y="640774"/>
                  <a:pt x="3423591" y="656015"/>
                </a:cubicBezTo>
                <a:cubicBezTo>
                  <a:pt x="3460738" y="668590"/>
                  <a:pt x="3497317" y="658683"/>
                  <a:pt x="3534084" y="653349"/>
                </a:cubicBezTo>
                <a:cubicBezTo>
                  <a:pt x="3557137" y="649919"/>
                  <a:pt x="3578662" y="641727"/>
                  <a:pt x="3604571" y="653918"/>
                </a:cubicBezTo>
                <a:cubicBezTo>
                  <a:pt x="3629338" y="665541"/>
                  <a:pt x="3660771" y="662873"/>
                  <a:pt x="3688586" y="669160"/>
                </a:cubicBezTo>
                <a:cubicBezTo>
                  <a:pt x="3712020" y="674494"/>
                  <a:pt x="3734687" y="683068"/>
                  <a:pt x="3757358" y="691450"/>
                </a:cubicBezTo>
                <a:cubicBezTo>
                  <a:pt x="3788221" y="702881"/>
                  <a:pt x="3818700" y="714881"/>
                  <a:pt x="3852421" y="709167"/>
                </a:cubicBezTo>
                <a:cubicBezTo>
                  <a:pt x="3890714" y="702689"/>
                  <a:pt x="3917001" y="727073"/>
                  <a:pt x="3947104" y="743267"/>
                </a:cubicBezTo>
                <a:cubicBezTo>
                  <a:pt x="3967869" y="754316"/>
                  <a:pt x="3990538" y="762509"/>
                  <a:pt x="4013208" y="769367"/>
                </a:cubicBezTo>
                <a:cubicBezTo>
                  <a:pt x="4043497" y="778321"/>
                  <a:pt x="4074740" y="783655"/>
                  <a:pt x="4105222" y="792417"/>
                </a:cubicBezTo>
                <a:cubicBezTo>
                  <a:pt x="4151325" y="805561"/>
                  <a:pt x="4198001" y="815850"/>
                  <a:pt x="4246006" y="808610"/>
                </a:cubicBezTo>
                <a:cubicBezTo>
                  <a:pt x="4268105" y="805372"/>
                  <a:pt x="4288682" y="805561"/>
                  <a:pt x="4310779" y="810326"/>
                </a:cubicBezTo>
                <a:cubicBezTo>
                  <a:pt x="4346974" y="818136"/>
                  <a:pt x="4384123" y="819089"/>
                  <a:pt x="4413272" y="848235"/>
                </a:cubicBezTo>
                <a:cubicBezTo>
                  <a:pt x="4423558" y="858524"/>
                  <a:pt x="4442037" y="861190"/>
                  <a:pt x="4457087" y="866524"/>
                </a:cubicBezTo>
                <a:cubicBezTo>
                  <a:pt x="4474424" y="872812"/>
                  <a:pt x="4487186" y="869572"/>
                  <a:pt x="4496523" y="851284"/>
                </a:cubicBezTo>
                <a:cubicBezTo>
                  <a:pt x="4500713" y="843093"/>
                  <a:pt x="4512715" y="835091"/>
                  <a:pt x="4522050" y="833757"/>
                </a:cubicBezTo>
                <a:cubicBezTo>
                  <a:pt x="4550055" y="829757"/>
                  <a:pt x="4575773" y="835663"/>
                  <a:pt x="4602824" y="848618"/>
                </a:cubicBezTo>
                <a:cubicBezTo>
                  <a:pt x="4628161" y="860810"/>
                  <a:pt x="4659786" y="859476"/>
                  <a:pt x="4688553" y="864238"/>
                </a:cubicBezTo>
                <a:cubicBezTo>
                  <a:pt x="4708936" y="867668"/>
                  <a:pt x="4729321" y="874716"/>
                  <a:pt x="4749895" y="874716"/>
                </a:cubicBezTo>
                <a:cubicBezTo>
                  <a:pt x="4775424" y="874716"/>
                  <a:pt x="4800761" y="868620"/>
                  <a:pt x="4826480" y="866334"/>
                </a:cubicBezTo>
                <a:cubicBezTo>
                  <a:pt x="4846482" y="864430"/>
                  <a:pt x="4866867" y="865192"/>
                  <a:pt x="4886870" y="862906"/>
                </a:cubicBezTo>
                <a:cubicBezTo>
                  <a:pt x="4903254" y="861190"/>
                  <a:pt x="4919447" y="856810"/>
                  <a:pt x="4935639" y="853190"/>
                </a:cubicBezTo>
                <a:cubicBezTo>
                  <a:pt x="4941546" y="851856"/>
                  <a:pt x="4947452" y="846711"/>
                  <a:pt x="4952784" y="847473"/>
                </a:cubicBezTo>
                <a:cubicBezTo>
                  <a:pt x="5005745" y="855666"/>
                  <a:pt x="5043847" y="819089"/>
                  <a:pt x="5088617" y="802896"/>
                </a:cubicBezTo>
                <a:cubicBezTo>
                  <a:pt x="5135672" y="785749"/>
                  <a:pt x="5181204" y="759461"/>
                  <a:pt x="5233781" y="767271"/>
                </a:cubicBezTo>
                <a:cubicBezTo>
                  <a:pt x="5265596" y="772033"/>
                  <a:pt x="5296267" y="783083"/>
                  <a:pt x="5327893" y="789752"/>
                </a:cubicBezTo>
                <a:cubicBezTo>
                  <a:pt x="5339132" y="792038"/>
                  <a:pt x="5351705" y="791656"/>
                  <a:pt x="5362946" y="789370"/>
                </a:cubicBezTo>
                <a:cubicBezTo>
                  <a:pt x="5417240" y="778891"/>
                  <a:pt x="5470771" y="777367"/>
                  <a:pt x="5524115" y="794514"/>
                </a:cubicBezTo>
                <a:cubicBezTo>
                  <a:pt x="5533257" y="797372"/>
                  <a:pt x="5542974" y="800038"/>
                  <a:pt x="5552500" y="800038"/>
                </a:cubicBezTo>
                <a:cubicBezTo>
                  <a:pt x="5604697" y="800038"/>
                  <a:pt x="5655944" y="796038"/>
                  <a:pt x="5705857" y="777367"/>
                </a:cubicBezTo>
                <a:cubicBezTo>
                  <a:pt x="5722622" y="771080"/>
                  <a:pt x="5743006" y="775081"/>
                  <a:pt x="5761485" y="773557"/>
                </a:cubicBezTo>
                <a:cubicBezTo>
                  <a:pt x="5778629" y="772224"/>
                  <a:pt x="5796156" y="771653"/>
                  <a:pt x="5812731" y="767271"/>
                </a:cubicBezTo>
                <a:cubicBezTo>
                  <a:pt x="5836925" y="760795"/>
                  <a:pt x="5859404" y="760033"/>
                  <a:pt x="5884361" y="765747"/>
                </a:cubicBezTo>
                <a:cubicBezTo>
                  <a:pt x="5908174" y="771080"/>
                  <a:pt x="5933892" y="768415"/>
                  <a:pt x="5958660" y="768605"/>
                </a:cubicBezTo>
                <a:cubicBezTo>
                  <a:pt x="5986282" y="768795"/>
                  <a:pt x="6013906" y="768984"/>
                  <a:pt x="6041528" y="768033"/>
                </a:cubicBezTo>
                <a:cubicBezTo>
                  <a:pt x="6052579" y="767653"/>
                  <a:pt x="6065151" y="760033"/>
                  <a:pt x="6074297" y="763081"/>
                </a:cubicBezTo>
                <a:cubicBezTo>
                  <a:pt x="6103824" y="773366"/>
                  <a:pt x="6133353" y="760985"/>
                  <a:pt x="6162880" y="766509"/>
                </a:cubicBezTo>
                <a:cubicBezTo>
                  <a:pt x="6177360" y="769367"/>
                  <a:pt x="6193743" y="761557"/>
                  <a:pt x="6209364" y="760795"/>
                </a:cubicBezTo>
                <a:cubicBezTo>
                  <a:pt x="6234892" y="759461"/>
                  <a:pt x="6260419" y="760033"/>
                  <a:pt x="6285948" y="759651"/>
                </a:cubicBezTo>
                <a:cubicBezTo>
                  <a:pt x="6294330" y="759461"/>
                  <a:pt x="6302523" y="758699"/>
                  <a:pt x="6310905" y="758316"/>
                </a:cubicBezTo>
                <a:cubicBezTo>
                  <a:pt x="6318335" y="757936"/>
                  <a:pt x="6326145" y="756222"/>
                  <a:pt x="6333194" y="757554"/>
                </a:cubicBezTo>
                <a:cubicBezTo>
                  <a:pt x="6358723" y="762318"/>
                  <a:pt x="6383869" y="770129"/>
                  <a:pt x="6409586" y="773177"/>
                </a:cubicBezTo>
                <a:cubicBezTo>
                  <a:pt x="6431875" y="775843"/>
                  <a:pt x="6454928" y="772224"/>
                  <a:pt x="6477407" y="774129"/>
                </a:cubicBezTo>
                <a:cubicBezTo>
                  <a:pt x="6517032" y="777367"/>
                  <a:pt x="6556657" y="783083"/>
                  <a:pt x="6596283" y="786703"/>
                </a:cubicBezTo>
                <a:cubicBezTo>
                  <a:pt x="6604857" y="787465"/>
                  <a:pt x="6613809" y="782701"/>
                  <a:pt x="6622573" y="782321"/>
                </a:cubicBezTo>
                <a:cubicBezTo>
                  <a:pt x="6650006" y="781369"/>
                  <a:pt x="6677439" y="781177"/>
                  <a:pt x="6704872" y="780607"/>
                </a:cubicBezTo>
                <a:cubicBezTo>
                  <a:pt x="6720493" y="780415"/>
                  <a:pt x="6736305" y="780987"/>
                  <a:pt x="6751738" y="779273"/>
                </a:cubicBezTo>
                <a:cubicBezTo>
                  <a:pt x="6772120" y="776987"/>
                  <a:pt x="6790599" y="773557"/>
                  <a:pt x="6809650" y="788417"/>
                </a:cubicBezTo>
                <a:cubicBezTo>
                  <a:pt x="6816984" y="794180"/>
                  <a:pt x="6824819" y="797942"/>
                  <a:pt x="6832976" y="800428"/>
                </a:cubicBez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058040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Μεταφορά της μόλυνσης</a:t>
            </a:r>
          </a:p>
        </p:txBody>
      </p:sp>
      <p:sp>
        <p:nvSpPr>
          <p:cNvPr id="3" name="Content Placeholder 2"/>
          <p:cNvSpPr>
            <a:spLocks noGrp="1"/>
          </p:cNvSpPr>
          <p:nvPr>
            <p:ph idx="1"/>
          </p:nvPr>
        </p:nvSpPr>
        <p:spPr>
          <a:xfrm>
            <a:off x="412124" y="1825625"/>
            <a:ext cx="10941676" cy="4351338"/>
          </a:xfrm>
        </p:spPr>
        <p:txBody>
          <a:bodyPr/>
          <a:lstStyle/>
          <a:p>
            <a:pPr marL="0" indent="0">
              <a:buNone/>
            </a:pPr>
            <a:r>
              <a:rPr lang="el-GR" b="1" dirty="0"/>
              <a:t>Ομοίως, </a:t>
            </a:r>
            <a:r>
              <a:rPr lang="el-GR" u="sng" dirty="0"/>
              <a:t>τα νοήματα δεν είναι αμιγή αλλά μολυσμένα από τα αντίθετά τους.</a:t>
            </a:r>
            <a:r>
              <a:rPr lang="el-GR" dirty="0"/>
              <a:t>  Π.χ. δεν μπορείς να ορίσεις τη νύχτα χωρίς αναφορά στη μέρα.  Ή άλλοτε οι λέξεις διατηρούν ως φασματική παρουσία την περασμένη τους σημασία, π.χ. η λέξη φιλοξενούμενος που διατηρεί μέσα της την συνδήλωση του </a:t>
            </a:r>
            <a:r>
              <a:rPr lang="el-GR" b="1" dirty="0"/>
              <a:t>ξένου</a:t>
            </a:r>
            <a:r>
              <a:rPr lang="el-GR" dirty="0"/>
              <a:t>/ανεπιθύμητου, διατηρεί τη διπλή ιδιότητα του φιλοξενούμενου ως ευπρόσδεκτου ή όχι.  Ή άλλοτε </a:t>
            </a:r>
            <a:r>
              <a:rPr lang="el-GR" dirty="0" err="1"/>
              <a:t>υπνώτουσσες</a:t>
            </a:r>
            <a:r>
              <a:rPr lang="el-GR" dirty="0"/>
              <a:t> μεταφορικές σημασίες ενεργοποιούνται στη λογοτεχνία ή τη φιλοσοφία.</a:t>
            </a:r>
          </a:p>
          <a:p>
            <a:endParaRPr lang="el-GR" dirty="0"/>
          </a:p>
          <a:p>
            <a:pPr marL="0" indent="0">
              <a:buNone/>
            </a:pPr>
            <a:r>
              <a:rPr lang="el-GR" i="1" dirty="0">
                <a:solidFill>
                  <a:srgbClr val="0070C0"/>
                </a:solidFill>
              </a:rPr>
              <a:t>Μπορείτε να σκεφτείτε κάποια άλλα παραδείγματα; </a:t>
            </a:r>
          </a:p>
          <a:p>
            <a:endParaRPr lang="el-GR" dirty="0">
              <a:solidFill>
                <a:srgbClr val="0070C0"/>
              </a:solidFill>
            </a:endParaRPr>
          </a:p>
        </p:txBody>
      </p:sp>
    </p:spTree>
    <p:extLst>
      <p:ext uri="{BB962C8B-B14F-4D97-AF65-F5344CB8AC3E}">
        <p14:creationId xmlns:p14="http://schemas.microsoft.com/office/powerpoint/2010/main" val="3737037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257577"/>
            <a:ext cx="10804301" cy="6299634"/>
          </a:xfrm>
        </p:spPr>
        <p:txBody>
          <a:bodyPr>
            <a:normAutofit fontScale="77500" lnSpcReduction="20000"/>
          </a:bodyPr>
          <a:lstStyle/>
          <a:p>
            <a:pPr marL="0" lvl="0" indent="0" algn="just">
              <a:spcAft>
                <a:spcPts val="0"/>
              </a:spcAft>
              <a:buNone/>
            </a:pPr>
            <a:r>
              <a:rPr lang="el-GR" sz="3200" b="1" dirty="0">
                <a:effectLst/>
                <a:latin typeface="Times New Roman" panose="02020603050405020304" pitchFamily="18" charset="0"/>
                <a:ea typeface="Times New Roman" panose="02020603050405020304" pitchFamily="18" charset="0"/>
                <a:cs typeface="Times New Roman" panose="02020603050405020304" pitchFamily="18" charset="0"/>
              </a:rPr>
              <a:t>Στάση απέναντι στο υποκείμενο</a:t>
            </a:r>
            <a:endParaRPr lang="el-GR"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spcAft>
                <a:spcPts val="0"/>
              </a:spcAft>
              <a:buNone/>
            </a:pPr>
            <a:r>
              <a:rPr lang="el-GR" sz="32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spcAft>
                <a:spcPts val="0"/>
              </a:spcAft>
            </a:pPr>
            <a:r>
              <a:rPr lang="el-G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Ο </a:t>
            </a:r>
            <a:r>
              <a:rPr lang="el-GR"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Saussure</a:t>
            </a:r>
            <a:r>
              <a:rPr lang="el-G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ενδιαφερόταν περισσότερο για το «σύστημα της γλώσσας», δηλαδή το σύστημα των κανόνων της γραμματικής και του συντακτικού που καθιστά δυνατή την παραγωγή της «ομιλίας» (</a:t>
            </a:r>
            <a:r>
              <a:rPr lang="el-GR"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parole</a:t>
            </a:r>
            <a:r>
              <a:rPr lang="el-G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και λιγότερο για την ίδια την ομιλία. </a:t>
            </a:r>
            <a:r>
              <a:rPr lang="el-GR" b="1" dirty="0">
                <a:solidFill>
                  <a:schemeClr val="accent6">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«Η απομάκρυνση από τον δομισμό είναι, σε μεγάλο βαθμό, μια κίνηση από τη “γλώσσα” στον “λόγο”. </a:t>
            </a:r>
            <a:r>
              <a:rPr lang="el-G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“Λόγος” σημαίνει γλώσσα νοούμενη ως εκφώνηση, ως ενέχουσα </a:t>
            </a:r>
            <a:r>
              <a:rPr lang="el-GR"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ομιλώντα</a:t>
            </a:r>
            <a:r>
              <a:rPr lang="el-G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και γράφοντα υποκείμενα και συνεπώς, δυνητικά τουλάχιστον, αναγνώστες και ομιλητές επίσης» (</a:t>
            </a:r>
            <a:r>
              <a:rPr lang="el-GR"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Eagleton</a:t>
            </a:r>
            <a:r>
              <a:rPr lang="el-G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1996, σ. 177). Ο δομισμός εντοπίζει και περιγράφει τις δομές και τις συμβάσεις των διαφόρων εκδηλώσεων και εκφάνσεων του πολιτισμού (π.χ. κοινωνικές δομές, θεσμούς, αλλά και γλώσσα, λογοτεχνία κ.λπ.), ενώ ο </a:t>
            </a:r>
            <a:r>
              <a:rPr lang="el-GR"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μεταδομισμός</a:t>
            </a:r>
            <a:r>
              <a:rPr lang="el-G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εστιάζει στη θέση του υποκειμένου μέσα στη δομή και στη σχέση του με τη δομή, ενώ προσπαθεί να επιφέρει αλλαγές και στα δύο. Ο δομισμός εξετάζει τις κοινωνικές και γλωσσικές δομές συγχρονικά, ενώ ο </a:t>
            </a:r>
            <a:r>
              <a:rPr lang="el-GR"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μεταδομισμός</a:t>
            </a:r>
            <a:r>
              <a:rPr lang="el-G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επιχειρεί να εστιάσει </a:t>
            </a:r>
            <a:r>
              <a:rPr lang="el-GR" b="1" dirty="0">
                <a:solidFill>
                  <a:schemeClr val="accent6">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σε παράγοντες που επιφέρουν ιστορικές αλλαγές</a:t>
            </a:r>
            <a:r>
              <a:rPr lang="el-G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l-GR"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el-G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Σε αυτό το πλαίσιο, οι </a:t>
            </a:r>
            <a:r>
              <a:rPr lang="el-GR"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δομιστικές</a:t>
            </a:r>
            <a:r>
              <a:rPr lang="el-G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αναλύσεις περιγράφουν με όσο γίνεται μεγαλύτερη ακρίβεια τις σχέσεις των φύλων, τα συστήματα συγγένειας κ.λπ., τα οποία είναι δυνατόν να παρατηρηθούν σε μια κοινωνία κάποια συγκεκριμένη στιγμή, ενώ οι </a:t>
            </a:r>
            <a:r>
              <a:rPr lang="el-GR"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μεταδομιστικές</a:t>
            </a:r>
            <a:r>
              <a:rPr lang="el-G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θεωρίες τονίζουν την </a:t>
            </a:r>
            <a:r>
              <a:rPr lang="el-GR" b="1" i="1" dirty="0">
                <a:solidFill>
                  <a:schemeClr val="accent6">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ιστορικότητα </a:t>
            </a:r>
            <a:r>
              <a:rPr lang="el-G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του φύλου και του </a:t>
            </a:r>
            <a:r>
              <a:rPr lang="el-GR"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έμφυλου</a:t>
            </a:r>
            <a:r>
              <a:rPr lang="el-G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υποκειμένου. Η έμφαση αυτή λειτουργεί, ακριβώς, ως </a:t>
            </a:r>
            <a:r>
              <a:rPr lang="el-GR"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μέσο αντίστασης στην ίδια την έννοια του φύλου</a:t>
            </a:r>
            <a:r>
              <a:rPr lang="el-G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ενώ κυριαρχεί η αντίληψη ότι υπάρχουν δύο φύλα και ότι οι έννοιες «γυναίκα» και «άνδρας» έχουν σταθερό και διαχρονικό περιεχόμενο, η </a:t>
            </a:r>
            <a:r>
              <a:rPr lang="el-GR"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ιστορικοποίησή</a:t>
            </a:r>
            <a:r>
              <a:rPr lang="el-GR"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l-G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τους φανερώνει και καταδεικνύει το γεγονός ότι αποτελούν προϊόν ιστορικών, κοινωνικών πρακτικών και πρακτικών «λόγου», κυρίως με την έννοια που έχει δώσει στον λόγο ο </a:t>
            </a:r>
            <a:r>
              <a:rPr lang="el-GR"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Φουκώ</a:t>
            </a:r>
            <a:r>
              <a:rPr lang="el-G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(την οποία θα εξετάσουμε παρακάτω). </a:t>
            </a:r>
            <a:endParaRPr lang="el-GR"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endParaRPr lang="el-GR" dirty="0"/>
          </a:p>
        </p:txBody>
      </p:sp>
    </p:spTree>
    <p:extLst>
      <p:ext uri="{BB962C8B-B14F-4D97-AF65-F5344CB8AC3E}">
        <p14:creationId xmlns:p14="http://schemas.microsoft.com/office/powerpoint/2010/main" val="4960175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515600" cy="4613812"/>
          </a:xfrm>
        </p:spPr>
        <p:txBody>
          <a:bodyPr>
            <a:normAutofit/>
          </a:bodyPr>
          <a:lstStyle/>
          <a:p>
            <a:pPr lvl="0" algn="just"/>
            <a:r>
              <a:rPr lang="el-GR" b="1" dirty="0"/>
              <a:t>Σχέδιο. </a:t>
            </a:r>
            <a:r>
              <a:rPr lang="el-GR" dirty="0"/>
              <a:t>Ο δομισμός αμφισβητεί τον συνήθη τρόπο κατηγοριοποίησης της πραγματικότητας και μας</a:t>
            </a:r>
            <a:r>
              <a:rPr lang="el-GR" b="1" dirty="0"/>
              <a:t> </a:t>
            </a:r>
            <a:r>
              <a:rPr lang="el-GR" u="sng" dirty="0"/>
              <a:t>καλεί να απελευθερωθούμε από τη συνήθη πρόσληψη των πραγμάτων για να φτάσουμε σε μια νέα αξιόπιστη οπτική τους.</a:t>
            </a:r>
            <a:endParaRPr lang="el-GR" dirty="0"/>
          </a:p>
          <a:p>
            <a:pPr algn="just"/>
            <a:r>
              <a:rPr lang="el-GR" dirty="0"/>
              <a:t>Αντίθετα ο </a:t>
            </a:r>
            <a:r>
              <a:rPr lang="el-GR" dirty="0" err="1"/>
              <a:t>μεταδομισμός</a:t>
            </a:r>
            <a:r>
              <a:rPr lang="el-GR" dirty="0"/>
              <a:t> είναι ριζοσπαστικός. Δυσπιστεί στην έννοια της λογικής και στην έννοια ότι ο άνθρωπος είναι μια ανεξάρτητη οντότητα: μιλά για το </a:t>
            </a:r>
            <a:r>
              <a:rPr lang="el-GR" u="sng" dirty="0"/>
              <a:t>διασπασμένο ή κατασκευασμένο</a:t>
            </a:r>
            <a:r>
              <a:rPr lang="el-GR" dirty="0"/>
              <a:t> υποκείμενο, </a:t>
            </a:r>
            <a:r>
              <a:rPr lang="el-GR" u="sng" dirty="0"/>
              <a:t>αφού ό,τι σκεφτόμαστε ως άτομο είναι στην πραγματικότητα προϊόν κοινωνικών δομών</a:t>
            </a:r>
            <a:r>
              <a:rPr lang="el-GR" dirty="0"/>
              <a:t>. Το ανθρώπινο ον δεν είναι ουσία, αλλά </a:t>
            </a:r>
            <a:r>
              <a:rPr lang="el-GR" dirty="0">
                <a:solidFill>
                  <a:schemeClr val="accent6">
                    <a:lumMod val="50000"/>
                  </a:schemeClr>
                </a:solidFill>
                <a:effectLst>
                  <a:outerShdw blurRad="38100" dist="38100" dir="2700000" algn="tl">
                    <a:srgbClr val="000000">
                      <a:alpha val="43137"/>
                    </a:srgbClr>
                  </a:outerShdw>
                </a:effectLst>
              </a:rPr>
              <a:t>κοινωνικό πλέγμα</a:t>
            </a:r>
            <a:r>
              <a:rPr lang="el-GR" dirty="0"/>
              <a:t>.  Με άλλα λόγια ο </a:t>
            </a:r>
            <a:r>
              <a:rPr lang="el-GR" dirty="0" err="1"/>
              <a:t>μεταδομισμός</a:t>
            </a:r>
            <a:r>
              <a:rPr lang="el-GR" dirty="0"/>
              <a:t> υπονομεύει το διανοητικό έδαφος του Δυτικού πολιτισμού.</a:t>
            </a:r>
          </a:p>
          <a:p>
            <a:endParaRPr lang="el-GR" dirty="0"/>
          </a:p>
        </p:txBody>
      </p:sp>
    </p:spTree>
    <p:extLst>
      <p:ext uri="{BB962C8B-B14F-4D97-AF65-F5344CB8AC3E}">
        <p14:creationId xmlns:p14="http://schemas.microsoft.com/office/powerpoint/2010/main" val="42746938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B778EFB4-0230-49FF-9425-33D11B4509A6}"/>
              </a:ext>
            </a:extLst>
          </p:cNvPr>
          <p:cNvSpPr>
            <a:spLocks noGrp="1"/>
          </p:cNvSpPr>
          <p:nvPr>
            <p:ph type="title"/>
          </p:nvPr>
        </p:nvSpPr>
        <p:spPr>
          <a:xfrm>
            <a:off x="686834" y="1153572"/>
            <a:ext cx="3200400" cy="4461163"/>
          </a:xfrm>
        </p:spPr>
        <p:txBody>
          <a:bodyPr>
            <a:normAutofit/>
          </a:bodyPr>
          <a:lstStyle/>
          <a:p>
            <a:r>
              <a:rPr lang="el-GR">
                <a:solidFill>
                  <a:srgbClr val="FFFFFF"/>
                </a:solidFill>
              </a:rPr>
              <a:t>Τι σημαίνει </a:t>
            </a:r>
            <a:r>
              <a:rPr lang="el-GR" i="1">
                <a:solidFill>
                  <a:srgbClr val="FFFFFF"/>
                </a:solidFill>
              </a:rPr>
              <a:t>«Δεν υπάρχει νόημα</a:t>
            </a:r>
            <a:r>
              <a:rPr lang="el-GR">
                <a:solidFill>
                  <a:srgbClr val="FFFFFF"/>
                </a:solidFill>
              </a:rPr>
              <a: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Θέση περιεχομένου 2">
            <a:extLst>
              <a:ext uri="{FF2B5EF4-FFF2-40B4-BE49-F238E27FC236}">
                <a16:creationId xmlns:a16="http://schemas.microsoft.com/office/drawing/2014/main" id="{46DA0AD0-9B3C-44CC-809B-4D4FAC6FEBEF}"/>
              </a:ext>
            </a:extLst>
          </p:cNvPr>
          <p:cNvSpPr>
            <a:spLocks noGrp="1"/>
          </p:cNvSpPr>
          <p:nvPr>
            <p:ph idx="1"/>
          </p:nvPr>
        </p:nvSpPr>
        <p:spPr>
          <a:xfrm>
            <a:off x="4447308" y="591344"/>
            <a:ext cx="6906491" cy="5585619"/>
          </a:xfrm>
        </p:spPr>
        <p:txBody>
          <a:bodyPr anchor="ctr">
            <a:normAutofit/>
          </a:bodyPr>
          <a:lstStyle/>
          <a:p>
            <a:endParaRPr lang="el-GR" dirty="0">
              <a:latin typeface="Roboto"/>
            </a:endParaRPr>
          </a:p>
          <a:p>
            <a:r>
              <a:rPr lang="el-GR" b="0" i="0" dirty="0">
                <a:effectLst/>
                <a:latin typeface="Roboto"/>
              </a:rPr>
              <a:t>Σημαίνει ότι δεν υπάρχει «ένα σταθερό νόημα», αλλά πολλά νοήματα.  Για παράδειγμα η λέξη «ελευθερία», «ισχύς», κ.τ.λ.</a:t>
            </a:r>
          </a:p>
          <a:p>
            <a:endParaRPr lang="el-GR" b="0" i="0" dirty="0">
              <a:effectLst/>
              <a:latin typeface="Roboto"/>
            </a:endParaRPr>
          </a:p>
          <a:p>
            <a:r>
              <a:rPr lang="el-GR" dirty="0">
                <a:latin typeface="Roboto"/>
              </a:rPr>
              <a:t>Πώς συλλαμβάνω το νόημα, όταν </a:t>
            </a:r>
            <a:r>
              <a:rPr lang="el-GR" dirty="0" err="1">
                <a:latin typeface="Roboto"/>
              </a:rPr>
              <a:t>αποδομώ</a:t>
            </a:r>
            <a:r>
              <a:rPr lang="el-GR" dirty="0">
                <a:latin typeface="Roboto"/>
              </a:rPr>
              <a:t> το νόημα; </a:t>
            </a:r>
          </a:p>
          <a:p>
            <a:endParaRPr lang="el-GR" dirty="0"/>
          </a:p>
        </p:txBody>
      </p:sp>
    </p:spTree>
    <p:extLst>
      <p:ext uri="{BB962C8B-B14F-4D97-AF65-F5344CB8AC3E}">
        <p14:creationId xmlns:p14="http://schemas.microsoft.com/office/powerpoint/2010/main" val="29734981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a:normAutofit/>
          </a:bodyPr>
          <a:lstStyle/>
          <a:p>
            <a:r>
              <a:rPr lang="el-GR">
                <a:solidFill>
                  <a:srgbClr val="FFFFFF"/>
                </a:solidFill>
              </a:rPr>
              <a:t>Πρώτη εμφάνιση</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447308" y="591344"/>
            <a:ext cx="6906491" cy="5585619"/>
          </a:xfrm>
        </p:spPr>
        <p:txBody>
          <a:bodyPr anchor="ctr">
            <a:normAutofit/>
          </a:bodyPr>
          <a:lstStyle/>
          <a:p>
            <a:r>
              <a:rPr lang="el-GR" b="1" dirty="0"/>
              <a:t>Ιστορικά</a:t>
            </a:r>
            <a:r>
              <a:rPr lang="el-GR" dirty="0"/>
              <a:t>, εμφανίστηκε στη Γαλλία στα </a:t>
            </a:r>
            <a:r>
              <a:rPr lang="el-GR" b="1" dirty="0"/>
              <a:t>τέλη του 1960</a:t>
            </a:r>
            <a:r>
              <a:rPr lang="el-GR" dirty="0"/>
              <a:t>. </a:t>
            </a:r>
          </a:p>
          <a:p>
            <a:r>
              <a:rPr lang="el-GR" dirty="0">
                <a:effectLst/>
                <a:ea typeface="Calibri" panose="020F0502020204030204" pitchFamily="34" charset="0"/>
              </a:rPr>
              <a:t>Πολύ σχηματικά, ο </a:t>
            </a:r>
            <a:r>
              <a:rPr lang="el-GR" dirty="0" err="1">
                <a:effectLst/>
                <a:ea typeface="Calibri" panose="020F0502020204030204" pitchFamily="34" charset="0"/>
              </a:rPr>
              <a:t>μεταδομισμός</a:t>
            </a:r>
            <a:r>
              <a:rPr lang="el-GR" dirty="0">
                <a:effectLst/>
                <a:ea typeface="Calibri" panose="020F0502020204030204" pitchFamily="34" charset="0"/>
              </a:rPr>
              <a:t> πήρε τουλάχιστον τρεις κατευθύνσεις: την αποδόμηση του φιλοσόφου </a:t>
            </a:r>
            <a:r>
              <a:rPr lang="el-GR" dirty="0" err="1">
                <a:effectLst/>
                <a:ea typeface="Calibri" panose="020F0502020204030204" pitchFamily="34" charset="0"/>
              </a:rPr>
              <a:t>Jacques</a:t>
            </a:r>
            <a:r>
              <a:rPr lang="el-GR" dirty="0">
                <a:effectLst/>
                <a:ea typeface="Calibri" panose="020F0502020204030204" pitchFamily="34" charset="0"/>
              </a:rPr>
              <a:t> </a:t>
            </a:r>
            <a:r>
              <a:rPr lang="el-GR" dirty="0" err="1">
                <a:effectLst/>
                <a:ea typeface="Calibri" panose="020F0502020204030204" pitchFamily="34" charset="0"/>
              </a:rPr>
              <a:t>Derrida</a:t>
            </a:r>
            <a:r>
              <a:rPr lang="el-GR" dirty="0">
                <a:effectLst/>
                <a:ea typeface="Calibri" panose="020F0502020204030204" pitchFamily="34" charset="0"/>
              </a:rPr>
              <a:t> (Ζακ </a:t>
            </a:r>
            <a:r>
              <a:rPr lang="el-GR" dirty="0" err="1">
                <a:effectLst/>
                <a:ea typeface="Calibri" panose="020F0502020204030204" pitchFamily="34" charset="0"/>
              </a:rPr>
              <a:t>Ντεριντά</a:t>
            </a:r>
            <a:r>
              <a:rPr lang="el-GR" dirty="0">
                <a:effectLst/>
                <a:ea typeface="Calibri" panose="020F0502020204030204" pitchFamily="34" charset="0"/>
              </a:rPr>
              <a:t>), την ψυχαναλυτική προσέγγιση του </a:t>
            </a:r>
            <a:r>
              <a:rPr lang="el-GR" dirty="0" err="1">
                <a:effectLst/>
                <a:ea typeface="Calibri" panose="020F0502020204030204" pitchFamily="34" charset="0"/>
              </a:rPr>
              <a:t>Jacques</a:t>
            </a:r>
            <a:r>
              <a:rPr lang="el-GR" dirty="0">
                <a:effectLst/>
                <a:ea typeface="Calibri" panose="020F0502020204030204" pitchFamily="34" charset="0"/>
              </a:rPr>
              <a:t> </a:t>
            </a:r>
            <a:r>
              <a:rPr lang="el-GR" dirty="0" err="1">
                <a:effectLst/>
                <a:ea typeface="Calibri" panose="020F0502020204030204" pitchFamily="34" charset="0"/>
              </a:rPr>
              <a:t>Lacan</a:t>
            </a:r>
            <a:r>
              <a:rPr lang="el-GR" dirty="0">
                <a:effectLst/>
                <a:ea typeface="Calibri" panose="020F0502020204030204" pitchFamily="34" charset="0"/>
              </a:rPr>
              <a:t> (Ζακ </a:t>
            </a:r>
            <a:r>
              <a:rPr lang="el-GR" dirty="0" err="1">
                <a:effectLst/>
                <a:ea typeface="Calibri" panose="020F0502020204030204" pitchFamily="34" charset="0"/>
              </a:rPr>
              <a:t>Λακάν</a:t>
            </a:r>
            <a:r>
              <a:rPr lang="el-GR" dirty="0">
                <a:effectLst/>
                <a:ea typeface="Calibri" panose="020F0502020204030204" pitchFamily="34" charset="0"/>
              </a:rPr>
              <a:t>) και τη θεωρία του «λόγου» του </a:t>
            </a:r>
            <a:r>
              <a:rPr lang="el-GR" dirty="0" err="1">
                <a:effectLst/>
                <a:ea typeface="Calibri" panose="020F0502020204030204" pitchFamily="34" charset="0"/>
              </a:rPr>
              <a:t>Michel</a:t>
            </a:r>
            <a:r>
              <a:rPr lang="el-GR" dirty="0">
                <a:effectLst/>
                <a:ea typeface="Calibri" panose="020F0502020204030204" pitchFamily="34" charset="0"/>
              </a:rPr>
              <a:t> </a:t>
            </a:r>
            <a:r>
              <a:rPr lang="el-GR" dirty="0" err="1">
                <a:effectLst/>
                <a:ea typeface="Calibri" panose="020F0502020204030204" pitchFamily="34" charset="0"/>
              </a:rPr>
              <a:t>Foucault</a:t>
            </a:r>
            <a:r>
              <a:rPr lang="el-GR" dirty="0">
                <a:effectLst/>
                <a:ea typeface="Calibri" panose="020F0502020204030204" pitchFamily="34" charset="0"/>
              </a:rPr>
              <a:t> (Μισέλ </a:t>
            </a:r>
            <a:r>
              <a:rPr lang="el-GR" dirty="0" err="1">
                <a:effectLst/>
                <a:ea typeface="Calibri" panose="020F0502020204030204" pitchFamily="34" charset="0"/>
              </a:rPr>
              <a:t>Φουκώ</a:t>
            </a:r>
            <a:r>
              <a:rPr lang="el-GR" dirty="0">
                <a:effectLst/>
                <a:ea typeface="Calibri" panose="020F0502020204030204" pitchFamily="34" charset="0"/>
              </a:rPr>
              <a:t>), ο οποίος </a:t>
            </a:r>
            <a:r>
              <a:rPr lang="el-GR" dirty="0"/>
              <a:t>που έγραψε για ιστορίες θεσμών και επιστημονικών κλάδων με πολιτικό χαρακτήρα</a:t>
            </a:r>
            <a:r>
              <a:rPr lang="el-GR" dirty="0">
                <a:effectLst/>
                <a:ea typeface="Calibri" panose="020F0502020204030204" pitchFamily="34" charset="0"/>
              </a:rPr>
              <a:t>. </a:t>
            </a:r>
          </a:p>
          <a:p>
            <a:endParaRPr lang="el-GR" dirty="0">
              <a:ea typeface="Calibri" panose="020F0502020204030204" pitchFamily="34" charset="0"/>
            </a:endParaRPr>
          </a:p>
        </p:txBody>
      </p:sp>
    </p:spTree>
    <p:extLst>
      <p:ext uri="{BB962C8B-B14F-4D97-AF65-F5344CB8AC3E}">
        <p14:creationId xmlns:p14="http://schemas.microsoft.com/office/powerpoint/2010/main" val="33567225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1820"/>
            <a:ext cx="11353800" cy="540913"/>
          </a:xfrm>
        </p:spPr>
        <p:txBody>
          <a:bodyPr>
            <a:normAutofit fontScale="90000"/>
          </a:bodyPr>
          <a:lstStyle/>
          <a:p>
            <a:r>
              <a:rPr lang="el-GR" i="1" dirty="0">
                <a:effectLst>
                  <a:outerShdw blurRad="38100" dist="38100" dir="2700000" algn="tl">
                    <a:srgbClr val="000000">
                      <a:alpha val="43137"/>
                    </a:srgbClr>
                  </a:outerShdw>
                </a:effectLst>
              </a:rPr>
              <a:t>Ιστορία</a:t>
            </a:r>
          </a:p>
        </p:txBody>
      </p:sp>
      <p:sp>
        <p:nvSpPr>
          <p:cNvPr id="3" name="Content Placeholder 2"/>
          <p:cNvSpPr>
            <a:spLocks noGrp="1"/>
          </p:cNvSpPr>
          <p:nvPr>
            <p:ph idx="1"/>
          </p:nvPr>
        </p:nvSpPr>
        <p:spPr>
          <a:xfrm>
            <a:off x="115909" y="1249252"/>
            <a:ext cx="11809927" cy="5383368"/>
          </a:xfrm>
        </p:spPr>
        <p:txBody>
          <a:bodyPr>
            <a:normAutofit lnSpcReduction="10000"/>
          </a:bodyPr>
          <a:lstStyle/>
          <a:p>
            <a:pPr algn="just"/>
            <a:r>
              <a:rPr lang="en-GB" dirty="0"/>
              <a:t>H</a:t>
            </a:r>
            <a:r>
              <a:rPr lang="el-GR" dirty="0"/>
              <a:t> ομιλία του </a:t>
            </a:r>
            <a:r>
              <a:rPr lang="el-GR" dirty="0" err="1"/>
              <a:t>Ντερριντά</a:t>
            </a:r>
            <a:r>
              <a:rPr lang="el-GR" dirty="0"/>
              <a:t> το </a:t>
            </a:r>
            <a:r>
              <a:rPr lang="el-GR" b="1" dirty="0"/>
              <a:t>1966</a:t>
            </a:r>
            <a:r>
              <a:rPr lang="el-GR" dirty="0"/>
              <a:t> στο </a:t>
            </a:r>
            <a:r>
              <a:rPr lang="el-GR" dirty="0" err="1"/>
              <a:t>Johns</a:t>
            </a:r>
            <a:r>
              <a:rPr lang="el-GR" dirty="0"/>
              <a:t> </a:t>
            </a:r>
            <a:r>
              <a:rPr lang="el-GR" dirty="0" err="1"/>
              <a:t>Hopkins</a:t>
            </a:r>
            <a:r>
              <a:rPr lang="el-GR" dirty="0"/>
              <a:t> με τίτλο </a:t>
            </a:r>
            <a:r>
              <a:rPr lang="el-GR" b="1" dirty="0"/>
              <a:t>«Η δομή, το σημείο και το παιγνίδι μέσα στο λόγο των επιστημών του ανθρώπου»</a:t>
            </a:r>
            <a:r>
              <a:rPr lang="el-GR" dirty="0"/>
              <a:t> αποτελεί εναρκτήριο σημείο του </a:t>
            </a:r>
            <a:r>
              <a:rPr lang="el-GR" dirty="0" err="1"/>
              <a:t>μεταδομισμού</a:t>
            </a:r>
            <a:r>
              <a:rPr lang="el-GR" dirty="0"/>
              <a:t>. Το δεύτερο σημαντικό κείμενο το έγραψε ο Ρολάν </a:t>
            </a:r>
            <a:r>
              <a:rPr lang="el-GR" dirty="0" err="1"/>
              <a:t>Μπαρτ</a:t>
            </a:r>
            <a:r>
              <a:rPr lang="el-GR" dirty="0"/>
              <a:t>, που ξεκίνησε ως </a:t>
            </a:r>
            <a:r>
              <a:rPr lang="el-GR" dirty="0" err="1"/>
              <a:t>δομιστής</a:t>
            </a:r>
            <a:r>
              <a:rPr lang="el-GR" dirty="0"/>
              <a:t>.  Το σημείο στο οποίο περνάει από τον δομισμό στον </a:t>
            </a:r>
            <a:r>
              <a:rPr lang="el-GR" dirty="0" err="1"/>
              <a:t>μεταδομισμό</a:t>
            </a:r>
            <a:r>
              <a:rPr lang="el-GR" dirty="0"/>
              <a:t> είναι το σημαντικό και πολυσυζητημένο δοκίμιο του </a:t>
            </a:r>
            <a:r>
              <a:rPr lang="el-GR" b="1" dirty="0"/>
              <a:t>«Ο θάνατος του συγγραφέα» (1968 στα γαλλικά. Πριν στα αγγλικά). </a:t>
            </a:r>
            <a:r>
              <a:rPr lang="el-GR" dirty="0"/>
              <a:t>Στο δοκίμιο αυτό ανακοινώνει με ρητορικό τρόπο την πλήρη ανεξαρτησία του λογοτεχνικού κειμένου και την αντίσταση του στη δυνατότητα να ενοποιηθεί κάπως από αντιλήψεις για το τι μπορεί να ήθελε να πει ο συγγραφέας. </a:t>
            </a:r>
          </a:p>
          <a:p>
            <a:pPr algn="just"/>
            <a:r>
              <a:rPr lang="el-GR" u="sng" dirty="0"/>
              <a:t>Το κείμενο δεν καθορίζεται από την πρόθεση του συγγραφέα: είναι ελεύθερο από τέτοιους περιορισμούς. </a:t>
            </a:r>
            <a:r>
              <a:rPr lang="el-GR" dirty="0"/>
              <a:t>Το κείμενο παράγεται από την ίδια τη γλώσσα. </a:t>
            </a:r>
            <a:r>
              <a:rPr lang="el-GR" b="1" dirty="0">
                <a:effectLst>
                  <a:outerShdw blurRad="38100" dist="38100" dir="2700000" algn="tl">
                    <a:srgbClr val="000000">
                      <a:alpha val="43137"/>
                    </a:srgbClr>
                  </a:outerShdw>
                </a:effectLst>
              </a:rPr>
              <a:t>Η συνέπεια του θανάτου του συγγραφέα είναι η γέννηση του αναγνώστη».  </a:t>
            </a:r>
          </a:p>
          <a:p>
            <a:pPr algn="just"/>
            <a:r>
              <a:rPr lang="el-GR" sz="2000" dirty="0"/>
              <a:t>Βλ. τώρα </a:t>
            </a:r>
            <a:r>
              <a:rPr lang="el-GR" altLang="el-GR" sz="2000" dirty="0" err="1"/>
              <a:t>Rolan</a:t>
            </a:r>
            <a:r>
              <a:rPr lang="el-GR" altLang="el-GR" sz="2000" dirty="0"/>
              <a:t> </a:t>
            </a:r>
            <a:r>
              <a:rPr lang="el-GR" altLang="el-GR" sz="2000" dirty="0" err="1"/>
              <a:t>Barthes</a:t>
            </a:r>
            <a:r>
              <a:rPr lang="el-GR" altLang="el-GR" sz="2000" dirty="0"/>
              <a:t>, “Ο θάνατος του Συγγραφέα”, 1968, στο </a:t>
            </a:r>
            <a:r>
              <a:rPr lang="el-GR" altLang="el-GR" sz="2000" i="1" dirty="0"/>
              <a:t>Εικόνα – Μουσική – Κεί</a:t>
            </a:r>
            <a:r>
              <a:rPr lang="el-GR" altLang="el-GR" sz="2000" dirty="0"/>
              <a:t>μενο εκδόσεις “</a:t>
            </a:r>
            <a:r>
              <a:rPr lang="el-GR" altLang="el-GR" sz="2000" dirty="0" err="1"/>
              <a:t>Πλέθρον</a:t>
            </a:r>
            <a:r>
              <a:rPr lang="el-GR" altLang="el-GR" sz="2000" dirty="0"/>
              <a:t>”, μετάφραση Γιώργος Σπανός.</a:t>
            </a:r>
          </a:p>
          <a:p>
            <a:pPr algn="just"/>
            <a:endParaRPr lang="el-GR" b="1" dirty="0">
              <a:effectLst>
                <a:outerShdw blurRad="38100" dist="38100" dir="2700000" algn="tl">
                  <a:srgbClr val="000000">
                    <a:alpha val="43137"/>
                  </a:srgbClr>
                </a:outerShdw>
              </a:effectLst>
            </a:endParaRPr>
          </a:p>
          <a:p>
            <a:pPr algn="just"/>
            <a:endParaRPr lang="el-GR" dirty="0"/>
          </a:p>
          <a:p>
            <a:endParaRPr lang="el-GR" dirty="0"/>
          </a:p>
        </p:txBody>
      </p:sp>
    </p:spTree>
    <p:extLst>
      <p:ext uri="{BB962C8B-B14F-4D97-AF65-F5344CB8AC3E}">
        <p14:creationId xmlns:p14="http://schemas.microsoft.com/office/powerpoint/2010/main" val="5652746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557" y="197708"/>
            <a:ext cx="10884243" cy="535461"/>
          </a:xfrm>
        </p:spPr>
        <p:txBody>
          <a:bodyPr>
            <a:noAutofit/>
          </a:bodyPr>
          <a:lstStyle/>
          <a:p>
            <a:r>
              <a:rPr lang="el-GR" sz="3600" dirty="0"/>
              <a:t>Ιστορία</a:t>
            </a:r>
          </a:p>
        </p:txBody>
      </p:sp>
      <p:sp>
        <p:nvSpPr>
          <p:cNvPr id="3" name="Content Placeholder 2"/>
          <p:cNvSpPr>
            <a:spLocks noGrp="1"/>
          </p:cNvSpPr>
          <p:nvPr>
            <p:ph idx="1"/>
          </p:nvPr>
        </p:nvSpPr>
        <p:spPr>
          <a:xfrm>
            <a:off x="222421" y="733170"/>
            <a:ext cx="11730681" cy="5757782"/>
          </a:xfrm>
        </p:spPr>
        <p:txBody>
          <a:bodyPr>
            <a:noAutofit/>
          </a:bodyPr>
          <a:lstStyle/>
          <a:p>
            <a:pPr algn="just"/>
            <a:r>
              <a:rPr lang="el-GR" sz="1800" dirty="0"/>
              <a:t>Το πρώιμο έργο του </a:t>
            </a:r>
            <a:r>
              <a:rPr lang="el-GR" sz="1800" dirty="0" err="1"/>
              <a:t>Ντερριντά</a:t>
            </a:r>
            <a:r>
              <a:rPr lang="el-GR" sz="1800" dirty="0"/>
              <a:t> είναι επίταση της επίθεσης του Νίτσε και κυρίως του </a:t>
            </a:r>
            <a:r>
              <a:rPr lang="el-GR" sz="1800" dirty="0" err="1"/>
              <a:t>Heidegger</a:t>
            </a:r>
            <a:r>
              <a:rPr lang="el-GR" sz="1800" dirty="0"/>
              <a:t> κατά του πλατωνισμού. Έλαβε τη μορφή κριτικής πραγμάτευσης φιλοσόφων όπως ο Ρουσσώ, ο Νίτσε και ο </a:t>
            </a:r>
            <a:r>
              <a:rPr lang="el-GR" sz="1800" dirty="0" err="1"/>
              <a:t>Σωσσύρ</a:t>
            </a:r>
            <a:r>
              <a:rPr lang="el-GR" sz="1800" dirty="0"/>
              <a:t>, ακόμα και ο Χάιντεγκερ. </a:t>
            </a:r>
          </a:p>
          <a:p>
            <a:pPr algn="just"/>
            <a:r>
              <a:rPr lang="el-GR" sz="1800" dirty="0"/>
              <a:t> Ο Νίτσε στο «λυκόφως των ειδώλων» σκιαγραφεί τη διάλυση ενός τρόπου σκέψης που ενατενίζει έναν άλλο κόσμο, κοινού στον Πλάτωνα, στον Χριστιανισμό (Απόστολος Παύλος), στον </a:t>
            </a:r>
            <a:r>
              <a:rPr lang="el-GR" sz="1800" dirty="0" err="1"/>
              <a:t>Καντ</a:t>
            </a:r>
            <a:r>
              <a:rPr lang="el-GR" sz="1800" dirty="0"/>
              <a:t> [βλ. και τον Μαρξ], σύμφωνα με τον οποίο ο Αληθής κόσμος αντιπαρατίθεται στον κόσμο του </a:t>
            </a:r>
            <a:r>
              <a:rPr lang="el-GR" sz="1800" dirty="0" err="1"/>
              <a:t>Φαίνεσθαι</a:t>
            </a:r>
            <a:r>
              <a:rPr lang="el-GR" sz="1800" dirty="0"/>
              <a:t> τον οποίο δημιουργούν οι αισθήσεις, η αμαρτία, η ψευδής συνείδηση, κτλ.  Αποτέλεσμα αυτού του τρόπου σκέψης είναι η δημιουργία ‘δυαδικών αντιθέσεων’: αληθές – ψευδές, πρωτότυπο-παράγωγο, κτλ.  Η οπτική όλων αυτών των διανοητών ήταν πλατωνική γιατί στηριζόταν στη διάκριση του πραγματικού από το φαινομενικό, ή του ορθολογικού από το ανορθολογικό.  </a:t>
            </a:r>
          </a:p>
          <a:p>
            <a:pPr algn="just"/>
            <a:r>
              <a:rPr lang="el-GR" sz="1800" dirty="0"/>
              <a:t>Ο </a:t>
            </a:r>
            <a:r>
              <a:rPr lang="el-GR" sz="1800" dirty="0" err="1"/>
              <a:t>Ντερριντά</a:t>
            </a:r>
            <a:r>
              <a:rPr lang="el-GR" sz="1800" dirty="0"/>
              <a:t> βλέπει ότι η λογική των δυαδικών αντιθέσεων έχει προσβάλλει όλο τον τρόπο σκέψης του ανθρώπου. Σύμφωνα με τη θεωρία του </a:t>
            </a:r>
            <a:r>
              <a:rPr lang="el-GR" sz="1800" dirty="0" err="1"/>
              <a:t>μεταδομισμού</a:t>
            </a:r>
            <a:r>
              <a:rPr lang="el-GR" sz="1800" dirty="0"/>
              <a:t> κάποιες σημασίες εξυψώνονται από τις κοινωνικές ιδεολογίες στη θέση του κέντρου:  Ελευθερία, Οικογένεια, Δημοκρατία, κ.ά. Τέτοιες έννοιες θεωρούνται άλλοτε η προέλευση και άλλοτε το τέλος των πραγμάτων.  Κάθε τέτοια θεωρία παραβλέπει την πλεγματοειδή πολυπλοκότητα των σημείων, την οποία ο </a:t>
            </a:r>
            <a:r>
              <a:rPr lang="el-GR" sz="1800" dirty="0" err="1"/>
              <a:t>μεταδομισμός</a:t>
            </a:r>
            <a:r>
              <a:rPr lang="el-GR" sz="1800" dirty="0"/>
              <a:t> ονομάζει κείμενο [αυτό που ο </a:t>
            </a:r>
            <a:r>
              <a:rPr lang="el-GR" sz="1800" dirty="0" err="1"/>
              <a:t>Βέλτσος</a:t>
            </a:r>
            <a:r>
              <a:rPr lang="el-GR" sz="1800" dirty="0"/>
              <a:t> παρομοιάζει ως «σεντόνι υφασμένο με πολλά νήματα στο οποίο </a:t>
            </a:r>
            <a:r>
              <a:rPr lang="el-GR" sz="1800" dirty="0" err="1"/>
              <a:t>ενοφθλαμίζονται</a:t>
            </a:r>
            <a:r>
              <a:rPr lang="el-GR" sz="1800" dirty="0"/>
              <a:t> άλλα κείμενα]. Ο </a:t>
            </a:r>
            <a:r>
              <a:rPr lang="el-GR" sz="1800" dirty="0" err="1"/>
              <a:t>Ντερριντά</a:t>
            </a:r>
            <a:r>
              <a:rPr lang="el-GR" sz="1800" dirty="0"/>
              <a:t> αποκαλεί </a:t>
            </a:r>
            <a:r>
              <a:rPr lang="el-GR" sz="1800" b="1" dirty="0"/>
              <a:t>μεταφυσικό</a:t>
            </a:r>
            <a:r>
              <a:rPr lang="el-GR" sz="1800" dirty="0"/>
              <a:t> κάθε σύστημα σκέψης που στηρίζεται σε μια αδιάσειστη βάση και δείχνει ότι οι αρχές είναι προϊόντα του συστήματος, και ορίζονται από αυτό που αποκλείουν.  Π.χ. ο άνδρας – όπως δείχνει ο </a:t>
            </a:r>
            <a:r>
              <a:rPr lang="el-GR" sz="1800" dirty="0" err="1"/>
              <a:t>αποδομισμός</a:t>
            </a:r>
            <a:r>
              <a:rPr lang="el-GR" sz="1800" dirty="0"/>
              <a:t> – υπάρχει χάρη στον αποκλεισμό του αντιθέτου – η γυναίκα είναι η βασική υπενθύμιση του τι είναι.</a:t>
            </a:r>
          </a:p>
          <a:p>
            <a:pPr algn="just"/>
            <a:r>
              <a:rPr lang="el-GR" sz="1800" dirty="0"/>
              <a:t>Ο </a:t>
            </a:r>
            <a:r>
              <a:rPr lang="el-GR" sz="1800" dirty="0" err="1"/>
              <a:t>Ντερριντά</a:t>
            </a:r>
            <a:r>
              <a:rPr lang="el-GR" sz="1800" dirty="0"/>
              <a:t> εκφράζει τον θαυμασμό του </a:t>
            </a:r>
            <a:r>
              <a:rPr lang="el-GR" sz="1800" b="1" dirty="0"/>
              <a:t>για ότι διασπείρεται, διαφεύγει, υπαινίσσεται</a:t>
            </a:r>
            <a:r>
              <a:rPr lang="el-GR" sz="1800" dirty="0"/>
              <a:t>. Προχωρά σε πολιτικά ερωτήματα του τύπου: ‘πώς μπορούμε να υπονομεύσουμε τις προθέσεις των κειμένων που ανακαλούν μεταφυσικές αντιθέσεις;’ ‘Πώς κάποια γνωρίσματα ενός κειμένου υπονομεύουν το ουσιαστικό νόημά του;’ Για να κατορθώσει κανείς να ξεφύγει από τη </a:t>
            </a:r>
            <a:r>
              <a:rPr lang="el-GR" sz="1800" dirty="0" err="1"/>
              <a:t>λογοκεντρική</a:t>
            </a:r>
            <a:r>
              <a:rPr lang="el-GR" sz="1800" dirty="0"/>
              <a:t> παράδοση θα πρέπει να γράφει με τρόπο που αποποιείται το ιδανικό της έκφρασης μιας μη γλωσσικής ουσίας. Η γλώσσα αντλεί νόημα μόνο από τη γλώσσα. </a:t>
            </a:r>
          </a:p>
        </p:txBody>
      </p:sp>
    </p:spTree>
    <p:extLst>
      <p:ext uri="{BB962C8B-B14F-4D97-AF65-F5344CB8AC3E}">
        <p14:creationId xmlns:p14="http://schemas.microsoft.com/office/powerpoint/2010/main" val="971672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a:solidFill>
                  <a:srgbClr val="FF0000"/>
                </a:solidFill>
              </a:rPr>
              <a:t>Οδηγός μελέτης</a:t>
            </a:r>
          </a:p>
        </p:txBody>
      </p:sp>
      <p:sp>
        <p:nvSpPr>
          <p:cNvPr id="3" name="Content Placeholder 2"/>
          <p:cNvSpPr>
            <a:spLocks noGrp="1"/>
          </p:cNvSpPr>
          <p:nvPr>
            <p:ph idx="1"/>
          </p:nvPr>
        </p:nvSpPr>
        <p:spPr/>
        <p:txBody>
          <a:bodyPr/>
          <a:lstStyle/>
          <a:p>
            <a:r>
              <a:rPr lang="el-GR" dirty="0"/>
              <a:t>Από το βιβλίο </a:t>
            </a:r>
            <a:r>
              <a:rPr lang="en-US" dirty="0"/>
              <a:t>Peter Barry, </a:t>
            </a:r>
            <a:r>
              <a:rPr lang="el-GR" i="1" dirty="0"/>
              <a:t>Γνωριμία με τη Θεωρία </a:t>
            </a:r>
            <a:r>
              <a:rPr lang="el-GR" dirty="0"/>
              <a:t>να μελετήσετε το σχετικό κεφάλαιο, </a:t>
            </a:r>
            <a:r>
              <a:rPr lang="el-GR" dirty="0" err="1"/>
              <a:t>σσ</a:t>
            </a:r>
            <a:r>
              <a:rPr lang="el-GR" dirty="0"/>
              <a:t>. 87-106. Τα κύρια σημεία συνοψίζονται στο παρόν </a:t>
            </a:r>
            <a:r>
              <a:rPr lang="en-US" dirty="0"/>
              <a:t>PP.</a:t>
            </a:r>
            <a:endParaRPr lang="el-GR" dirty="0"/>
          </a:p>
          <a:p>
            <a:r>
              <a:rPr lang="el-GR" dirty="0"/>
              <a:t>Επίσης από το βιβλίο </a:t>
            </a:r>
            <a:r>
              <a:rPr lang="el-GR" i="1" dirty="0"/>
              <a:t>Λογοτεχνική Θεωρία</a:t>
            </a:r>
            <a:r>
              <a:rPr lang="el-GR" dirty="0"/>
              <a:t> του </a:t>
            </a:r>
            <a:r>
              <a:rPr lang="en-US" dirty="0"/>
              <a:t>J</a:t>
            </a:r>
            <a:r>
              <a:rPr lang="el-GR" dirty="0"/>
              <a:t>. </a:t>
            </a:r>
            <a:r>
              <a:rPr lang="en-US" dirty="0"/>
              <a:t>Culler</a:t>
            </a:r>
            <a:r>
              <a:rPr lang="el-GR" dirty="0"/>
              <a:t>, τις </a:t>
            </a:r>
            <a:r>
              <a:rPr lang="el-GR" dirty="0" err="1"/>
              <a:t>σσ</a:t>
            </a:r>
            <a:r>
              <a:rPr lang="el-GR" dirty="0"/>
              <a:t>. 12-19 (στο </a:t>
            </a:r>
            <a:r>
              <a:rPr lang="en-US" dirty="0"/>
              <a:t>e-class</a:t>
            </a:r>
            <a:r>
              <a:rPr lang="el-GR" dirty="0"/>
              <a:t>). </a:t>
            </a:r>
          </a:p>
          <a:p>
            <a:r>
              <a:rPr lang="el-GR" dirty="0"/>
              <a:t> Σας προτείνεται να μελετήσετε από το </a:t>
            </a:r>
            <a:r>
              <a:rPr lang="el-GR" i="1" dirty="0"/>
              <a:t>Περί Γραμματολογίας </a:t>
            </a:r>
            <a:r>
              <a:rPr lang="el-GR" dirty="0"/>
              <a:t>του </a:t>
            </a:r>
            <a:r>
              <a:rPr lang="el-GR" dirty="0" err="1"/>
              <a:t>Ντερριντά</a:t>
            </a:r>
            <a:r>
              <a:rPr lang="en-US" dirty="0"/>
              <a:t> (</a:t>
            </a:r>
            <a:r>
              <a:rPr lang="el-GR" dirty="0"/>
              <a:t>Αθήνα: Γνώση </a:t>
            </a:r>
            <a:r>
              <a:rPr lang="en-US" dirty="0"/>
              <a:t>1990)</a:t>
            </a:r>
            <a:r>
              <a:rPr lang="el-GR" dirty="0"/>
              <a:t>, το μέρος με τίτλο «Η υπερβολή. Ζήτημα μεθόδου» (</a:t>
            </a:r>
            <a:r>
              <a:rPr lang="el-GR" dirty="0" err="1"/>
              <a:t>σσ</a:t>
            </a:r>
            <a:r>
              <a:rPr lang="el-GR" dirty="0"/>
              <a:t>. 272-82).</a:t>
            </a:r>
          </a:p>
        </p:txBody>
      </p:sp>
    </p:spTree>
    <p:extLst>
      <p:ext uri="{BB962C8B-B14F-4D97-AF65-F5344CB8AC3E}">
        <p14:creationId xmlns:p14="http://schemas.microsoft.com/office/powerpoint/2010/main" val="7265737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7577"/>
            <a:ext cx="10515600" cy="6395886"/>
          </a:xfrm>
        </p:spPr>
        <p:txBody>
          <a:bodyPr>
            <a:normAutofit/>
          </a:bodyPr>
          <a:lstStyle/>
          <a:p>
            <a:pPr algn="just"/>
            <a:r>
              <a:rPr lang="el-GR" dirty="0"/>
              <a:t>Η απάντηση στο ερώτημα «ποιος είμαι» ή «ποια είμαι», σύμφωνα με τον δομισμό, είναι: </a:t>
            </a:r>
            <a:r>
              <a:rPr lang="el-GR" b="1" dirty="0"/>
              <a:t>είμαι το υποκείμενο της γλώσσας που χρησιμοποιώ, η οποία γλώσσα βρίσκεται εκεί πριν από μένα, μαθαίνω να την χρησιμοποιώ και μέσω της γλώσσας «μπαίνω στη θέση» που μου αναλογεί στο πολιτισμικό, δηλαδή το γλωσσικό και κοινωνικό, σύστημα στο οποίο κατοικώ.</a:t>
            </a:r>
            <a:r>
              <a:rPr lang="el-GR" dirty="0"/>
              <a:t>  (Η διαδικασία αυτή, που έχει μελετηθεί συστηματικά από </a:t>
            </a:r>
            <a:r>
              <a:rPr lang="el-GR" dirty="0" err="1"/>
              <a:t>μεταδομιστές</a:t>
            </a:r>
            <a:r>
              <a:rPr lang="el-GR" dirty="0"/>
              <a:t> στοχαστές, ονομάζεται «</a:t>
            </a:r>
            <a:r>
              <a:rPr lang="el-GR" dirty="0" err="1"/>
              <a:t>υποκειμενοποίηση</a:t>
            </a:r>
            <a:r>
              <a:rPr lang="el-GR" dirty="0"/>
              <a:t>» και είναι συνήθως ημιτελής, με την έννοια ότι κανένας δεν προσαρμόζεται απολύτως στη συμβατική του θέση.)</a:t>
            </a:r>
          </a:p>
          <a:p>
            <a:pPr algn="just"/>
            <a:r>
              <a:rPr lang="el-GR" dirty="0"/>
              <a:t>Η «διά της γλώσσας» ή «διά του λόγου» (ανάλογα με την ορολογία του εκάστοτε θεωρητικού) </a:t>
            </a:r>
            <a:r>
              <a:rPr lang="el-GR" b="1" dirty="0"/>
              <a:t>κατασκευή του υποκειμένου</a:t>
            </a:r>
            <a:r>
              <a:rPr lang="el-GR" dirty="0"/>
              <a:t> ήρθε να ανατρέψει μια μακρά παράδοση στην ιστορία της δυτικής σκέψης που προτάσσει, από τη μεριά της, </a:t>
            </a:r>
            <a:r>
              <a:rPr lang="el-GR" b="1" dirty="0"/>
              <a:t>ένα ανθρώπινο υποκείμενο αυτεξούσιο και ενιαίο, του οποίου η βούληση, η σκέψη, η γλώσσα και η δράση υπερβαίνουν τις κοινωνικές δομές και συνθήκες.</a:t>
            </a:r>
            <a:endParaRPr lang="el-GR" dirty="0"/>
          </a:p>
        </p:txBody>
      </p:sp>
    </p:spTree>
    <p:extLst>
      <p:ext uri="{BB962C8B-B14F-4D97-AF65-F5344CB8AC3E}">
        <p14:creationId xmlns:p14="http://schemas.microsoft.com/office/powerpoint/2010/main" val="3967828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2 - Θέση περιεχομένου"/>
          <p:cNvSpPr>
            <a:spLocks noGrp="1"/>
          </p:cNvSpPr>
          <p:nvPr>
            <p:ph idx="1"/>
          </p:nvPr>
        </p:nvSpPr>
        <p:spPr>
          <a:xfrm>
            <a:off x="661737" y="1167063"/>
            <a:ext cx="10692063" cy="5257800"/>
          </a:xfrm>
        </p:spPr>
        <p:txBody>
          <a:bodyPr>
            <a:normAutofit fontScale="92500" lnSpcReduction="10000"/>
          </a:bodyPr>
          <a:lstStyle/>
          <a:p>
            <a:pPr algn="just"/>
            <a:r>
              <a:rPr lang="el-GR" dirty="0"/>
              <a:t>Η λογοτεχνική κριτική που αναπτύχθηκε στο πλαίσιο του </a:t>
            </a:r>
            <a:r>
              <a:rPr lang="el-GR" dirty="0" err="1"/>
              <a:t>μεταδομισμού</a:t>
            </a:r>
            <a:r>
              <a:rPr lang="el-GR" dirty="0"/>
              <a:t>, είναι περισσότερο σύνθετη και απαιτητική καθώς αμφισβητεί και </a:t>
            </a:r>
            <a:r>
              <a:rPr lang="el-GR" b="1" dirty="0" err="1"/>
              <a:t>αποδομεί</a:t>
            </a:r>
            <a:r>
              <a:rPr lang="el-GR" b="1" dirty="0"/>
              <a:t> κάθε είδους υπερβατικό και ενιαίο υποκείμενο</a:t>
            </a:r>
            <a:r>
              <a:rPr lang="el-GR" dirty="0"/>
              <a:t>, </a:t>
            </a:r>
            <a:r>
              <a:rPr lang="el-GR" b="1" dirty="0"/>
              <a:t>συμπεριλαμβανομένου και του συγγραφέα- δημιουργού.</a:t>
            </a:r>
            <a:endParaRPr lang="el-GR" dirty="0"/>
          </a:p>
          <a:p>
            <a:pPr algn="just"/>
            <a:r>
              <a:rPr lang="el-GR" dirty="0"/>
              <a:t>Ο </a:t>
            </a:r>
            <a:r>
              <a:rPr lang="el-GR" dirty="0" err="1"/>
              <a:t>Ντεριντά</a:t>
            </a:r>
            <a:r>
              <a:rPr lang="el-GR" dirty="0"/>
              <a:t> και ο </a:t>
            </a:r>
            <a:r>
              <a:rPr lang="el-GR" dirty="0" err="1"/>
              <a:t>Μπαρτ</a:t>
            </a:r>
            <a:r>
              <a:rPr lang="el-GR" dirty="0"/>
              <a:t> δεν έβλεπαν τους εαυτούς τους ως κριτικούς λογοτεχνίας. Η σχολή </a:t>
            </a:r>
            <a:r>
              <a:rPr lang="el-GR" dirty="0" err="1"/>
              <a:t>υποστασιοποιείται</a:t>
            </a:r>
            <a:r>
              <a:rPr lang="el-GR" dirty="0"/>
              <a:t> στα γραπτά του </a:t>
            </a:r>
            <a:r>
              <a:rPr lang="el-GR" b="1" dirty="0" err="1"/>
              <a:t>Paul</a:t>
            </a:r>
            <a:r>
              <a:rPr lang="el-GR" b="1" dirty="0"/>
              <a:t> de </a:t>
            </a:r>
            <a:r>
              <a:rPr lang="el-GR" b="1" dirty="0" err="1"/>
              <a:t>Man</a:t>
            </a:r>
            <a:r>
              <a:rPr lang="el-GR" dirty="0"/>
              <a:t>, Βέλγου μετανάστη στην Αμερική, που σπούδασε στο </a:t>
            </a:r>
            <a:r>
              <a:rPr lang="el-GR" dirty="0" err="1"/>
              <a:t>Χάρβαντ</a:t>
            </a:r>
            <a:r>
              <a:rPr lang="el-GR" dirty="0"/>
              <a:t> και έγινε το 1971 καθηγητής Συγκριτικής Φιλολογίας στο </a:t>
            </a:r>
            <a:r>
              <a:rPr lang="el-GR" dirty="0" err="1"/>
              <a:t>Yale</a:t>
            </a:r>
            <a:r>
              <a:rPr lang="el-GR" dirty="0"/>
              <a:t>. Η κριτική λογοτεχνίας οφείλει στο παράδειγμά του τον τόνο της. Βρήκε στον </a:t>
            </a:r>
            <a:r>
              <a:rPr lang="el-GR" dirty="0" err="1"/>
              <a:t>Ντερριντά</a:t>
            </a:r>
            <a:r>
              <a:rPr lang="el-GR" dirty="0"/>
              <a:t> μια μέθοδο παραγωγής </a:t>
            </a:r>
            <a:r>
              <a:rPr lang="el-GR" dirty="0" err="1"/>
              <a:t>αποδομητικών</a:t>
            </a:r>
            <a:r>
              <a:rPr lang="el-GR" dirty="0"/>
              <a:t> αναγνώσεων.</a:t>
            </a:r>
          </a:p>
          <a:p>
            <a:pPr algn="just"/>
            <a:r>
              <a:rPr lang="el-GR" dirty="0"/>
              <a:t>Ο όρος αποδόμηση σήμερα είναι σημείο αναφοράς σε πολλά συστήματα λόγου και δηλώνει ένα σύστημα αποσταθεροποίησης – έναν ευτελισμό των παραδοσιακών αξιών ή την εισβολή μιας συγκεκριμένης φιλοσοφικής παράδοσης στην ακαδημαϊκή πολιτισμική κοινότητα.</a:t>
            </a:r>
          </a:p>
          <a:p>
            <a:pPr marL="0" indent="0">
              <a:buNone/>
            </a:pPr>
            <a:endParaRPr lang="en-US" altLang="el-GR" dirty="0"/>
          </a:p>
        </p:txBody>
      </p:sp>
      <p:sp>
        <p:nvSpPr>
          <p:cNvPr id="2" name="Title 1"/>
          <p:cNvSpPr>
            <a:spLocks noGrp="1"/>
          </p:cNvSpPr>
          <p:nvPr>
            <p:ph type="title"/>
          </p:nvPr>
        </p:nvSpPr>
        <p:spPr>
          <a:xfrm>
            <a:off x="463639" y="192505"/>
            <a:ext cx="11565229" cy="613611"/>
          </a:xfrm>
        </p:spPr>
        <p:txBody>
          <a:bodyPr>
            <a:noAutofit/>
          </a:bodyPr>
          <a:lstStyle/>
          <a:p>
            <a:r>
              <a:rPr lang="el-GR" sz="3200" b="1" dirty="0" err="1">
                <a:solidFill>
                  <a:srgbClr val="0070C0"/>
                </a:solidFill>
              </a:rPr>
              <a:t>Αποδομισμός</a:t>
            </a:r>
            <a:r>
              <a:rPr lang="el-GR" sz="3200" b="1" dirty="0">
                <a:solidFill>
                  <a:srgbClr val="0070C0"/>
                </a:solidFill>
              </a:rPr>
              <a:t> και λογοτεχνική κριτική</a:t>
            </a:r>
          </a:p>
        </p:txBody>
      </p:sp>
    </p:spTree>
    <p:extLst>
      <p:ext uri="{BB962C8B-B14F-4D97-AF65-F5344CB8AC3E}">
        <p14:creationId xmlns:p14="http://schemas.microsoft.com/office/powerpoint/2010/main" val="24371881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a:t>ΣΥΜΒΟΛΗ</a:t>
            </a:r>
          </a:p>
        </p:txBody>
      </p:sp>
      <p:sp>
        <p:nvSpPr>
          <p:cNvPr id="3" name="Content Placeholder 2"/>
          <p:cNvSpPr>
            <a:spLocks noGrp="1"/>
          </p:cNvSpPr>
          <p:nvPr>
            <p:ph idx="1"/>
          </p:nvPr>
        </p:nvSpPr>
        <p:spPr/>
        <p:txBody>
          <a:bodyPr/>
          <a:lstStyle/>
          <a:p>
            <a:pPr algn="just"/>
            <a:r>
              <a:rPr lang="el-GR" dirty="0"/>
              <a:t>Ο </a:t>
            </a:r>
            <a:r>
              <a:rPr lang="el-GR" dirty="0" err="1"/>
              <a:t>αποδομισμός</a:t>
            </a:r>
            <a:r>
              <a:rPr lang="el-GR" dirty="0"/>
              <a:t> δείχνει ότι οι δυαδικές αντιθέσεις με βάση τις οποίες λειτουργεί ο δομισμός αντιπροσωπεύουν έναν τρόπο αντίληψης </a:t>
            </a:r>
            <a:r>
              <a:rPr lang="el-GR" b="1" dirty="0"/>
              <a:t>χαρακτηριστικό των ιδεολογιών</a:t>
            </a:r>
            <a:r>
              <a:rPr lang="el-GR" dirty="0"/>
              <a:t>. Αν δεν μπορούμε να παρακάμψουμε το μεταφυσικό τρόπο σκέψης, μπορούμε να διαλευκάνουμε αυτές τις αντιθέσεις.  Η τακτική της </a:t>
            </a:r>
            <a:r>
              <a:rPr lang="el-GR" dirty="0" err="1"/>
              <a:t>αποδομιστικής</a:t>
            </a:r>
            <a:r>
              <a:rPr lang="el-GR" dirty="0"/>
              <a:t> ανάλυσης είναι να δείχνει τα αδιέξοδα του νοήματος όπου τα κείμενα διαψεύδουν τον εαυτό τους.</a:t>
            </a:r>
          </a:p>
          <a:p>
            <a:endParaRPr lang="el-GR" dirty="0"/>
          </a:p>
        </p:txBody>
      </p:sp>
    </p:spTree>
    <p:extLst>
      <p:ext uri="{BB962C8B-B14F-4D97-AF65-F5344CB8AC3E}">
        <p14:creationId xmlns:p14="http://schemas.microsoft.com/office/powerpoint/2010/main" val="1120775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038" y="365125"/>
            <a:ext cx="11040762" cy="665185"/>
          </a:xfrm>
        </p:spPr>
        <p:txBody>
          <a:bodyPr>
            <a:normAutofit fontScale="90000"/>
          </a:bodyPr>
          <a:lstStyle/>
          <a:p>
            <a:pPr algn="ctr"/>
            <a:r>
              <a:rPr lang="el-GR" dirty="0"/>
              <a:t>Πλαίσιο</a:t>
            </a:r>
          </a:p>
        </p:txBody>
      </p:sp>
      <p:sp>
        <p:nvSpPr>
          <p:cNvPr id="3" name="Content Placeholder 2"/>
          <p:cNvSpPr>
            <a:spLocks noGrp="1"/>
          </p:cNvSpPr>
          <p:nvPr>
            <p:ph idx="1"/>
          </p:nvPr>
        </p:nvSpPr>
        <p:spPr>
          <a:xfrm>
            <a:off x="129862" y="1171977"/>
            <a:ext cx="10515600" cy="4992107"/>
          </a:xfrm>
        </p:spPr>
        <p:txBody>
          <a:bodyPr>
            <a:normAutofit fontScale="92500"/>
          </a:bodyPr>
          <a:lstStyle/>
          <a:p>
            <a:r>
              <a:rPr lang="el-GR" dirty="0"/>
              <a:t>Σκεφτείτε ότι ο </a:t>
            </a:r>
            <a:r>
              <a:rPr lang="el-GR" dirty="0" err="1"/>
              <a:t>Ντερριντά</a:t>
            </a:r>
            <a:r>
              <a:rPr lang="el-GR" dirty="0"/>
              <a:t> γράφει τη δεκαετία του 1960.</a:t>
            </a:r>
          </a:p>
          <a:p>
            <a:r>
              <a:rPr lang="el-GR" u="sng" dirty="0"/>
              <a:t>Στον 20ό αιώνα τα κέντρα καταστράφηκαν</a:t>
            </a:r>
            <a:r>
              <a:rPr lang="el-GR" dirty="0"/>
              <a:t>. Ο Α΄ Π.Π. κατέστρεψε την ψευδαίσθηση της υλικής προόδου, το Ολοκαύτωμα την ιδέα της Ευρώπης ως πηγής του ανθρώπινου πολιτισμού, η θεωρία της σχετικότητας τις έννοιες του σταθερού χρόνου και χώρου, ο μοντερνισμός κατέρριψε την ιδέα της αρμονίας ή της τάξης στην αφήγηση. </a:t>
            </a:r>
          </a:p>
          <a:p>
            <a:r>
              <a:rPr lang="el-GR" dirty="0"/>
              <a:t>Το συμβάν λοιπόν είναι η </a:t>
            </a:r>
            <a:r>
              <a:rPr lang="el-GR" b="1" dirty="0"/>
              <a:t>αποκέντρωση του διανοητικού μας σύμπαντος</a:t>
            </a:r>
            <a:r>
              <a:rPr lang="el-GR" dirty="0"/>
              <a:t>. </a:t>
            </a:r>
            <a:r>
              <a:rPr lang="el-GR" b="1" dirty="0"/>
              <a:t>Το σύμπαν είναι σχετικιστικό</a:t>
            </a:r>
            <a:r>
              <a:rPr lang="el-GR" dirty="0"/>
              <a:t>. Αυτό που απομένει είναι </a:t>
            </a:r>
            <a:r>
              <a:rPr lang="el-GR" b="1" dirty="0"/>
              <a:t>το παιγνίδι</a:t>
            </a:r>
            <a:r>
              <a:rPr lang="el-GR" dirty="0"/>
              <a:t>. [Στη διάλεξη αυτή το βρίσκει απελευθερωτικό].  Όπως και ο </a:t>
            </a:r>
            <a:r>
              <a:rPr lang="el-GR" dirty="0" err="1"/>
              <a:t>Μπαρτ</a:t>
            </a:r>
            <a:r>
              <a:rPr lang="el-GR" dirty="0"/>
              <a:t>, θεωρούσε ότι ο θάνατος του συγγραφέα οδηγεί σε μια περίοδο ελευθερίας.  Θα πρέπει να έχουμε το κουράγιο να μπούμε σε αυτό το σύμπαν στο οποίο δεν υπάρχουν εγγυημένα δεδομένα αλλά ερμηνείες.</a:t>
            </a:r>
          </a:p>
          <a:p>
            <a:endParaRPr lang="el-GR" dirty="0"/>
          </a:p>
        </p:txBody>
      </p:sp>
    </p:spTree>
    <p:extLst>
      <p:ext uri="{BB962C8B-B14F-4D97-AF65-F5344CB8AC3E}">
        <p14:creationId xmlns:p14="http://schemas.microsoft.com/office/powerpoint/2010/main" val="31097650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87F8FB-E4FD-4DB7-BE82-998E69176C55}"/>
              </a:ext>
            </a:extLst>
          </p:cNvPr>
          <p:cNvSpPr>
            <a:spLocks noGrp="1"/>
          </p:cNvSpPr>
          <p:nvPr>
            <p:ph type="title"/>
          </p:nvPr>
        </p:nvSpPr>
        <p:spPr>
          <a:xfrm>
            <a:off x="838200" y="565484"/>
            <a:ext cx="10515600" cy="1239254"/>
          </a:xfrm>
        </p:spPr>
        <p:txBody>
          <a:bodyPr>
            <a:normAutofit fontScale="90000"/>
          </a:bodyPr>
          <a:lstStyle/>
          <a:p>
            <a:r>
              <a:rPr lang="en-US" sz="3200" dirty="0"/>
              <a:t>Derrida: </a:t>
            </a:r>
            <a:br>
              <a:rPr lang="el-GR" sz="3200" dirty="0"/>
            </a:br>
            <a:r>
              <a:rPr lang="el-GR" sz="3200" dirty="0"/>
              <a:t>Σχέση ζωής και έργου</a:t>
            </a:r>
            <a:br>
              <a:rPr lang="el-GR" sz="3200" dirty="0"/>
            </a:br>
            <a:r>
              <a:rPr lang="el-GR" sz="3200" dirty="0"/>
              <a:t>3 βασικές έννοιες: αποδόμηση, απορία, </a:t>
            </a:r>
            <a:r>
              <a:rPr lang="el-GR" sz="3200" dirty="0" err="1"/>
              <a:t>λογοκεντρισμός</a:t>
            </a:r>
            <a:endParaRPr lang="el-GR" sz="3200" dirty="0"/>
          </a:p>
        </p:txBody>
      </p:sp>
      <p:sp>
        <p:nvSpPr>
          <p:cNvPr id="3" name="Θέση περιεχομένου 2">
            <a:extLst>
              <a:ext uri="{FF2B5EF4-FFF2-40B4-BE49-F238E27FC236}">
                <a16:creationId xmlns:a16="http://schemas.microsoft.com/office/drawing/2014/main" id="{D746DCFC-70B6-46B8-B78B-58C4E9771FD2}"/>
              </a:ext>
            </a:extLst>
          </p:cNvPr>
          <p:cNvSpPr>
            <a:spLocks noGrp="1"/>
          </p:cNvSpPr>
          <p:nvPr>
            <p:ph idx="1"/>
          </p:nvPr>
        </p:nvSpPr>
        <p:spPr>
          <a:xfrm>
            <a:off x="838200" y="2442411"/>
            <a:ext cx="10515600" cy="3734551"/>
          </a:xfrm>
        </p:spPr>
        <p:txBody>
          <a:bodyPr>
            <a:normAutofit/>
          </a:bodyPr>
          <a:lstStyle/>
          <a:p>
            <a:pPr algn="just"/>
            <a:r>
              <a:rPr lang="el-GR" dirty="0"/>
              <a:t>Ο </a:t>
            </a:r>
            <a:r>
              <a:rPr lang="el-GR" dirty="0" err="1"/>
              <a:t>Ντερρινά</a:t>
            </a:r>
            <a:r>
              <a:rPr lang="el-GR" dirty="0"/>
              <a:t>, όπως είδαμε, στρέφεται εναντίον της θεμελίωσης της δυτικής σκέψης σε δυαδικές αντιθέσεις όπου μια έννοια υπερέχει της άλλης, εναντίον της πίστης στην απόλυτη αλήθεια μιας ιδέας (με την έννοια ότι πάντα πρέπει να βλέπουμε και την άλλη όψη των πραγμάτων, ότι το ένα συμπληρώνει το άλλο), εναντίον της πίστης στην προτεραιότητα της γραφής.  Πιστεύει ότι η διαρκής «απορία» είναι ο μόνος τρόπος να σκεφτόμαστε όρια. </a:t>
            </a:r>
          </a:p>
          <a:p>
            <a:pPr algn="just"/>
            <a:endParaRPr lang="el-GR" dirty="0"/>
          </a:p>
        </p:txBody>
      </p:sp>
    </p:spTree>
    <p:extLst>
      <p:ext uri="{BB962C8B-B14F-4D97-AF65-F5344CB8AC3E}">
        <p14:creationId xmlns:p14="http://schemas.microsoft.com/office/powerpoint/2010/main" val="27000585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i="1" dirty="0"/>
              <a:t>Ένα παράδειγμα ανάγνωσης</a:t>
            </a:r>
          </a:p>
        </p:txBody>
      </p:sp>
      <p:sp>
        <p:nvSpPr>
          <p:cNvPr id="3" name="Content Placeholder 2"/>
          <p:cNvSpPr>
            <a:spLocks noGrp="1"/>
          </p:cNvSpPr>
          <p:nvPr>
            <p:ph idx="1"/>
          </p:nvPr>
        </p:nvSpPr>
        <p:spPr/>
        <p:txBody>
          <a:bodyPr/>
          <a:lstStyle/>
          <a:p>
            <a:r>
              <a:rPr lang="el-GR" dirty="0"/>
              <a:t>Ο </a:t>
            </a:r>
            <a:r>
              <a:rPr lang="el-GR" dirty="0" err="1"/>
              <a:t>Ντεριντά</a:t>
            </a:r>
            <a:r>
              <a:rPr lang="el-GR" dirty="0"/>
              <a:t> στο </a:t>
            </a:r>
            <a:r>
              <a:rPr lang="el-GR" i="1" dirty="0"/>
              <a:t>Περί Γραμματολογίας </a:t>
            </a:r>
            <a:r>
              <a:rPr lang="el-GR" dirty="0"/>
              <a:t>γράφει για το «Δοκίμιο για την καταγωγή των γλωσσών» του Ρουσσώ.</a:t>
            </a:r>
          </a:p>
          <a:p>
            <a:endParaRPr lang="el-GR" dirty="0"/>
          </a:p>
          <a:p>
            <a:r>
              <a:rPr lang="el-GR" dirty="0"/>
              <a:t>Διαβάστε τις σχετικές σελίδες από το βιβλίο του </a:t>
            </a:r>
            <a:r>
              <a:rPr lang="en-US" dirty="0"/>
              <a:t>J. Culler, </a:t>
            </a:r>
            <a:r>
              <a:rPr lang="el-GR" dirty="0"/>
              <a:t>στο </a:t>
            </a:r>
            <a:r>
              <a:rPr lang="en-US" dirty="0"/>
              <a:t>e-class.</a:t>
            </a:r>
            <a:endParaRPr lang="el-GR" dirty="0"/>
          </a:p>
        </p:txBody>
      </p:sp>
    </p:spTree>
    <p:extLst>
      <p:ext uri="{BB962C8B-B14F-4D97-AF65-F5344CB8AC3E}">
        <p14:creationId xmlns:p14="http://schemas.microsoft.com/office/powerpoint/2010/main" val="32351655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2062" y="365125"/>
            <a:ext cx="10791738" cy="573989"/>
          </a:xfrm>
        </p:spPr>
        <p:txBody>
          <a:bodyPr>
            <a:normAutofit fontScale="90000"/>
          </a:bodyPr>
          <a:lstStyle/>
          <a:p>
            <a:r>
              <a:rPr lang="el-GR" b="1" dirty="0"/>
              <a:t>Συμπέρασμα από το παράδειγμα</a:t>
            </a:r>
          </a:p>
        </p:txBody>
      </p:sp>
      <p:sp>
        <p:nvSpPr>
          <p:cNvPr id="3" name="Content Placeholder 2"/>
          <p:cNvSpPr>
            <a:spLocks noGrp="1"/>
          </p:cNvSpPr>
          <p:nvPr>
            <p:ph idx="1"/>
          </p:nvPr>
        </p:nvSpPr>
        <p:spPr>
          <a:xfrm>
            <a:off x="478173" y="1178011"/>
            <a:ext cx="10947634" cy="5428851"/>
          </a:xfrm>
        </p:spPr>
        <p:txBody>
          <a:bodyPr>
            <a:normAutofit fontScale="92500" lnSpcReduction="20000"/>
          </a:bodyPr>
          <a:lstStyle/>
          <a:p>
            <a:pPr marL="0" indent="0" algn="just">
              <a:buNone/>
            </a:pPr>
            <a:r>
              <a:rPr lang="el-GR" dirty="0"/>
              <a:t>Κατά τον </a:t>
            </a:r>
            <a:r>
              <a:rPr lang="el-GR" dirty="0" err="1"/>
              <a:t>Ντεριντά</a:t>
            </a:r>
            <a:r>
              <a:rPr lang="el-GR" dirty="0"/>
              <a:t>, «</a:t>
            </a:r>
            <a:r>
              <a:rPr lang="el-GR" dirty="0" err="1"/>
              <a:t>κάθετι</a:t>
            </a:r>
            <a:r>
              <a:rPr lang="el-GR" dirty="0"/>
              <a:t> αρχίζει να υπάρχει μέσω της διαμεσολάβησης» (σ. 16). </a:t>
            </a:r>
            <a:r>
              <a:rPr lang="el-GR" b="1" dirty="0"/>
              <a:t>Η ιδέα του πρωτοτύπου δημιουργείται μέσω των αντιγράφων και το πρωτότυπο τελεί συνεχώς υπό αναβολή</a:t>
            </a:r>
            <a:r>
              <a:rPr lang="el-GR" dirty="0"/>
              <a:t>.  Η εμπειρία </a:t>
            </a:r>
            <a:r>
              <a:rPr lang="el-GR" dirty="0" err="1"/>
              <a:t>διαμεσολαβείται</a:t>
            </a:r>
            <a:r>
              <a:rPr lang="el-GR" dirty="0"/>
              <a:t> πάντοτε από σημεία και το «πρωτότυπο» είναι ένα αποτέλεσμα συμπληρωμάτων.  Άρα, η ζωή δεν είναι κάτι στο οποίο προστίθενται σημεία, αλλά </a:t>
            </a:r>
            <a:r>
              <a:rPr lang="el-GR" b="1" dirty="0"/>
              <a:t>η ζωή έγινε ό,τι είναι μέσα από διαδικασίες </a:t>
            </a:r>
            <a:r>
              <a:rPr lang="el-GR" b="1" dirty="0" err="1"/>
              <a:t>σημασιοδότησης</a:t>
            </a:r>
            <a:r>
              <a:rPr lang="el-GR" b="1" dirty="0"/>
              <a:t>.</a:t>
            </a:r>
            <a:endParaRPr lang="el-GR" dirty="0"/>
          </a:p>
          <a:p>
            <a:pPr algn="just"/>
            <a:r>
              <a:rPr lang="el-GR" dirty="0"/>
              <a:t>Ο πραγματικός κόσμος υπάρχει αλλά δεν προηγείται της </a:t>
            </a:r>
            <a:r>
              <a:rPr lang="el-GR" dirty="0" err="1"/>
              <a:t>σημασιοδότησης</a:t>
            </a:r>
            <a:r>
              <a:rPr lang="el-GR" dirty="0"/>
              <a:t>: </a:t>
            </a:r>
          </a:p>
          <a:p>
            <a:pPr marL="0" indent="0" algn="just">
              <a:buNone/>
            </a:pPr>
            <a:r>
              <a:rPr lang="el-GR" b="1" dirty="0">
                <a:solidFill>
                  <a:schemeClr val="accent2"/>
                </a:solidFill>
              </a:rPr>
              <a:t>«</a:t>
            </a:r>
            <a:r>
              <a:rPr lang="en-US" b="1" dirty="0">
                <a:solidFill>
                  <a:schemeClr val="accent2"/>
                </a:solidFill>
              </a:rPr>
              <a:t>Il n</a:t>
            </a:r>
            <a:r>
              <a:rPr lang="el-GR" b="1" dirty="0">
                <a:solidFill>
                  <a:schemeClr val="accent2"/>
                </a:solidFill>
              </a:rPr>
              <a:t>’</a:t>
            </a:r>
            <a:r>
              <a:rPr lang="en-US" b="1" dirty="0">
                <a:solidFill>
                  <a:schemeClr val="accent2"/>
                </a:solidFill>
              </a:rPr>
              <a:t>y a pas hors</a:t>
            </a:r>
            <a:r>
              <a:rPr lang="el-GR" b="1" dirty="0">
                <a:solidFill>
                  <a:schemeClr val="accent2"/>
                </a:solidFill>
              </a:rPr>
              <a:t>-</a:t>
            </a:r>
            <a:r>
              <a:rPr lang="en-US" b="1" dirty="0">
                <a:solidFill>
                  <a:schemeClr val="accent2"/>
                </a:solidFill>
              </a:rPr>
              <a:t>text</a:t>
            </a:r>
            <a:r>
              <a:rPr lang="el-GR" b="1" dirty="0">
                <a:solidFill>
                  <a:schemeClr val="accent2"/>
                </a:solidFill>
              </a:rPr>
              <a:t>» </a:t>
            </a:r>
            <a:r>
              <a:rPr lang="el-GR" dirty="0">
                <a:solidFill>
                  <a:schemeClr val="accent2"/>
                </a:solidFill>
              </a:rPr>
              <a:t>δηλαδή</a:t>
            </a:r>
            <a:r>
              <a:rPr lang="el-GR" b="1" dirty="0">
                <a:solidFill>
                  <a:schemeClr val="accent2"/>
                </a:solidFill>
              </a:rPr>
              <a:t> «ότι, εγκαινιάζει το νόημα και τη γλώσσα είναι η γραφή».</a:t>
            </a:r>
            <a:endParaRPr lang="el-GR" dirty="0">
              <a:solidFill>
                <a:schemeClr val="accent2"/>
              </a:solidFill>
            </a:endParaRPr>
          </a:p>
          <a:p>
            <a:pPr algn="just"/>
            <a:r>
              <a:rPr lang="el-GR" dirty="0"/>
              <a:t>Μια ερμηνεία που προσπαθεί να αναπαραγάγει αυτό που σκέφτηκε ο συγγραφέας είναι ανεπαρκής: είναι ένας </a:t>
            </a:r>
            <a:r>
              <a:rPr lang="el-GR" b="1" dirty="0"/>
              <a:t>«σχολιαστικός αναδιπλασιασμός»</a:t>
            </a:r>
            <a:r>
              <a:rPr lang="el-GR" dirty="0"/>
              <a:t> που προσπαθεί να αποκαταστήσει μια </a:t>
            </a:r>
            <a:r>
              <a:rPr lang="el-GR" dirty="0" err="1"/>
              <a:t>προϋπάρχουσα</a:t>
            </a:r>
            <a:r>
              <a:rPr lang="el-GR" dirty="0"/>
              <a:t> μη-</a:t>
            </a:r>
            <a:r>
              <a:rPr lang="el-GR" dirty="0" err="1"/>
              <a:t>κειμενική</a:t>
            </a:r>
            <a:r>
              <a:rPr lang="el-GR" dirty="0"/>
              <a:t> πραγματικότητα για να την παραβάλει με το κείμενο. Αντίθετα ο </a:t>
            </a:r>
            <a:r>
              <a:rPr lang="el-GR" dirty="0" err="1"/>
              <a:t>Ντεριντά</a:t>
            </a:r>
            <a:r>
              <a:rPr lang="el-GR" dirty="0"/>
              <a:t> θεωρεί ότι η κριτική ανάγνωση πρέπει να παραγάγει το κείμενο, καθώς δεν υπάρχει τίποτα πίσω από αυτό που μπορούμε να αποκαταστήσουμε. Η ανάγνωση πρέπει να είναι «</a:t>
            </a:r>
            <a:r>
              <a:rPr lang="el-GR" dirty="0" err="1"/>
              <a:t>αποδομητική</a:t>
            </a:r>
            <a:r>
              <a:rPr lang="el-GR" dirty="0"/>
              <a:t>» αντί για «</a:t>
            </a:r>
            <a:r>
              <a:rPr lang="el-GR" dirty="0" err="1"/>
              <a:t>αποκαταστατική</a:t>
            </a:r>
            <a:r>
              <a:rPr lang="el-GR" dirty="0"/>
              <a:t>».</a:t>
            </a:r>
          </a:p>
          <a:p>
            <a:pPr algn="just"/>
            <a:endParaRPr lang="el-GR" dirty="0"/>
          </a:p>
        </p:txBody>
      </p:sp>
    </p:spTree>
    <p:extLst>
      <p:ext uri="{BB962C8B-B14F-4D97-AF65-F5344CB8AC3E}">
        <p14:creationId xmlns:p14="http://schemas.microsoft.com/office/powerpoint/2010/main" val="36137341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00036"/>
          </a:xfrm>
        </p:spPr>
        <p:txBody>
          <a:bodyPr>
            <a:normAutofit fontScale="90000"/>
          </a:bodyPr>
          <a:lstStyle/>
          <a:p>
            <a:pPr algn="ctr"/>
            <a:r>
              <a:rPr lang="el-GR" i="1" dirty="0">
                <a:solidFill>
                  <a:schemeClr val="accent2"/>
                </a:solidFill>
              </a:rPr>
              <a:t>Πώς διαβάζουμε </a:t>
            </a:r>
            <a:r>
              <a:rPr lang="el-GR" i="1" dirty="0" err="1">
                <a:solidFill>
                  <a:schemeClr val="accent2"/>
                </a:solidFill>
              </a:rPr>
              <a:t>αποδομητικά</a:t>
            </a:r>
            <a:r>
              <a:rPr lang="el-GR" i="1" dirty="0">
                <a:solidFill>
                  <a:schemeClr val="accent2"/>
                </a:solidFill>
              </a:rPr>
              <a:t> ένα κείμενο;</a:t>
            </a:r>
            <a:br>
              <a:rPr lang="el-GR" dirty="0">
                <a:solidFill>
                  <a:schemeClr val="accent2"/>
                </a:solidFill>
              </a:rPr>
            </a:br>
            <a:endParaRPr lang="el-GR" dirty="0">
              <a:solidFill>
                <a:schemeClr val="accent2"/>
              </a:solidFill>
            </a:endParaRPr>
          </a:p>
        </p:txBody>
      </p:sp>
      <p:sp>
        <p:nvSpPr>
          <p:cNvPr id="3" name="Content Placeholder 2"/>
          <p:cNvSpPr>
            <a:spLocks noGrp="1"/>
          </p:cNvSpPr>
          <p:nvPr>
            <p:ph idx="1"/>
          </p:nvPr>
        </p:nvSpPr>
        <p:spPr>
          <a:xfrm>
            <a:off x="838200" y="1365162"/>
            <a:ext cx="10515600" cy="4811801"/>
          </a:xfrm>
        </p:spPr>
        <p:txBody>
          <a:bodyPr>
            <a:normAutofit fontScale="77500" lnSpcReduction="20000"/>
          </a:bodyPr>
          <a:lstStyle/>
          <a:p>
            <a:r>
              <a:rPr lang="el-GR" dirty="0"/>
              <a:t>Και ο </a:t>
            </a:r>
            <a:r>
              <a:rPr lang="el-GR" dirty="0" err="1"/>
              <a:t>μεταδομισμός</a:t>
            </a:r>
            <a:r>
              <a:rPr lang="el-GR" dirty="0"/>
              <a:t>, όπως και άλλες κριτικές τάσεις είναι μια διανοητική στάση: δείχνει ένα κεντρικό ζήτημα και ένα ρεπερτόριο παραδειγμάτων.</a:t>
            </a:r>
          </a:p>
          <a:p>
            <a:r>
              <a:rPr lang="el-GR" dirty="0"/>
              <a:t>Ο λογοτεχνικός κριτικός που εφαρμόζει τον </a:t>
            </a:r>
            <a:r>
              <a:rPr lang="el-GR" dirty="0" err="1"/>
              <a:t>μεταδομισμό</a:t>
            </a:r>
            <a:r>
              <a:rPr lang="el-GR" dirty="0"/>
              <a:t> ασκεί «μια ανάγνωση του κειμένου ενάντια στον εαυτό του»: η διαδικασία αυτή λέγεται </a:t>
            </a:r>
            <a:r>
              <a:rPr lang="el-GR" b="1" dirty="0">
                <a:solidFill>
                  <a:schemeClr val="accent2"/>
                </a:solidFill>
                <a:effectLst>
                  <a:outerShdw blurRad="38100" dist="38100" dir="2700000" algn="tl">
                    <a:srgbClr val="000000">
                      <a:alpha val="43137"/>
                    </a:srgbClr>
                  </a:outerShdw>
                </a:effectLst>
              </a:rPr>
              <a:t>αποδόμηση.</a:t>
            </a:r>
          </a:p>
          <a:p>
            <a:r>
              <a:rPr lang="el-GR" dirty="0"/>
              <a:t>Η </a:t>
            </a:r>
            <a:r>
              <a:rPr lang="el-GR" dirty="0" err="1"/>
              <a:t>αποδομητική</a:t>
            </a:r>
            <a:r>
              <a:rPr lang="el-GR" dirty="0"/>
              <a:t> ανάγνωση αποκαλύπτει την ασυνείδητη παρά τη συνειδητή διάσταση του κειμένου, τα πράγματα που η εμφανής </a:t>
            </a:r>
            <a:r>
              <a:rPr lang="el-GR" dirty="0" err="1"/>
              <a:t>κειμενικότητα</a:t>
            </a:r>
            <a:r>
              <a:rPr lang="el-GR" dirty="0"/>
              <a:t> συγκαλύπτει ή δεν αναγνωρίζει. Π.χ. την έννοια της </a:t>
            </a:r>
            <a:r>
              <a:rPr lang="el-GR" dirty="0" err="1"/>
              <a:t>ξενότητας</a:t>
            </a:r>
            <a:r>
              <a:rPr lang="el-GR" dirty="0"/>
              <a:t> ως καταπιεσμένο ασυνείδητο της λέξης φιλοξενούμενος.</a:t>
            </a:r>
          </a:p>
          <a:p>
            <a:r>
              <a:rPr lang="el-GR" dirty="0"/>
              <a:t>Κατά τον </a:t>
            </a:r>
            <a:r>
              <a:rPr lang="el-GR" dirty="0" err="1"/>
              <a:t>Ντεριντά</a:t>
            </a:r>
            <a:r>
              <a:rPr lang="el-GR" dirty="0"/>
              <a:t> η </a:t>
            </a:r>
            <a:r>
              <a:rPr lang="el-GR" dirty="0" err="1"/>
              <a:t>αποδομητική</a:t>
            </a:r>
            <a:r>
              <a:rPr lang="el-GR" dirty="0"/>
              <a:t> ανάγνωση οφείλει να δείξει την αθέατη σχέση ανάμεσα σε ό,τι ελέγχει ο συγγραφέας και ό,τι δεν ελέγχει από τη γλώσσα που χρησιμοποιεί.</a:t>
            </a:r>
          </a:p>
          <a:p>
            <a:r>
              <a:rPr lang="el-GR" dirty="0"/>
              <a:t>Για την Μπάρμπαρα Τζόνσον, η </a:t>
            </a:r>
            <a:r>
              <a:rPr lang="el-GR" dirty="0" err="1"/>
              <a:t>αποδομητική</a:t>
            </a:r>
            <a:r>
              <a:rPr lang="el-GR" dirty="0"/>
              <a:t> ανάλυση είναι η διάλυση του κειμένου, όχι ως τυχαία αμφιβολία αλλά ως το προσεχτικό ξέμπλεγμα σημασιολογικών δυνάμεων που αντιπαλεύουν μέσα στο κείμενο.</a:t>
            </a:r>
          </a:p>
          <a:p>
            <a:r>
              <a:rPr lang="el-GR" dirty="0"/>
              <a:t>Κατά τον </a:t>
            </a:r>
            <a:r>
              <a:rPr lang="el-GR" dirty="0" err="1"/>
              <a:t>Κάντον</a:t>
            </a:r>
            <a:r>
              <a:rPr lang="el-GR" dirty="0"/>
              <a:t> (</a:t>
            </a:r>
            <a:r>
              <a:rPr lang="el-GR" i="1" dirty="0"/>
              <a:t>Λεξικό λογοτεχνικών όρων</a:t>
            </a:r>
            <a:r>
              <a:rPr lang="el-GR" dirty="0"/>
              <a:t>), ένα κείμενο μπορεί να διαβαστεί σαν να λέει πολλά διαφορετικά πράγματα, αντιφατικά μιας σταθερής σημασίας. </a:t>
            </a:r>
            <a:r>
              <a:rPr lang="el-GR" i="1" dirty="0"/>
              <a:t>Δηλαδή ένα κείμενο μπορεί να προδώσει τον εαυτό του.</a:t>
            </a:r>
            <a:endParaRPr lang="el-GR" dirty="0"/>
          </a:p>
          <a:p>
            <a:endParaRPr lang="el-GR" dirty="0"/>
          </a:p>
          <a:p>
            <a:endParaRPr lang="el-GR" dirty="0"/>
          </a:p>
        </p:txBody>
      </p:sp>
    </p:spTree>
    <p:extLst>
      <p:ext uri="{BB962C8B-B14F-4D97-AF65-F5344CB8AC3E}">
        <p14:creationId xmlns:p14="http://schemas.microsoft.com/office/powerpoint/2010/main" val="9346578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335" y="193184"/>
            <a:ext cx="11070465" cy="579550"/>
          </a:xfrm>
        </p:spPr>
        <p:txBody>
          <a:bodyPr>
            <a:normAutofit fontScale="90000"/>
          </a:bodyPr>
          <a:lstStyle/>
          <a:p>
            <a:pPr algn="ctr"/>
            <a:r>
              <a:rPr lang="el-GR" b="1" i="1" dirty="0"/>
              <a:t>Στάσου και σκέψου</a:t>
            </a:r>
          </a:p>
        </p:txBody>
      </p:sp>
      <p:sp>
        <p:nvSpPr>
          <p:cNvPr id="3" name="Content Placeholder 2"/>
          <p:cNvSpPr>
            <a:spLocks noGrp="1"/>
          </p:cNvSpPr>
          <p:nvPr>
            <p:ph idx="1"/>
          </p:nvPr>
        </p:nvSpPr>
        <p:spPr>
          <a:xfrm>
            <a:off x="193183" y="1403797"/>
            <a:ext cx="11160617" cy="5318974"/>
          </a:xfrm>
        </p:spPr>
        <p:txBody>
          <a:bodyPr>
            <a:normAutofit lnSpcReduction="10000"/>
          </a:bodyPr>
          <a:lstStyle/>
          <a:p>
            <a:pPr marL="0" indent="0" algn="just">
              <a:buNone/>
            </a:pPr>
            <a:r>
              <a:rPr lang="el-GR" dirty="0"/>
              <a:t>«Ένα κεντρικό ερώτημα του δομισμού και του </a:t>
            </a:r>
            <a:r>
              <a:rPr lang="el-GR" dirty="0" err="1"/>
              <a:t>μεταδομισμού</a:t>
            </a:r>
            <a:r>
              <a:rPr lang="el-GR" dirty="0"/>
              <a:t> που προκύπτει από τα παραπάνω είναι το εξής: </a:t>
            </a:r>
            <a:r>
              <a:rPr lang="el-GR" b="1" dirty="0"/>
              <a:t>αν «μας διαπλάθει» καθοριστικά η γλώσσα που μας έλαχε, μήπως τελικά δεν είμαστε υποκείμενα, αλλά «αντικείμενα» της γλώσσας; έρμαια των κυρίαρχων λόγων</a:t>
            </a:r>
            <a:r>
              <a:rPr lang="el-GR" dirty="0"/>
              <a:t>; Αν «κατασκευαζόμαστε» από τους λόγους και τις κοινωνικές πρακτικές που στηρίζουν και συναποτελούν τους θεσμούς, όπως το σχολείο, την εκκλησία, την οικογένεια, αλλά και τη λογοτεχνία, από πού αντλείται η πρωτοβουλία μας, η βούλησή μας, η θέλησή μας, οι προσωπικές μας επιλογές, η ευθύνη για τις πράξεις μας κ.λπ.; Κυρίως, πού βασίζεται η επαναστατικότητά μας και η ανάγκη μας να αλλάξουμε τον κόσμο; Μήπως η αποδόμηση του υπερβατικού υποκειμένου της δυτικής φιλοσοφικής παράδοσης σημαίνει, ακριβώς, και τον «θάνατο» του δρώντος υποκειμένου όπως ισχυρίζονται κάποιοι;» </a:t>
            </a:r>
            <a:r>
              <a:rPr lang="el-GR" sz="2400" dirty="0"/>
              <a:t>(Ευγενία Σηφάκη, </a:t>
            </a:r>
            <a:r>
              <a:rPr lang="el-GR" sz="2400" i="1" dirty="0"/>
              <a:t>Σπουδές Φύλου και Λογοτεχνία</a:t>
            </a:r>
            <a:r>
              <a:rPr lang="el-GR" sz="2400" dirty="0"/>
              <a:t>).</a:t>
            </a:r>
          </a:p>
          <a:p>
            <a:pPr marL="0" indent="0">
              <a:buNone/>
            </a:pPr>
            <a:r>
              <a:rPr lang="el-GR" sz="2400" b="1" dirty="0"/>
              <a:t> </a:t>
            </a:r>
            <a:endParaRPr lang="el-GR" sz="2400" dirty="0"/>
          </a:p>
          <a:p>
            <a:endParaRPr lang="el-GR" dirty="0"/>
          </a:p>
        </p:txBody>
      </p:sp>
    </p:spTree>
    <p:extLst>
      <p:ext uri="{BB962C8B-B14F-4D97-AF65-F5344CB8AC3E}">
        <p14:creationId xmlns:p14="http://schemas.microsoft.com/office/powerpoint/2010/main" val="34971001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71697"/>
          </a:xfrm>
        </p:spPr>
        <p:txBody>
          <a:bodyPr/>
          <a:lstStyle/>
          <a:p>
            <a:pPr algn="ctr"/>
            <a:r>
              <a:rPr lang="el-GR" i="1" dirty="0"/>
              <a:t>Απάντηση</a:t>
            </a:r>
          </a:p>
        </p:txBody>
      </p:sp>
      <p:sp>
        <p:nvSpPr>
          <p:cNvPr id="3" name="Content Placeholder 2"/>
          <p:cNvSpPr>
            <a:spLocks noGrp="1"/>
          </p:cNvSpPr>
          <p:nvPr>
            <p:ph idx="1"/>
          </p:nvPr>
        </p:nvSpPr>
        <p:spPr>
          <a:xfrm>
            <a:off x="528034" y="1581665"/>
            <a:ext cx="11333408" cy="4595298"/>
          </a:xfrm>
        </p:spPr>
        <p:txBody>
          <a:bodyPr>
            <a:normAutofit/>
          </a:bodyPr>
          <a:lstStyle/>
          <a:p>
            <a:pPr marL="0" indent="0" algn="just">
              <a:buNone/>
            </a:pPr>
            <a:r>
              <a:rPr lang="el-GR" dirty="0"/>
              <a:t>«Ο </a:t>
            </a:r>
            <a:r>
              <a:rPr lang="en-US" dirty="0"/>
              <a:t>Michel Foucault</a:t>
            </a:r>
            <a:r>
              <a:rPr lang="el-GR" dirty="0"/>
              <a:t> (Μισέλ </a:t>
            </a:r>
            <a:r>
              <a:rPr lang="el-GR" dirty="0" err="1"/>
              <a:t>Φουκώ</a:t>
            </a:r>
            <a:r>
              <a:rPr lang="el-GR" dirty="0"/>
              <a:t>) στα τελευταία κείμενά του και η </a:t>
            </a:r>
            <a:r>
              <a:rPr lang="en-US" dirty="0"/>
              <a:t>Judith Butler</a:t>
            </a:r>
            <a:r>
              <a:rPr lang="el-GR" dirty="0"/>
              <a:t> (</a:t>
            </a:r>
            <a:r>
              <a:rPr lang="el-GR" dirty="0" err="1"/>
              <a:t>Τζούντιθ</a:t>
            </a:r>
            <a:r>
              <a:rPr lang="el-GR" dirty="0"/>
              <a:t> Μπάτλερ) υποστηρίζουν ότι το υποκείμενο, ναι μεν έχει χάσει την κεντρική του θέση στον κόσμο, είναι «έκκεντρο» (δεν είναι το κέντρο γύρω από το οποίο συγκροτεί αυτοβούλως και ελεύθερα τον κόσμο του), </a:t>
            </a:r>
            <a:r>
              <a:rPr lang="el-GR" b="1" dirty="0"/>
              <a:t>πλην όμως, ταυτόχρονα, υπάρχει και εμπρόθετη δράση, καλλιτεχνική δημιουργικότητα και ατομική ευθύνη, </a:t>
            </a:r>
            <a:r>
              <a:rPr lang="el-GR" b="1" i="1" dirty="0"/>
              <a:t>αν και όχι πέρα από, αλλά εντός, ή και μέσω, των ιστορικών εξουσιαστικών λόγων.» </a:t>
            </a:r>
            <a:r>
              <a:rPr lang="el-GR" sz="2000" dirty="0"/>
              <a:t>(Ευγενία Σηφάκη, </a:t>
            </a:r>
            <a:r>
              <a:rPr lang="el-GR" sz="2000" i="1" dirty="0"/>
              <a:t>Σπουδές Φύλου και Λογοτεχνία</a:t>
            </a:r>
            <a:r>
              <a:rPr lang="el-GR" sz="2000" dirty="0"/>
              <a:t>, Ελληνικά Ακαδημαϊκά Ηλεκτρονικά Συγγράμματα, ΣΕΑΒ 2015),</a:t>
            </a:r>
          </a:p>
          <a:p>
            <a:pPr marL="0" indent="0">
              <a:buNone/>
            </a:pPr>
            <a:endParaRPr lang="el-GR" sz="2000" dirty="0"/>
          </a:p>
          <a:p>
            <a:pPr marL="0" indent="0" algn="ctr">
              <a:buNone/>
            </a:pPr>
            <a:r>
              <a:rPr lang="el-GR" sz="3600" i="1" dirty="0">
                <a:solidFill>
                  <a:srgbClr val="0070C0"/>
                </a:solidFill>
              </a:rPr>
              <a:t>Εσείς τι νομίζετε;</a:t>
            </a:r>
          </a:p>
          <a:p>
            <a:pPr marL="0" indent="0">
              <a:buNone/>
            </a:pPr>
            <a:endParaRPr lang="el-GR" dirty="0"/>
          </a:p>
          <a:p>
            <a:endParaRPr lang="el-GR" dirty="0"/>
          </a:p>
        </p:txBody>
      </p:sp>
    </p:spTree>
    <p:extLst>
      <p:ext uri="{BB962C8B-B14F-4D97-AF65-F5344CB8AC3E}">
        <p14:creationId xmlns:p14="http://schemas.microsoft.com/office/powerpoint/2010/main" val="206574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600" i="1" dirty="0">
                <a:solidFill>
                  <a:srgbClr val="FF0000"/>
                </a:solidFill>
              </a:rPr>
              <a:t>Ο </a:t>
            </a:r>
            <a:r>
              <a:rPr lang="el-GR" sz="3600" i="1" dirty="0" err="1">
                <a:solidFill>
                  <a:srgbClr val="FF0000"/>
                </a:solidFill>
              </a:rPr>
              <a:t>μεταδομισμός</a:t>
            </a:r>
            <a:r>
              <a:rPr lang="el-GR" sz="3600" i="1" dirty="0">
                <a:solidFill>
                  <a:srgbClr val="FF0000"/>
                </a:solidFill>
              </a:rPr>
              <a:t> είναι συνέχεια ή ανάπτυξη του δομισμού ή μορφή αντίδρασης εναντίον του; </a:t>
            </a:r>
          </a:p>
        </p:txBody>
      </p:sp>
      <p:sp>
        <p:nvSpPr>
          <p:cNvPr id="3" name="Content Placeholder 2"/>
          <p:cNvSpPr>
            <a:spLocks noGrp="1"/>
          </p:cNvSpPr>
          <p:nvPr>
            <p:ph idx="1"/>
          </p:nvPr>
        </p:nvSpPr>
        <p:spPr/>
        <p:txBody>
          <a:bodyPr>
            <a:normAutofit/>
          </a:bodyPr>
          <a:lstStyle/>
          <a:p>
            <a:pPr marL="0" indent="0" algn="just">
              <a:buNone/>
            </a:pPr>
            <a:r>
              <a:rPr lang="el-GR" dirty="0"/>
              <a:t>Ο </a:t>
            </a:r>
            <a:r>
              <a:rPr lang="el-GR" dirty="0" err="1"/>
              <a:t>μεταδομισμός</a:t>
            </a:r>
            <a:r>
              <a:rPr lang="el-GR" dirty="0"/>
              <a:t> είναι μια βασική μορφή αντίδρασης κατά του δομισμού, με την έννοια ότι ο δομισμός δεν ακολούθησε μέχρι τέλους τις συνέπειες των απόψεών του για τη γλώσσα πάνω στις οποίες βασιζόταν το σύστημά του.</a:t>
            </a:r>
          </a:p>
          <a:p>
            <a:pPr algn="just"/>
            <a:r>
              <a:rPr lang="el-GR" dirty="0"/>
              <a:t>Οι </a:t>
            </a:r>
            <a:r>
              <a:rPr lang="el-GR" dirty="0" err="1"/>
              <a:t>δομιστές</a:t>
            </a:r>
            <a:r>
              <a:rPr lang="el-GR" dirty="0"/>
              <a:t> είχαν πει ότι η γλώσσα δεν καταγράφει απλώς τον κόσμο αλλά τον διαμορφώνει έτσι ώστε το </a:t>
            </a:r>
            <a:r>
              <a:rPr lang="el-GR" i="1" dirty="0"/>
              <a:t>πώς βλέπουμε</a:t>
            </a:r>
            <a:r>
              <a:rPr lang="el-GR" dirty="0"/>
              <a:t> συνιστά την πραγματικότητα το </a:t>
            </a:r>
            <a:r>
              <a:rPr lang="el-GR" i="1" dirty="0"/>
              <a:t>τι βλέπουμε</a:t>
            </a:r>
            <a:r>
              <a:rPr lang="el-GR" dirty="0"/>
              <a:t>.</a:t>
            </a:r>
          </a:p>
          <a:p>
            <a:pPr algn="just"/>
            <a:r>
              <a:rPr lang="el-GR" dirty="0"/>
              <a:t>Επίσης, ο </a:t>
            </a:r>
            <a:r>
              <a:rPr lang="en-US" dirty="0"/>
              <a:t>Saussure </a:t>
            </a:r>
            <a:r>
              <a:rPr lang="el-GR" dirty="0"/>
              <a:t>είχε ισχυριστεί ότι το νόημα στη γλώσσα είναι θέμα διαφοράς. </a:t>
            </a:r>
          </a:p>
        </p:txBody>
      </p:sp>
    </p:spTree>
    <p:extLst>
      <p:ext uri="{BB962C8B-B14F-4D97-AF65-F5344CB8AC3E}">
        <p14:creationId xmlns:p14="http://schemas.microsoft.com/office/powerpoint/2010/main" val="24882734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D68742E6-F654-B575-95F7-6668EAB2A18A}"/>
              </a:ext>
            </a:extLst>
          </p:cNvPr>
          <p:cNvSpPr>
            <a:spLocks noGrp="1"/>
          </p:cNvSpPr>
          <p:nvPr>
            <p:ph type="title"/>
          </p:nvPr>
        </p:nvSpPr>
        <p:spPr>
          <a:xfrm>
            <a:off x="686834" y="1153572"/>
            <a:ext cx="3200400" cy="4461163"/>
          </a:xfrm>
        </p:spPr>
        <p:txBody>
          <a:bodyPr>
            <a:normAutofit/>
          </a:bodyPr>
          <a:lstStyle/>
          <a:p>
            <a:r>
              <a:rPr lang="el-GR" sz="4100" dirty="0">
                <a:solidFill>
                  <a:srgbClr val="FFFFFF"/>
                </a:solidFill>
              </a:rPr>
              <a:t>Διαδικτυακό επιμορφωτικό υλικό</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Θέση περιεχομένου 2">
            <a:extLst>
              <a:ext uri="{FF2B5EF4-FFF2-40B4-BE49-F238E27FC236}">
                <a16:creationId xmlns:a16="http://schemas.microsoft.com/office/drawing/2014/main" id="{0CC01130-0140-2AB3-876E-D59075BA81DD}"/>
              </a:ext>
            </a:extLst>
          </p:cNvPr>
          <p:cNvSpPr>
            <a:spLocks noGrp="1"/>
          </p:cNvSpPr>
          <p:nvPr>
            <p:ph idx="1"/>
          </p:nvPr>
        </p:nvSpPr>
        <p:spPr>
          <a:xfrm>
            <a:off x="4447308" y="591344"/>
            <a:ext cx="6906491" cy="5585619"/>
          </a:xfrm>
        </p:spPr>
        <p:txBody>
          <a:bodyPr anchor="ctr">
            <a:normAutofit/>
          </a:bodyPr>
          <a:lstStyle/>
          <a:p>
            <a:pPr marL="0" indent="0">
              <a:buNone/>
            </a:pPr>
            <a:r>
              <a:rPr lang="el-GR" sz="2200" dirty="0"/>
              <a:t>Για μια πολύ σύντομη εισαγωγή στον </a:t>
            </a:r>
            <a:r>
              <a:rPr lang="el-GR" sz="2200" dirty="0" err="1"/>
              <a:t>αποδομισμό</a:t>
            </a:r>
            <a:r>
              <a:rPr lang="el-GR" sz="2200" dirty="0"/>
              <a:t> παρακολουθήστε:</a:t>
            </a:r>
          </a:p>
          <a:p>
            <a:pPr marL="0" indent="0">
              <a:buNone/>
            </a:pPr>
            <a:r>
              <a:rPr lang="en-US" sz="2200" b="0" i="0" dirty="0">
                <a:effectLst/>
                <a:latin typeface="Roboto"/>
              </a:rPr>
              <a:t>Deconstruction Literary Theory | Jennifer Hedgecock | TEDx</a:t>
            </a:r>
            <a:r>
              <a:rPr lang="el-GR" sz="2200" b="0" i="0" dirty="0">
                <a:effectLst/>
                <a:latin typeface="Roboto"/>
              </a:rPr>
              <a:t> </a:t>
            </a:r>
            <a:r>
              <a:rPr lang="en-US" sz="2200" b="0" i="0" dirty="0">
                <a:effectLst/>
                <a:latin typeface="Roboto"/>
              </a:rPr>
              <a:t>Talk:  </a:t>
            </a:r>
            <a:r>
              <a:rPr lang="en-US" sz="2200" b="0" i="0" dirty="0">
                <a:effectLst/>
                <a:latin typeface="Roboto"/>
                <a:hlinkClick r:id="rId2"/>
              </a:rPr>
              <a:t>https://www.youtube.com/watch?v=rvBAAmona9E</a:t>
            </a:r>
            <a:endParaRPr lang="el-GR" sz="2200" b="0" i="0" dirty="0">
              <a:effectLst/>
              <a:latin typeface="Roboto"/>
            </a:endParaRPr>
          </a:p>
          <a:p>
            <a:pPr marL="0" indent="0">
              <a:buNone/>
            </a:pPr>
            <a:endParaRPr lang="el-GR" sz="2200" dirty="0"/>
          </a:p>
          <a:p>
            <a:pPr marL="0" indent="0">
              <a:buNone/>
            </a:pPr>
            <a:endParaRPr lang="el-GR" sz="2200" dirty="0"/>
          </a:p>
          <a:p>
            <a:pPr marL="0" indent="0">
              <a:buNone/>
            </a:pPr>
            <a:r>
              <a:rPr lang="el-GR" sz="2200" dirty="0"/>
              <a:t>Για μια εισαγωγή στη φιλοσοφία του </a:t>
            </a:r>
            <a:r>
              <a:rPr lang="el-GR" sz="2200" dirty="0" err="1"/>
              <a:t>Ντεριντά</a:t>
            </a:r>
            <a:r>
              <a:rPr lang="el-GR" sz="2200" dirty="0"/>
              <a:t>, παρακολουθήστε:</a:t>
            </a:r>
          </a:p>
          <a:p>
            <a:pPr marL="0" indent="0">
              <a:buNone/>
            </a:pPr>
            <a:r>
              <a:rPr lang="en-US" sz="2200" dirty="0">
                <a:effectLst/>
                <a:hlinkClick r:id="rId3"/>
              </a:rPr>
              <a:t>#TheSchoolOfLife</a:t>
            </a:r>
            <a:r>
              <a:rPr lang="en-US" sz="2200" b="0" i="0" dirty="0">
                <a:effectLst/>
                <a:latin typeface="Roboto"/>
              </a:rPr>
              <a:t>PHILOSOPHY: Jacques Derrida</a:t>
            </a:r>
            <a:endParaRPr lang="el-GR" sz="2200" b="0" i="0" dirty="0">
              <a:effectLst/>
              <a:latin typeface="Roboto"/>
            </a:endParaRPr>
          </a:p>
          <a:p>
            <a:pPr marL="0" indent="0">
              <a:buNone/>
            </a:pPr>
            <a:r>
              <a:rPr lang="en-US" sz="2200" b="0" i="0" dirty="0">
                <a:effectLst/>
                <a:latin typeface="Roboto"/>
              </a:rPr>
              <a:t>https://www.youtube.com/watch?v=H0tnHr2dqTs</a:t>
            </a:r>
          </a:p>
          <a:p>
            <a:pPr marL="0" indent="0">
              <a:buNone/>
            </a:pPr>
            <a:endParaRPr lang="el-GR" sz="2200" dirty="0"/>
          </a:p>
        </p:txBody>
      </p:sp>
    </p:spTree>
    <p:extLst>
      <p:ext uri="{BB962C8B-B14F-4D97-AF65-F5344CB8AC3E}">
        <p14:creationId xmlns:p14="http://schemas.microsoft.com/office/powerpoint/2010/main" val="11763062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3"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035" name="Rectangle 1034">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2B6B5671-6622-42A5-96E8-E375D85A6895}"/>
              </a:ext>
            </a:extLst>
          </p:cNvPr>
          <p:cNvSpPr>
            <a:spLocks noGrp="1"/>
          </p:cNvSpPr>
          <p:nvPr>
            <p:ph type="title"/>
          </p:nvPr>
        </p:nvSpPr>
        <p:spPr>
          <a:xfrm>
            <a:off x="761803" y="350196"/>
            <a:ext cx="4646904" cy="1624520"/>
          </a:xfrm>
        </p:spPr>
        <p:txBody>
          <a:bodyPr anchor="ctr">
            <a:normAutofit/>
          </a:bodyPr>
          <a:lstStyle/>
          <a:p>
            <a:r>
              <a:rPr lang="en-US" sz="3700"/>
              <a:t>O Derrida </a:t>
            </a:r>
            <a:r>
              <a:rPr lang="el-GR" sz="3700"/>
              <a:t>για το «τι εστί;» (για την έννοια του Είναι)</a:t>
            </a:r>
          </a:p>
        </p:txBody>
      </p:sp>
      <p:sp>
        <p:nvSpPr>
          <p:cNvPr id="3" name="Θέση περιεχομένου 2">
            <a:extLst>
              <a:ext uri="{FF2B5EF4-FFF2-40B4-BE49-F238E27FC236}">
                <a16:creationId xmlns:a16="http://schemas.microsoft.com/office/drawing/2014/main" id="{AB859F8E-4CF1-4258-AA51-0CB2DA8CF1B0}"/>
              </a:ext>
            </a:extLst>
          </p:cNvPr>
          <p:cNvSpPr>
            <a:spLocks noGrp="1"/>
          </p:cNvSpPr>
          <p:nvPr>
            <p:ph idx="1"/>
          </p:nvPr>
        </p:nvSpPr>
        <p:spPr>
          <a:xfrm>
            <a:off x="761802" y="2743200"/>
            <a:ext cx="4646905" cy="3613149"/>
          </a:xfrm>
        </p:spPr>
        <p:txBody>
          <a:bodyPr anchor="ctr">
            <a:normAutofit/>
          </a:bodyPr>
          <a:lstStyle/>
          <a:p>
            <a:r>
              <a:rPr lang="en-US" sz="2000">
                <a:hlinkClick r:id="rId2"/>
              </a:rPr>
              <a:t>https://www.youtube.com/watch?v=Z2bPTs8fspk</a:t>
            </a:r>
            <a:endParaRPr lang="en-US" sz="2000"/>
          </a:p>
          <a:p>
            <a:endParaRPr lang="en-US" sz="2000"/>
          </a:p>
          <a:p>
            <a:endParaRPr lang="en-US" sz="2000"/>
          </a:p>
          <a:p>
            <a:endParaRPr lang="el-GR" sz="2000"/>
          </a:p>
        </p:txBody>
      </p:sp>
      <p:pic>
        <p:nvPicPr>
          <p:cNvPr id="1028" name="Picture 4" descr="Biography - Jacques Derrida">
            <a:extLst>
              <a:ext uri="{FF2B5EF4-FFF2-40B4-BE49-F238E27FC236}">
                <a16:creationId xmlns:a16="http://schemas.microsoft.com/office/drawing/2014/main" id="{D2F11D94-63A3-4EC8-AAB5-143E67C0EDD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3392" r="1" b="3798"/>
          <a:stretch/>
        </p:blipFill>
        <p:spPr bwMode="auto">
          <a:xfrm>
            <a:off x="6096000" y="1"/>
            <a:ext cx="610282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72500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1655C47-7AD7-12C1-D144-5C01155B10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087"/>
            <a:ext cx="12191998" cy="5113471"/>
          </a:xfrm>
          <a:prstGeom prst="rect">
            <a:avLst/>
          </a:prstGeom>
          <a:ln>
            <a:noFill/>
          </a:ln>
          <a:effectLst>
            <a:outerShdw blurRad="635000" dist="254000" dir="5460000" sx="90000" sy="90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5614" y="777240"/>
            <a:ext cx="4535516" cy="3777366"/>
          </a:xfrm>
        </p:spPr>
        <p:txBody>
          <a:bodyPr vert="horz" lIns="91440" tIns="45720" rIns="91440" bIns="45720" rtlCol="0" anchor="t">
            <a:normAutofit/>
          </a:bodyPr>
          <a:lstStyle/>
          <a:p>
            <a:r>
              <a:rPr lang="en-US" i="1"/>
              <a:t>Ο Ντερριντά για τον τεχνικό πολιτισμό μας</a:t>
            </a:r>
            <a:br>
              <a:rPr lang="en-US" i="1"/>
            </a:br>
            <a:r>
              <a:rPr lang="en-US" i="1"/>
              <a:t>λεπτά 6:10 και εξής</a:t>
            </a:r>
            <a:br>
              <a:rPr lang="en-US" i="1"/>
            </a:br>
            <a:endParaRPr lang="en-US" i="1"/>
          </a:p>
        </p:txBody>
      </p:sp>
      <p:sp useBgFill="1">
        <p:nvSpPr>
          <p:cNvPr id="11" name="Rectangle 10">
            <a:extLst>
              <a:ext uri="{FF2B5EF4-FFF2-40B4-BE49-F238E27FC236}">
                <a16:creationId xmlns:a16="http://schemas.microsoft.com/office/drawing/2014/main" id="{13A48C6C-3CC4-4EE5-A773-EC1EB7F59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15148" y="0"/>
            <a:ext cx="6076852" cy="6849700"/>
          </a:xfrm>
          <a:prstGeom prst="rect">
            <a:avLst/>
          </a:prstGeom>
          <a:ln>
            <a:noFill/>
          </a:ln>
          <a:effectLst>
            <a:outerShdw blurRad="596900" dist="317500" dir="8820000" sx="87000" sy="87000" algn="t" rotWithShape="0">
              <a:schemeClr val="tx1">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680578" y="5496520"/>
            <a:ext cx="4974802" cy="1016759"/>
          </a:xfrm>
        </p:spPr>
        <p:txBody>
          <a:bodyPr vert="horz" lIns="91440" tIns="45720" rIns="91440" bIns="45720" rtlCol="0" anchor="ctr">
            <a:normAutofit/>
          </a:bodyPr>
          <a:lstStyle/>
          <a:p>
            <a:pPr marL="0" indent="0">
              <a:buNone/>
            </a:pPr>
            <a:r>
              <a:rPr lang="en-US" sz="2400">
                <a:hlinkClick r:id="rId2"/>
              </a:rPr>
              <a:t>https://www.youtube.com/watch?v=NUfxWnQdM4U</a:t>
            </a:r>
            <a:endParaRPr lang="en-US" sz="240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5859"/>
          <a:stretch/>
        </p:blipFill>
        <p:spPr>
          <a:xfrm>
            <a:off x="6115147" y="-1"/>
            <a:ext cx="6076866" cy="5131559"/>
          </a:xfrm>
          <a:prstGeom prst="rect">
            <a:avLst/>
          </a:prstGeom>
        </p:spPr>
      </p:pic>
    </p:spTree>
    <p:extLst>
      <p:ext uri="{BB962C8B-B14F-4D97-AF65-F5344CB8AC3E}">
        <p14:creationId xmlns:p14="http://schemas.microsoft.com/office/powerpoint/2010/main" val="2026980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pPr marL="0" indent="0">
              <a:buNone/>
            </a:pPr>
            <a:r>
              <a:rPr lang="el-GR" dirty="0">
                <a:solidFill>
                  <a:srgbClr val="7030A0"/>
                </a:solidFill>
              </a:rPr>
              <a:t>Οι </a:t>
            </a:r>
            <a:r>
              <a:rPr lang="el-GR" dirty="0" err="1">
                <a:solidFill>
                  <a:srgbClr val="7030A0"/>
                </a:solidFill>
              </a:rPr>
              <a:t>μεταδομιστές</a:t>
            </a:r>
            <a:r>
              <a:rPr lang="el-GR" dirty="0">
                <a:solidFill>
                  <a:srgbClr val="7030A0"/>
                </a:solidFill>
              </a:rPr>
              <a:t> αντιδρούν με το εξής σκεπτικό:</a:t>
            </a:r>
          </a:p>
          <a:p>
            <a:r>
              <a:rPr lang="el-GR" dirty="0">
                <a:solidFill>
                  <a:srgbClr val="7030A0"/>
                </a:solidFill>
              </a:rPr>
              <a:t>Η διαδικασία διαφοράς μπορεί να ανιχνευθεί επ’ άπειρον. Τότε όμως τι θα απογίνει η ιδέα του </a:t>
            </a:r>
            <a:r>
              <a:rPr lang="en-US" dirty="0">
                <a:solidFill>
                  <a:srgbClr val="7030A0"/>
                </a:solidFill>
              </a:rPr>
              <a:t>Saussure </a:t>
            </a:r>
            <a:r>
              <a:rPr lang="el-GR" dirty="0">
                <a:solidFill>
                  <a:srgbClr val="7030A0"/>
                </a:solidFill>
              </a:rPr>
              <a:t>ότι η γλώσσα συνιστά σταθερό σύστημα - μια καθορισμένη δομή σημασίας;</a:t>
            </a:r>
          </a:p>
          <a:p>
            <a:r>
              <a:rPr lang="el-GR" dirty="0">
                <a:solidFill>
                  <a:srgbClr val="7030A0"/>
                </a:solidFill>
              </a:rPr>
              <a:t>Οι συνέπειες της πεποίθησης ότι η γλώσσα διαμορφώνει τον κόσμο μάς βάζει σε ένα σύμπαν ριζικής αβεβαιότητας, καθώς δεν έχουμε κανένα σταθερό σημάδι πέραν της γλωσσικής διεργασίας, και ως εκ τούτου δεν έχουμε κανένα βέβαιο μέτρο.</a:t>
            </a:r>
          </a:p>
          <a:p>
            <a:r>
              <a:rPr lang="el-GR" dirty="0">
                <a:solidFill>
                  <a:srgbClr val="7030A0"/>
                </a:solidFill>
                <a:effectLst>
                  <a:outerShdw blurRad="38100" dist="38100" dir="2700000" algn="tl">
                    <a:srgbClr val="000000">
                      <a:alpha val="43137"/>
                    </a:srgbClr>
                  </a:outerShdw>
                </a:effectLst>
              </a:rPr>
              <a:t>Άρα, τα σταθερά διανοητικά σημεία αναφοράς εκλείπουν μια και καλή.</a:t>
            </a:r>
            <a:endParaRPr lang="el-GR" dirty="0">
              <a:effectLst>
                <a:outerShdw blurRad="38100" dist="38100" dir="2700000" algn="tl">
                  <a:srgbClr val="000000">
                    <a:alpha val="43137"/>
                  </a:srgbClr>
                </a:outerShdw>
              </a:effectLst>
            </a:endParaRPr>
          </a:p>
          <a:p>
            <a:endParaRPr lang="el-GR" dirty="0">
              <a:solidFill>
                <a:srgbClr val="7030A0"/>
              </a:solidFill>
            </a:endParaRPr>
          </a:p>
          <a:p>
            <a:endParaRPr lang="el-GR" dirty="0"/>
          </a:p>
        </p:txBody>
      </p:sp>
    </p:spTree>
    <p:extLst>
      <p:ext uri="{BB962C8B-B14F-4D97-AF65-F5344CB8AC3E}">
        <p14:creationId xmlns:p14="http://schemas.microsoft.com/office/powerpoint/2010/main" val="310800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l-GR" sz="3200" dirty="0"/>
              <a:t>Το σύμπαν μας είναι σαν το Διάστημα, όπου δεν υπάρχει ο κανόνας της βαρύτητας για να ορίζει το πάνω και το κάτω.</a:t>
            </a:r>
            <a:br>
              <a:rPr lang="el-GR" sz="3200" dirty="0"/>
            </a:br>
            <a:r>
              <a:rPr lang="el-GR" sz="3200" b="1" dirty="0">
                <a:effectLst>
                  <a:outerShdw blurRad="38100" dist="38100" dir="2700000" algn="tl">
                    <a:srgbClr val="000000">
                      <a:alpha val="43137"/>
                    </a:srgbClr>
                  </a:outerShdw>
                </a:effectLst>
              </a:rPr>
              <a:t>ΕΙΝΑΙ ΕΝΑ ΑΠΟΚΕΝΤΡΩΜΕΝΟ ΣΥΜΠΑΝ</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53048" y="1593805"/>
            <a:ext cx="7418231" cy="4781237"/>
          </a:xfrm>
        </p:spPr>
      </p:pic>
    </p:spTree>
    <p:extLst>
      <p:ext uri="{BB962C8B-B14F-4D97-AF65-F5344CB8AC3E}">
        <p14:creationId xmlns:p14="http://schemas.microsoft.com/office/powerpoint/2010/main" val="3165483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4" name="Content Placeholder 3"/>
          <p:cNvSpPr>
            <a:spLocks noGrp="1"/>
          </p:cNvSpPr>
          <p:nvPr>
            <p:ph idx="1"/>
          </p:nvPr>
        </p:nvSpPr>
        <p:spPr>
          <a:xfrm>
            <a:off x="838200" y="1825625"/>
            <a:ext cx="10515600" cy="3139321"/>
          </a:xfrm>
          <a:prstGeom prst="rect">
            <a:avLst/>
          </a:prstGeom>
        </p:spPr>
        <p:txBody>
          <a:bodyPr wrap="square">
            <a:spAutoFit/>
          </a:bodyPr>
          <a:lstStyle/>
          <a:p>
            <a:pPr algn="just"/>
            <a:r>
              <a:rPr lang="el-GR" sz="4400" dirty="0"/>
              <a:t>Σε αυτό το αποκεντρωμένο σύμπαν, μέσα στο οποίο ζούμε κατά τους </a:t>
            </a:r>
            <a:r>
              <a:rPr lang="el-GR" sz="4400" dirty="0" err="1"/>
              <a:t>μεταδομιστές</a:t>
            </a:r>
            <a:r>
              <a:rPr lang="el-GR" sz="4400" dirty="0"/>
              <a:t>, όλες οι έννοιες που προσδιόριζαν ως τώρα στον κόσμο μας τη διαφορά κέντρο -  περιθώριο έχουν υπονομευθεί. </a:t>
            </a:r>
          </a:p>
        </p:txBody>
      </p:sp>
    </p:spTree>
    <p:extLst>
      <p:ext uri="{BB962C8B-B14F-4D97-AF65-F5344CB8AC3E}">
        <p14:creationId xmlns:p14="http://schemas.microsoft.com/office/powerpoint/2010/main" val="2682358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5125"/>
            <a:ext cx="12003110" cy="1325563"/>
          </a:xfrm>
        </p:spPr>
        <p:txBody>
          <a:bodyPr>
            <a:normAutofit/>
          </a:bodyPr>
          <a:lstStyle/>
          <a:p>
            <a:r>
              <a:rPr lang="el-GR" i="1" dirty="0"/>
              <a:t>Ναι, αλλά τότε για τι να μας απασχολεί η γλώσσα, αφού στην καθημερινότητά μας δουλεύει μια χαρά;</a:t>
            </a:r>
          </a:p>
        </p:txBody>
      </p:sp>
      <p:sp>
        <p:nvSpPr>
          <p:cNvPr id="3" name="Content Placeholder 2"/>
          <p:cNvSpPr>
            <a:spLocks noGrp="1"/>
          </p:cNvSpPr>
          <p:nvPr>
            <p:ph idx="1"/>
          </p:nvPr>
        </p:nvSpPr>
        <p:spPr/>
        <p:txBody>
          <a:bodyPr>
            <a:normAutofit fontScale="92500" lnSpcReduction="20000"/>
          </a:bodyPr>
          <a:lstStyle/>
          <a:p>
            <a:r>
              <a:rPr lang="el-GR" dirty="0"/>
              <a:t>Ακόμα και στην καθημερινότητά μας νιώθουμε άγχος για το αν η γλώσσα μπορεί να εκφράσει αυτά που έχουμε στο νου ή στην ψυχή μας. Σκεφτείτε πόσες φορές χρησιμοποιούμε τι φράση: «Κατάλαβες τι θέλω να πω;»</a:t>
            </a:r>
          </a:p>
          <a:p>
            <a:r>
              <a:rPr lang="el-GR" dirty="0"/>
              <a:t>Μας απασχολεί επίσης σε ένα δικαστήριο, σε ένα προξενείο, σε ένα καλλιτεχνικό έργο ή στη γνωριμία με έναν άγνωστο σε ένα πάρτι, σε μια τραπεζική συναλλαγή, </a:t>
            </a:r>
            <a:r>
              <a:rPr lang="el-GR" dirty="0" err="1"/>
              <a:t>κ.ο.κ.</a:t>
            </a:r>
            <a:endParaRPr lang="el-GR" dirty="0"/>
          </a:p>
          <a:p>
            <a:r>
              <a:rPr lang="el-GR" dirty="0"/>
              <a:t>Σε όλες αυτές τις περιπτώσεις </a:t>
            </a:r>
            <a:r>
              <a:rPr lang="el-GR" b="1" dirty="0"/>
              <a:t>μας απασχολεί πώς θα εκφραστούμε γιατί έχουμε το άγχος μήπως </a:t>
            </a:r>
            <a:r>
              <a:rPr lang="el-GR" b="1" dirty="0" err="1"/>
              <a:t>παρανοηθούμε</a:t>
            </a:r>
            <a:r>
              <a:rPr lang="el-GR" b="1" dirty="0"/>
              <a:t>,</a:t>
            </a:r>
            <a:r>
              <a:rPr lang="el-GR" dirty="0"/>
              <a:t> ή μήπως δώσουμε τη λάθος εντύπωση, ή μήπως δεν καταλάβουμε κάτι σωστά. Έστω και ασυναίσθητα έχουμε το άγχος ότι δεν ελέγχουμε το γλωσσικό σύστημα, ότι κάτι μας διαφεύγει. </a:t>
            </a:r>
          </a:p>
          <a:p>
            <a:r>
              <a:rPr lang="el-GR" dirty="0"/>
              <a:t>Αυτή η ανασφάλεια είναι η πηγή του γλωσσικού σκεπτικισμού που σε μια ριζική του έκφανση χαρακτηρίζει τη </a:t>
            </a:r>
            <a:r>
              <a:rPr lang="el-GR" dirty="0">
                <a:effectLst>
                  <a:outerShdw blurRad="38100" dist="38100" dir="2700000" algn="tl">
                    <a:srgbClr val="000000">
                      <a:alpha val="43137"/>
                    </a:srgbClr>
                  </a:outerShdw>
                </a:effectLst>
              </a:rPr>
              <a:t>θεωρία της αποδόμησης</a:t>
            </a:r>
            <a:r>
              <a:rPr lang="el-GR" dirty="0"/>
              <a:t>.</a:t>
            </a:r>
          </a:p>
        </p:txBody>
      </p:sp>
    </p:spTree>
    <p:extLst>
      <p:ext uri="{BB962C8B-B14F-4D97-AF65-F5344CB8AC3E}">
        <p14:creationId xmlns:p14="http://schemas.microsoft.com/office/powerpoint/2010/main" val="2364863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09883"/>
          </a:xfrm>
        </p:spPr>
        <p:txBody>
          <a:bodyPr/>
          <a:lstStyle/>
          <a:p>
            <a:pPr algn="ctr"/>
            <a:r>
              <a:rPr lang="el-GR" i="1" dirty="0">
                <a:solidFill>
                  <a:srgbClr val="FF0000"/>
                </a:solidFill>
              </a:rPr>
              <a:t>Που οδηγούνται οι </a:t>
            </a:r>
            <a:r>
              <a:rPr lang="el-GR" i="1" dirty="0" err="1">
                <a:solidFill>
                  <a:srgbClr val="FF0000"/>
                </a:solidFill>
              </a:rPr>
              <a:t>μεταδομιστές</a:t>
            </a:r>
            <a:r>
              <a:rPr lang="el-GR" i="1" dirty="0">
                <a:solidFill>
                  <a:srgbClr val="FF0000"/>
                </a:solidFill>
              </a:rPr>
              <a:t>;</a:t>
            </a:r>
          </a:p>
        </p:txBody>
      </p:sp>
      <p:sp>
        <p:nvSpPr>
          <p:cNvPr id="3" name="Content Placeholder 2"/>
          <p:cNvSpPr>
            <a:spLocks noGrp="1"/>
          </p:cNvSpPr>
          <p:nvPr>
            <p:ph idx="1"/>
          </p:nvPr>
        </p:nvSpPr>
        <p:spPr>
          <a:xfrm>
            <a:off x="425003" y="1429555"/>
            <a:ext cx="10928797" cy="4747408"/>
          </a:xfrm>
        </p:spPr>
        <p:txBody>
          <a:bodyPr>
            <a:normAutofit fontScale="92500" lnSpcReduction="20000"/>
          </a:bodyPr>
          <a:lstStyle/>
          <a:p>
            <a:pPr marL="0" indent="0">
              <a:buNone/>
            </a:pPr>
            <a:r>
              <a:rPr lang="el-GR" b="1" dirty="0"/>
              <a:t>1) ‘</a:t>
            </a:r>
            <a:r>
              <a:rPr lang="el-GR" b="1" dirty="0" err="1"/>
              <a:t>Αρα</a:t>
            </a:r>
            <a:r>
              <a:rPr lang="el-GR" b="1" dirty="0"/>
              <a:t> η γλώσσα δεν είναι τόσο σταθερή όσο πίστευαν οι </a:t>
            </a:r>
            <a:r>
              <a:rPr lang="el-GR" b="1" dirty="0" err="1"/>
              <a:t>δομιστές</a:t>
            </a:r>
            <a:r>
              <a:rPr lang="el-GR" b="1" dirty="0"/>
              <a:t>.</a:t>
            </a:r>
          </a:p>
          <a:p>
            <a:pPr marL="0" indent="0">
              <a:buNone/>
            </a:pPr>
            <a:r>
              <a:rPr lang="el-GR" b="1" dirty="0"/>
              <a:t>2) Ο </a:t>
            </a:r>
            <a:r>
              <a:rPr lang="el-GR" b="1" dirty="0" err="1"/>
              <a:t>μετα</a:t>
            </a:r>
            <a:r>
              <a:rPr lang="el-GR" b="1" dirty="0"/>
              <a:t>-δομισμός διαχωρίζει το σημαίνον από το σημαινόμενο.</a:t>
            </a:r>
            <a:endParaRPr lang="el-GR" dirty="0"/>
          </a:p>
          <a:p>
            <a:pPr marL="0" indent="0">
              <a:buNone/>
            </a:pPr>
            <a:r>
              <a:rPr lang="el-GR" dirty="0"/>
              <a:t> </a:t>
            </a:r>
          </a:p>
          <a:p>
            <a:pPr algn="just"/>
            <a:r>
              <a:rPr lang="el-GR" dirty="0"/>
              <a:t>Αν το νόημα έγκειται σε ότι διαφεύγει, στο τι </a:t>
            </a:r>
            <a:r>
              <a:rPr lang="el-GR" u="sng" dirty="0"/>
              <a:t>δεν είναι</a:t>
            </a:r>
            <a:r>
              <a:rPr lang="el-GR" dirty="0"/>
              <a:t> σημείο, η πλήρης σημασία του είναι απούσα από το σημείο. Με άλλα λόγια είναι διασκορπισμένη σε μια αλυσίδα σημαινόντων: </a:t>
            </a:r>
            <a:r>
              <a:rPr lang="el-GR" dirty="0">
                <a:effectLst>
                  <a:outerShdw blurRad="38100" dist="38100" dir="2700000" algn="tl">
                    <a:srgbClr val="000000">
                      <a:alpha val="43137"/>
                    </a:srgbClr>
                  </a:outerShdw>
                </a:effectLst>
              </a:rPr>
              <a:t>είναι ένα </a:t>
            </a:r>
            <a:r>
              <a:rPr lang="el-GR" dirty="0" err="1">
                <a:effectLst>
                  <a:outerShdw blurRad="38100" dist="38100" dir="2700000" algn="tl">
                    <a:srgbClr val="000000">
                      <a:alpha val="43137"/>
                    </a:srgbClr>
                  </a:outerShdw>
                </a:effectLst>
              </a:rPr>
              <a:t>τρεμόσβημα</a:t>
            </a:r>
            <a:r>
              <a:rPr lang="el-GR" dirty="0">
                <a:effectLst>
                  <a:outerShdw blurRad="38100" dist="38100" dir="2700000" algn="tl">
                    <a:srgbClr val="000000">
                      <a:alpha val="43137"/>
                    </a:srgbClr>
                  </a:outerShdw>
                </a:effectLst>
              </a:rPr>
              <a:t> μεταξύ παρουσίας και απουσίας</a:t>
            </a:r>
            <a:r>
              <a:rPr lang="el-GR" dirty="0"/>
              <a:t>. Το σημαίνον δεν μας αποφέρει άμεσα ένα σημαινόμενο όπως ο καθρέπτης το είδωλο.   Άλλωστε και λόγω της χρονικής διαδικασίας της γλώσσας, όταν διαβάζω μια πρόταση η σημασία της αναστέλλεται για λίγο.  Επιπλέον, κάθε σημείο στην αλυσίδα του λόγου φέρει τα ίχνη όλων των άλλων – ενώ άλλα σημεία ενυπάρχουν στην ταυτότητά του.  (</a:t>
            </a:r>
            <a:r>
              <a:rPr lang="el-GR" dirty="0" err="1"/>
              <a:t>Μπαχτίν</a:t>
            </a:r>
            <a:r>
              <a:rPr lang="el-GR" dirty="0"/>
              <a:t> και διαλογικότητα).  Επιπλέον, επειδή τα </a:t>
            </a:r>
            <a:r>
              <a:rPr lang="el-GR" dirty="0" err="1"/>
              <a:t>συμφραζόμενα</a:t>
            </a:r>
            <a:r>
              <a:rPr lang="el-GR" dirty="0"/>
              <a:t> δεν είναι πάντα τα ίδια, μεταβάλλεται και πάλι το νόημά του. Επομένως, </a:t>
            </a:r>
            <a:r>
              <a:rPr lang="el-GR" dirty="0">
                <a:effectLst>
                  <a:outerShdw blurRad="38100" dist="38100" dir="2700000" algn="tl">
                    <a:srgbClr val="000000">
                      <a:alpha val="43137"/>
                    </a:srgbClr>
                  </a:outerShdw>
                </a:effectLst>
              </a:rPr>
              <a:t>δεν υπάρχει έννοια που να μην εμπλέκεται σε ένα ανοιχτό παιγνίδι σήμανσης.</a:t>
            </a:r>
          </a:p>
          <a:p>
            <a:endParaRPr lang="el-GR" dirty="0"/>
          </a:p>
        </p:txBody>
      </p:sp>
    </p:spTree>
    <p:extLst>
      <p:ext uri="{BB962C8B-B14F-4D97-AF65-F5344CB8AC3E}">
        <p14:creationId xmlns:p14="http://schemas.microsoft.com/office/powerpoint/2010/main" val="1025811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25003"/>
            <a:ext cx="10515600" cy="862884"/>
          </a:xfrm>
        </p:spPr>
        <p:txBody>
          <a:bodyPr>
            <a:normAutofit fontScale="90000"/>
          </a:bodyPr>
          <a:lstStyle/>
          <a:p>
            <a:pPr algn="ctr"/>
            <a:r>
              <a:rPr lang="el-GR" sz="4000" b="1" dirty="0">
                <a:effectLst>
                  <a:outerShdw blurRad="38100" dist="38100" dir="2700000" algn="tl">
                    <a:srgbClr val="000000">
                      <a:alpha val="43137"/>
                    </a:srgbClr>
                  </a:outerShdw>
                </a:effectLst>
              </a:rPr>
              <a:t>Δομισμός – </a:t>
            </a:r>
            <a:r>
              <a:rPr lang="el-GR" sz="4000" b="1" dirty="0" err="1">
                <a:effectLst>
                  <a:outerShdw blurRad="38100" dist="38100" dir="2700000" algn="tl">
                    <a:srgbClr val="000000">
                      <a:alpha val="43137"/>
                    </a:srgbClr>
                  </a:outerShdw>
                </a:effectLst>
              </a:rPr>
              <a:t>Μεταδομισμός</a:t>
            </a:r>
            <a:r>
              <a:rPr lang="el-GR" sz="4000" b="1" dirty="0">
                <a:effectLst>
                  <a:outerShdw blurRad="38100" dist="38100" dir="2700000" algn="tl">
                    <a:srgbClr val="000000">
                      <a:alpha val="43137"/>
                    </a:srgbClr>
                  </a:outerShdw>
                </a:effectLst>
              </a:rPr>
              <a:t>:   </a:t>
            </a:r>
            <a:br>
              <a:rPr lang="el-GR" sz="4000" b="1" dirty="0">
                <a:effectLst>
                  <a:outerShdw blurRad="38100" dist="38100" dir="2700000" algn="tl">
                    <a:srgbClr val="000000">
                      <a:alpha val="43137"/>
                    </a:srgbClr>
                  </a:outerShdw>
                </a:effectLst>
              </a:rPr>
            </a:br>
            <a:r>
              <a:rPr lang="el-GR" sz="4000" b="1" i="1" dirty="0">
                <a:effectLst>
                  <a:outerShdw blurRad="38100" dist="38100" dir="2700000" algn="tl">
                    <a:srgbClr val="000000">
                      <a:alpha val="43137"/>
                    </a:srgbClr>
                  </a:outerShdw>
                </a:effectLst>
              </a:rPr>
              <a:t>Διαφορές και Διακρίσεις</a:t>
            </a:r>
            <a:br>
              <a:rPr lang="el-GR" dirty="0"/>
            </a:br>
            <a:endParaRPr lang="el-GR" dirty="0"/>
          </a:p>
        </p:txBody>
      </p:sp>
      <p:sp>
        <p:nvSpPr>
          <p:cNvPr id="3" name="Content Placeholder 2"/>
          <p:cNvSpPr>
            <a:spLocks noGrp="1"/>
          </p:cNvSpPr>
          <p:nvPr>
            <p:ph idx="1"/>
          </p:nvPr>
        </p:nvSpPr>
        <p:spPr>
          <a:xfrm>
            <a:off x="838200" y="1378039"/>
            <a:ext cx="10515600" cy="4798924"/>
          </a:xfrm>
        </p:spPr>
        <p:txBody>
          <a:bodyPr>
            <a:normAutofit fontScale="92500" lnSpcReduction="20000"/>
          </a:bodyPr>
          <a:lstStyle/>
          <a:p>
            <a:pPr marL="0" lvl="0" indent="0" algn="just">
              <a:buNone/>
            </a:pPr>
            <a:r>
              <a:rPr lang="el-GR" b="1" dirty="0"/>
              <a:t>Καταγωγή.</a:t>
            </a:r>
            <a:r>
              <a:rPr lang="el-GR" dirty="0"/>
              <a:t>  Ο δομισμός προέρχεται από τη </a:t>
            </a:r>
            <a:r>
              <a:rPr lang="el-GR" b="1" dirty="0"/>
              <a:t>γλωσσολογία</a:t>
            </a:r>
            <a:r>
              <a:rPr lang="el-GR" dirty="0"/>
              <a:t>.  Μία επιστήμη η οποία υπήρξε πάντοτε βέβαιη για τη δυνατότητα να εδραιώσει αντικειμενική γνώση. Πιστεύει στην ακριβή παρατήρηση, συλλογή δεδομένων, και στη λογική συνεπαγωγή. Ο δομισμός πιστεύει στο </a:t>
            </a:r>
            <a:r>
              <a:rPr lang="el-GR" u="sng" dirty="0"/>
              <a:t>σύστημα και τη λογική ως ικανά να εδραιώσουν αλήθειες</a:t>
            </a:r>
            <a:r>
              <a:rPr lang="el-GR" dirty="0"/>
              <a:t>.</a:t>
            </a:r>
          </a:p>
          <a:p>
            <a:pPr lvl="0" algn="just"/>
            <a:endParaRPr lang="el-GR" dirty="0"/>
          </a:p>
          <a:p>
            <a:pPr marL="0" indent="0" algn="just">
              <a:buNone/>
            </a:pPr>
            <a:r>
              <a:rPr lang="el-GR" dirty="0"/>
              <a:t>Αντίθετα ο </a:t>
            </a:r>
            <a:r>
              <a:rPr lang="el-GR" dirty="0" err="1"/>
              <a:t>μεταδομισμός</a:t>
            </a:r>
            <a:r>
              <a:rPr lang="el-GR" dirty="0"/>
              <a:t> προέρχεται ουσιαστικά από τη </a:t>
            </a:r>
            <a:r>
              <a:rPr lang="el-GR" b="1" dirty="0"/>
              <a:t>φιλοσοφία</a:t>
            </a:r>
            <a:r>
              <a:rPr lang="el-GR" dirty="0"/>
              <a:t> [ο φιλοσοφικός </a:t>
            </a:r>
            <a:r>
              <a:rPr lang="el-GR" dirty="0" err="1"/>
              <a:t>μεταδομισμός</a:t>
            </a:r>
            <a:r>
              <a:rPr lang="el-GR" dirty="0"/>
              <a:t> του </a:t>
            </a:r>
            <a:r>
              <a:rPr lang="el-GR" dirty="0" err="1"/>
              <a:t>Jacques</a:t>
            </a:r>
            <a:r>
              <a:rPr lang="el-GR" dirty="0"/>
              <a:t> </a:t>
            </a:r>
            <a:r>
              <a:rPr lang="el-GR" dirty="0" err="1"/>
              <a:t>Derrida</a:t>
            </a:r>
            <a:r>
              <a:rPr lang="el-GR" dirty="0"/>
              <a:t> (Ζακ </a:t>
            </a:r>
            <a:r>
              <a:rPr lang="el-GR" dirty="0" err="1"/>
              <a:t>Ντεριντά</a:t>
            </a:r>
            <a:r>
              <a:rPr lang="el-GR" dirty="0"/>
              <a:t>, 1930-2004) και του </a:t>
            </a:r>
            <a:r>
              <a:rPr lang="el-GR" dirty="0" err="1"/>
              <a:t>Michel</a:t>
            </a:r>
            <a:r>
              <a:rPr lang="el-GR" dirty="0"/>
              <a:t> </a:t>
            </a:r>
            <a:r>
              <a:rPr lang="el-GR" dirty="0" err="1"/>
              <a:t>Foucault</a:t>
            </a:r>
            <a:r>
              <a:rPr lang="el-GR" dirty="0"/>
              <a:t> (Μισέλ </a:t>
            </a:r>
            <a:r>
              <a:rPr lang="el-GR" dirty="0" err="1"/>
              <a:t>Φουκώ</a:t>
            </a:r>
            <a:r>
              <a:rPr lang="el-GR" dirty="0"/>
              <a:t>, 1926- 1984)], μια επιστήμη που έτεινε να υπογραμμίζει τη δυσκολία να επιτύχει κανείς ασφαλή γνώση για τα πράγματα. Συνοψίζεται στην παρατήρηση του Νίτσε </a:t>
            </a:r>
            <a:r>
              <a:rPr lang="el-GR" i="1" dirty="0"/>
              <a:t>«Δεν υπάρχουν γεγονότα, μόνο ερμηνείες».</a:t>
            </a:r>
            <a:r>
              <a:rPr lang="el-GR" dirty="0"/>
              <a:t> Η φιλοσοφία αμφισβητεί έννοιες της κοινής λογικής. Ο </a:t>
            </a:r>
            <a:r>
              <a:rPr lang="el-GR" dirty="0" err="1"/>
              <a:t>μεταδομισμός</a:t>
            </a:r>
            <a:r>
              <a:rPr lang="el-GR" dirty="0"/>
              <a:t> επιτείνει τη συνήθεια του σκεπτικισμού σε σημείο που να αντλεί μαζοχιστική απόλαυση από </a:t>
            </a:r>
            <a:r>
              <a:rPr lang="el-GR" i="1" dirty="0"/>
              <a:t>τη βεβαιότητα ότι δεν γνωρίζουμε τίποτα με βεβαιότητα</a:t>
            </a:r>
            <a:r>
              <a:rPr lang="el-GR" dirty="0"/>
              <a:t> (το σημείο όπου του επιτέθηκαν), με επίγνωση της παραδοξότητας που ενέχεται σε αυτήν τη βεβαιότητα.</a:t>
            </a:r>
          </a:p>
          <a:p>
            <a:endParaRPr lang="el-GR" dirty="0"/>
          </a:p>
        </p:txBody>
      </p:sp>
    </p:spTree>
    <p:extLst>
      <p:ext uri="{BB962C8B-B14F-4D97-AF65-F5344CB8AC3E}">
        <p14:creationId xmlns:p14="http://schemas.microsoft.com/office/powerpoint/2010/main" val="13077579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638</TotalTime>
  <Words>3716</Words>
  <Application>Microsoft Office PowerPoint</Application>
  <PresentationFormat>Ευρεία οθόνη</PresentationFormat>
  <Paragraphs>115</Paragraphs>
  <Slides>32</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32</vt:i4>
      </vt:variant>
    </vt:vector>
  </HeadingPairs>
  <TitlesOfParts>
    <vt:vector size="38" baseType="lpstr">
      <vt:lpstr>Arial</vt:lpstr>
      <vt:lpstr>Calibri</vt:lpstr>
      <vt:lpstr>Calibri Light</vt:lpstr>
      <vt:lpstr>Roboto</vt:lpstr>
      <vt:lpstr>Times New Roman</vt:lpstr>
      <vt:lpstr>Office Theme</vt:lpstr>
      <vt:lpstr>ΜΕΤΑΔΟΜΙΣΜΟΣ ΚΑΙ ΑΠΟΔΟΜΗΣΗ</vt:lpstr>
      <vt:lpstr>Οδηγός μελέτης</vt:lpstr>
      <vt:lpstr>Ο μεταδομισμός είναι συνέχεια ή ανάπτυξη του δομισμού ή μορφή αντίδρασης εναντίον του; </vt:lpstr>
      <vt:lpstr>Παρουσίαση του PowerPoint</vt:lpstr>
      <vt:lpstr>Το σύμπαν μας είναι σαν το Διάστημα, όπου δεν υπάρχει ο κανόνας της βαρύτητας για να ορίζει το πάνω και το κάτω. ΕΙΝΑΙ ΕΝΑ ΑΠΟΚΕΝΤΡΩΜΕΝΟ ΣΥΜΠΑΝ</vt:lpstr>
      <vt:lpstr>Παρουσίαση του PowerPoint</vt:lpstr>
      <vt:lpstr>Ναι, αλλά τότε για τι να μας απασχολεί η γλώσσα, αφού στην καθημερινότητά μας δουλεύει μια χαρά;</vt:lpstr>
      <vt:lpstr>Που οδηγούνται οι μεταδομιστές;</vt:lpstr>
      <vt:lpstr>Δομισμός – Μεταδομισμός:    Διαφορές και Διακρίσεις </vt:lpstr>
      <vt:lpstr>Παρουσίαση του PowerPoint</vt:lpstr>
      <vt:lpstr>Παρουσίαση του PowerPoint</vt:lpstr>
      <vt:lpstr>Μεταφορά του διαφεύγοντος γλωσσικού υγρού</vt:lpstr>
      <vt:lpstr>Μεταφορά της μόλυνσης</vt:lpstr>
      <vt:lpstr>Παρουσίαση του PowerPoint</vt:lpstr>
      <vt:lpstr>Παρουσίαση του PowerPoint</vt:lpstr>
      <vt:lpstr>Τι σημαίνει «Δεν υπάρχει νόημα»;</vt:lpstr>
      <vt:lpstr>Πρώτη εμφάνιση</vt:lpstr>
      <vt:lpstr>Ιστορία</vt:lpstr>
      <vt:lpstr>Ιστορία</vt:lpstr>
      <vt:lpstr>Παρουσίαση του PowerPoint</vt:lpstr>
      <vt:lpstr>Αποδομισμός και λογοτεχνική κριτική</vt:lpstr>
      <vt:lpstr>ΣΥΜΒΟΛΗ</vt:lpstr>
      <vt:lpstr>Πλαίσιο</vt:lpstr>
      <vt:lpstr>Derrida:  Σχέση ζωής και έργου 3 βασικές έννοιες: αποδόμηση, απορία, λογοκεντρισμός</vt:lpstr>
      <vt:lpstr>Ένα παράδειγμα ανάγνωσης</vt:lpstr>
      <vt:lpstr>Συμπέρασμα από το παράδειγμα</vt:lpstr>
      <vt:lpstr>Πώς διαβάζουμε αποδομητικά ένα κείμενο; </vt:lpstr>
      <vt:lpstr>Στάσου και σκέψου</vt:lpstr>
      <vt:lpstr>Απάντηση</vt:lpstr>
      <vt:lpstr>Διαδικτυακό επιμορφωτικό υλικό</vt:lpstr>
      <vt:lpstr>O Derrida για το «τι εστί;» (για την έννοια του Είναι)</vt:lpstr>
      <vt:lpstr>Ο Ντερριντά για τον τεχνικό πολιτισμό μας λεπτά 6:10 και εξής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ΑΠΟΔΟΜΙΣΜΟΣ</dc:title>
  <dc:creator>Georgia Gotsi</dc:creator>
  <cp:lastModifiedBy>Georgia Gotsi</cp:lastModifiedBy>
  <cp:revision>58</cp:revision>
  <dcterms:created xsi:type="dcterms:W3CDTF">2020-05-04T18:40:15Z</dcterms:created>
  <dcterms:modified xsi:type="dcterms:W3CDTF">2024-04-15T21:01:31Z</dcterms:modified>
</cp:coreProperties>
</file>