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257" r:id="rId3"/>
    <p:sldId id="258" r:id="rId4"/>
    <p:sldId id="259" r:id="rId5"/>
    <p:sldId id="305" r:id="rId6"/>
    <p:sldId id="306" r:id="rId7"/>
    <p:sldId id="260" r:id="rId8"/>
    <p:sldId id="261" r:id="rId9"/>
    <p:sldId id="267" r:id="rId10"/>
    <p:sldId id="262" r:id="rId11"/>
    <p:sldId id="268" r:id="rId12"/>
    <p:sldId id="263" r:id="rId13"/>
    <p:sldId id="264" r:id="rId14"/>
    <p:sldId id="265" r:id="rId15"/>
    <p:sldId id="270" r:id="rId16"/>
    <p:sldId id="269" r:id="rId17"/>
    <p:sldId id="271"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89030F-7D1A-474B-B384-ADD613F00B84}" v="91" dt="2022-03-15T22:35:23.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εωργία" userId="472e339c-d673-48e8-9309-c3b1731a2deb" providerId="ADAL" clId="{F289030F-7D1A-474B-B384-ADD613F00B84}"/>
    <pc:docChg chg="undo custSel modSld">
      <pc:chgData name="Γεωργία" userId="472e339c-d673-48e8-9309-c3b1731a2deb" providerId="ADAL" clId="{F289030F-7D1A-474B-B384-ADD613F00B84}" dt="2022-03-15T22:35:23.463" v="140" actId="123"/>
      <pc:docMkLst>
        <pc:docMk/>
      </pc:docMkLst>
      <pc:sldChg chg="addSp delSp modSp mod setBg">
        <pc:chgData name="Γεωργία" userId="472e339c-d673-48e8-9309-c3b1731a2deb" providerId="ADAL" clId="{F289030F-7D1A-474B-B384-ADD613F00B84}" dt="2022-03-15T22:35:23.463" v="140" actId="123"/>
        <pc:sldMkLst>
          <pc:docMk/>
          <pc:sldMk cId="3695017755" sldId="257"/>
        </pc:sldMkLst>
        <pc:spChg chg="add del">
          <ac:chgData name="Γεωργία" userId="472e339c-d673-48e8-9309-c3b1731a2deb" providerId="ADAL" clId="{F289030F-7D1A-474B-B384-ADD613F00B84}" dt="2022-03-15T22:34:47.587" v="137" actId="26606"/>
          <ac:spMkLst>
            <pc:docMk/>
            <pc:sldMk cId="3695017755" sldId="257"/>
            <ac:spMk id="73" creationId="{42285737-90EE-47DC-AC80-8AE156B11969}"/>
          </ac:spMkLst>
        </pc:spChg>
        <pc:spChg chg="mod">
          <ac:chgData name="Γεωργία" userId="472e339c-d673-48e8-9309-c3b1731a2deb" providerId="ADAL" clId="{F289030F-7D1A-474B-B384-ADD613F00B84}" dt="2022-03-15T22:34:47.587" v="137" actId="26606"/>
          <ac:spMkLst>
            <pc:docMk/>
            <pc:sldMk cId="3695017755" sldId="257"/>
            <ac:spMk id="22530" creationId="{00000000-0000-0000-0000-000000000000}"/>
          </ac:spMkLst>
        </pc:spChg>
        <pc:spChg chg="add del">
          <ac:chgData name="Γεωργία" userId="472e339c-d673-48e8-9309-c3b1731a2deb" providerId="ADAL" clId="{F289030F-7D1A-474B-B384-ADD613F00B84}" dt="2022-03-15T22:34:51.920" v="138" actId="26606"/>
          <ac:spMkLst>
            <pc:docMk/>
            <pc:sldMk cId="3695017755" sldId="257"/>
            <ac:spMk id="22531" creationId="{00000000-0000-0000-0000-000000000000}"/>
          </ac:spMkLst>
        </pc:spChg>
        <pc:grpChg chg="add del">
          <ac:chgData name="Γεωργία" userId="472e339c-d673-48e8-9309-c3b1731a2deb" providerId="ADAL" clId="{F289030F-7D1A-474B-B384-ADD613F00B84}" dt="2022-03-15T22:34:47.587" v="137" actId="26606"/>
          <ac:grpSpMkLst>
            <pc:docMk/>
            <pc:sldMk cId="3695017755" sldId="257"/>
            <ac:grpSpMk id="75" creationId="{B57BDC17-F1B3-455F-BBF1-680AA1F25C06}"/>
          </ac:grpSpMkLst>
        </pc:grpChg>
        <pc:graphicFrameChg chg="add del">
          <ac:chgData name="Γεωργία" userId="472e339c-d673-48e8-9309-c3b1731a2deb" providerId="ADAL" clId="{F289030F-7D1A-474B-B384-ADD613F00B84}" dt="2022-03-15T22:34:47.587" v="137" actId="26606"/>
          <ac:graphicFrameMkLst>
            <pc:docMk/>
            <pc:sldMk cId="3695017755" sldId="257"/>
            <ac:graphicFrameMk id="22533" creationId="{16EE0F79-5AFC-6A80-B10D-29AC362431E5}"/>
          </ac:graphicFrameMkLst>
        </pc:graphicFrameChg>
        <pc:graphicFrameChg chg="add mod">
          <ac:chgData name="Γεωργία" userId="472e339c-d673-48e8-9309-c3b1731a2deb" providerId="ADAL" clId="{F289030F-7D1A-474B-B384-ADD613F00B84}" dt="2022-03-15T22:35:23.463" v="140" actId="123"/>
          <ac:graphicFrameMkLst>
            <pc:docMk/>
            <pc:sldMk cId="3695017755" sldId="257"/>
            <ac:graphicFrameMk id="22534" creationId="{7FD22448-1AC3-37E6-720F-28D218B5D704}"/>
          </ac:graphicFrameMkLst>
        </pc:graphicFrameChg>
      </pc:sldChg>
      <pc:sldChg chg="addSp modSp mod setBg">
        <pc:chgData name="Γεωργία" userId="472e339c-d673-48e8-9309-c3b1731a2deb" providerId="ADAL" clId="{F289030F-7D1A-474B-B384-ADD613F00B84}" dt="2022-03-15T22:34:10.097" v="135" actId="26606"/>
        <pc:sldMkLst>
          <pc:docMk/>
          <pc:sldMk cId="2698640959" sldId="258"/>
        </pc:sldMkLst>
        <pc:spChg chg="add">
          <ac:chgData name="Γεωργία" userId="472e339c-d673-48e8-9309-c3b1731a2deb" providerId="ADAL" clId="{F289030F-7D1A-474B-B384-ADD613F00B84}" dt="2022-03-15T22:34:10.097" v="135" actId="26606"/>
          <ac:spMkLst>
            <pc:docMk/>
            <pc:sldMk cId="2698640959" sldId="258"/>
            <ac:spMk id="72" creationId="{787F4F1C-8D3D-4EC1-B72D-A0470A5A08B8}"/>
          </ac:spMkLst>
        </pc:spChg>
        <pc:spChg chg="mod">
          <ac:chgData name="Γεωργία" userId="472e339c-d673-48e8-9309-c3b1731a2deb" providerId="ADAL" clId="{F289030F-7D1A-474B-B384-ADD613F00B84}" dt="2022-03-15T22:34:10.097" v="135" actId="26606"/>
          <ac:spMkLst>
            <pc:docMk/>
            <pc:sldMk cId="2698640959" sldId="258"/>
            <ac:spMk id="23554" creationId="{00000000-0000-0000-0000-000000000000}"/>
          </ac:spMkLst>
        </pc:spChg>
        <pc:spChg chg="mod">
          <ac:chgData name="Γεωργία" userId="472e339c-d673-48e8-9309-c3b1731a2deb" providerId="ADAL" clId="{F289030F-7D1A-474B-B384-ADD613F00B84}" dt="2022-03-15T22:34:10.097" v="135" actId="26606"/>
          <ac:spMkLst>
            <pc:docMk/>
            <pc:sldMk cId="2698640959" sldId="258"/>
            <ac:spMk id="23555" creationId="{00000000-0000-0000-0000-000000000000}"/>
          </ac:spMkLst>
        </pc:spChg>
        <pc:grpChg chg="add">
          <ac:chgData name="Γεωργία" userId="472e339c-d673-48e8-9309-c3b1731a2deb" providerId="ADAL" clId="{F289030F-7D1A-474B-B384-ADD613F00B84}" dt="2022-03-15T22:34:10.097" v="135" actId="26606"/>
          <ac:grpSpMkLst>
            <pc:docMk/>
            <pc:sldMk cId="2698640959" sldId="258"/>
            <ac:grpSpMk id="74" creationId="{D1E3DD61-64DB-46AD-B249-E273CD86B051}"/>
          </ac:grpSpMkLst>
        </pc:grpChg>
      </pc:sldChg>
      <pc:sldChg chg="modSp mod">
        <pc:chgData name="Γεωργία" userId="472e339c-d673-48e8-9309-c3b1731a2deb" providerId="ADAL" clId="{F289030F-7D1A-474B-B384-ADD613F00B84}" dt="2022-03-15T22:27:15.440" v="10" actId="27636"/>
        <pc:sldMkLst>
          <pc:docMk/>
          <pc:sldMk cId="836251848" sldId="259"/>
        </pc:sldMkLst>
        <pc:spChg chg="mod">
          <ac:chgData name="Γεωργία" userId="472e339c-d673-48e8-9309-c3b1731a2deb" providerId="ADAL" clId="{F289030F-7D1A-474B-B384-ADD613F00B84}" dt="2022-03-15T22:27:15.440" v="10" actId="27636"/>
          <ac:spMkLst>
            <pc:docMk/>
            <pc:sldMk cId="836251848" sldId="259"/>
            <ac:spMk id="24578" creationId="{00000000-0000-0000-0000-000000000000}"/>
          </ac:spMkLst>
        </pc:spChg>
        <pc:picChg chg="mod">
          <ac:chgData name="Γεωργία" userId="472e339c-d673-48e8-9309-c3b1731a2deb" providerId="ADAL" clId="{F289030F-7D1A-474B-B384-ADD613F00B84}" dt="2022-03-15T22:27:04.670" v="6" actId="14100"/>
          <ac:picMkLst>
            <pc:docMk/>
            <pc:sldMk cId="836251848" sldId="259"/>
            <ac:picMk id="24579" creationId="{00000000-0000-0000-0000-000000000000}"/>
          </ac:picMkLst>
        </pc:picChg>
      </pc:sldChg>
      <pc:sldChg chg="addSp delSp modSp mod setBg setClrOvrMap">
        <pc:chgData name="Γεωργία" userId="472e339c-d673-48e8-9309-c3b1731a2deb" providerId="ADAL" clId="{F289030F-7D1A-474B-B384-ADD613F00B84}" dt="2022-03-15T22:27:43.829" v="12" actId="26606"/>
        <pc:sldMkLst>
          <pc:docMk/>
          <pc:sldMk cId="2014320397" sldId="260"/>
        </pc:sldMkLst>
        <pc:spChg chg="add del">
          <ac:chgData name="Γεωργία" userId="472e339c-d673-48e8-9309-c3b1731a2deb" providerId="ADAL" clId="{F289030F-7D1A-474B-B384-ADD613F00B84}" dt="2022-03-15T22:27:43.829" v="12" actId="26606"/>
          <ac:spMkLst>
            <pc:docMk/>
            <pc:sldMk cId="2014320397" sldId="260"/>
            <ac:spMk id="73" creationId="{1E214AA7-F028-4A0D-8698-61AEC754D1BC}"/>
          </ac:spMkLst>
        </pc:spChg>
        <pc:spChg chg="mod">
          <ac:chgData name="Γεωργία" userId="472e339c-d673-48e8-9309-c3b1731a2deb" providerId="ADAL" clId="{F289030F-7D1A-474B-B384-ADD613F00B84}" dt="2022-03-15T22:27:43.829" v="12" actId="26606"/>
          <ac:spMkLst>
            <pc:docMk/>
            <pc:sldMk cId="2014320397" sldId="260"/>
            <ac:spMk id="25602" creationId="{00000000-0000-0000-0000-000000000000}"/>
          </ac:spMkLst>
        </pc:spChg>
        <pc:spChg chg="mod">
          <ac:chgData name="Γεωργία" userId="472e339c-d673-48e8-9309-c3b1731a2deb" providerId="ADAL" clId="{F289030F-7D1A-474B-B384-ADD613F00B84}" dt="2022-03-15T22:27:43.829" v="12" actId="26606"/>
          <ac:spMkLst>
            <pc:docMk/>
            <pc:sldMk cId="2014320397" sldId="260"/>
            <ac:spMk id="25603" creationId="{00000000-0000-0000-0000-000000000000}"/>
          </ac:spMkLst>
        </pc:spChg>
        <pc:spChg chg="mod">
          <ac:chgData name="Γεωργία" userId="472e339c-d673-48e8-9309-c3b1731a2deb" providerId="ADAL" clId="{F289030F-7D1A-474B-B384-ADD613F00B84}" dt="2022-03-15T22:27:43.829" v="12" actId="26606"/>
          <ac:spMkLst>
            <pc:docMk/>
            <pc:sldMk cId="2014320397" sldId="260"/>
            <ac:spMk id="25604" creationId="{00000000-0000-0000-0000-000000000000}"/>
          </ac:spMkLst>
        </pc:spChg>
        <pc:cxnChg chg="add del">
          <ac:chgData name="Γεωργία" userId="472e339c-d673-48e8-9309-c3b1731a2deb" providerId="ADAL" clId="{F289030F-7D1A-474B-B384-ADD613F00B84}" dt="2022-03-15T22:27:43.829" v="12" actId="26606"/>
          <ac:cxnSpMkLst>
            <pc:docMk/>
            <pc:sldMk cId="2014320397" sldId="260"/>
            <ac:cxnSpMk id="75" creationId="{D6206FDC-2777-4D7F-AF9C-73413DA664C9}"/>
          </ac:cxnSpMkLst>
        </pc:cxnChg>
      </pc:sldChg>
      <pc:sldChg chg="addSp delSp modSp mod setBg">
        <pc:chgData name="Γεωργία" userId="472e339c-d673-48e8-9309-c3b1731a2deb" providerId="ADAL" clId="{F289030F-7D1A-474B-B384-ADD613F00B84}" dt="2022-03-15T22:28:04.172" v="14" actId="26606"/>
        <pc:sldMkLst>
          <pc:docMk/>
          <pc:sldMk cId="2805920622" sldId="267"/>
        </pc:sldMkLst>
        <pc:spChg chg="mod">
          <ac:chgData name="Γεωργία" userId="472e339c-d673-48e8-9309-c3b1731a2deb" providerId="ADAL" clId="{F289030F-7D1A-474B-B384-ADD613F00B84}" dt="2022-03-15T22:28:04.172" v="14" actId="26606"/>
          <ac:spMkLst>
            <pc:docMk/>
            <pc:sldMk cId="2805920622" sldId="267"/>
            <ac:spMk id="2" creationId="{00000000-0000-0000-0000-000000000000}"/>
          </ac:spMkLst>
        </pc:spChg>
        <pc:spChg chg="mod">
          <ac:chgData name="Γεωργία" userId="472e339c-d673-48e8-9309-c3b1731a2deb" providerId="ADAL" clId="{F289030F-7D1A-474B-B384-ADD613F00B84}" dt="2022-03-15T22:28:04.172" v="14" actId="26606"/>
          <ac:spMkLst>
            <pc:docMk/>
            <pc:sldMk cId="2805920622" sldId="267"/>
            <ac:spMk id="3" creationId="{00000000-0000-0000-0000-000000000000}"/>
          </ac:spMkLst>
        </pc:spChg>
        <pc:spChg chg="mod">
          <ac:chgData name="Γεωργία" userId="472e339c-d673-48e8-9309-c3b1731a2deb" providerId="ADAL" clId="{F289030F-7D1A-474B-B384-ADD613F00B84}" dt="2022-03-15T22:28:04.172" v="14" actId="26606"/>
          <ac:spMkLst>
            <pc:docMk/>
            <pc:sldMk cId="2805920622" sldId="267"/>
            <ac:spMk id="4" creationId="{00000000-0000-0000-0000-000000000000}"/>
          </ac:spMkLst>
        </pc:spChg>
        <pc:spChg chg="add del">
          <ac:chgData name="Γεωργία" userId="472e339c-d673-48e8-9309-c3b1731a2deb" providerId="ADAL" clId="{F289030F-7D1A-474B-B384-ADD613F00B84}" dt="2022-03-15T22:28:04.172" v="14" actId="26606"/>
          <ac:spMkLst>
            <pc:docMk/>
            <pc:sldMk cId="2805920622" sldId="267"/>
            <ac:spMk id="9" creationId="{21739CA5-F0F5-48E1-8E8C-F24B71827E46}"/>
          </ac:spMkLst>
        </pc:spChg>
        <pc:spChg chg="add del">
          <ac:chgData name="Γεωργία" userId="472e339c-d673-48e8-9309-c3b1731a2deb" providerId="ADAL" clId="{F289030F-7D1A-474B-B384-ADD613F00B84}" dt="2022-03-15T22:28:04.172" v="14" actId="26606"/>
          <ac:spMkLst>
            <pc:docMk/>
            <pc:sldMk cId="2805920622" sldId="267"/>
            <ac:spMk id="11" creationId="{3EAD2937-F230-41D4-B9C5-975B129BFC20}"/>
          </ac:spMkLst>
        </pc:spChg>
        <pc:spChg chg="add del">
          <ac:chgData name="Γεωργία" userId="472e339c-d673-48e8-9309-c3b1731a2deb" providerId="ADAL" clId="{F289030F-7D1A-474B-B384-ADD613F00B84}" dt="2022-03-15T22:28:04.172" v="14" actId="26606"/>
          <ac:spMkLst>
            <pc:docMk/>
            <pc:sldMk cId="2805920622" sldId="267"/>
            <ac:spMk id="13" creationId="{CCD444A3-C338-4886-B7F1-4BA2AF46EB64}"/>
          </ac:spMkLst>
        </pc:spChg>
      </pc:sldChg>
      <pc:sldChg chg="addSp delSp modSp mod setBg setClrOvrMap">
        <pc:chgData name="Γεωργία" userId="472e339c-d673-48e8-9309-c3b1731a2deb" providerId="ADAL" clId="{F289030F-7D1A-474B-B384-ADD613F00B84}" dt="2022-03-15T22:33:45.460" v="134" actId="478"/>
        <pc:sldMkLst>
          <pc:docMk/>
          <pc:sldMk cId="2409302767" sldId="268"/>
        </pc:sldMkLst>
        <pc:spChg chg="mod">
          <ac:chgData name="Γεωργία" userId="472e339c-d673-48e8-9309-c3b1731a2deb" providerId="ADAL" clId="{F289030F-7D1A-474B-B384-ADD613F00B84}" dt="2022-03-15T22:33:23.409" v="130" actId="26606"/>
          <ac:spMkLst>
            <pc:docMk/>
            <pc:sldMk cId="2409302767" sldId="268"/>
            <ac:spMk id="2" creationId="{00000000-0000-0000-0000-000000000000}"/>
          </ac:spMkLst>
        </pc:spChg>
        <pc:spChg chg="mod">
          <ac:chgData name="Γεωργία" userId="472e339c-d673-48e8-9309-c3b1731a2deb" providerId="ADAL" clId="{F289030F-7D1A-474B-B384-ADD613F00B84}" dt="2022-03-15T22:33:34.964" v="132" actId="14100"/>
          <ac:spMkLst>
            <pc:docMk/>
            <pc:sldMk cId="2409302767" sldId="268"/>
            <ac:spMk id="3" creationId="{00000000-0000-0000-0000-000000000000}"/>
          </ac:spMkLst>
        </pc:spChg>
        <pc:spChg chg="del mod">
          <ac:chgData name="Γεωργία" userId="472e339c-d673-48e8-9309-c3b1731a2deb" providerId="ADAL" clId="{F289030F-7D1A-474B-B384-ADD613F00B84}" dt="2022-03-15T22:33:45.460" v="134" actId="478"/>
          <ac:spMkLst>
            <pc:docMk/>
            <pc:sldMk cId="2409302767" sldId="268"/>
            <ac:spMk id="4" creationId="{00000000-0000-0000-0000-000000000000}"/>
          </ac:spMkLst>
        </pc:spChg>
        <pc:spChg chg="add del">
          <ac:chgData name="Γεωργία" userId="472e339c-d673-48e8-9309-c3b1731a2deb" providerId="ADAL" clId="{F289030F-7D1A-474B-B384-ADD613F00B84}" dt="2022-03-15T22:32:44.237" v="121" actId="26606"/>
          <ac:spMkLst>
            <pc:docMk/>
            <pc:sldMk cId="2409302767" sldId="268"/>
            <ac:spMk id="9" creationId="{9F7D788E-2C1B-4EF4-8719-12613771FF98}"/>
          </ac:spMkLst>
        </pc:spChg>
        <pc:spChg chg="add del">
          <ac:chgData name="Γεωργία" userId="472e339c-d673-48e8-9309-c3b1731a2deb" providerId="ADAL" clId="{F289030F-7D1A-474B-B384-ADD613F00B84}" dt="2022-03-15T22:32:44.237" v="121" actId="26606"/>
          <ac:spMkLst>
            <pc:docMk/>
            <pc:sldMk cId="2409302767" sldId="268"/>
            <ac:spMk id="11" creationId="{7C54E824-C0F4-480B-BC88-689F50C45FBD}"/>
          </ac:spMkLst>
        </pc:spChg>
        <pc:spChg chg="add del">
          <ac:chgData name="Γεωργία" userId="472e339c-d673-48e8-9309-c3b1731a2deb" providerId="ADAL" clId="{F289030F-7D1A-474B-B384-ADD613F00B84}" dt="2022-03-15T22:32:44.237" v="121" actId="26606"/>
          <ac:spMkLst>
            <pc:docMk/>
            <pc:sldMk cId="2409302767" sldId="268"/>
            <ac:spMk id="13" creationId="{58DEA6A1-FC5C-4E6E-BBBF-7E472949B394}"/>
          </ac:spMkLst>
        </pc:spChg>
        <pc:spChg chg="add del">
          <ac:chgData name="Γεωργία" userId="472e339c-d673-48e8-9309-c3b1731a2deb" providerId="ADAL" clId="{F289030F-7D1A-474B-B384-ADD613F00B84}" dt="2022-03-15T22:32:44.237" v="121" actId="26606"/>
          <ac:spMkLst>
            <pc:docMk/>
            <pc:sldMk cId="2409302767" sldId="268"/>
            <ac:spMk id="15" creationId="{96AAAC3B-1954-46B7-BBAC-27DFF5B5295F}"/>
          </ac:spMkLst>
        </pc:spChg>
        <pc:spChg chg="add del">
          <ac:chgData name="Γεωργία" userId="472e339c-d673-48e8-9309-c3b1731a2deb" providerId="ADAL" clId="{F289030F-7D1A-474B-B384-ADD613F00B84}" dt="2022-03-15T22:32:44.237" v="121" actId="26606"/>
          <ac:spMkLst>
            <pc:docMk/>
            <pc:sldMk cId="2409302767" sldId="268"/>
            <ac:spMk id="17" creationId="{A5AD6500-BB62-4AAC-9D2F-C10DDC90CBB1}"/>
          </ac:spMkLst>
        </pc:spChg>
        <pc:spChg chg="add del">
          <ac:chgData name="Γεωργία" userId="472e339c-d673-48e8-9309-c3b1731a2deb" providerId="ADAL" clId="{F289030F-7D1A-474B-B384-ADD613F00B84}" dt="2022-03-15T22:32:49.652" v="123" actId="26606"/>
          <ac:spMkLst>
            <pc:docMk/>
            <pc:sldMk cId="2409302767" sldId="268"/>
            <ac:spMk id="19" creationId="{FEF085B8-A2C0-4A6F-B663-CCC56F3CD373}"/>
          </ac:spMkLst>
        </pc:spChg>
        <pc:spChg chg="add del">
          <ac:chgData name="Γεωργία" userId="472e339c-d673-48e8-9309-c3b1731a2deb" providerId="ADAL" clId="{F289030F-7D1A-474B-B384-ADD613F00B84}" dt="2022-03-15T22:32:49.652" v="123" actId="26606"/>
          <ac:spMkLst>
            <pc:docMk/>
            <pc:sldMk cId="2409302767" sldId="268"/>
            <ac:spMk id="20" creationId="{2658F6D6-96E0-421A-96D6-3DF404008543}"/>
          </ac:spMkLst>
        </pc:spChg>
        <pc:spChg chg="add del">
          <ac:chgData name="Γεωργία" userId="472e339c-d673-48e8-9309-c3b1731a2deb" providerId="ADAL" clId="{F289030F-7D1A-474B-B384-ADD613F00B84}" dt="2022-03-15T22:32:49.652" v="123" actId="26606"/>
          <ac:spMkLst>
            <pc:docMk/>
            <pc:sldMk cId="2409302767" sldId="268"/>
            <ac:spMk id="21" creationId="{3CF62545-93A0-4FD5-9B48-48DCA794CBA1}"/>
          </ac:spMkLst>
        </pc:spChg>
        <pc:spChg chg="add del">
          <ac:chgData name="Γεωργία" userId="472e339c-d673-48e8-9309-c3b1731a2deb" providerId="ADAL" clId="{F289030F-7D1A-474B-B384-ADD613F00B84}" dt="2022-03-15T22:32:54.613" v="125" actId="26606"/>
          <ac:spMkLst>
            <pc:docMk/>
            <pc:sldMk cId="2409302767" sldId="268"/>
            <ac:spMk id="23" creationId="{8045BF01-625E-4022-91E5-488DB3FCB734}"/>
          </ac:spMkLst>
        </pc:spChg>
        <pc:spChg chg="add del">
          <ac:chgData name="Γεωργία" userId="472e339c-d673-48e8-9309-c3b1731a2deb" providerId="ADAL" clId="{F289030F-7D1A-474B-B384-ADD613F00B84}" dt="2022-03-15T22:32:54.613" v="125" actId="26606"/>
          <ac:spMkLst>
            <pc:docMk/>
            <pc:sldMk cId="2409302767" sldId="268"/>
            <ac:spMk id="24" creationId="{0E442549-290E-4B7E-892E-F2DB911DD205}"/>
          </ac:spMkLst>
        </pc:spChg>
        <pc:spChg chg="add del">
          <ac:chgData name="Γεωργία" userId="472e339c-d673-48e8-9309-c3b1731a2deb" providerId="ADAL" clId="{F289030F-7D1A-474B-B384-ADD613F00B84}" dt="2022-03-15T22:33:11.575" v="128" actId="26606"/>
          <ac:spMkLst>
            <pc:docMk/>
            <pc:sldMk cId="2409302767" sldId="268"/>
            <ac:spMk id="26" creationId="{FEF085B8-A2C0-4A6F-B663-CCC56F3CD373}"/>
          </ac:spMkLst>
        </pc:spChg>
        <pc:spChg chg="add del">
          <ac:chgData name="Γεωργία" userId="472e339c-d673-48e8-9309-c3b1731a2deb" providerId="ADAL" clId="{F289030F-7D1A-474B-B384-ADD613F00B84}" dt="2022-03-15T22:33:11.575" v="128" actId="26606"/>
          <ac:spMkLst>
            <pc:docMk/>
            <pc:sldMk cId="2409302767" sldId="268"/>
            <ac:spMk id="27" creationId="{2658F6D6-96E0-421A-96D6-3DF404008543}"/>
          </ac:spMkLst>
        </pc:spChg>
        <pc:spChg chg="add del">
          <ac:chgData name="Γεωργία" userId="472e339c-d673-48e8-9309-c3b1731a2deb" providerId="ADAL" clId="{F289030F-7D1A-474B-B384-ADD613F00B84}" dt="2022-03-15T22:33:11.575" v="128" actId="26606"/>
          <ac:spMkLst>
            <pc:docMk/>
            <pc:sldMk cId="2409302767" sldId="268"/>
            <ac:spMk id="28" creationId="{3CF62545-93A0-4FD5-9B48-48DCA794CBA1}"/>
          </ac:spMkLst>
        </pc:spChg>
        <pc:spChg chg="add del">
          <ac:chgData name="Γεωργία" userId="472e339c-d673-48e8-9309-c3b1731a2deb" providerId="ADAL" clId="{F289030F-7D1A-474B-B384-ADD613F00B84}" dt="2022-03-15T22:33:23.409" v="130" actId="26606"/>
          <ac:spMkLst>
            <pc:docMk/>
            <pc:sldMk cId="2409302767" sldId="268"/>
            <ac:spMk id="33" creationId="{4C608BEB-860E-4094-8511-78603564A75E}"/>
          </ac:spMkLst>
        </pc:spChg>
        <pc:spChg chg="add">
          <ac:chgData name="Γεωργία" userId="472e339c-d673-48e8-9309-c3b1731a2deb" providerId="ADAL" clId="{F289030F-7D1A-474B-B384-ADD613F00B84}" dt="2022-03-15T22:33:23.409" v="130" actId="26606"/>
          <ac:spMkLst>
            <pc:docMk/>
            <pc:sldMk cId="2409302767" sldId="268"/>
            <ac:spMk id="40" creationId="{E35A04CF-97D4-4FF7-B359-C546B1F62E54}"/>
          </ac:spMkLst>
        </pc:spChg>
        <pc:spChg chg="add">
          <ac:chgData name="Γεωργία" userId="472e339c-d673-48e8-9309-c3b1731a2deb" providerId="ADAL" clId="{F289030F-7D1A-474B-B384-ADD613F00B84}" dt="2022-03-15T22:33:23.409" v="130" actId="26606"/>
          <ac:spMkLst>
            <pc:docMk/>
            <pc:sldMk cId="2409302767" sldId="268"/>
            <ac:spMk id="42" creationId="{1DE7243B-5109-444B-8FAF-7437C66BC0E9}"/>
          </ac:spMkLst>
        </pc:spChg>
        <pc:spChg chg="add">
          <ac:chgData name="Γεωργία" userId="472e339c-d673-48e8-9309-c3b1731a2deb" providerId="ADAL" clId="{F289030F-7D1A-474B-B384-ADD613F00B84}" dt="2022-03-15T22:33:23.409" v="130" actId="26606"/>
          <ac:spMkLst>
            <pc:docMk/>
            <pc:sldMk cId="2409302767" sldId="268"/>
            <ac:spMk id="44" creationId="{4C5D6221-DA7B-4611-AA26-7D8E349FDE96}"/>
          </ac:spMkLst>
        </pc:spChg>
        <pc:cxnChg chg="add del">
          <ac:chgData name="Γεωργία" userId="472e339c-d673-48e8-9309-c3b1731a2deb" providerId="ADAL" clId="{F289030F-7D1A-474B-B384-ADD613F00B84}" dt="2022-03-15T22:33:23.409" v="130" actId="26606"/>
          <ac:cxnSpMkLst>
            <pc:docMk/>
            <pc:sldMk cId="2409302767" sldId="268"/>
            <ac:cxnSpMk id="35" creationId="{1F16A8D4-FE87-4604-88B2-394B5D1EB437}"/>
          </ac:cxnSpMkLst>
        </pc:cxnChg>
      </pc:sldChg>
      <pc:sldChg chg="addSp delSp modSp mod setBg setClrOvrMap">
        <pc:chgData name="Γεωργία" userId="472e339c-d673-48e8-9309-c3b1731a2deb" providerId="ADAL" clId="{F289030F-7D1A-474B-B384-ADD613F00B84}" dt="2022-03-15T22:32:27.919" v="119" actId="122"/>
        <pc:sldMkLst>
          <pc:docMk/>
          <pc:sldMk cId="2288101441" sldId="270"/>
        </pc:sldMkLst>
        <pc:spChg chg="mod">
          <ac:chgData name="Γεωργία" userId="472e339c-d673-48e8-9309-c3b1731a2deb" providerId="ADAL" clId="{F289030F-7D1A-474B-B384-ADD613F00B84}" dt="2022-03-15T22:32:27.919" v="119" actId="122"/>
          <ac:spMkLst>
            <pc:docMk/>
            <pc:sldMk cId="2288101441" sldId="270"/>
            <ac:spMk id="2" creationId="{00000000-0000-0000-0000-000000000000}"/>
          </ac:spMkLst>
        </pc:spChg>
        <pc:spChg chg="del">
          <ac:chgData name="Γεωργία" userId="472e339c-d673-48e8-9309-c3b1731a2deb" providerId="ADAL" clId="{F289030F-7D1A-474B-B384-ADD613F00B84}" dt="2022-03-15T22:29:56.221" v="84" actId="26606"/>
          <ac:spMkLst>
            <pc:docMk/>
            <pc:sldMk cId="2288101441" sldId="270"/>
            <ac:spMk id="3" creationId="{00000000-0000-0000-0000-000000000000}"/>
          </ac:spMkLst>
        </pc:spChg>
        <pc:spChg chg="add del">
          <ac:chgData name="Γεωργία" userId="472e339c-d673-48e8-9309-c3b1731a2deb" providerId="ADAL" clId="{F289030F-7D1A-474B-B384-ADD613F00B84}" dt="2022-03-15T22:32:01.827" v="112" actId="26606"/>
          <ac:spMkLst>
            <pc:docMk/>
            <pc:sldMk cId="2288101441" sldId="270"/>
            <ac:spMk id="10" creationId="{9228552E-C8B1-4A80-8448-0787CE0FC704}"/>
          </ac:spMkLst>
        </pc:spChg>
        <pc:spChg chg="add del">
          <ac:chgData name="Γεωργία" userId="472e339c-d673-48e8-9309-c3b1731a2deb" providerId="ADAL" clId="{F289030F-7D1A-474B-B384-ADD613F00B84}" dt="2022-03-15T22:32:01.827" v="112" actId="26606"/>
          <ac:spMkLst>
            <pc:docMk/>
            <pc:sldMk cId="2288101441" sldId="270"/>
            <ac:spMk id="15" creationId="{9228552E-C8B1-4A80-8448-0787CE0FC704}"/>
          </ac:spMkLst>
        </pc:spChg>
        <pc:graphicFrameChg chg="add mod modGraphic">
          <ac:chgData name="Γεωργία" userId="472e339c-d673-48e8-9309-c3b1731a2deb" providerId="ADAL" clId="{F289030F-7D1A-474B-B384-ADD613F00B84}" dt="2022-03-15T22:32:01.827" v="112" actId="26606"/>
          <ac:graphicFrameMkLst>
            <pc:docMk/>
            <pc:sldMk cId="2288101441" sldId="270"/>
            <ac:graphicFrameMk id="5" creationId="{EAB29546-B906-F8D6-9756-7E4149A45161}"/>
          </ac:graphicFrameMkLst>
        </pc:graphicFrameChg>
        <pc:picChg chg="add mod">
          <ac:chgData name="Γεωργία" userId="472e339c-d673-48e8-9309-c3b1731a2deb" providerId="ADAL" clId="{F289030F-7D1A-474B-B384-ADD613F00B84}" dt="2022-03-15T22:31:41.511" v="110" actId="14100"/>
          <ac:picMkLst>
            <pc:docMk/>
            <pc:sldMk cId="2288101441" sldId="270"/>
            <ac:picMk id="6" creationId="{AC96FA5B-5B05-C29C-806C-D356719CDBB0}"/>
          </ac:picMkLst>
        </pc:picChg>
      </pc:sldChg>
      <pc:sldChg chg="addSp delSp modSp mod setBg setClrOvrMap">
        <pc:chgData name="Γεωργία" userId="472e339c-d673-48e8-9309-c3b1731a2deb" providerId="ADAL" clId="{F289030F-7D1A-474B-B384-ADD613F00B84}" dt="2022-03-15T22:29:39.708" v="83" actId="26606"/>
        <pc:sldMkLst>
          <pc:docMk/>
          <pc:sldMk cId="2757579764" sldId="271"/>
        </pc:sldMkLst>
        <pc:spChg chg="mod">
          <ac:chgData name="Γεωργία" userId="472e339c-d673-48e8-9309-c3b1731a2deb" providerId="ADAL" clId="{F289030F-7D1A-474B-B384-ADD613F00B84}" dt="2022-03-15T22:28:15.377" v="15" actId="26606"/>
          <ac:spMkLst>
            <pc:docMk/>
            <pc:sldMk cId="2757579764" sldId="271"/>
            <ac:spMk id="2" creationId="{00000000-0000-0000-0000-000000000000}"/>
          </ac:spMkLst>
        </pc:spChg>
        <pc:spChg chg="del">
          <ac:chgData name="Γεωργία" userId="472e339c-d673-48e8-9309-c3b1731a2deb" providerId="ADAL" clId="{F289030F-7D1A-474B-B384-ADD613F00B84}" dt="2022-03-15T22:28:15.377" v="15" actId="26606"/>
          <ac:spMkLst>
            <pc:docMk/>
            <pc:sldMk cId="2757579764" sldId="271"/>
            <ac:spMk id="3" creationId="{00000000-0000-0000-0000-000000000000}"/>
          </ac:spMkLst>
        </pc:spChg>
        <pc:spChg chg="add del">
          <ac:chgData name="Γεωργία" userId="472e339c-d673-48e8-9309-c3b1731a2deb" providerId="ADAL" clId="{F289030F-7D1A-474B-B384-ADD613F00B84}" dt="2022-03-15T22:29:39.708" v="83" actId="26606"/>
          <ac:spMkLst>
            <pc:docMk/>
            <pc:sldMk cId="2757579764" sldId="271"/>
            <ac:spMk id="10" creationId="{9228552E-C8B1-4A80-8448-0787CE0FC704}"/>
          </ac:spMkLst>
        </pc:spChg>
        <pc:spChg chg="add del">
          <ac:chgData name="Γεωργία" userId="472e339c-d673-48e8-9309-c3b1731a2deb" providerId="ADAL" clId="{F289030F-7D1A-474B-B384-ADD613F00B84}" dt="2022-03-15T22:29:36.793" v="81" actId="26606"/>
          <ac:spMkLst>
            <pc:docMk/>
            <pc:sldMk cId="2757579764" sldId="271"/>
            <ac:spMk id="15" creationId="{9228552E-C8B1-4A80-8448-0787CE0FC704}"/>
          </ac:spMkLst>
        </pc:spChg>
        <pc:spChg chg="add del">
          <ac:chgData name="Γεωργία" userId="472e339c-d673-48e8-9309-c3b1731a2deb" providerId="ADAL" clId="{F289030F-7D1A-474B-B384-ADD613F00B84}" dt="2022-03-15T22:29:39.708" v="83" actId="26606"/>
          <ac:spMkLst>
            <pc:docMk/>
            <pc:sldMk cId="2757579764" sldId="271"/>
            <ac:spMk id="17" creationId="{9228552E-C8B1-4A80-8448-0787CE0FC704}"/>
          </ac:spMkLst>
        </pc:spChg>
        <pc:graphicFrameChg chg="add mod modGraphic">
          <ac:chgData name="Γεωργία" userId="472e339c-d673-48e8-9309-c3b1731a2deb" providerId="ADAL" clId="{F289030F-7D1A-474B-B384-ADD613F00B84}" dt="2022-03-15T22:29:39.708" v="83" actId="26606"/>
          <ac:graphicFrameMkLst>
            <pc:docMk/>
            <pc:sldMk cId="2757579764" sldId="271"/>
            <ac:graphicFrameMk id="5" creationId="{9B522011-B886-2DF4-B1A2-1B395FAC8735}"/>
          </ac:graphicFrameMkLst>
        </pc:graphicFrameChg>
        <pc:picChg chg="add">
          <ac:chgData name="Γεωργία" userId="472e339c-d673-48e8-9309-c3b1731a2deb" providerId="ADAL" clId="{F289030F-7D1A-474B-B384-ADD613F00B84}" dt="2022-03-15T22:28:15.377" v="15" actId="26606"/>
          <ac:picMkLst>
            <pc:docMk/>
            <pc:sldMk cId="2757579764" sldId="271"/>
            <ac:picMk id="6" creationId="{0EE98597-1D5B-C9F2-DF18-C414DCDDA108}"/>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2FDE0D-48EC-4BA5-A38E-19AA181A23B3}"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777C94A4-C068-49C7-A3D5-F44EA5B36E2A}">
      <dgm:prSet/>
      <dgm:spPr/>
      <dgm:t>
        <a:bodyPr/>
        <a:lstStyle/>
        <a:p>
          <a:pPr algn="just"/>
          <a:r>
            <a:rPr lang="el-GR" dirty="0"/>
            <a:t>Μαζί με τις διαφάνειες, να μελετήσετε το κείμενο του Τ. </a:t>
          </a:r>
          <a:r>
            <a:rPr lang="el-GR" dirty="0" err="1"/>
            <a:t>Τόντοροφ</a:t>
          </a:r>
          <a:r>
            <a:rPr lang="el-GR" dirty="0"/>
            <a:t> </a:t>
          </a:r>
          <a:r>
            <a:rPr lang="el-GR" b="1" dirty="0">
              <a:effectLst>
                <a:outerShdw blurRad="38100" dist="38100" dir="2700000" algn="tl">
                  <a:srgbClr val="000000">
                    <a:alpha val="43137"/>
                  </a:srgbClr>
                </a:outerShdw>
              </a:effectLst>
            </a:rPr>
            <a:t>«Η ποιητική γλώσσα (Οι Ρώσοι Φορμαλιστές)»</a:t>
          </a:r>
          <a:r>
            <a:rPr lang="el-GR" dirty="0"/>
            <a:t>  που βρίσκεται στο </a:t>
          </a:r>
          <a:r>
            <a:rPr lang="en-US" dirty="0"/>
            <a:t>e-class</a:t>
          </a:r>
          <a:r>
            <a:rPr lang="el-GR" dirty="0"/>
            <a:t>.</a:t>
          </a:r>
          <a:r>
            <a:rPr lang="en-US" dirty="0"/>
            <a:t>  </a:t>
          </a:r>
        </a:p>
      </dgm:t>
    </dgm:pt>
    <dgm:pt modelId="{7131F9B8-36E9-484F-BC6A-336C8ABC7416}" type="parTrans" cxnId="{843F6B56-6A39-4D8A-B7DA-72314EE0FCD6}">
      <dgm:prSet/>
      <dgm:spPr/>
      <dgm:t>
        <a:bodyPr/>
        <a:lstStyle/>
        <a:p>
          <a:endParaRPr lang="en-US"/>
        </a:p>
      </dgm:t>
    </dgm:pt>
    <dgm:pt modelId="{47E1918D-8A03-43B9-83CD-E42590A4F767}" type="sibTrans" cxnId="{843F6B56-6A39-4D8A-B7DA-72314EE0FCD6}">
      <dgm:prSet/>
      <dgm:spPr/>
      <dgm:t>
        <a:bodyPr/>
        <a:lstStyle/>
        <a:p>
          <a:endParaRPr lang="en-US"/>
        </a:p>
      </dgm:t>
    </dgm:pt>
    <dgm:pt modelId="{2871ADC6-BF70-4A5A-BE02-D6F12071DA7D}">
      <dgm:prSet/>
      <dgm:spPr/>
      <dgm:t>
        <a:bodyPr/>
        <a:lstStyle/>
        <a:p>
          <a:pPr algn="just"/>
          <a:r>
            <a:rPr lang="el-GR" dirty="0"/>
            <a:t>Το κείμενο αυτό </a:t>
          </a:r>
          <a:r>
            <a:rPr lang="el-GR" u="sng" dirty="0"/>
            <a:t>αποτελεί επισκόπηση των θεωρητικών ιδεών των φορμαλιστών γύρω από το κεντρικό ζήτημα του ορισμού της λογοτεχνίας.</a:t>
          </a:r>
          <a:endParaRPr lang="en-US" dirty="0"/>
        </a:p>
      </dgm:t>
    </dgm:pt>
    <dgm:pt modelId="{6C417D63-B388-461A-9A38-1C901DB32567}" type="parTrans" cxnId="{62DAF432-3253-48AB-96C1-AC3F1A9CF094}">
      <dgm:prSet/>
      <dgm:spPr/>
      <dgm:t>
        <a:bodyPr/>
        <a:lstStyle/>
        <a:p>
          <a:endParaRPr lang="en-US"/>
        </a:p>
      </dgm:t>
    </dgm:pt>
    <dgm:pt modelId="{B89FBD9A-D396-42E9-A6F4-CC9A9CBABF60}" type="sibTrans" cxnId="{62DAF432-3253-48AB-96C1-AC3F1A9CF094}">
      <dgm:prSet/>
      <dgm:spPr/>
      <dgm:t>
        <a:bodyPr/>
        <a:lstStyle/>
        <a:p>
          <a:endParaRPr lang="en-US"/>
        </a:p>
      </dgm:t>
    </dgm:pt>
    <dgm:pt modelId="{6AE711A5-86FC-44BD-8581-9F66FADADFE6}" type="pres">
      <dgm:prSet presAssocID="{562FDE0D-48EC-4BA5-A38E-19AA181A23B3}" presName="vert0" presStyleCnt="0">
        <dgm:presLayoutVars>
          <dgm:dir/>
          <dgm:animOne val="branch"/>
          <dgm:animLvl val="lvl"/>
        </dgm:presLayoutVars>
      </dgm:prSet>
      <dgm:spPr/>
    </dgm:pt>
    <dgm:pt modelId="{746FB37B-E738-4112-AD05-76A6B36FFEB4}" type="pres">
      <dgm:prSet presAssocID="{777C94A4-C068-49C7-A3D5-F44EA5B36E2A}" presName="thickLine" presStyleLbl="alignNode1" presStyleIdx="0" presStyleCnt="2"/>
      <dgm:spPr/>
    </dgm:pt>
    <dgm:pt modelId="{F471A0D2-740D-4F55-B466-05D369A2C3D6}" type="pres">
      <dgm:prSet presAssocID="{777C94A4-C068-49C7-A3D5-F44EA5B36E2A}" presName="horz1" presStyleCnt="0"/>
      <dgm:spPr/>
    </dgm:pt>
    <dgm:pt modelId="{0FA628F4-2EC6-4DE9-8C2E-01C23A5E158D}" type="pres">
      <dgm:prSet presAssocID="{777C94A4-C068-49C7-A3D5-F44EA5B36E2A}" presName="tx1" presStyleLbl="revTx" presStyleIdx="0" presStyleCnt="2"/>
      <dgm:spPr/>
    </dgm:pt>
    <dgm:pt modelId="{034D23CE-1AEA-4ECC-B654-665ED5260C0F}" type="pres">
      <dgm:prSet presAssocID="{777C94A4-C068-49C7-A3D5-F44EA5B36E2A}" presName="vert1" presStyleCnt="0"/>
      <dgm:spPr/>
    </dgm:pt>
    <dgm:pt modelId="{C4E651B5-4788-45DE-A780-BC1005141B43}" type="pres">
      <dgm:prSet presAssocID="{2871ADC6-BF70-4A5A-BE02-D6F12071DA7D}" presName="thickLine" presStyleLbl="alignNode1" presStyleIdx="1" presStyleCnt="2"/>
      <dgm:spPr/>
    </dgm:pt>
    <dgm:pt modelId="{BCEC6EC9-B919-4317-96D1-CA5849ECDCDA}" type="pres">
      <dgm:prSet presAssocID="{2871ADC6-BF70-4A5A-BE02-D6F12071DA7D}" presName="horz1" presStyleCnt="0"/>
      <dgm:spPr/>
    </dgm:pt>
    <dgm:pt modelId="{DB307823-7887-44F2-A0E3-E32BAF381C17}" type="pres">
      <dgm:prSet presAssocID="{2871ADC6-BF70-4A5A-BE02-D6F12071DA7D}" presName="tx1" presStyleLbl="revTx" presStyleIdx="1" presStyleCnt="2"/>
      <dgm:spPr/>
    </dgm:pt>
    <dgm:pt modelId="{C6D49DED-9194-4A36-B1E4-BAB38F51360D}" type="pres">
      <dgm:prSet presAssocID="{2871ADC6-BF70-4A5A-BE02-D6F12071DA7D}" presName="vert1" presStyleCnt="0"/>
      <dgm:spPr/>
    </dgm:pt>
  </dgm:ptLst>
  <dgm:cxnLst>
    <dgm:cxn modelId="{9339E922-A506-4D91-AAF1-792982434659}" type="presOf" srcId="{2871ADC6-BF70-4A5A-BE02-D6F12071DA7D}" destId="{DB307823-7887-44F2-A0E3-E32BAF381C17}" srcOrd="0" destOrd="0" presId="urn:microsoft.com/office/officeart/2008/layout/LinedList"/>
    <dgm:cxn modelId="{62DAF432-3253-48AB-96C1-AC3F1A9CF094}" srcId="{562FDE0D-48EC-4BA5-A38E-19AA181A23B3}" destId="{2871ADC6-BF70-4A5A-BE02-D6F12071DA7D}" srcOrd="1" destOrd="0" parTransId="{6C417D63-B388-461A-9A38-1C901DB32567}" sibTransId="{B89FBD9A-D396-42E9-A6F4-CC9A9CBABF60}"/>
    <dgm:cxn modelId="{843F6B56-6A39-4D8A-B7DA-72314EE0FCD6}" srcId="{562FDE0D-48EC-4BA5-A38E-19AA181A23B3}" destId="{777C94A4-C068-49C7-A3D5-F44EA5B36E2A}" srcOrd="0" destOrd="0" parTransId="{7131F9B8-36E9-484F-BC6A-336C8ABC7416}" sibTransId="{47E1918D-8A03-43B9-83CD-E42590A4F767}"/>
    <dgm:cxn modelId="{FBB7E159-C6F4-4F0A-8EB2-41C2CC4C9A50}" type="presOf" srcId="{562FDE0D-48EC-4BA5-A38E-19AA181A23B3}" destId="{6AE711A5-86FC-44BD-8581-9F66FADADFE6}" srcOrd="0" destOrd="0" presId="urn:microsoft.com/office/officeart/2008/layout/LinedList"/>
    <dgm:cxn modelId="{83E762D5-0388-49CB-AC20-FCA4D94C24DF}" type="presOf" srcId="{777C94A4-C068-49C7-A3D5-F44EA5B36E2A}" destId="{0FA628F4-2EC6-4DE9-8C2E-01C23A5E158D}" srcOrd="0" destOrd="0" presId="urn:microsoft.com/office/officeart/2008/layout/LinedList"/>
    <dgm:cxn modelId="{A5927551-7D50-4512-86E3-8F102A3DEF33}" type="presParOf" srcId="{6AE711A5-86FC-44BD-8581-9F66FADADFE6}" destId="{746FB37B-E738-4112-AD05-76A6B36FFEB4}" srcOrd="0" destOrd="0" presId="urn:microsoft.com/office/officeart/2008/layout/LinedList"/>
    <dgm:cxn modelId="{8B86507B-805D-4EF2-8388-E8B15A441E31}" type="presParOf" srcId="{6AE711A5-86FC-44BD-8581-9F66FADADFE6}" destId="{F471A0D2-740D-4F55-B466-05D369A2C3D6}" srcOrd="1" destOrd="0" presId="urn:microsoft.com/office/officeart/2008/layout/LinedList"/>
    <dgm:cxn modelId="{35DDC45E-429E-454A-B8C1-B2A3E90508A5}" type="presParOf" srcId="{F471A0D2-740D-4F55-B466-05D369A2C3D6}" destId="{0FA628F4-2EC6-4DE9-8C2E-01C23A5E158D}" srcOrd="0" destOrd="0" presId="urn:microsoft.com/office/officeart/2008/layout/LinedList"/>
    <dgm:cxn modelId="{B2AAE63C-DC1B-4DE9-B5AE-09659409D8F3}" type="presParOf" srcId="{F471A0D2-740D-4F55-B466-05D369A2C3D6}" destId="{034D23CE-1AEA-4ECC-B654-665ED5260C0F}" srcOrd="1" destOrd="0" presId="urn:microsoft.com/office/officeart/2008/layout/LinedList"/>
    <dgm:cxn modelId="{1C0D90FA-F2EA-4034-A2DE-1AAC56199A96}" type="presParOf" srcId="{6AE711A5-86FC-44BD-8581-9F66FADADFE6}" destId="{C4E651B5-4788-45DE-A780-BC1005141B43}" srcOrd="2" destOrd="0" presId="urn:microsoft.com/office/officeart/2008/layout/LinedList"/>
    <dgm:cxn modelId="{1BC65C1B-B487-4515-A69F-C77430E742A6}" type="presParOf" srcId="{6AE711A5-86FC-44BD-8581-9F66FADADFE6}" destId="{BCEC6EC9-B919-4317-96D1-CA5849ECDCDA}" srcOrd="3" destOrd="0" presId="urn:microsoft.com/office/officeart/2008/layout/LinedList"/>
    <dgm:cxn modelId="{2FA695EE-BC44-48FF-A451-33A2AEA2D3BE}" type="presParOf" srcId="{BCEC6EC9-B919-4317-96D1-CA5849ECDCDA}" destId="{DB307823-7887-44F2-A0E3-E32BAF381C17}" srcOrd="0" destOrd="0" presId="urn:microsoft.com/office/officeart/2008/layout/LinedList"/>
    <dgm:cxn modelId="{ED9E7BC6-0962-4F2D-A4C2-258FEE6AF8C7}" type="presParOf" srcId="{BCEC6EC9-B919-4317-96D1-CA5849ECDCDA}" destId="{C6D49DED-9194-4A36-B1E4-BAB38F51360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9317AB-F9AD-4C5B-981F-A2BAD76DFD60}"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371DB21E-679E-47B0-80D9-6B65CE3F1411}">
      <dgm:prSet/>
      <dgm:spPr/>
      <dgm:t>
        <a:bodyPr/>
        <a:lstStyle/>
        <a:p>
          <a:r>
            <a:rPr lang="el-GR" b="1"/>
            <a:t>Απάντηση: ΥΠΑΡΧΕΙ…</a:t>
          </a:r>
          <a:endParaRPr lang="en-US"/>
        </a:p>
      </dgm:t>
    </dgm:pt>
    <dgm:pt modelId="{4D6569AB-C100-4F08-BE06-8AC03E1C2015}" type="parTrans" cxnId="{8C6855E4-8E59-48A7-AAD5-958E3756F062}">
      <dgm:prSet/>
      <dgm:spPr/>
      <dgm:t>
        <a:bodyPr/>
        <a:lstStyle/>
        <a:p>
          <a:endParaRPr lang="en-US"/>
        </a:p>
      </dgm:t>
    </dgm:pt>
    <dgm:pt modelId="{C5AEF2F3-693B-4E6F-8EC3-62F2CB87475F}" type="sibTrans" cxnId="{8C6855E4-8E59-48A7-AAD5-958E3756F062}">
      <dgm:prSet/>
      <dgm:spPr/>
      <dgm:t>
        <a:bodyPr/>
        <a:lstStyle/>
        <a:p>
          <a:endParaRPr lang="en-US"/>
        </a:p>
      </dgm:t>
    </dgm:pt>
    <dgm:pt modelId="{A07E6EA4-328B-4CBE-9BBC-7DD013C6A891}">
      <dgm:prSet/>
      <dgm:spPr/>
      <dgm:t>
        <a:bodyPr/>
        <a:lstStyle/>
        <a:p>
          <a:r>
            <a:rPr lang="el-GR"/>
            <a:t>Γιατί η λειτουργία της τέχνης να ανανεώνει τον τρόπο που εμείς (οι δέκτες) αντιλαμβανόμαστε τον κόσμο δεν μπορεί να εξομοιωθεί με την απουσία εξωτερικού σκοπού. </a:t>
          </a:r>
          <a:endParaRPr lang="en-US"/>
        </a:p>
      </dgm:t>
    </dgm:pt>
    <dgm:pt modelId="{798BB7E7-48F0-4924-BB4D-B746F5A71CBD}" type="parTrans" cxnId="{984AFCC6-8027-4B72-A10D-4C521D009BE0}">
      <dgm:prSet/>
      <dgm:spPr/>
      <dgm:t>
        <a:bodyPr/>
        <a:lstStyle/>
        <a:p>
          <a:endParaRPr lang="en-US"/>
        </a:p>
      </dgm:t>
    </dgm:pt>
    <dgm:pt modelId="{67CC311F-51CC-4E06-B427-6F8D274424C6}" type="sibTrans" cxnId="{984AFCC6-8027-4B72-A10D-4C521D009BE0}">
      <dgm:prSet/>
      <dgm:spPr/>
      <dgm:t>
        <a:bodyPr/>
        <a:lstStyle/>
        <a:p>
          <a:endParaRPr lang="en-US"/>
        </a:p>
      </dgm:t>
    </dgm:pt>
    <dgm:pt modelId="{6664CFF3-DE7D-4FEE-9109-F0B229290C3E}">
      <dgm:prSet/>
      <dgm:spPr/>
      <dgm:t>
        <a:bodyPr/>
        <a:lstStyle/>
        <a:p>
          <a:pPr algn="just"/>
          <a:r>
            <a:rPr lang="el-GR" dirty="0"/>
            <a:t>Από τη μία πλευρά, </a:t>
          </a:r>
          <a:r>
            <a:rPr lang="el-GR" b="1" dirty="0"/>
            <a:t>η </a:t>
          </a:r>
          <a:r>
            <a:rPr lang="el-GR" b="1" dirty="0" err="1"/>
            <a:t>ανοικείωση</a:t>
          </a:r>
          <a:r>
            <a:rPr lang="el-GR" b="1" dirty="0"/>
            <a:t> διεκδικεί</a:t>
          </a:r>
          <a:r>
            <a:rPr lang="el-GR" dirty="0"/>
            <a:t> μια εξωτερική λειτουργία, </a:t>
          </a:r>
          <a:r>
            <a:rPr lang="el-GR" b="1" dirty="0"/>
            <a:t>έναν</a:t>
          </a:r>
          <a:r>
            <a:rPr lang="el-GR" dirty="0"/>
            <a:t> </a:t>
          </a:r>
          <a:r>
            <a:rPr lang="el-GR" b="1" dirty="0"/>
            <a:t>σκοπό</a:t>
          </a:r>
          <a:r>
            <a:rPr lang="el-GR" dirty="0"/>
            <a:t>, τη δημιουργία του «</a:t>
          </a:r>
          <a:r>
            <a:rPr lang="el-GR" i="1" dirty="0"/>
            <a:t>οράματος του αντικειμένου</a:t>
          </a:r>
          <a:r>
            <a:rPr lang="el-GR" dirty="0"/>
            <a:t>».  Η τέχνη δεν είναι μίμηση του εξωτερικού, είναι «αποκάλυψη» του κόσμου. </a:t>
          </a:r>
          <a:endParaRPr lang="en-US" dirty="0"/>
        </a:p>
      </dgm:t>
    </dgm:pt>
    <dgm:pt modelId="{048E7519-FF14-4E15-BC8F-161B61EC3280}" type="parTrans" cxnId="{5CA9EE88-C494-48E6-8BA6-27C875693423}">
      <dgm:prSet/>
      <dgm:spPr/>
      <dgm:t>
        <a:bodyPr/>
        <a:lstStyle/>
        <a:p>
          <a:endParaRPr lang="en-US"/>
        </a:p>
      </dgm:t>
    </dgm:pt>
    <dgm:pt modelId="{F3347EE5-2863-4B45-A507-836159554ED7}" type="sibTrans" cxnId="{5CA9EE88-C494-48E6-8BA6-27C875693423}">
      <dgm:prSet/>
      <dgm:spPr/>
      <dgm:t>
        <a:bodyPr/>
        <a:lstStyle/>
        <a:p>
          <a:endParaRPr lang="en-US"/>
        </a:p>
      </dgm:t>
    </dgm:pt>
    <dgm:pt modelId="{E779793C-1F79-4137-B20F-24FFDC88AD32}">
      <dgm:prSet/>
      <dgm:spPr/>
      <dgm:t>
        <a:bodyPr/>
        <a:lstStyle/>
        <a:p>
          <a:pPr algn="just"/>
          <a:r>
            <a:rPr lang="el-GR" dirty="0"/>
            <a:t>Από την άλλη πλευρά, </a:t>
          </a:r>
          <a:r>
            <a:rPr lang="el-GR" b="1" dirty="0"/>
            <a:t>η </a:t>
          </a:r>
          <a:r>
            <a:rPr lang="el-GR" b="1" dirty="0" err="1"/>
            <a:t>αυτοτελικότητα</a:t>
          </a:r>
          <a:r>
            <a:rPr lang="el-GR" dirty="0"/>
            <a:t>, δηλαδή η αντίληψη της ποιητικής γλώσσας ως δύσκολης γλώσσας στραμμένης στον εαυτό της, </a:t>
          </a:r>
          <a:r>
            <a:rPr lang="el-GR" b="1" dirty="0"/>
            <a:t>αρνείται κάθε εξωτερικό σκοπό</a:t>
          </a:r>
          <a:r>
            <a:rPr lang="el-GR" dirty="0"/>
            <a:t>. (σελ. 46. Πβ. </a:t>
          </a:r>
          <a:r>
            <a:rPr lang="el-GR" dirty="0" err="1"/>
            <a:t>Σκλόφσκι</a:t>
          </a:r>
          <a:r>
            <a:rPr lang="el-GR" dirty="0"/>
            <a:t>, σ. 47-48).</a:t>
          </a:r>
          <a:endParaRPr lang="en-US" dirty="0"/>
        </a:p>
      </dgm:t>
    </dgm:pt>
    <dgm:pt modelId="{904C8224-3372-4E11-97F1-A7B8ACA35745}" type="parTrans" cxnId="{65473717-4D31-4D45-ACEB-E871D75DB716}">
      <dgm:prSet/>
      <dgm:spPr/>
      <dgm:t>
        <a:bodyPr/>
        <a:lstStyle/>
        <a:p>
          <a:endParaRPr lang="en-US"/>
        </a:p>
      </dgm:t>
    </dgm:pt>
    <dgm:pt modelId="{ADD4DA8D-03A0-4B0F-B6E6-3BADDDA788CB}" type="sibTrans" cxnId="{65473717-4D31-4D45-ACEB-E871D75DB716}">
      <dgm:prSet/>
      <dgm:spPr/>
      <dgm:t>
        <a:bodyPr/>
        <a:lstStyle/>
        <a:p>
          <a:endParaRPr lang="en-US"/>
        </a:p>
      </dgm:t>
    </dgm:pt>
    <dgm:pt modelId="{FE556B77-A04A-4D7D-89D4-66A7FF1FED1A}" type="pres">
      <dgm:prSet presAssocID="{FB9317AB-F9AD-4C5B-981F-A2BAD76DFD60}" presName="Name0" presStyleCnt="0">
        <dgm:presLayoutVars>
          <dgm:dir/>
          <dgm:animLvl val="lvl"/>
          <dgm:resizeHandles val="exact"/>
        </dgm:presLayoutVars>
      </dgm:prSet>
      <dgm:spPr/>
    </dgm:pt>
    <dgm:pt modelId="{D3F95E84-5C2A-4175-BA74-E455498BCF69}" type="pres">
      <dgm:prSet presAssocID="{A07E6EA4-328B-4CBE-9BBC-7DD013C6A891}" presName="boxAndChildren" presStyleCnt="0"/>
      <dgm:spPr/>
    </dgm:pt>
    <dgm:pt modelId="{264831E7-EF79-49E5-B19C-83168796A70C}" type="pres">
      <dgm:prSet presAssocID="{A07E6EA4-328B-4CBE-9BBC-7DD013C6A891}" presName="parentTextBox" presStyleLbl="node1" presStyleIdx="0" presStyleCnt="2"/>
      <dgm:spPr/>
    </dgm:pt>
    <dgm:pt modelId="{1C02FB3A-A530-4B48-B415-A90ED0F3AF8D}" type="pres">
      <dgm:prSet presAssocID="{A07E6EA4-328B-4CBE-9BBC-7DD013C6A891}" presName="entireBox" presStyleLbl="node1" presStyleIdx="0" presStyleCnt="2"/>
      <dgm:spPr/>
    </dgm:pt>
    <dgm:pt modelId="{99FF9829-B10E-4E7D-90FD-4E5D597B27FC}" type="pres">
      <dgm:prSet presAssocID="{A07E6EA4-328B-4CBE-9BBC-7DD013C6A891}" presName="descendantBox" presStyleCnt="0"/>
      <dgm:spPr/>
    </dgm:pt>
    <dgm:pt modelId="{59EB063E-59AF-4913-B225-D93C538FF440}" type="pres">
      <dgm:prSet presAssocID="{6664CFF3-DE7D-4FEE-9109-F0B229290C3E}" presName="childTextBox" presStyleLbl="fgAccFollowNode1" presStyleIdx="0" presStyleCnt="2">
        <dgm:presLayoutVars>
          <dgm:bulletEnabled val="1"/>
        </dgm:presLayoutVars>
      </dgm:prSet>
      <dgm:spPr/>
    </dgm:pt>
    <dgm:pt modelId="{A31097CE-9B93-40E3-A03C-21C6192D4FA2}" type="pres">
      <dgm:prSet presAssocID="{E779793C-1F79-4137-B20F-24FFDC88AD32}" presName="childTextBox" presStyleLbl="fgAccFollowNode1" presStyleIdx="1" presStyleCnt="2">
        <dgm:presLayoutVars>
          <dgm:bulletEnabled val="1"/>
        </dgm:presLayoutVars>
      </dgm:prSet>
      <dgm:spPr/>
    </dgm:pt>
    <dgm:pt modelId="{50042006-8435-4E13-A08B-8F3EF2C6B547}" type="pres">
      <dgm:prSet presAssocID="{C5AEF2F3-693B-4E6F-8EC3-62F2CB87475F}" presName="sp" presStyleCnt="0"/>
      <dgm:spPr/>
    </dgm:pt>
    <dgm:pt modelId="{63894F81-0CEE-456B-BE11-BEA45501D44D}" type="pres">
      <dgm:prSet presAssocID="{371DB21E-679E-47B0-80D9-6B65CE3F1411}" presName="arrowAndChildren" presStyleCnt="0"/>
      <dgm:spPr/>
    </dgm:pt>
    <dgm:pt modelId="{D899CBC1-E270-4258-BB4B-3084AFCDAE6E}" type="pres">
      <dgm:prSet presAssocID="{371DB21E-679E-47B0-80D9-6B65CE3F1411}" presName="parentTextArrow" presStyleLbl="node1" presStyleIdx="1" presStyleCnt="2" custScaleY="37758" custLinFactNeighborY="-14637"/>
      <dgm:spPr/>
    </dgm:pt>
  </dgm:ptLst>
  <dgm:cxnLst>
    <dgm:cxn modelId="{65473717-4D31-4D45-ACEB-E871D75DB716}" srcId="{A07E6EA4-328B-4CBE-9BBC-7DD013C6A891}" destId="{E779793C-1F79-4137-B20F-24FFDC88AD32}" srcOrd="1" destOrd="0" parTransId="{904C8224-3372-4E11-97F1-A7B8ACA35745}" sibTransId="{ADD4DA8D-03A0-4B0F-B6E6-3BADDDA788CB}"/>
    <dgm:cxn modelId="{853DD01B-6D67-4A1F-8445-EB2078F9AC68}" type="presOf" srcId="{A07E6EA4-328B-4CBE-9BBC-7DD013C6A891}" destId="{264831E7-EF79-49E5-B19C-83168796A70C}" srcOrd="0" destOrd="0" presId="urn:microsoft.com/office/officeart/2005/8/layout/process4"/>
    <dgm:cxn modelId="{7CDACB5E-B547-409A-A4C8-60F83EA9554D}" type="presOf" srcId="{371DB21E-679E-47B0-80D9-6B65CE3F1411}" destId="{D899CBC1-E270-4258-BB4B-3084AFCDAE6E}" srcOrd="0" destOrd="0" presId="urn:microsoft.com/office/officeart/2005/8/layout/process4"/>
    <dgm:cxn modelId="{23370741-4326-432F-9E77-F29E677C307D}" type="presOf" srcId="{E779793C-1F79-4137-B20F-24FFDC88AD32}" destId="{A31097CE-9B93-40E3-A03C-21C6192D4FA2}" srcOrd="0" destOrd="0" presId="urn:microsoft.com/office/officeart/2005/8/layout/process4"/>
    <dgm:cxn modelId="{EC26437D-91B7-41E2-B9F0-3A7427F5B79B}" type="presOf" srcId="{6664CFF3-DE7D-4FEE-9109-F0B229290C3E}" destId="{59EB063E-59AF-4913-B225-D93C538FF440}" srcOrd="0" destOrd="0" presId="urn:microsoft.com/office/officeart/2005/8/layout/process4"/>
    <dgm:cxn modelId="{5CA9EE88-C494-48E6-8BA6-27C875693423}" srcId="{A07E6EA4-328B-4CBE-9BBC-7DD013C6A891}" destId="{6664CFF3-DE7D-4FEE-9109-F0B229290C3E}" srcOrd="0" destOrd="0" parTransId="{048E7519-FF14-4E15-BC8F-161B61EC3280}" sibTransId="{F3347EE5-2863-4B45-A507-836159554ED7}"/>
    <dgm:cxn modelId="{984AFCC6-8027-4B72-A10D-4C521D009BE0}" srcId="{FB9317AB-F9AD-4C5B-981F-A2BAD76DFD60}" destId="{A07E6EA4-328B-4CBE-9BBC-7DD013C6A891}" srcOrd="1" destOrd="0" parTransId="{798BB7E7-48F0-4924-BB4D-B746F5A71CBD}" sibTransId="{67CC311F-51CC-4E06-B427-6F8D274424C6}"/>
    <dgm:cxn modelId="{947F39CE-B8C4-4FB9-87F5-7D1B2453D9BE}" type="presOf" srcId="{A07E6EA4-328B-4CBE-9BBC-7DD013C6A891}" destId="{1C02FB3A-A530-4B48-B415-A90ED0F3AF8D}" srcOrd="1" destOrd="0" presId="urn:microsoft.com/office/officeart/2005/8/layout/process4"/>
    <dgm:cxn modelId="{8C6855E4-8E59-48A7-AAD5-958E3756F062}" srcId="{FB9317AB-F9AD-4C5B-981F-A2BAD76DFD60}" destId="{371DB21E-679E-47B0-80D9-6B65CE3F1411}" srcOrd="0" destOrd="0" parTransId="{4D6569AB-C100-4F08-BE06-8AC03E1C2015}" sibTransId="{C5AEF2F3-693B-4E6F-8EC3-62F2CB87475F}"/>
    <dgm:cxn modelId="{AF7DF4F8-7DEA-42A9-BC51-E8572FA9B6CC}" type="presOf" srcId="{FB9317AB-F9AD-4C5B-981F-A2BAD76DFD60}" destId="{FE556B77-A04A-4D7D-89D4-66A7FF1FED1A}" srcOrd="0" destOrd="0" presId="urn:microsoft.com/office/officeart/2005/8/layout/process4"/>
    <dgm:cxn modelId="{2F7C8620-8C4A-405F-9B20-A7298BA490CB}" type="presParOf" srcId="{FE556B77-A04A-4D7D-89D4-66A7FF1FED1A}" destId="{D3F95E84-5C2A-4175-BA74-E455498BCF69}" srcOrd="0" destOrd="0" presId="urn:microsoft.com/office/officeart/2005/8/layout/process4"/>
    <dgm:cxn modelId="{C40BBCB7-D90F-47B5-9478-44560EFDCF99}" type="presParOf" srcId="{D3F95E84-5C2A-4175-BA74-E455498BCF69}" destId="{264831E7-EF79-49E5-B19C-83168796A70C}" srcOrd="0" destOrd="0" presId="urn:microsoft.com/office/officeart/2005/8/layout/process4"/>
    <dgm:cxn modelId="{B722C58E-CC99-4B1E-8B36-50B909CA068F}" type="presParOf" srcId="{D3F95E84-5C2A-4175-BA74-E455498BCF69}" destId="{1C02FB3A-A530-4B48-B415-A90ED0F3AF8D}" srcOrd="1" destOrd="0" presId="urn:microsoft.com/office/officeart/2005/8/layout/process4"/>
    <dgm:cxn modelId="{F8ACCB41-FC60-41BC-A5E2-5D9D335FA41B}" type="presParOf" srcId="{D3F95E84-5C2A-4175-BA74-E455498BCF69}" destId="{99FF9829-B10E-4E7D-90FD-4E5D597B27FC}" srcOrd="2" destOrd="0" presId="urn:microsoft.com/office/officeart/2005/8/layout/process4"/>
    <dgm:cxn modelId="{9688873B-83FC-49E9-B76E-3EA4700D9FBB}" type="presParOf" srcId="{99FF9829-B10E-4E7D-90FD-4E5D597B27FC}" destId="{59EB063E-59AF-4913-B225-D93C538FF440}" srcOrd="0" destOrd="0" presId="urn:microsoft.com/office/officeart/2005/8/layout/process4"/>
    <dgm:cxn modelId="{FB87E617-0C51-4C8F-91D3-7B4D97A76D07}" type="presParOf" srcId="{99FF9829-B10E-4E7D-90FD-4E5D597B27FC}" destId="{A31097CE-9B93-40E3-A03C-21C6192D4FA2}" srcOrd="1" destOrd="0" presId="urn:microsoft.com/office/officeart/2005/8/layout/process4"/>
    <dgm:cxn modelId="{36459247-6630-47FD-A680-76F0950C6C4E}" type="presParOf" srcId="{FE556B77-A04A-4D7D-89D4-66A7FF1FED1A}" destId="{50042006-8435-4E13-A08B-8F3EF2C6B547}" srcOrd="1" destOrd="0" presId="urn:microsoft.com/office/officeart/2005/8/layout/process4"/>
    <dgm:cxn modelId="{DB48689C-B74D-4CB7-8326-BA17DAA89876}" type="presParOf" srcId="{FE556B77-A04A-4D7D-89D4-66A7FF1FED1A}" destId="{63894F81-0CEE-456B-BE11-BEA45501D44D}" srcOrd="2" destOrd="0" presId="urn:microsoft.com/office/officeart/2005/8/layout/process4"/>
    <dgm:cxn modelId="{30A2ED64-FDA5-4BAC-A0DC-56759E0E18BB}" type="presParOf" srcId="{63894F81-0CEE-456B-BE11-BEA45501D44D}" destId="{D899CBC1-E270-4258-BB4B-3084AFCDAE6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12EB59-B1EB-4BCE-A36A-D36966627F7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C7929B99-404C-4641-B25A-34A5C43F6031}">
      <dgm:prSet custT="1"/>
      <dgm:spPr/>
      <dgm:t>
        <a:bodyPr/>
        <a:lstStyle/>
        <a:p>
          <a:r>
            <a:rPr lang="el-GR" sz="1900" dirty="0"/>
            <a:t>Επομένως, </a:t>
          </a:r>
          <a:r>
            <a:rPr lang="el-GR" sz="1900" b="1" u="none" dirty="0"/>
            <a:t>δεν υπάρχει μια </a:t>
          </a:r>
          <a:r>
            <a:rPr lang="el-GR" sz="1900" b="1" u="none" dirty="0" err="1"/>
            <a:t>υπεριστορική</a:t>
          </a:r>
          <a:r>
            <a:rPr lang="el-GR" sz="1900" b="1" u="none" dirty="0"/>
            <a:t> ιδιαιτερότητα της λογοτεχνίας</a:t>
          </a:r>
          <a:r>
            <a:rPr lang="el-GR" sz="1900" b="1" dirty="0"/>
            <a:t>. </a:t>
          </a:r>
        </a:p>
        <a:p>
          <a:r>
            <a:rPr lang="el-GR" sz="2800" b="1" dirty="0"/>
            <a:t>Αλλά τότε ποιο είναι το αντικείμενο μελέτης των Φορμαλιστών; </a:t>
          </a:r>
          <a:endParaRPr lang="en-US" sz="2800" dirty="0"/>
        </a:p>
      </dgm:t>
    </dgm:pt>
    <dgm:pt modelId="{58676BBB-F052-406D-A359-AB862DB3CFF0}" type="parTrans" cxnId="{4489AAB5-4668-48F7-A3FE-FBF742B06440}">
      <dgm:prSet/>
      <dgm:spPr/>
      <dgm:t>
        <a:bodyPr/>
        <a:lstStyle/>
        <a:p>
          <a:endParaRPr lang="en-US"/>
        </a:p>
      </dgm:t>
    </dgm:pt>
    <dgm:pt modelId="{1AC65935-82C3-4300-B4A7-3DA71CEFB061}" type="sibTrans" cxnId="{4489AAB5-4668-48F7-A3FE-FBF742B06440}">
      <dgm:prSet/>
      <dgm:spPr/>
      <dgm:t>
        <a:bodyPr/>
        <a:lstStyle/>
        <a:p>
          <a:endParaRPr lang="en-US"/>
        </a:p>
      </dgm:t>
    </dgm:pt>
    <dgm:pt modelId="{6E7752AA-9E07-4CE6-A150-482169A18078}">
      <dgm:prSet/>
      <dgm:spPr/>
      <dgm:t>
        <a:bodyPr/>
        <a:lstStyle/>
        <a:p>
          <a:r>
            <a:rPr lang="el-GR" dirty="0"/>
            <a:t>Α.  Ο Μπόρις </a:t>
          </a:r>
          <a:r>
            <a:rPr lang="el-GR" dirty="0" err="1"/>
            <a:t>Αιχενμπάουμ</a:t>
          </a:r>
          <a:r>
            <a:rPr lang="el-GR" dirty="0"/>
            <a:t> αποδέχεται ότι έχουμε μια μεταβαλλόμενη έννοια της λογοτεχνίας (σ. 56).		</a:t>
          </a:r>
          <a:endParaRPr lang="en-US" dirty="0"/>
        </a:p>
      </dgm:t>
    </dgm:pt>
    <dgm:pt modelId="{1027AAA5-35D8-4A05-A1AB-08C01F79D0B3}" type="parTrans" cxnId="{B692EE8E-EFCA-4F5C-A347-EE2F26C43AAD}">
      <dgm:prSet/>
      <dgm:spPr/>
      <dgm:t>
        <a:bodyPr/>
        <a:lstStyle/>
        <a:p>
          <a:endParaRPr lang="en-US"/>
        </a:p>
      </dgm:t>
    </dgm:pt>
    <dgm:pt modelId="{0B4BC9EA-999F-4BAB-8E58-652C48F368D7}" type="sibTrans" cxnId="{B692EE8E-EFCA-4F5C-A347-EE2F26C43AAD}">
      <dgm:prSet/>
      <dgm:spPr/>
      <dgm:t>
        <a:bodyPr/>
        <a:lstStyle/>
        <a:p>
          <a:endParaRPr lang="en-US"/>
        </a:p>
      </dgm:t>
    </dgm:pt>
    <dgm:pt modelId="{6E09E285-F142-4175-8756-EB733531B62F}">
      <dgm:prSet/>
      <dgm:spPr/>
      <dgm:t>
        <a:bodyPr/>
        <a:lstStyle/>
        <a:p>
          <a:r>
            <a:rPr lang="el-GR" dirty="0"/>
            <a:t>Β. Ο </a:t>
          </a:r>
          <a:r>
            <a:rPr lang="el-GR" dirty="0" err="1"/>
            <a:t>Ρόμαν</a:t>
          </a:r>
          <a:r>
            <a:rPr lang="el-GR" dirty="0"/>
            <a:t> </a:t>
          </a:r>
          <a:r>
            <a:rPr lang="el-GR" dirty="0" err="1"/>
            <a:t>Γιάκομπσον</a:t>
          </a:r>
          <a:r>
            <a:rPr lang="el-GR" dirty="0"/>
            <a:t> απαντά: Η </a:t>
          </a:r>
          <a:r>
            <a:rPr lang="el-GR" i="1" dirty="0"/>
            <a:t>ποίηση</a:t>
          </a:r>
          <a:r>
            <a:rPr lang="el-GR" dirty="0"/>
            <a:t> είναι μεταβλητή μέσα στο χρόνο, η </a:t>
          </a:r>
          <a:r>
            <a:rPr lang="el-GR" i="1" dirty="0"/>
            <a:t>ποιητικότητα</a:t>
          </a:r>
          <a:r>
            <a:rPr lang="el-GR" dirty="0"/>
            <a:t> είναι σταθερή (σ. 57). Επομένως, </a:t>
          </a:r>
          <a:r>
            <a:rPr lang="el-GR" b="1" i="1" dirty="0"/>
            <a:t>είναι δυνατός ένας </a:t>
          </a:r>
          <a:r>
            <a:rPr lang="el-GR" b="1" i="1" dirty="0" err="1"/>
            <a:t>υπεριστορικός</a:t>
          </a:r>
          <a:r>
            <a:rPr lang="el-GR" b="1" i="1" dirty="0"/>
            <a:t> ορισμός της ποιητικής λειτουργίας</a:t>
          </a:r>
          <a:r>
            <a:rPr lang="el-GR" dirty="0"/>
            <a:t>. </a:t>
          </a:r>
          <a:endParaRPr lang="en-US" dirty="0"/>
        </a:p>
      </dgm:t>
    </dgm:pt>
    <dgm:pt modelId="{3D60120C-4141-42E5-BE1F-98FEDE08E797}" type="parTrans" cxnId="{FB00B620-BD2D-4B98-A908-9A4929DEA24C}">
      <dgm:prSet/>
      <dgm:spPr/>
      <dgm:t>
        <a:bodyPr/>
        <a:lstStyle/>
        <a:p>
          <a:endParaRPr lang="en-US"/>
        </a:p>
      </dgm:t>
    </dgm:pt>
    <dgm:pt modelId="{CA5045F3-0740-469A-B8FA-E564A9484456}" type="sibTrans" cxnId="{FB00B620-BD2D-4B98-A908-9A4929DEA24C}">
      <dgm:prSet/>
      <dgm:spPr/>
      <dgm:t>
        <a:bodyPr/>
        <a:lstStyle/>
        <a:p>
          <a:endParaRPr lang="en-US"/>
        </a:p>
      </dgm:t>
    </dgm:pt>
    <dgm:pt modelId="{F1297276-9D69-45E9-97DD-2B9ADC3D2D3D}">
      <dgm:prSet/>
      <dgm:spPr/>
      <dgm:t>
        <a:bodyPr/>
        <a:lstStyle/>
        <a:p>
          <a:r>
            <a:rPr lang="el-GR" dirty="0"/>
            <a:t>Γ. Διαφορετικά, για τον </a:t>
          </a:r>
          <a:r>
            <a:rPr lang="el-GR" dirty="0" err="1"/>
            <a:t>Τυνιάνοφ</a:t>
          </a:r>
          <a:r>
            <a:rPr lang="el-GR" dirty="0"/>
            <a:t>, η λογοτεχνία εξετάζεται στη σχέση της με τα άλλα είδη λόγου.  Δεν αποτελεί κάτι το εξαιρετικό, μια ξεχωριστή «ποιητική γλώσσα».  Στη θέση της αντίθεσης ποιητικού λόγου – πρακτικού λόγου, ανακαλύπτουμε </a:t>
          </a:r>
          <a:r>
            <a:rPr lang="el-GR" b="1" dirty="0"/>
            <a:t>την πολλαπλότητα των τρόπων ομιλίας </a:t>
          </a:r>
          <a:r>
            <a:rPr lang="el-GR" dirty="0"/>
            <a:t>(σ. 57).</a:t>
          </a:r>
          <a:endParaRPr lang="en-US" dirty="0"/>
        </a:p>
      </dgm:t>
    </dgm:pt>
    <dgm:pt modelId="{7A124DAD-9A01-49E3-AEF5-D520424E103F}" type="parTrans" cxnId="{1F9CF5A3-12A2-4380-8A16-E4A9961999A1}">
      <dgm:prSet/>
      <dgm:spPr/>
      <dgm:t>
        <a:bodyPr/>
        <a:lstStyle/>
        <a:p>
          <a:endParaRPr lang="en-US"/>
        </a:p>
      </dgm:t>
    </dgm:pt>
    <dgm:pt modelId="{1E7D97B4-D92C-43BB-BBD7-E38D4E21FCB5}" type="sibTrans" cxnId="{1F9CF5A3-12A2-4380-8A16-E4A9961999A1}">
      <dgm:prSet/>
      <dgm:spPr/>
      <dgm:t>
        <a:bodyPr/>
        <a:lstStyle/>
        <a:p>
          <a:endParaRPr lang="en-US"/>
        </a:p>
      </dgm:t>
    </dgm:pt>
    <dgm:pt modelId="{9273A2A2-4BE1-45F6-A7FB-860D7E5EC6AA}" type="pres">
      <dgm:prSet presAssocID="{A612EB59-B1EB-4BCE-A36A-D36966627F76}" presName="linear" presStyleCnt="0">
        <dgm:presLayoutVars>
          <dgm:animLvl val="lvl"/>
          <dgm:resizeHandles val="exact"/>
        </dgm:presLayoutVars>
      </dgm:prSet>
      <dgm:spPr/>
    </dgm:pt>
    <dgm:pt modelId="{C166E8D9-EB95-451E-BF4E-DA160E6A38C5}" type="pres">
      <dgm:prSet presAssocID="{C7929B99-404C-4641-B25A-34A5C43F6031}" presName="parentText" presStyleLbl="node1" presStyleIdx="0" presStyleCnt="4">
        <dgm:presLayoutVars>
          <dgm:chMax val="0"/>
          <dgm:bulletEnabled val="1"/>
        </dgm:presLayoutVars>
      </dgm:prSet>
      <dgm:spPr/>
    </dgm:pt>
    <dgm:pt modelId="{BD346CB7-D18B-48E6-9B0A-3353AAC2920A}" type="pres">
      <dgm:prSet presAssocID="{1AC65935-82C3-4300-B4A7-3DA71CEFB061}" presName="spacer" presStyleCnt="0"/>
      <dgm:spPr/>
    </dgm:pt>
    <dgm:pt modelId="{D51276B9-EF47-4D02-8286-7A1955FF6910}" type="pres">
      <dgm:prSet presAssocID="{6E7752AA-9E07-4CE6-A150-482169A18078}" presName="parentText" presStyleLbl="node1" presStyleIdx="1" presStyleCnt="4">
        <dgm:presLayoutVars>
          <dgm:chMax val="0"/>
          <dgm:bulletEnabled val="1"/>
        </dgm:presLayoutVars>
      </dgm:prSet>
      <dgm:spPr/>
    </dgm:pt>
    <dgm:pt modelId="{7037EEB7-DDBE-45D0-A85E-F6B6BC6A47F9}" type="pres">
      <dgm:prSet presAssocID="{0B4BC9EA-999F-4BAB-8E58-652C48F368D7}" presName="spacer" presStyleCnt="0"/>
      <dgm:spPr/>
    </dgm:pt>
    <dgm:pt modelId="{A4378D80-5000-4DAF-8B8C-73CBE4766A42}" type="pres">
      <dgm:prSet presAssocID="{6E09E285-F142-4175-8756-EB733531B62F}" presName="parentText" presStyleLbl="node1" presStyleIdx="2" presStyleCnt="4">
        <dgm:presLayoutVars>
          <dgm:chMax val="0"/>
          <dgm:bulletEnabled val="1"/>
        </dgm:presLayoutVars>
      </dgm:prSet>
      <dgm:spPr/>
    </dgm:pt>
    <dgm:pt modelId="{51101A15-57D7-4767-ACA8-69EB6BA600DC}" type="pres">
      <dgm:prSet presAssocID="{CA5045F3-0740-469A-B8FA-E564A9484456}" presName="spacer" presStyleCnt="0"/>
      <dgm:spPr/>
    </dgm:pt>
    <dgm:pt modelId="{410CD111-EFCB-4641-A1C2-F6433A191BCB}" type="pres">
      <dgm:prSet presAssocID="{F1297276-9D69-45E9-97DD-2B9ADC3D2D3D}" presName="parentText" presStyleLbl="node1" presStyleIdx="3" presStyleCnt="4">
        <dgm:presLayoutVars>
          <dgm:chMax val="0"/>
          <dgm:bulletEnabled val="1"/>
        </dgm:presLayoutVars>
      </dgm:prSet>
      <dgm:spPr/>
    </dgm:pt>
  </dgm:ptLst>
  <dgm:cxnLst>
    <dgm:cxn modelId="{FB00B620-BD2D-4B98-A908-9A4929DEA24C}" srcId="{A612EB59-B1EB-4BCE-A36A-D36966627F76}" destId="{6E09E285-F142-4175-8756-EB733531B62F}" srcOrd="2" destOrd="0" parTransId="{3D60120C-4141-42E5-BE1F-98FEDE08E797}" sibTransId="{CA5045F3-0740-469A-B8FA-E564A9484456}"/>
    <dgm:cxn modelId="{22381A66-29FD-4F84-AE4E-CD8E8CA40CE5}" type="presOf" srcId="{C7929B99-404C-4641-B25A-34A5C43F6031}" destId="{C166E8D9-EB95-451E-BF4E-DA160E6A38C5}" srcOrd="0" destOrd="0" presId="urn:microsoft.com/office/officeart/2005/8/layout/vList2"/>
    <dgm:cxn modelId="{B692EE8E-EFCA-4F5C-A347-EE2F26C43AAD}" srcId="{A612EB59-B1EB-4BCE-A36A-D36966627F76}" destId="{6E7752AA-9E07-4CE6-A150-482169A18078}" srcOrd="1" destOrd="0" parTransId="{1027AAA5-35D8-4A05-A1AB-08C01F79D0B3}" sibTransId="{0B4BC9EA-999F-4BAB-8E58-652C48F368D7}"/>
    <dgm:cxn modelId="{48E4B997-5A54-4E76-86A8-12F478A490B2}" type="presOf" srcId="{A612EB59-B1EB-4BCE-A36A-D36966627F76}" destId="{9273A2A2-4BE1-45F6-A7FB-860D7E5EC6AA}" srcOrd="0" destOrd="0" presId="urn:microsoft.com/office/officeart/2005/8/layout/vList2"/>
    <dgm:cxn modelId="{AD9D0D98-F421-406B-9E60-0D29CFD49878}" type="presOf" srcId="{6E7752AA-9E07-4CE6-A150-482169A18078}" destId="{D51276B9-EF47-4D02-8286-7A1955FF6910}" srcOrd="0" destOrd="0" presId="urn:microsoft.com/office/officeart/2005/8/layout/vList2"/>
    <dgm:cxn modelId="{91A11B99-1696-4CBB-88B9-F069AB62DBA3}" type="presOf" srcId="{F1297276-9D69-45E9-97DD-2B9ADC3D2D3D}" destId="{410CD111-EFCB-4641-A1C2-F6433A191BCB}" srcOrd="0" destOrd="0" presId="urn:microsoft.com/office/officeart/2005/8/layout/vList2"/>
    <dgm:cxn modelId="{1F9CF5A3-12A2-4380-8A16-E4A9961999A1}" srcId="{A612EB59-B1EB-4BCE-A36A-D36966627F76}" destId="{F1297276-9D69-45E9-97DD-2B9ADC3D2D3D}" srcOrd="3" destOrd="0" parTransId="{7A124DAD-9A01-49E3-AEF5-D520424E103F}" sibTransId="{1E7D97B4-D92C-43BB-BBD7-E38D4E21FCB5}"/>
    <dgm:cxn modelId="{0850A4A7-3F88-4F05-A3E2-1FC741240342}" type="presOf" srcId="{6E09E285-F142-4175-8756-EB733531B62F}" destId="{A4378D80-5000-4DAF-8B8C-73CBE4766A42}" srcOrd="0" destOrd="0" presId="urn:microsoft.com/office/officeart/2005/8/layout/vList2"/>
    <dgm:cxn modelId="{4489AAB5-4668-48F7-A3FE-FBF742B06440}" srcId="{A612EB59-B1EB-4BCE-A36A-D36966627F76}" destId="{C7929B99-404C-4641-B25A-34A5C43F6031}" srcOrd="0" destOrd="0" parTransId="{58676BBB-F052-406D-A359-AB862DB3CFF0}" sibTransId="{1AC65935-82C3-4300-B4A7-3DA71CEFB061}"/>
    <dgm:cxn modelId="{2FE2C873-183D-4E25-AAF0-0F45C6F9B0F1}" type="presParOf" srcId="{9273A2A2-4BE1-45F6-A7FB-860D7E5EC6AA}" destId="{C166E8D9-EB95-451E-BF4E-DA160E6A38C5}" srcOrd="0" destOrd="0" presId="urn:microsoft.com/office/officeart/2005/8/layout/vList2"/>
    <dgm:cxn modelId="{9FBC0119-4BA5-4E95-ADA7-1EB71A3C1172}" type="presParOf" srcId="{9273A2A2-4BE1-45F6-A7FB-860D7E5EC6AA}" destId="{BD346CB7-D18B-48E6-9B0A-3353AAC2920A}" srcOrd="1" destOrd="0" presId="urn:microsoft.com/office/officeart/2005/8/layout/vList2"/>
    <dgm:cxn modelId="{320EA656-78B6-4B13-8823-9F22F385257A}" type="presParOf" srcId="{9273A2A2-4BE1-45F6-A7FB-860D7E5EC6AA}" destId="{D51276B9-EF47-4D02-8286-7A1955FF6910}" srcOrd="2" destOrd="0" presId="urn:microsoft.com/office/officeart/2005/8/layout/vList2"/>
    <dgm:cxn modelId="{35AC9B53-783A-4E9C-944A-E2C9D5A89625}" type="presParOf" srcId="{9273A2A2-4BE1-45F6-A7FB-860D7E5EC6AA}" destId="{7037EEB7-DDBE-45D0-A85E-F6B6BC6A47F9}" srcOrd="3" destOrd="0" presId="urn:microsoft.com/office/officeart/2005/8/layout/vList2"/>
    <dgm:cxn modelId="{CFD6B39B-69CF-4D32-B278-144F161EBD87}" type="presParOf" srcId="{9273A2A2-4BE1-45F6-A7FB-860D7E5EC6AA}" destId="{A4378D80-5000-4DAF-8B8C-73CBE4766A42}" srcOrd="4" destOrd="0" presId="urn:microsoft.com/office/officeart/2005/8/layout/vList2"/>
    <dgm:cxn modelId="{5C5F874F-A98D-460F-84E2-FD3C23F4526E}" type="presParOf" srcId="{9273A2A2-4BE1-45F6-A7FB-860D7E5EC6AA}" destId="{51101A15-57D7-4767-ACA8-69EB6BA600DC}" srcOrd="5" destOrd="0" presId="urn:microsoft.com/office/officeart/2005/8/layout/vList2"/>
    <dgm:cxn modelId="{B15C0936-0A1B-4EFD-9C96-D33A4025E3B9}" type="presParOf" srcId="{9273A2A2-4BE1-45F6-A7FB-860D7E5EC6AA}" destId="{410CD111-EFCB-4641-A1C2-F6433A191BC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89585A0-6FA7-44B3-A383-AA45490E3B59}" type="doc">
      <dgm:prSet loTypeId="urn:microsoft.com/office/officeart/2005/8/layout/process1" loCatId="process" qsTypeId="urn:microsoft.com/office/officeart/2005/8/quickstyle/simple4" qsCatId="simple" csTypeId="urn:microsoft.com/office/officeart/2005/8/colors/colorful5" csCatId="colorful" phldr="1"/>
      <dgm:spPr/>
      <dgm:t>
        <a:bodyPr/>
        <a:lstStyle/>
        <a:p>
          <a:endParaRPr lang="en-US"/>
        </a:p>
      </dgm:t>
    </dgm:pt>
    <dgm:pt modelId="{61EF09B6-BAB3-43F6-8554-768FD83215C5}">
      <dgm:prSet custT="1"/>
      <dgm:spPr/>
      <dgm:t>
        <a:bodyPr/>
        <a:lstStyle/>
        <a:p>
          <a:r>
            <a:rPr lang="el-GR" sz="2000" dirty="0"/>
            <a:t>Καταργείται η αρχική διάκριση ανάμεσα σε μια γλώσσα της επικοινωνίας και μια γλώσσα που μιλάει για τον εαυτό της. Το ερώτημα γύρω από το «λογοτεχνικό φαινόμενο» θα μπορούσε πλέον να τεθεί με νέους όρους</a:t>
          </a:r>
          <a:r>
            <a:rPr lang="el-GR" sz="1800" dirty="0"/>
            <a:t>.</a:t>
          </a:r>
          <a:endParaRPr lang="en-US" sz="1800" dirty="0"/>
        </a:p>
      </dgm:t>
    </dgm:pt>
    <dgm:pt modelId="{F69D867C-E864-4759-B535-D2B2D8B5170F}" type="parTrans" cxnId="{72B9B11A-7288-41F7-AC81-673AA1EC6ED0}">
      <dgm:prSet/>
      <dgm:spPr/>
      <dgm:t>
        <a:bodyPr/>
        <a:lstStyle/>
        <a:p>
          <a:endParaRPr lang="en-US"/>
        </a:p>
      </dgm:t>
    </dgm:pt>
    <dgm:pt modelId="{6A7F2E25-7918-43B2-B99C-68F628C80EFB}" type="sibTrans" cxnId="{72B9B11A-7288-41F7-AC81-673AA1EC6ED0}">
      <dgm:prSet/>
      <dgm:spPr/>
      <dgm:t>
        <a:bodyPr/>
        <a:lstStyle/>
        <a:p>
          <a:endParaRPr lang="en-US"/>
        </a:p>
      </dgm:t>
    </dgm:pt>
    <dgm:pt modelId="{D796F281-C0F9-4F43-956C-3C92B2F1B1BF}">
      <dgm:prSet custT="1"/>
      <dgm:spPr/>
      <dgm:t>
        <a:bodyPr/>
        <a:lstStyle/>
        <a:p>
          <a:r>
            <a:rPr lang="el-GR" sz="2400" i="1" dirty="0"/>
            <a:t>Αλλά δεν τέθηκε… γιατί στη Σοβιετική Ένωση δόθηκε ένα «βίαιο τέλος» στον φορμαλιστικό στοχασμό </a:t>
          </a:r>
          <a:r>
            <a:rPr lang="el-GR" sz="2400" dirty="0"/>
            <a:t>(σ. 58).</a:t>
          </a:r>
          <a:endParaRPr lang="en-US" sz="2400" dirty="0"/>
        </a:p>
      </dgm:t>
    </dgm:pt>
    <dgm:pt modelId="{44CD1CDF-676D-48F4-BC57-18A53612FAA1}" type="parTrans" cxnId="{99F01866-319F-42E3-8404-F5181BFA4F34}">
      <dgm:prSet/>
      <dgm:spPr/>
      <dgm:t>
        <a:bodyPr/>
        <a:lstStyle/>
        <a:p>
          <a:endParaRPr lang="en-US"/>
        </a:p>
      </dgm:t>
    </dgm:pt>
    <dgm:pt modelId="{8EDA6AEC-1CDC-4142-AD54-418E3403EDC9}" type="sibTrans" cxnId="{99F01866-319F-42E3-8404-F5181BFA4F34}">
      <dgm:prSet/>
      <dgm:spPr/>
      <dgm:t>
        <a:bodyPr/>
        <a:lstStyle/>
        <a:p>
          <a:endParaRPr lang="en-US"/>
        </a:p>
      </dgm:t>
    </dgm:pt>
    <dgm:pt modelId="{7144584F-961C-427D-8F54-4F446B309EAA}">
      <dgm:prSet custT="1"/>
      <dgm:spPr/>
      <dgm:t>
        <a:bodyPr/>
        <a:lstStyle/>
        <a:p>
          <a:r>
            <a:rPr lang="el-GR" sz="2000" dirty="0"/>
            <a:t>Δίδαγμα:  Φαίνεται τελικά ότι ούτε η λογοτεχνία ούτε η κριτική βρίσκουν τον σκοπό τους στον ίδιο τους τον εαυτό: «διαφορετικά, το κράτος δεν θα ρύθμιζε την άσκησή τους»… (σελ. 58).</a:t>
          </a:r>
        </a:p>
        <a:p>
          <a:endParaRPr lang="el-GR" sz="2000" dirty="0"/>
        </a:p>
        <a:p>
          <a:r>
            <a:rPr lang="el-GR" sz="2000" dirty="0"/>
            <a:t>Κάτι που βλέπουμε να ισχύει και σήμερα, δίπλα μας….</a:t>
          </a:r>
          <a:endParaRPr lang="en-US" sz="2000" dirty="0"/>
        </a:p>
      </dgm:t>
    </dgm:pt>
    <dgm:pt modelId="{D7B3C304-CB6C-41D9-8258-AB4336B078AA}" type="parTrans" cxnId="{F40FBF74-663B-4068-91E4-3485E2F173A4}">
      <dgm:prSet/>
      <dgm:spPr/>
      <dgm:t>
        <a:bodyPr/>
        <a:lstStyle/>
        <a:p>
          <a:endParaRPr lang="en-US"/>
        </a:p>
      </dgm:t>
    </dgm:pt>
    <dgm:pt modelId="{DB52D433-5C5E-4635-B0F5-E336F5693710}" type="sibTrans" cxnId="{F40FBF74-663B-4068-91E4-3485E2F173A4}">
      <dgm:prSet/>
      <dgm:spPr/>
      <dgm:t>
        <a:bodyPr/>
        <a:lstStyle/>
        <a:p>
          <a:endParaRPr lang="en-US"/>
        </a:p>
      </dgm:t>
    </dgm:pt>
    <dgm:pt modelId="{15D400E8-C7DB-4BE5-982B-2EBC39D630AD}" type="pres">
      <dgm:prSet presAssocID="{C89585A0-6FA7-44B3-A383-AA45490E3B59}" presName="Name0" presStyleCnt="0">
        <dgm:presLayoutVars>
          <dgm:dir/>
          <dgm:resizeHandles val="exact"/>
        </dgm:presLayoutVars>
      </dgm:prSet>
      <dgm:spPr/>
    </dgm:pt>
    <dgm:pt modelId="{194D8F2C-64AA-46E0-A690-07457C32B5BF}" type="pres">
      <dgm:prSet presAssocID="{61EF09B6-BAB3-43F6-8554-768FD83215C5}" presName="node" presStyleLbl="node1" presStyleIdx="0" presStyleCnt="3" custScaleY="122900">
        <dgm:presLayoutVars>
          <dgm:bulletEnabled val="1"/>
        </dgm:presLayoutVars>
      </dgm:prSet>
      <dgm:spPr/>
    </dgm:pt>
    <dgm:pt modelId="{B28DD38F-894A-4E92-8D34-29E1F53FA1C2}" type="pres">
      <dgm:prSet presAssocID="{6A7F2E25-7918-43B2-B99C-68F628C80EFB}" presName="sibTrans" presStyleLbl="sibTrans2D1" presStyleIdx="0" presStyleCnt="2"/>
      <dgm:spPr/>
    </dgm:pt>
    <dgm:pt modelId="{E670DD0E-05D0-4799-A30F-402E62EC401C}" type="pres">
      <dgm:prSet presAssocID="{6A7F2E25-7918-43B2-B99C-68F628C80EFB}" presName="connectorText" presStyleLbl="sibTrans2D1" presStyleIdx="0" presStyleCnt="2"/>
      <dgm:spPr/>
    </dgm:pt>
    <dgm:pt modelId="{E68C5F23-4D50-4481-8ECD-DC22AA21FBD6}" type="pres">
      <dgm:prSet presAssocID="{D796F281-C0F9-4F43-956C-3C92B2F1B1BF}" presName="node" presStyleLbl="node1" presStyleIdx="1" presStyleCnt="3" custScaleY="123887" custLinFactNeighborX="0" custLinFactNeighborY="-6210">
        <dgm:presLayoutVars>
          <dgm:bulletEnabled val="1"/>
        </dgm:presLayoutVars>
      </dgm:prSet>
      <dgm:spPr/>
    </dgm:pt>
    <dgm:pt modelId="{DA515271-EEF4-4929-B900-F0AE0E8E7A42}" type="pres">
      <dgm:prSet presAssocID="{8EDA6AEC-1CDC-4142-AD54-418E3403EDC9}" presName="sibTrans" presStyleLbl="sibTrans2D1" presStyleIdx="1" presStyleCnt="2"/>
      <dgm:spPr/>
    </dgm:pt>
    <dgm:pt modelId="{39FCF84B-E324-4C58-AC09-739E1D5EA01C}" type="pres">
      <dgm:prSet presAssocID="{8EDA6AEC-1CDC-4142-AD54-418E3403EDC9}" presName="connectorText" presStyleLbl="sibTrans2D1" presStyleIdx="1" presStyleCnt="2"/>
      <dgm:spPr/>
    </dgm:pt>
    <dgm:pt modelId="{1D6658E4-2C8F-4927-A6EC-7F02CA6AB8B3}" type="pres">
      <dgm:prSet presAssocID="{7144584F-961C-427D-8F54-4F446B309EAA}" presName="node" presStyleLbl="node1" presStyleIdx="2" presStyleCnt="3" custScaleY="124008" custLinFactNeighborX="837" custLinFactNeighborY="-5390">
        <dgm:presLayoutVars>
          <dgm:bulletEnabled val="1"/>
        </dgm:presLayoutVars>
      </dgm:prSet>
      <dgm:spPr/>
    </dgm:pt>
  </dgm:ptLst>
  <dgm:cxnLst>
    <dgm:cxn modelId="{72B9B11A-7288-41F7-AC81-673AA1EC6ED0}" srcId="{C89585A0-6FA7-44B3-A383-AA45490E3B59}" destId="{61EF09B6-BAB3-43F6-8554-768FD83215C5}" srcOrd="0" destOrd="0" parTransId="{F69D867C-E864-4759-B535-D2B2D8B5170F}" sibTransId="{6A7F2E25-7918-43B2-B99C-68F628C80EFB}"/>
    <dgm:cxn modelId="{43CF661E-5CF7-4A7C-8DA5-FB3B8E18D1D8}" type="presOf" srcId="{6A7F2E25-7918-43B2-B99C-68F628C80EFB}" destId="{E670DD0E-05D0-4799-A30F-402E62EC401C}" srcOrd="1" destOrd="0" presId="urn:microsoft.com/office/officeart/2005/8/layout/process1"/>
    <dgm:cxn modelId="{78CEA330-C34E-496A-897F-F6D22FDDBC25}" type="presOf" srcId="{61EF09B6-BAB3-43F6-8554-768FD83215C5}" destId="{194D8F2C-64AA-46E0-A690-07457C32B5BF}" srcOrd="0" destOrd="0" presId="urn:microsoft.com/office/officeart/2005/8/layout/process1"/>
    <dgm:cxn modelId="{99F01866-319F-42E3-8404-F5181BFA4F34}" srcId="{C89585A0-6FA7-44B3-A383-AA45490E3B59}" destId="{D796F281-C0F9-4F43-956C-3C92B2F1B1BF}" srcOrd="1" destOrd="0" parTransId="{44CD1CDF-676D-48F4-BC57-18A53612FAA1}" sibTransId="{8EDA6AEC-1CDC-4142-AD54-418E3403EDC9}"/>
    <dgm:cxn modelId="{6467CD66-7354-4F0F-AD81-1FE2D5154227}" type="presOf" srcId="{6A7F2E25-7918-43B2-B99C-68F628C80EFB}" destId="{B28DD38F-894A-4E92-8D34-29E1F53FA1C2}" srcOrd="0" destOrd="0" presId="urn:microsoft.com/office/officeart/2005/8/layout/process1"/>
    <dgm:cxn modelId="{F40FBF74-663B-4068-91E4-3485E2F173A4}" srcId="{C89585A0-6FA7-44B3-A383-AA45490E3B59}" destId="{7144584F-961C-427D-8F54-4F446B309EAA}" srcOrd="2" destOrd="0" parTransId="{D7B3C304-CB6C-41D9-8258-AB4336B078AA}" sibTransId="{DB52D433-5C5E-4635-B0F5-E336F5693710}"/>
    <dgm:cxn modelId="{DF13588C-27A9-40EB-90E6-7DD97A40D107}" type="presOf" srcId="{8EDA6AEC-1CDC-4142-AD54-418E3403EDC9}" destId="{39FCF84B-E324-4C58-AC09-739E1D5EA01C}" srcOrd="1" destOrd="0" presId="urn:microsoft.com/office/officeart/2005/8/layout/process1"/>
    <dgm:cxn modelId="{3AF37190-F68A-4797-A16C-7563EA9E87A0}" type="presOf" srcId="{D796F281-C0F9-4F43-956C-3C92B2F1B1BF}" destId="{E68C5F23-4D50-4481-8ECD-DC22AA21FBD6}" srcOrd="0" destOrd="0" presId="urn:microsoft.com/office/officeart/2005/8/layout/process1"/>
    <dgm:cxn modelId="{7C07C198-9EEF-46EE-AFB4-014839381B3E}" type="presOf" srcId="{7144584F-961C-427D-8F54-4F446B309EAA}" destId="{1D6658E4-2C8F-4927-A6EC-7F02CA6AB8B3}" srcOrd="0" destOrd="0" presId="urn:microsoft.com/office/officeart/2005/8/layout/process1"/>
    <dgm:cxn modelId="{C355FDA6-2DBA-46A6-976B-07295796936E}" type="presOf" srcId="{8EDA6AEC-1CDC-4142-AD54-418E3403EDC9}" destId="{DA515271-EEF4-4929-B900-F0AE0E8E7A42}" srcOrd="0" destOrd="0" presId="urn:microsoft.com/office/officeart/2005/8/layout/process1"/>
    <dgm:cxn modelId="{C3EAACCE-A0F0-4869-BBAF-CCC3CE6D54D0}" type="presOf" srcId="{C89585A0-6FA7-44B3-A383-AA45490E3B59}" destId="{15D400E8-C7DB-4BE5-982B-2EBC39D630AD}" srcOrd="0" destOrd="0" presId="urn:microsoft.com/office/officeart/2005/8/layout/process1"/>
    <dgm:cxn modelId="{1D266BFE-3C95-406E-B63E-566907D011FC}" type="presParOf" srcId="{15D400E8-C7DB-4BE5-982B-2EBC39D630AD}" destId="{194D8F2C-64AA-46E0-A690-07457C32B5BF}" srcOrd="0" destOrd="0" presId="urn:microsoft.com/office/officeart/2005/8/layout/process1"/>
    <dgm:cxn modelId="{31FBD966-1494-45F0-8748-63017B2E86DB}" type="presParOf" srcId="{15D400E8-C7DB-4BE5-982B-2EBC39D630AD}" destId="{B28DD38F-894A-4E92-8D34-29E1F53FA1C2}" srcOrd="1" destOrd="0" presId="urn:microsoft.com/office/officeart/2005/8/layout/process1"/>
    <dgm:cxn modelId="{18EF83A6-0414-48CF-B566-D5C90CC176C0}" type="presParOf" srcId="{B28DD38F-894A-4E92-8D34-29E1F53FA1C2}" destId="{E670DD0E-05D0-4799-A30F-402E62EC401C}" srcOrd="0" destOrd="0" presId="urn:microsoft.com/office/officeart/2005/8/layout/process1"/>
    <dgm:cxn modelId="{41AFFAFA-F87B-4D07-8ED5-C9B29B7BDBC5}" type="presParOf" srcId="{15D400E8-C7DB-4BE5-982B-2EBC39D630AD}" destId="{E68C5F23-4D50-4481-8ECD-DC22AA21FBD6}" srcOrd="2" destOrd="0" presId="urn:microsoft.com/office/officeart/2005/8/layout/process1"/>
    <dgm:cxn modelId="{F7F867D0-35AF-46AB-82B9-B1E3BE584D52}" type="presParOf" srcId="{15D400E8-C7DB-4BE5-982B-2EBC39D630AD}" destId="{DA515271-EEF4-4929-B900-F0AE0E8E7A42}" srcOrd="3" destOrd="0" presId="urn:microsoft.com/office/officeart/2005/8/layout/process1"/>
    <dgm:cxn modelId="{60C3AF6B-850C-4FC8-BA37-8992BF25437A}" type="presParOf" srcId="{DA515271-EEF4-4929-B900-F0AE0E8E7A42}" destId="{39FCF84B-E324-4C58-AC09-739E1D5EA01C}" srcOrd="0" destOrd="0" presId="urn:microsoft.com/office/officeart/2005/8/layout/process1"/>
    <dgm:cxn modelId="{27BFFCBB-C60C-45E1-90CD-D2D4081E309E}" type="presParOf" srcId="{15D400E8-C7DB-4BE5-982B-2EBC39D630AD}" destId="{1D6658E4-2C8F-4927-A6EC-7F02CA6AB8B3}"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6FB37B-E738-4112-AD05-76A6B36FFEB4}">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A628F4-2EC6-4DE9-8C2E-01C23A5E158D}">
      <dsp:nvSpPr>
        <dsp:cNvPr id="0" name=""/>
        <dsp:cNvSpPr/>
      </dsp:nvSpPr>
      <dsp:spPr>
        <a:xfrm>
          <a:off x="0" y="0"/>
          <a:ext cx="10515600" cy="192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just" defTabSz="1689100">
            <a:lnSpc>
              <a:spcPct val="90000"/>
            </a:lnSpc>
            <a:spcBef>
              <a:spcPct val="0"/>
            </a:spcBef>
            <a:spcAft>
              <a:spcPct val="35000"/>
            </a:spcAft>
            <a:buNone/>
          </a:pPr>
          <a:r>
            <a:rPr lang="el-GR" sz="3800" kern="1200" dirty="0"/>
            <a:t>Μαζί με τις διαφάνειες, να μελετήσετε το κείμενο του Τ. </a:t>
          </a:r>
          <a:r>
            <a:rPr lang="el-GR" sz="3800" kern="1200" dirty="0" err="1"/>
            <a:t>Τόντοροφ</a:t>
          </a:r>
          <a:r>
            <a:rPr lang="el-GR" sz="3800" kern="1200" dirty="0"/>
            <a:t> </a:t>
          </a:r>
          <a:r>
            <a:rPr lang="el-GR" sz="3800" b="1" kern="1200" dirty="0">
              <a:effectLst>
                <a:outerShdw blurRad="38100" dist="38100" dir="2700000" algn="tl">
                  <a:srgbClr val="000000">
                    <a:alpha val="43137"/>
                  </a:srgbClr>
                </a:outerShdw>
              </a:effectLst>
            </a:rPr>
            <a:t>«Η ποιητική γλώσσα (Οι Ρώσοι Φορμαλιστές)»</a:t>
          </a:r>
          <a:r>
            <a:rPr lang="el-GR" sz="3800" kern="1200" dirty="0"/>
            <a:t>  που βρίσκεται στο </a:t>
          </a:r>
          <a:r>
            <a:rPr lang="en-US" sz="3800" kern="1200" dirty="0"/>
            <a:t>e-class</a:t>
          </a:r>
          <a:r>
            <a:rPr lang="el-GR" sz="3800" kern="1200" dirty="0"/>
            <a:t>.</a:t>
          </a:r>
          <a:r>
            <a:rPr lang="en-US" sz="3800" kern="1200" dirty="0"/>
            <a:t>  </a:t>
          </a:r>
        </a:p>
      </dsp:txBody>
      <dsp:txXfrm>
        <a:off x="0" y="0"/>
        <a:ext cx="10515600" cy="1925161"/>
      </dsp:txXfrm>
    </dsp:sp>
    <dsp:sp modelId="{C4E651B5-4788-45DE-A780-BC1005141B43}">
      <dsp:nvSpPr>
        <dsp:cNvPr id="0" name=""/>
        <dsp:cNvSpPr/>
      </dsp:nvSpPr>
      <dsp:spPr>
        <a:xfrm>
          <a:off x="0" y="192516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07823-7887-44F2-A0E3-E32BAF381C17}">
      <dsp:nvSpPr>
        <dsp:cNvPr id="0" name=""/>
        <dsp:cNvSpPr/>
      </dsp:nvSpPr>
      <dsp:spPr>
        <a:xfrm>
          <a:off x="0" y="1925161"/>
          <a:ext cx="10515600" cy="192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just" defTabSz="1689100">
            <a:lnSpc>
              <a:spcPct val="90000"/>
            </a:lnSpc>
            <a:spcBef>
              <a:spcPct val="0"/>
            </a:spcBef>
            <a:spcAft>
              <a:spcPct val="35000"/>
            </a:spcAft>
            <a:buNone/>
          </a:pPr>
          <a:r>
            <a:rPr lang="el-GR" sz="3800" kern="1200" dirty="0"/>
            <a:t>Το κείμενο αυτό </a:t>
          </a:r>
          <a:r>
            <a:rPr lang="el-GR" sz="3800" u="sng" kern="1200" dirty="0"/>
            <a:t>αποτελεί επισκόπηση των θεωρητικών ιδεών των φορμαλιστών γύρω από το κεντρικό ζήτημα του ορισμού της λογοτεχνίας.</a:t>
          </a:r>
          <a:endParaRPr lang="en-US" sz="3800" kern="1200" dirty="0"/>
        </a:p>
      </dsp:txBody>
      <dsp:txXfrm>
        <a:off x="0" y="1925161"/>
        <a:ext cx="10515600" cy="19251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2FB3A-A530-4B48-B415-A90ED0F3AF8D}">
      <dsp:nvSpPr>
        <dsp:cNvPr id="0" name=""/>
        <dsp:cNvSpPr/>
      </dsp:nvSpPr>
      <dsp:spPr>
        <a:xfrm>
          <a:off x="0" y="2070025"/>
          <a:ext cx="10515600" cy="365901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l-GR" sz="3300" kern="1200"/>
            <a:t>Γιατί η λειτουργία της τέχνης να ανανεώνει τον τρόπο που εμείς (οι δέκτες) αντιλαμβανόμαστε τον κόσμο δεν μπορεί να εξομοιωθεί με την απουσία εξωτερικού σκοπού. </a:t>
          </a:r>
          <a:endParaRPr lang="en-US" sz="3300" kern="1200"/>
        </a:p>
      </dsp:txBody>
      <dsp:txXfrm>
        <a:off x="0" y="2070025"/>
        <a:ext cx="10515600" cy="1975866"/>
      </dsp:txXfrm>
    </dsp:sp>
    <dsp:sp modelId="{59EB063E-59AF-4913-B225-D93C538FF440}">
      <dsp:nvSpPr>
        <dsp:cNvPr id="0" name=""/>
        <dsp:cNvSpPr/>
      </dsp:nvSpPr>
      <dsp:spPr>
        <a:xfrm>
          <a:off x="0" y="3972711"/>
          <a:ext cx="5257799" cy="1683145"/>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26670" rIns="149352" bIns="26670" numCol="1" spcCol="1270" anchor="ctr" anchorCtr="0">
          <a:noAutofit/>
        </a:bodyPr>
        <a:lstStyle/>
        <a:p>
          <a:pPr marL="0" lvl="0" indent="0" algn="just" defTabSz="933450">
            <a:lnSpc>
              <a:spcPct val="90000"/>
            </a:lnSpc>
            <a:spcBef>
              <a:spcPct val="0"/>
            </a:spcBef>
            <a:spcAft>
              <a:spcPct val="35000"/>
            </a:spcAft>
            <a:buNone/>
          </a:pPr>
          <a:r>
            <a:rPr lang="el-GR" sz="2100" kern="1200" dirty="0"/>
            <a:t>Από τη μία πλευρά, </a:t>
          </a:r>
          <a:r>
            <a:rPr lang="el-GR" sz="2100" b="1" kern="1200" dirty="0"/>
            <a:t>η </a:t>
          </a:r>
          <a:r>
            <a:rPr lang="el-GR" sz="2100" b="1" kern="1200" dirty="0" err="1"/>
            <a:t>ανοικείωση</a:t>
          </a:r>
          <a:r>
            <a:rPr lang="el-GR" sz="2100" b="1" kern="1200" dirty="0"/>
            <a:t> διεκδικεί</a:t>
          </a:r>
          <a:r>
            <a:rPr lang="el-GR" sz="2100" kern="1200" dirty="0"/>
            <a:t> μια εξωτερική λειτουργία, </a:t>
          </a:r>
          <a:r>
            <a:rPr lang="el-GR" sz="2100" b="1" kern="1200" dirty="0"/>
            <a:t>έναν</a:t>
          </a:r>
          <a:r>
            <a:rPr lang="el-GR" sz="2100" kern="1200" dirty="0"/>
            <a:t> </a:t>
          </a:r>
          <a:r>
            <a:rPr lang="el-GR" sz="2100" b="1" kern="1200" dirty="0"/>
            <a:t>σκοπό</a:t>
          </a:r>
          <a:r>
            <a:rPr lang="el-GR" sz="2100" kern="1200" dirty="0"/>
            <a:t>, τη δημιουργία του «</a:t>
          </a:r>
          <a:r>
            <a:rPr lang="el-GR" sz="2100" i="1" kern="1200" dirty="0"/>
            <a:t>οράματος του αντικειμένου</a:t>
          </a:r>
          <a:r>
            <a:rPr lang="el-GR" sz="2100" kern="1200" dirty="0"/>
            <a:t>».  Η τέχνη δεν είναι μίμηση του εξωτερικού, είναι «αποκάλυψη» του κόσμου. </a:t>
          </a:r>
          <a:endParaRPr lang="en-US" sz="2100" kern="1200" dirty="0"/>
        </a:p>
      </dsp:txBody>
      <dsp:txXfrm>
        <a:off x="0" y="3972711"/>
        <a:ext cx="5257799" cy="1683145"/>
      </dsp:txXfrm>
    </dsp:sp>
    <dsp:sp modelId="{A31097CE-9B93-40E3-A03C-21C6192D4FA2}">
      <dsp:nvSpPr>
        <dsp:cNvPr id="0" name=""/>
        <dsp:cNvSpPr/>
      </dsp:nvSpPr>
      <dsp:spPr>
        <a:xfrm>
          <a:off x="5257800" y="3972711"/>
          <a:ext cx="5257799" cy="1683145"/>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26670" rIns="149352" bIns="26670" numCol="1" spcCol="1270" anchor="ctr" anchorCtr="0">
          <a:noAutofit/>
        </a:bodyPr>
        <a:lstStyle/>
        <a:p>
          <a:pPr marL="0" lvl="0" indent="0" algn="just" defTabSz="933450">
            <a:lnSpc>
              <a:spcPct val="90000"/>
            </a:lnSpc>
            <a:spcBef>
              <a:spcPct val="0"/>
            </a:spcBef>
            <a:spcAft>
              <a:spcPct val="35000"/>
            </a:spcAft>
            <a:buNone/>
          </a:pPr>
          <a:r>
            <a:rPr lang="el-GR" sz="2100" kern="1200" dirty="0"/>
            <a:t>Από την άλλη πλευρά, </a:t>
          </a:r>
          <a:r>
            <a:rPr lang="el-GR" sz="2100" b="1" kern="1200" dirty="0"/>
            <a:t>η </a:t>
          </a:r>
          <a:r>
            <a:rPr lang="el-GR" sz="2100" b="1" kern="1200" dirty="0" err="1"/>
            <a:t>αυτοτελικότητα</a:t>
          </a:r>
          <a:r>
            <a:rPr lang="el-GR" sz="2100" kern="1200" dirty="0"/>
            <a:t>, δηλαδή η αντίληψη της ποιητικής γλώσσας ως δύσκολης γλώσσας στραμμένης στον εαυτό της, </a:t>
          </a:r>
          <a:r>
            <a:rPr lang="el-GR" sz="2100" b="1" kern="1200" dirty="0"/>
            <a:t>αρνείται κάθε εξωτερικό σκοπό</a:t>
          </a:r>
          <a:r>
            <a:rPr lang="el-GR" sz="2100" kern="1200" dirty="0"/>
            <a:t>. (σελ. 46. Πβ. </a:t>
          </a:r>
          <a:r>
            <a:rPr lang="el-GR" sz="2100" kern="1200" dirty="0" err="1"/>
            <a:t>Σκλόφσκι</a:t>
          </a:r>
          <a:r>
            <a:rPr lang="el-GR" sz="2100" kern="1200" dirty="0"/>
            <a:t>, σ. 47-48).</a:t>
          </a:r>
          <a:endParaRPr lang="en-US" sz="2100" kern="1200" dirty="0"/>
        </a:p>
      </dsp:txBody>
      <dsp:txXfrm>
        <a:off x="5257800" y="3972711"/>
        <a:ext cx="5257799" cy="1683145"/>
      </dsp:txXfrm>
    </dsp:sp>
    <dsp:sp modelId="{D899CBC1-E270-4258-BB4B-3084AFCDAE6E}">
      <dsp:nvSpPr>
        <dsp:cNvPr id="0" name=""/>
        <dsp:cNvSpPr/>
      </dsp:nvSpPr>
      <dsp:spPr>
        <a:xfrm rot="10800000">
          <a:off x="0" y="0"/>
          <a:ext cx="10515600" cy="2124853"/>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l-GR" sz="3300" b="1" kern="1200"/>
            <a:t>Απάντηση: ΥΠΑΡΧΕΙ…</a:t>
          </a:r>
          <a:endParaRPr lang="en-US" sz="3300" kern="1200"/>
        </a:p>
      </dsp:txBody>
      <dsp:txXfrm rot="10800000">
        <a:off x="0" y="0"/>
        <a:ext cx="10515600" cy="13806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66E8D9-EB95-451E-BF4E-DA160E6A38C5}">
      <dsp:nvSpPr>
        <dsp:cNvPr id="0" name=""/>
        <dsp:cNvSpPr/>
      </dsp:nvSpPr>
      <dsp:spPr>
        <a:xfrm>
          <a:off x="0" y="272409"/>
          <a:ext cx="10515600" cy="105453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Επομένως, </a:t>
          </a:r>
          <a:r>
            <a:rPr lang="el-GR" sz="1900" b="1" u="none" kern="1200" dirty="0"/>
            <a:t>δεν υπάρχει μια </a:t>
          </a:r>
          <a:r>
            <a:rPr lang="el-GR" sz="1900" b="1" u="none" kern="1200" dirty="0" err="1"/>
            <a:t>υπεριστορική</a:t>
          </a:r>
          <a:r>
            <a:rPr lang="el-GR" sz="1900" b="1" u="none" kern="1200" dirty="0"/>
            <a:t> ιδιαιτερότητα της λογοτεχνίας</a:t>
          </a:r>
          <a:r>
            <a:rPr lang="el-GR" sz="1900" b="1" kern="1200" dirty="0"/>
            <a:t>. </a:t>
          </a:r>
        </a:p>
        <a:p>
          <a:pPr marL="0" lvl="0" indent="0" algn="l" defTabSz="844550">
            <a:lnSpc>
              <a:spcPct val="90000"/>
            </a:lnSpc>
            <a:spcBef>
              <a:spcPct val="0"/>
            </a:spcBef>
            <a:spcAft>
              <a:spcPct val="35000"/>
            </a:spcAft>
            <a:buNone/>
          </a:pPr>
          <a:r>
            <a:rPr lang="el-GR" sz="2800" b="1" kern="1200" dirty="0"/>
            <a:t>Αλλά τότε ποιο είναι το αντικείμενο μελέτης των Φορμαλιστών; </a:t>
          </a:r>
          <a:endParaRPr lang="en-US" sz="2800" kern="1200" dirty="0"/>
        </a:p>
      </dsp:txBody>
      <dsp:txXfrm>
        <a:off x="51478" y="323887"/>
        <a:ext cx="10412644" cy="951579"/>
      </dsp:txXfrm>
    </dsp:sp>
    <dsp:sp modelId="{D51276B9-EF47-4D02-8286-7A1955FF6910}">
      <dsp:nvSpPr>
        <dsp:cNvPr id="0" name=""/>
        <dsp:cNvSpPr/>
      </dsp:nvSpPr>
      <dsp:spPr>
        <a:xfrm>
          <a:off x="0" y="1381665"/>
          <a:ext cx="10515600" cy="1054535"/>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Α.  Ο Μπόρις </a:t>
          </a:r>
          <a:r>
            <a:rPr lang="el-GR" sz="1900" kern="1200" dirty="0" err="1"/>
            <a:t>Αιχενμπάουμ</a:t>
          </a:r>
          <a:r>
            <a:rPr lang="el-GR" sz="1900" kern="1200" dirty="0"/>
            <a:t> αποδέχεται ότι έχουμε μια μεταβαλλόμενη έννοια της λογοτεχνίας (σ. 56).		</a:t>
          </a:r>
          <a:endParaRPr lang="en-US" sz="1900" kern="1200" dirty="0"/>
        </a:p>
      </dsp:txBody>
      <dsp:txXfrm>
        <a:off x="51478" y="1433143"/>
        <a:ext cx="10412644" cy="951579"/>
      </dsp:txXfrm>
    </dsp:sp>
    <dsp:sp modelId="{A4378D80-5000-4DAF-8B8C-73CBE4766A42}">
      <dsp:nvSpPr>
        <dsp:cNvPr id="0" name=""/>
        <dsp:cNvSpPr/>
      </dsp:nvSpPr>
      <dsp:spPr>
        <a:xfrm>
          <a:off x="0" y="2490921"/>
          <a:ext cx="10515600" cy="1054535"/>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Β. Ο </a:t>
          </a:r>
          <a:r>
            <a:rPr lang="el-GR" sz="1900" kern="1200" dirty="0" err="1"/>
            <a:t>Ρόμαν</a:t>
          </a:r>
          <a:r>
            <a:rPr lang="el-GR" sz="1900" kern="1200" dirty="0"/>
            <a:t> </a:t>
          </a:r>
          <a:r>
            <a:rPr lang="el-GR" sz="1900" kern="1200" dirty="0" err="1"/>
            <a:t>Γιάκομπσον</a:t>
          </a:r>
          <a:r>
            <a:rPr lang="el-GR" sz="1900" kern="1200" dirty="0"/>
            <a:t> απαντά: Η </a:t>
          </a:r>
          <a:r>
            <a:rPr lang="el-GR" sz="1900" i="1" kern="1200" dirty="0"/>
            <a:t>ποίηση</a:t>
          </a:r>
          <a:r>
            <a:rPr lang="el-GR" sz="1900" kern="1200" dirty="0"/>
            <a:t> είναι μεταβλητή μέσα στο χρόνο, η </a:t>
          </a:r>
          <a:r>
            <a:rPr lang="el-GR" sz="1900" i="1" kern="1200" dirty="0"/>
            <a:t>ποιητικότητα</a:t>
          </a:r>
          <a:r>
            <a:rPr lang="el-GR" sz="1900" kern="1200" dirty="0"/>
            <a:t> είναι σταθερή (σ. 57). Επομένως, </a:t>
          </a:r>
          <a:r>
            <a:rPr lang="el-GR" sz="1900" b="1" i="1" kern="1200" dirty="0"/>
            <a:t>είναι δυνατός ένας </a:t>
          </a:r>
          <a:r>
            <a:rPr lang="el-GR" sz="1900" b="1" i="1" kern="1200" dirty="0" err="1"/>
            <a:t>υπεριστορικός</a:t>
          </a:r>
          <a:r>
            <a:rPr lang="el-GR" sz="1900" b="1" i="1" kern="1200" dirty="0"/>
            <a:t> ορισμός της ποιητικής λειτουργίας</a:t>
          </a:r>
          <a:r>
            <a:rPr lang="el-GR" sz="1900" kern="1200" dirty="0"/>
            <a:t>. </a:t>
          </a:r>
          <a:endParaRPr lang="en-US" sz="1900" kern="1200" dirty="0"/>
        </a:p>
      </dsp:txBody>
      <dsp:txXfrm>
        <a:off x="51478" y="2542399"/>
        <a:ext cx="10412644" cy="951579"/>
      </dsp:txXfrm>
    </dsp:sp>
    <dsp:sp modelId="{410CD111-EFCB-4641-A1C2-F6433A191BCB}">
      <dsp:nvSpPr>
        <dsp:cNvPr id="0" name=""/>
        <dsp:cNvSpPr/>
      </dsp:nvSpPr>
      <dsp:spPr>
        <a:xfrm>
          <a:off x="0" y="3600176"/>
          <a:ext cx="10515600" cy="105453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Γ. Διαφορετικά, για τον </a:t>
          </a:r>
          <a:r>
            <a:rPr lang="el-GR" sz="1900" kern="1200" dirty="0" err="1"/>
            <a:t>Τυνιάνοφ</a:t>
          </a:r>
          <a:r>
            <a:rPr lang="el-GR" sz="1900" kern="1200" dirty="0"/>
            <a:t>, η λογοτεχνία εξετάζεται στη σχέση της με τα άλλα είδη λόγου.  Δεν αποτελεί κάτι το εξαιρετικό, μια ξεχωριστή «ποιητική γλώσσα».  Στη θέση της αντίθεσης ποιητικού λόγου – πρακτικού λόγου, ανακαλύπτουμε </a:t>
          </a:r>
          <a:r>
            <a:rPr lang="el-GR" sz="1900" b="1" kern="1200" dirty="0"/>
            <a:t>την πολλαπλότητα των τρόπων ομιλίας </a:t>
          </a:r>
          <a:r>
            <a:rPr lang="el-GR" sz="1900" kern="1200" dirty="0"/>
            <a:t>(σ. 57).</a:t>
          </a:r>
          <a:endParaRPr lang="en-US" sz="1900" kern="1200" dirty="0"/>
        </a:p>
      </dsp:txBody>
      <dsp:txXfrm>
        <a:off x="51478" y="3651654"/>
        <a:ext cx="10412644" cy="9515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D8F2C-64AA-46E0-A690-07457C32B5BF}">
      <dsp:nvSpPr>
        <dsp:cNvPr id="0" name=""/>
        <dsp:cNvSpPr/>
      </dsp:nvSpPr>
      <dsp:spPr>
        <a:xfrm>
          <a:off x="14367" y="17333"/>
          <a:ext cx="2759701" cy="4316671"/>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Καταργείται η αρχική διάκριση ανάμεσα σε μια γλώσσα της επικοινωνίας και μια γλώσσα που μιλάει για τον εαυτό της. Το ερώτημα γύρω από το «λογοτεχνικό φαινόμενο» θα μπορούσε πλέον να τεθεί με νέους όρους</a:t>
          </a:r>
          <a:r>
            <a:rPr lang="el-GR" sz="1800" kern="1200" dirty="0"/>
            <a:t>.</a:t>
          </a:r>
          <a:endParaRPr lang="en-US" sz="1800" kern="1200" dirty="0"/>
        </a:p>
      </dsp:txBody>
      <dsp:txXfrm>
        <a:off x="95196" y="98162"/>
        <a:ext cx="2598043" cy="4155013"/>
      </dsp:txXfrm>
    </dsp:sp>
    <dsp:sp modelId="{B28DD38F-894A-4E92-8D34-29E1F53FA1C2}">
      <dsp:nvSpPr>
        <dsp:cNvPr id="0" name=""/>
        <dsp:cNvSpPr/>
      </dsp:nvSpPr>
      <dsp:spPr>
        <a:xfrm>
          <a:off x="3050039" y="1833466"/>
          <a:ext cx="585056" cy="684405"/>
        </a:xfrm>
        <a:prstGeom prst="rightArrow">
          <a:avLst>
            <a:gd name="adj1" fmla="val 6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3050039" y="1970347"/>
        <a:ext cx="409539" cy="410643"/>
      </dsp:txXfrm>
    </dsp:sp>
    <dsp:sp modelId="{E68C5F23-4D50-4481-8ECD-DC22AA21FBD6}">
      <dsp:nvSpPr>
        <dsp:cNvPr id="0" name=""/>
        <dsp:cNvSpPr/>
      </dsp:nvSpPr>
      <dsp:spPr>
        <a:xfrm>
          <a:off x="3877949" y="0"/>
          <a:ext cx="2759701" cy="4351338"/>
        </a:xfrm>
        <a:prstGeom prst="roundRect">
          <a:avLst>
            <a:gd name="adj" fmla="val 10000"/>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i="1" kern="1200" dirty="0"/>
            <a:t>Αλλά δεν τέθηκε… γιατί στη Σοβιετική Ένωση δόθηκε ένα «βίαιο τέλος» στον φορμαλιστικό στοχασμό </a:t>
          </a:r>
          <a:r>
            <a:rPr lang="el-GR" sz="2400" kern="1200" dirty="0"/>
            <a:t>(σ. 58).</a:t>
          </a:r>
          <a:endParaRPr lang="en-US" sz="2400" kern="1200" dirty="0"/>
        </a:p>
      </dsp:txBody>
      <dsp:txXfrm>
        <a:off x="3958778" y="80829"/>
        <a:ext cx="2598043" cy="4189680"/>
      </dsp:txXfrm>
    </dsp:sp>
    <dsp:sp modelId="{DA515271-EEF4-4929-B900-F0AE0E8E7A42}">
      <dsp:nvSpPr>
        <dsp:cNvPr id="0" name=""/>
        <dsp:cNvSpPr/>
      </dsp:nvSpPr>
      <dsp:spPr>
        <a:xfrm>
          <a:off x="6915930" y="1833466"/>
          <a:ext cx="589953" cy="684405"/>
        </a:xfrm>
        <a:prstGeom prst="rightArrow">
          <a:avLst>
            <a:gd name="adj1" fmla="val 60000"/>
            <a:gd name="adj2" fmla="val 5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6915930" y="1970347"/>
        <a:ext cx="412967" cy="410643"/>
      </dsp:txXfrm>
    </dsp:sp>
    <dsp:sp modelId="{1D6658E4-2C8F-4927-A6EC-7F02CA6AB8B3}">
      <dsp:nvSpPr>
        <dsp:cNvPr id="0" name=""/>
        <dsp:cNvSpPr/>
      </dsp:nvSpPr>
      <dsp:spPr>
        <a:xfrm>
          <a:off x="7750770" y="-2124"/>
          <a:ext cx="2759701" cy="4355587"/>
        </a:xfrm>
        <a:prstGeom prst="roundRect">
          <a:avLst>
            <a:gd name="adj" fmla="val 1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t>Δίδαγμα:  Φαίνεται τελικά ότι ούτε η λογοτεχνία ούτε η κριτική βρίσκουν τον σκοπό τους στον ίδιο τους τον εαυτό: «διαφορετικά, το κράτος δεν θα ρύθμιζε την άσκησή τους»… (σελ. 58).</a:t>
          </a:r>
        </a:p>
        <a:p>
          <a:pPr marL="0" lvl="0" indent="0" algn="ctr" defTabSz="889000">
            <a:lnSpc>
              <a:spcPct val="90000"/>
            </a:lnSpc>
            <a:spcBef>
              <a:spcPct val="0"/>
            </a:spcBef>
            <a:spcAft>
              <a:spcPct val="35000"/>
            </a:spcAft>
            <a:buNone/>
          </a:pPr>
          <a:endParaRPr lang="el-GR" sz="2000" kern="1200" dirty="0"/>
        </a:p>
        <a:p>
          <a:pPr marL="0" lvl="0" indent="0" algn="ctr" defTabSz="889000">
            <a:lnSpc>
              <a:spcPct val="90000"/>
            </a:lnSpc>
            <a:spcBef>
              <a:spcPct val="0"/>
            </a:spcBef>
            <a:spcAft>
              <a:spcPct val="35000"/>
            </a:spcAft>
            <a:buNone/>
          </a:pPr>
          <a:r>
            <a:rPr lang="el-GR" sz="2000" kern="1200" dirty="0"/>
            <a:t>Κάτι που βλέπουμε να ισχύει και σήμερα, δίπλα μας….</a:t>
          </a:r>
          <a:endParaRPr lang="en-US" sz="2000" kern="1200" dirty="0"/>
        </a:p>
      </dsp:txBody>
      <dsp:txXfrm>
        <a:off x="7831599" y="78705"/>
        <a:ext cx="2598043" cy="419392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553EF676-357C-4252-A3BB-5555BF9CC544}" type="datetimeFigureOut">
              <a:rPr lang="el-GR" smtClean="0"/>
              <a:t>5/4/2022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3528763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53EF676-357C-4252-A3BB-5555BF9CC544}" type="datetimeFigureOut">
              <a:rPr lang="el-GR" smtClean="0"/>
              <a:t>5/4/2022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3527289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53EF676-357C-4252-A3BB-5555BF9CC544}" type="datetimeFigureOut">
              <a:rPr lang="el-GR" smtClean="0"/>
              <a:t>5/4/2022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2654503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53EF676-357C-4252-A3BB-5555BF9CC544}" type="datetimeFigureOut">
              <a:rPr lang="el-GR" smtClean="0"/>
              <a:t>5/4/2022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3771829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3EF676-357C-4252-A3BB-5555BF9CC544}" type="datetimeFigureOut">
              <a:rPr lang="el-GR" smtClean="0"/>
              <a:t>5/4/2022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191254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553EF676-357C-4252-A3BB-5555BF9CC544}" type="datetimeFigureOut">
              <a:rPr lang="el-GR" smtClean="0"/>
              <a:t>5/4/2022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314466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553EF676-357C-4252-A3BB-5555BF9CC544}" type="datetimeFigureOut">
              <a:rPr lang="el-GR" smtClean="0"/>
              <a:t>5/4/2022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2330846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553EF676-357C-4252-A3BB-5555BF9CC544}" type="datetimeFigureOut">
              <a:rPr lang="el-GR" smtClean="0"/>
              <a:t>5/4/2022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243123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3EF676-357C-4252-A3BB-5555BF9CC544}" type="datetimeFigureOut">
              <a:rPr lang="el-GR" smtClean="0"/>
              <a:t>5/4/2022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1216226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3EF676-357C-4252-A3BB-5555BF9CC544}" type="datetimeFigureOut">
              <a:rPr lang="el-GR" smtClean="0"/>
              <a:t>5/4/2022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14080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3EF676-357C-4252-A3BB-5555BF9CC544}" type="datetimeFigureOut">
              <a:rPr lang="el-GR" smtClean="0"/>
              <a:t>5/4/2022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7A4D5A4-7460-4363-9B87-2A0F07E5F68B}" type="slidenum">
              <a:rPr lang="el-GR" smtClean="0"/>
              <a:t>‹#›</a:t>
            </a:fld>
            <a:endParaRPr lang="el-GR"/>
          </a:p>
        </p:txBody>
      </p:sp>
    </p:spTree>
    <p:extLst>
      <p:ext uri="{BB962C8B-B14F-4D97-AF65-F5344CB8AC3E}">
        <p14:creationId xmlns:p14="http://schemas.microsoft.com/office/powerpoint/2010/main" val="210403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EF676-357C-4252-A3BB-5555BF9CC544}" type="datetimeFigureOut">
              <a:rPr lang="el-GR" smtClean="0"/>
              <a:t>5/4/2022</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4D5A4-7460-4363-9B87-2A0F07E5F68B}" type="slidenum">
              <a:rPr lang="el-GR" smtClean="0"/>
              <a:t>‹#›</a:t>
            </a:fld>
            <a:endParaRPr lang="el-GR"/>
          </a:p>
        </p:txBody>
      </p:sp>
    </p:spTree>
    <p:extLst>
      <p:ext uri="{BB962C8B-B14F-4D97-AF65-F5344CB8AC3E}">
        <p14:creationId xmlns:p14="http://schemas.microsoft.com/office/powerpoint/2010/main" val="1219640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el.wikipedia.org/w/index.php?title=%CE%96%CE%B5%CF%81%CE%AC%CF%81_%CE%96%CE%B5%CE%BD%CE%AD%CF%84&amp;action=edit&amp;redlink=1" TargetMode="External"/><Relationship Id="rId2" Type="http://schemas.openxmlformats.org/officeDocument/2006/relationships/hyperlink" Target="https://el.wikipedia.org/w/index.php?title=%CE%95%CE%B8%CE%BD%CE%B9%CE%BA%CF%8C_%CE%9A%CE%AD%CE%BD%CF%84%CF%81%CE%BF_%CE%95%CF%80%CE%B9%CF%83%CF%84%CE%B7%CE%BC%CE%BF%CE%BD%CE%B9%CE%BA%CF%8E%CE%BD_%CE%95%CF%81%CE%B5%CF%85%CE%BD%CF%8E%CE%BD&amp;action=edit&amp;redlink=1" TargetMode="Externa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hyperlink" Target="https://el.wikipedia.org/wiki/%CE%9B%CE%BF%CE%B3%CE%BF%CF%84%CE%B5%CF%87%CE%BD%CE%AF%CE%B1_%CF%84%CE%BF%CF%85_%CF%86%CE%B1%CE%BD%CF%84%CE%B1%CF%83%CF%84%CE%B9%CE%BA%CE%BF%CF%8D"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jpg"/><Relationship Id="rId1" Type="http://schemas.openxmlformats.org/officeDocument/2006/relationships/slideLayout" Target="../slideLayouts/slideLayout4.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Velimir_Khlebnikov" TargetMode="External"/><Relationship Id="rId2" Type="http://schemas.openxmlformats.org/officeDocument/2006/relationships/hyperlink" Target="https://el.wikipedia.org/wiki/%CE%92%CE%B5%CE%BB%CE%B9%CE%BC%CE%AF%CF%81_%CE%A7%CE%BB%CE%AD%CE%BC%CF%80%CE%BD%CE%B9%CE%BA%CF%89%CF%86" TargetMode="Externa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24F181-3211-4B9C-9822-0FCC63D4BE2F}"/>
              </a:ext>
            </a:extLst>
          </p:cNvPr>
          <p:cNvSpPr>
            <a:spLocks noGrp="1"/>
          </p:cNvSpPr>
          <p:nvPr>
            <p:ph type="title"/>
          </p:nvPr>
        </p:nvSpPr>
        <p:spPr>
          <a:xfrm>
            <a:off x="2197100" y="857251"/>
            <a:ext cx="7639050" cy="2011363"/>
          </a:xfrm>
          <a:solidFill>
            <a:schemeClr val="accent6">
              <a:lumMod val="40000"/>
              <a:lumOff val="60000"/>
            </a:schemeClr>
          </a:solidFill>
        </p:spPr>
        <p:txBody>
          <a:bodyPr>
            <a:normAutofit fontScale="90000"/>
          </a:bodyPr>
          <a:lstStyle/>
          <a:p>
            <a:pPr algn="ctr">
              <a:defRPr/>
            </a:pPr>
            <a:br>
              <a:rPr lang="el-GR" sz="2325" dirty="0"/>
            </a:br>
            <a:r>
              <a:rPr lang="el-GR" sz="2325" b="1" dirty="0">
                <a:latin typeface="Bahnschrift Condensed" panose="020B0502040204020203" pitchFamily="34" charset="0"/>
              </a:rPr>
              <a:t>Πανεπιστήμιο Πατρών</a:t>
            </a:r>
            <a:br>
              <a:rPr lang="el-GR" sz="2325" b="1" dirty="0">
                <a:latin typeface="Bahnschrift Condensed" panose="020B0502040204020203" pitchFamily="34" charset="0"/>
              </a:rPr>
            </a:br>
            <a:r>
              <a:rPr lang="el-GR" sz="2325" b="1" dirty="0">
                <a:latin typeface="Bahnschrift Condensed" panose="020B0502040204020203" pitchFamily="34" charset="0"/>
              </a:rPr>
              <a:t>«Θεωρίες της Λογοτεχνίας»</a:t>
            </a:r>
            <a:br>
              <a:rPr lang="el-GR" sz="2325" b="1" dirty="0">
                <a:latin typeface="Bahnschrift Condensed" panose="020B0502040204020203" pitchFamily="34" charset="0"/>
              </a:rPr>
            </a:br>
            <a:r>
              <a:rPr lang="el-GR" sz="2325" b="1" dirty="0">
                <a:latin typeface="Bahnschrift Condensed" panose="020B0502040204020203" pitchFamily="34" charset="0"/>
              </a:rPr>
              <a:t>Γεωργία Γκότση</a:t>
            </a:r>
            <a:br>
              <a:rPr lang="el-GR" sz="2325" b="1" dirty="0">
                <a:latin typeface="Bahnschrift Condensed" panose="020B0502040204020203" pitchFamily="34" charset="0"/>
              </a:rPr>
            </a:br>
            <a:r>
              <a:rPr lang="el-GR" sz="2325" b="1" dirty="0">
                <a:latin typeface="Bahnschrift Condensed" panose="020B0502040204020203" pitchFamily="34" charset="0"/>
              </a:rPr>
              <a:t>Μάθημα 4</a:t>
            </a:r>
            <a:r>
              <a:rPr lang="el-GR" sz="2325" b="1" baseline="30000" dirty="0">
                <a:latin typeface="Bahnschrift Condensed" panose="020B0502040204020203" pitchFamily="34" charset="0"/>
              </a:rPr>
              <a:t>ο</a:t>
            </a:r>
            <a:r>
              <a:rPr lang="el-GR" sz="2325" b="1" dirty="0">
                <a:latin typeface="Bahnschrift Condensed" panose="020B0502040204020203" pitchFamily="34" charset="0"/>
              </a:rPr>
              <a:t> </a:t>
            </a:r>
            <a:br>
              <a:rPr lang="el-GR" sz="2325" b="1" dirty="0">
                <a:latin typeface="Bahnschrift Condensed" panose="020B0502040204020203" pitchFamily="34" charset="0"/>
              </a:rPr>
            </a:br>
            <a:r>
              <a:rPr lang="el-GR" sz="2325" b="1" dirty="0">
                <a:latin typeface="Bahnschrift Condensed" panose="020B0502040204020203" pitchFamily="34" charset="0"/>
              </a:rPr>
              <a:t>ΡΩΣΟΙ ΦΟΡΜΑΛΙΣΤΕΣ ΙΙ</a:t>
            </a:r>
            <a:br>
              <a:rPr lang="el-GR" b="1" dirty="0">
                <a:latin typeface="Bahnschrift Condensed" panose="020B0502040204020203" pitchFamily="34" charset="0"/>
              </a:rPr>
            </a:br>
            <a:endParaRPr lang="el-GR" b="1" dirty="0">
              <a:latin typeface="Bahnschrift Condensed" panose="020B0502040204020203" pitchFamily="34" charset="0"/>
            </a:endParaRPr>
          </a:p>
        </p:txBody>
      </p:sp>
      <p:pic>
        <p:nvPicPr>
          <p:cNvPr id="3075" name="Θέση περιεχομένου 4">
            <a:extLst>
              <a:ext uri="{FF2B5EF4-FFF2-40B4-BE49-F238E27FC236}">
                <a16:creationId xmlns:a16="http://schemas.microsoft.com/office/drawing/2014/main" id="{43887687-A061-4C39-AB07-CB936323266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355596" y="2868614"/>
            <a:ext cx="4655890" cy="3132137"/>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sz="half" idx="1"/>
          </p:nvPr>
        </p:nvSpPr>
        <p:spPr>
          <a:xfrm>
            <a:off x="1478692" y="449820"/>
            <a:ext cx="4038600" cy="6121400"/>
          </a:xfrm>
        </p:spPr>
        <p:txBody>
          <a:bodyPr/>
          <a:lstStyle/>
          <a:p>
            <a:pPr eaLnBrk="1" hangingPunct="1">
              <a:lnSpc>
                <a:spcPct val="90000"/>
              </a:lnSpc>
            </a:pPr>
            <a:endParaRPr lang="el-GR" altLang="el-GR" sz="2400" dirty="0"/>
          </a:p>
          <a:p>
            <a:pPr eaLnBrk="1" hangingPunct="1">
              <a:lnSpc>
                <a:spcPct val="90000"/>
              </a:lnSpc>
              <a:buFontTx/>
              <a:buNone/>
            </a:pPr>
            <a:r>
              <a:rPr lang="el-GR" altLang="el-GR" sz="2000" b="1" i="1" dirty="0"/>
              <a:t>ΣΧΕΣΗ ΜΕ ΤΗ ΡΟΜΑΝΤΙΚΗ ΑΠΟΨΗ </a:t>
            </a:r>
            <a:r>
              <a:rPr lang="el-GR" altLang="el-GR" sz="2000" i="1" dirty="0"/>
              <a:t>ΓΙΑ ΤΗΝ ΕΝΤΑΣΗ ΤΟΥ ΕΣΩΤΕΡΙΚΟΥ ΣΚΟΠΟΥ ΤΗΣ ΤΕΧΝΗΣ </a:t>
            </a:r>
            <a:r>
              <a:rPr lang="el-GR" altLang="el-GR" sz="2000" dirty="0"/>
              <a:t>(σ. 41-44). </a:t>
            </a:r>
          </a:p>
          <a:p>
            <a:pPr eaLnBrk="1" hangingPunct="1">
              <a:lnSpc>
                <a:spcPct val="90000"/>
              </a:lnSpc>
              <a:buFontTx/>
              <a:buNone/>
            </a:pPr>
            <a:endParaRPr lang="el-GR" altLang="el-GR" sz="2000" dirty="0"/>
          </a:p>
          <a:p>
            <a:pPr eaLnBrk="1" hangingPunct="1">
              <a:lnSpc>
                <a:spcPct val="90000"/>
              </a:lnSpc>
              <a:buFontTx/>
              <a:buNone/>
            </a:pPr>
            <a:r>
              <a:rPr lang="el-GR" altLang="el-GR" sz="2000" i="1" dirty="0"/>
              <a:t>ΣΧΕΣΗ ΜΕ ΤΟ ΑΞΙΩΜΑ ΤΗΣ ΤΕΧΝΗΣ ΓΙΑ ΤΗΝ ΤΕΧΝΗ, ΠΟΥ ΔΙΕΠΕΙ ΤΟΝ ΑΙΣΘΗΤΙΣΜΟ ΚΑΙ ΤΟΝ ΣΥΜΒΟΛΙΣΜΟ.</a:t>
            </a:r>
          </a:p>
          <a:p>
            <a:pPr eaLnBrk="1" hangingPunct="1">
              <a:lnSpc>
                <a:spcPct val="90000"/>
              </a:lnSpc>
              <a:buFontTx/>
              <a:buNone/>
            </a:pPr>
            <a:endParaRPr lang="el-GR" altLang="el-GR" sz="2000" i="1" dirty="0"/>
          </a:p>
          <a:p>
            <a:pPr eaLnBrk="1" hangingPunct="1">
              <a:lnSpc>
                <a:spcPct val="90000"/>
              </a:lnSpc>
              <a:buFontTx/>
              <a:buNone/>
            </a:pPr>
            <a:r>
              <a:rPr lang="el-GR" altLang="el-GR" sz="2000" i="1" dirty="0">
                <a:solidFill>
                  <a:schemeClr val="accent6">
                    <a:lumMod val="50000"/>
                  </a:schemeClr>
                </a:solidFill>
              </a:rPr>
              <a:t>Άρα, εκτός από τη σχέση τους με τον Φουτουρισμό, </a:t>
            </a:r>
            <a:r>
              <a:rPr lang="el-GR" altLang="el-GR" sz="2000" dirty="0">
                <a:solidFill>
                  <a:schemeClr val="accent6">
                    <a:lumMod val="50000"/>
                  </a:schemeClr>
                </a:solidFill>
              </a:rPr>
              <a:t>οι</a:t>
            </a:r>
            <a:r>
              <a:rPr lang="el-GR" altLang="el-GR" sz="2000" i="1" dirty="0">
                <a:solidFill>
                  <a:schemeClr val="accent6">
                    <a:lumMod val="50000"/>
                  </a:schemeClr>
                </a:solidFill>
              </a:rPr>
              <a:t> </a:t>
            </a:r>
            <a:r>
              <a:rPr lang="el-GR" altLang="el-GR" sz="2000" dirty="0">
                <a:solidFill>
                  <a:schemeClr val="accent6">
                    <a:lumMod val="50000"/>
                  </a:schemeClr>
                </a:solidFill>
              </a:rPr>
              <a:t>Φορμαλιστές εξαρτώνται και από τη ρομαντική ιδεολογία.</a:t>
            </a:r>
          </a:p>
          <a:p>
            <a:pPr eaLnBrk="1" hangingPunct="1">
              <a:lnSpc>
                <a:spcPct val="90000"/>
              </a:lnSpc>
              <a:buFontTx/>
              <a:buNone/>
            </a:pPr>
            <a:endParaRPr lang="en-US" altLang="el-GR" sz="2000" i="1" dirty="0"/>
          </a:p>
          <a:p>
            <a:pPr eaLnBrk="1" hangingPunct="1">
              <a:lnSpc>
                <a:spcPct val="90000"/>
              </a:lnSpc>
            </a:pPr>
            <a:endParaRPr lang="en-US" altLang="el-GR" sz="3200" dirty="0"/>
          </a:p>
        </p:txBody>
      </p:sp>
      <p:sp>
        <p:nvSpPr>
          <p:cNvPr id="10243" name="Rectangle 4"/>
          <p:cNvSpPr>
            <a:spLocks noGrp="1" noChangeArrowheads="1"/>
          </p:cNvSpPr>
          <p:nvPr>
            <p:ph type="body" sz="half" idx="2"/>
          </p:nvPr>
        </p:nvSpPr>
        <p:spPr>
          <a:xfrm>
            <a:off x="6172200" y="260350"/>
            <a:ext cx="4038600" cy="6121400"/>
          </a:xfrm>
        </p:spPr>
        <p:txBody>
          <a:bodyPr/>
          <a:lstStyle/>
          <a:p>
            <a:pPr eaLnBrk="1" hangingPunct="1">
              <a:lnSpc>
                <a:spcPct val="90000"/>
              </a:lnSpc>
              <a:buFontTx/>
              <a:buNone/>
              <a:defRPr/>
            </a:pPr>
            <a:r>
              <a:rPr lang="el-GR" sz="3200" b="1" dirty="0">
                <a:solidFill>
                  <a:schemeClr val="accent6">
                    <a:lumMod val="50000"/>
                  </a:schemeClr>
                </a:solidFill>
              </a:rPr>
              <a:t>ΙΙ.</a:t>
            </a:r>
            <a:r>
              <a:rPr lang="el-GR" sz="3200" dirty="0">
                <a:solidFill>
                  <a:schemeClr val="accent6">
                    <a:lumMod val="50000"/>
                  </a:schemeClr>
                </a:solidFill>
              </a:rPr>
              <a:t>  </a:t>
            </a:r>
            <a:r>
              <a:rPr lang="el-GR" sz="2000" b="1" dirty="0">
                <a:solidFill>
                  <a:schemeClr val="accent6">
                    <a:lumMod val="75000"/>
                  </a:schemeClr>
                </a:solidFill>
              </a:rPr>
              <a:t>Η ΑΝΤΙΛΗΨΗ ΤΟΥ ΕΡΓΟΥ ΤΕΧΝΗΣ ΜΕ ΒΑΣΗ ΤΗΝ ΑΡΧΗ ΤΗΣ ΑΝΟΙΚΕΙΩΣΗΣ</a:t>
            </a:r>
          </a:p>
          <a:p>
            <a:pPr eaLnBrk="1" hangingPunct="1">
              <a:lnSpc>
                <a:spcPct val="90000"/>
              </a:lnSpc>
              <a:buFontTx/>
              <a:buNone/>
              <a:defRPr/>
            </a:pPr>
            <a:endParaRPr lang="el-GR" sz="2000" b="1" dirty="0"/>
          </a:p>
          <a:p>
            <a:pPr eaLnBrk="1" hangingPunct="1">
              <a:lnSpc>
                <a:spcPct val="90000"/>
              </a:lnSpc>
              <a:buFontTx/>
              <a:buNone/>
              <a:defRPr/>
            </a:pPr>
            <a:r>
              <a:rPr lang="el-GR" sz="2000" dirty="0"/>
              <a:t>	«Η λειτουργία της τέχνης είναι να ανανεώνει τον τρόπο με τον οποίο αντιλαμβανόμαστε τον κόσμο.»</a:t>
            </a:r>
          </a:p>
          <a:p>
            <a:pPr eaLnBrk="1" hangingPunct="1">
              <a:lnSpc>
                <a:spcPct val="90000"/>
              </a:lnSpc>
              <a:buFontTx/>
              <a:buNone/>
              <a:defRPr/>
            </a:pPr>
            <a:endParaRPr lang="el-GR" sz="2000" dirty="0"/>
          </a:p>
          <a:p>
            <a:pPr eaLnBrk="1" hangingPunct="1">
              <a:lnSpc>
                <a:spcPct val="90000"/>
              </a:lnSpc>
              <a:buFontTx/>
              <a:buNone/>
              <a:defRPr/>
            </a:pPr>
            <a:endParaRPr lang="el-GR" sz="2000" dirty="0"/>
          </a:p>
          <a:p>
            <a:pPr eaLnBrk="1" hangingPunct="1">
              <a:lnSpc>
                <a:spcPct val="90000"/>
              </a:lnSpc>
              <a:buFontTx/>
              <a:buNone/>
              <a:defRPr/>
            </a:pPr>
            <a:endParaRPr lang="el-GR" sz="2000" b="1" dirty="0">
              <a:solidFill>
                <a:schemeClr val="accent2"/>
              </a:solidFill>
            </a:endParaRPr>
          </a:p>
          <a:p>
            <a:pPr eaLnBrk="1" hangingPunct="1">
              <a:lnSpc>
                <a:spcPct val="90000"/>
              </a:lnSpc>
              <a:buFontTx/>
              <a:buNone/>
              <a:defRPr/>
            </a:pPr>
            <a:endParaRPr lang="en-US" sz="2000" b="1" dirty="0">
              <a:solidFill>
                <a:schemeClr val="accent2"/>
              </a:solidFill>
            </a:endParaRPr>
          </a:p>
        </p:txBody>
      </p:sp>
    </p:spTree>
    <p:extLst>
      <p:ext uri="{BB962C8B-B14F-4D97-AF65-F5344CB8AC3E}">
        <p14:creationId xmlns:p14="http://schemas.microsoft.com/office/powerpoint/2010/main" val="921921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E35A04CF-97D4-4FF7-B359-C546B1F62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Freeform: Shape 43">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04672" y="1412489"/>
            <a:ext cx="2871095" cy="2156621"/>
          </a:xfrm>
        </p:spPr>
        <p:txBody>
          <a:bodyPr anchor="t">
            <a:normAutofit/>
          </a:bodyPr>
          <a:lstStyle/>
          <a:p>
            <a:r>
              <a:rPr lang="el-GR" sz="3600" b="1" dirty="0">
                <a:solidFill>
                  <a:srgbClr val="FFFFFF"/>
                </a:solidFill>
              </a:rPr>
              <a:t>ΕΡΩΤΗΜΑ</a:t>
            </a:r>
            <a:br>
              <a:rPr lang="el-GR" sz="3600" b="1" dirty="0">
                <a:solidFill>
                  <a:srgbClr val="FFFFFF"/>
                </a:solidFill>
              </a:rPr>
            </a:br>
            <a:endParaRPr lang="el-GR" sz="3600" dirty="0">
              <a:solidFill>
                <a:srgbClr val="FFFFFF"/>
              </a:solidFill>
            </a:endParaRPr>
          </a:p>
        </p:txBody>
      </p:sp>
      <p:sp>
        <p:nvSpPr>
          <p:cNvPr id="3" name="Content Placeholder 2"/>
          <p:cNvSpPr>
            <a:spLocks noGrp="1"/>
          </p:cNvSpPr>
          <p:nvPr>
            <p:ph sz="half" idx="1"/>
          </p:nvPr>
        </p:nvSpPr>
        <p:spPr>
          <a:xfrm>
            <a:off x="5198992" y="1412489"/>
            <a:ext cx="4646465" cy="4363844"/>
          </a:xfrm>
        </p:spPr>
        <p:txBody>
          <a:bodyPr>
            <a:normAutofit/>
          </a:bodyPr>
          <a:lstStyle/>
          <a:p>
            <a:pPr>
              <a:buNone/>
              <a:defRPr/>
            </a:pPr>
            <a:endParaRPr lang="el-GR" sz="2000" dirty="0"/>
          </a:p>
          <a:p>
            <a:pPr marL="0" indent="0">
              <a:buNone/>
              <a:defRPr/>
            </a:pPr>
            <a:r>
              <a:rPr lang="el-GR" sz="4000" b="1" i="1" dirty="0"/>
              <a:t>Υπάρχει αντίφαση ανάμεσα στην αρχή της </a:t>
            </a:r>
            <a:r>
              <a:rPr lang="el-GR" sz="4000" b="1" i="1" dirty="0" err="1"/>
              <a:t>ανοικείωσης</a:t>
            </a:r>
            <a:r>
              <a:rPr lang="el-GR" sz="4000" b="1" i="1" dirty="0"/>
              <a:t> και την αρχή της </a:t>
            </a:r>
            <a:r>
              <a:rPr lang="el-GR" sz="4000" b="1" i="1" dirty="0" err="1"/>
              <a:t>αυτοτελικότητας</a:t>
            </a:r>
            <a:r>
              <a:rPr lang="el-GR" sz="4000" b="1" i="1" dirty="0"/>
              <a:t>;</a:t>
            </a:r>
          </a:p>
          <a:p>
            <a:endParaRPr lang="el-GR" sz="2000" dirty="0"/>
          </a:p>
        </p:txBody>
      </p:sp>
    </p:spTree>
    <p:extLst>
      <p:ext uri="{BB962C8B-B14F-4D97-AF65-F5344CB8AC3E}">
        <p14:creationId xmlns:p14="http://schemas.microsoft.com/office/powerpoint/2010/main" val="2409302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677" name="Picture 28676">
            <a:extLst>
              <a:ext uri="{FF2B5EF4-FFF2-40B4-BE49-F238E27FC236}">
                <a16:creationId xmlns:a16="http://schemas.microsoft.com/office/drawing/2014/main" id="{BCF462C7-D671-5D7A-C1FC-E078B9085338}"/>
              </a:ext>
            </a:extLst>
          </p:cNvPr>
          <p:cNvPicPr>
            <a:picLocks noChangeAspect="1"/>
          </p:cNvPicPr>
          <p:nvPr/>
        </p:nvPicPr>
        <p:blipFill rotWithShape="1">
          <a:blip r:embed="rId2">
            <a:alphaModFix amt="35000"/>
          </a:blip>
          <a:srcRect b="15730"/>
          <a:stretch/>
        </p:blipFill>
        <p:spPr>
          <a:xfrm>
            <a:off x="20" y="10"/>
            <a:ext cx="12191980" cy="6857990"/>
          </a:xfrm>
          <a:prstGeom prst="rect">
            <a:avLst/>
          </a:prstGeom>
        </p:spPr>
      </p:pic>
      <p:graphicFrame>
        <p:nvGraphicFramePr>
          <p:cNvPr id="28676" name="Rectangle 3">
            <a:extLst>
              <a:ext uri="{FF2B5EF4-FFF2-40B4-BE49-F238E27FC236}">
                <a16:creationId xmlns:a16="http://schemas.microsoft.com/office/drawing/2014/main" id="{48D0693D-DF02-C9E6-04E0-BE97DDD62E10}"/>
              </a:ext>
            </a:extLst>
          </p:cNvPr>
          <p:cNvGraphicFramePr/>
          <p:nvPr>
            <p:extLst>
              <p:ext uri="{D42A27DB-BD31-4B8C-83A1-F6EECF244321}">
                <p14:modId xmlns:p14="http://schemas.microsoft.com/office/powerpoint/2010/main" val="3213192403"/>
              </p:ext>
            </p:extLst>
          </p:nvPr>
        </p:nvGraphicFramePr>
        <p:xfrm>
          <a:off x="838200" y="447869"/>
          <a:ext cx="10515600" cy="57290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82878414"/>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22514" y="274638"/>
            <a:ext cx="10972800" cy="850900"/>
          </a:xfrm>
        </p:spPr>
        <p:txBody>
          <a:bodyPr>
            <a:noAutofit/>
          </a:bodyPr>
          <a:lstStyle/>
          <a:p>
            <a:pPr algn="l" eaLnBrk="1" hangingPunct="1"/>
            <a:r>
              <a:rPr lang="el-GR" altLang="el-GR" sz="4000" b="1" i="1" dirty="0">
                <a:solidFill>
                  <a:schemeClr val="accent6"/>
                </a:solidFill>
              </a:rPr>
              <a:t>Απόπειρες συναρμογής των δύο αντιλήψεων…</a:t>
            </a:r>
            <a:endParaRPr lang="en-US" altLang="el-GR" sz="4000" b="1" i="1" dirty="0">
              <a:solidFill>
                <a:schemeClr val="accent6"/>
              </a:solidFill>
            </a:endParaRPr>
          </a:p>
        </p:txBody>
      </p:sp>
      <p:sp>
        <p:nvSpPr>
          <p:cNvPr id="29699" name="Rectangle 3"/>
          <p:cNvSpPr>
            <a:spLocks noGrp="1" noChangeArrowheads="1"/>
          </p:cNvSpPr>
          <p:nvPr>
            <p:ph type="body" idx="1"/>
          </p:nvPr>
        </p:nvSpPr>
        <p:spPr>
          <a:xfrm>
            <a:off x="522515" y="1268414"/>
            <a:ext cx="9966100" cy="5545137"/>
          </a:xfrm>
        </p:spPr>
        <p:txBody>
          <a:bodyPr>
            <a:normAutofit/>
          </a:bodyPr>
          <a:lstStyle/>
          <a:p>
            <a:pPr algn="ctr" eaLnBrk="1" hangingPunct="1">
              <a:lnSpc>
                <a:spcPct val="90000"/>
              </a:lnSpc>
              <a:buFontTx/>
              <a:buNone/>
            </a:pPr>
            <a:r>
              <a:rPr lang="el-GR" altLang="el-GR" sz="2400" b="1" dirty="0" err="1"/>
              <a:t>Γιάκομπσον</a:t>
            </a:r>
            <a:r>
              <a:rPr lang="el-GR" altLang="el-GR" sz="2400" b="1" dirty="0"/>
              <a:t> </a:t>
            </a:r>
            <a:r>
              <a:rPr lang="el-GR" altLang="el-GR" sz="2400" dirty="0"/>
              <a:t>(σ. 49):</a:t>
            </a:r>
          </a:p>
          <a:p>
            <a:pPr marL="0" indent="0" eaLnBrk="1" hangingPunct="1">
              <a:lnSpc>
                <a:spcPct val="90000"/>
              </a:lnSpc>
              <a:buNone/>
            </a:pPr>
            <a:r>
              <a:rPr lang="el-GR" altLang="el-GR" sz="2400" dirty="0"/>
              <a:t>Επειδή η λέξη γίνεται αισθητή ως λέξη (</a:t>
            </a:r>
            <a:r>
              <a:rPr lang="el-GR" altLang="el-GR" sz="2400" dirty="0" err="1"/>
              <a:t>αυτοτελική</a:t>
            </a:r>
            <a:r>
              <a:rPr lang="el-GR" altLang="el-GR" sz="2400" dirty="0"/>
              <a:t> ιδιότητα της ποίησης) κατορθώνει και σπάει τον αυτοματισμό.  Έτσι κερδίζει κανείς σε 2 επίπεδα: 1) βελτιώνει την αντίληψη των λέξεων ως λέξεων (δηλαδή έχουν το δικό τους βάρος, δεν είναι αντιπρόσωποι αντικειμένων) και 2) των πραγμάτων ως πραγμάτων (δηλαδή ως αυτά που είναι στ’ αλήθεια, έξω από κάθε αρχή ονοματοθεσίας).</a:t>
            </a:r>
          </a:p>
          <a:p>
            <a:pPr algn="ctr" eaLnBrk="1" hangingPunct="1">
              <a:lnSpc>
                <a:spcPct val="90000"/>
              </a:lnSpc>
              <a:buFontTx/>
              <a:buNone/>
            </a:pPr>
            <a:r>
              <a:rPr lang="el-GR" altLang="el-GR" sz="2400" i="1" dirty="0">
                <a:solidFill>
                  <a:schemeClr val="accent6"/>
                </a:solidFill>
              </a:rPr>
              <a:t>Επιπλέον ζητήματα:</a:t>
            </a:r>
          </a:p>
          <a:p>
            <a:pPr eaLnBrk="1" hangingPunct="1">
              <a:lnSpc>
                <a:spcPct val="90000"/>
              </a:lnSpc>
              <a:buFontTx/>
              <a:buNone/>
            </a:pPr>
            <a:r>
              <a:rPr lang="el-GR" altLang="el-GR" sz="2000" b="1" i="1" dirty="0"/>
              <a:t>Βρίσκουμε στη θεωρία της </a:t>
            </a:r>
            <a:r>
              <a:rPr lang="el-GR" altLang="el-GR" sz="2000" b="1" i="1" dirty="0" err="1"/>
              <a:t>ανοικείωσης</a:t>
            </a:r>
            <a:r>
              <a:rPr lang="el-GR" altLang="el-GR" sz="2000" b="1" i="1" dirty="0"/>
              <a:t> τις απαρχές μιας θεωρίας της ανάγνωσης</a:t>
            </a:r>
            <a:r>
              <a:rPr lang="el-GR" altLang="el-GR" sz="2000" i="1" dirty="0"/>
              <a:t>;  Αν και </a:t>
            </a:r>
            <a:r>
              <a:rPr lang="el-GR" altLang="el-GR" sz="2000" dirty="0"/>
              <a:t>οι Φορμαλιστές θεωρούν ότι το αντικείμενο μελέτης τους είναι τα ίδια τα έργα και όχι οι εντυπώσεις που αφήνουν στον αναγνώστη» (σ. 51), </a:t>
            </a:r>
            <a:r>
              <a:rPr lang="el-GR" altLang="el-GR" sz="2000" i="1" dirty="0"/>
              <a:t>θα λέγαμε ότι </a:t>
            </a:r>
            <a:r>
              <a:rPr lang="el-GR" altLang="el-GR" sz="2000" i="1" dirty="0">
                <a:solidFill>
                  <a:schemeClr val="accent2">
                    <a:lumMod val="75000"/>
                  </a:schemeClr>
                </a:solidFill>
              </a:rPr>
              <a:t>σε έναν βαθμό βρίσκουμε</a:t>
            </a:r>
            <a:r>
              <a:rPr lang="el-GR" altLang="el-GR" sz="2000" i="1" dirty="0"/>
              <a:t>…</a:t>
            </a:r>
          </a:p>
          <a:p>
            <a:pPr eaLnBrk="1" hangingPunct="1">
              <a:lnSpc>
                <a:spcPct val="90000"/>
              </a:lnSpc>
              <a:buFontTx/>
              <a:buNone/>
            </a:pPr>
            <a:r>
              <a:rPr lang="el-GR" altLang="el-GR" sz="2000" b="1" i="1" dirty="0"/>
              <a:t>Βρίσκουμε στη θεωρία της </a:t>
            </a:r>
            <a:r>
              <a:rPr lang="el-GR" altLang="el-GR" sz="2000" b="1" i="1" dirty="0" err="1"/>
              <a:t>ανοικείωσης</a:t>
            </a:r>
            <a:r>
              <a:rPr lang="el-GR" altLang="el-GR" sz="2000" b="1" i="1" dirty="0"/>
              <a:t> τη βάση μιας θεωρίας της λογοτεχνικής ιστορίας; </a:t>
            </a:r>
            <a:r>
              <a:rPr lang="el-GR" altLang="el-GR" sz="2000" i="1" dirty="0">
                <a:solidFill>
                  <a:schemeClr val="accent2">
                    <a:lumMod val="75000"/>
                  </a:schemeClr>
                </a:solidFill>
              </a:rPr>
              <a:t>Ναι</a:t>
            </a:r>
            <a:r>
              <a:rPr lang="el-GR" altLang="el-GR" sz="2000" b="1" i="1" dirty="0"/>
              <a:t> *  </a:t>
            </a:r>
            <a:r>
              <a:rPr lang="el-GR" altLang="el-GR" sz="1600" dirty="0"/>
              <a:t>Βλ. σ. 51: «Κάθε εποχή εντάσσει στον λογοτεχνικό κανόνα κείμενα που κρίνονταν περιθωριακά την προηγούμενη εποχή».</a:t>
            </a:r>
          </a:p>
          <a:p>
            <a:pPr eaLnBrk="1" hangingPunct="1">
              <a:lnSpc>
                <a:spcPct val="90000"/>
              </a:lnSpc>
            </a:pPr>
            <a:endParaRPr lang="en-US" altLang="el-GR" dirty="0"/>
          </a:p>
        </p:txBody>
      </p:sp>
    </p:spTree>
    <p:extLst>
      <p:ext uri="{BB962C8B-B14F-4D97-AF65-F5344CB8AC3E}">
        <p14:creationId xmlns:p14="http://schemas.microsoft.com/office/powerpoint/2010/main" val="142271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pPr algn="ctr" eaLnBrk="1" hangingPunct="1"/>
            <a:r>
              <a:rPr lang="el-GR" altLang="el-GR" sz="3200" b="1" dirty="0">
                <a:solidFill>
                  <a:schemeClr val="accent6">
                    <a:lumMod val="75000"/>
                  </a:schemeClr>
                </a:solidFill>
              </a:rPr>
              <a:t>ΙΙΙ. Ύστερος φορμαλισμός: η κατάργηση των προηγούμενων εννοιών</a:t>
            </a:r>
            <a:endParaRPr lang="en-US" altLang="el-GR" sz="3200" b="1" dirty="0">
              <a:solidFill>
                <a:schemeClr val="accent6">
                  <a:lumMod val="75000"/>
                </a:schemeClr>
              </a:solidFill>
            </a:endParaRPr>
          </a:p>
        </p:txBody>
      </p:sp>
      <p:sp>
        <p:nvSpPr>
          <p:cNvPr id="30723" name="Rectangle 3"/>
          <p:cNvSpPr>
            <a:spLocks noGrp="1" noChangeArrowheads="1"/>
          </p:cNvSpPr>
          <p:nvPr>
            <p:ph type="body" idx="1"/>
          </p:nvPr>
        </p:nvSpPr>
        <p:spPr/>
        <p:txBody>
          <a:bodyPr/>
          <a:lstStyle/>
          <a:p>
            <a:pPr eaLnBrk="1" hangingPunct="1">
              <a:buFontTx/>
              <a:buNone/>
            </a:pPr>
            <a:r>
              <a:rPr lang="el-GR" altLang="el-GR" sz="1800" dirty="0"/>
              <a:t>Οι Φορμαλιστές δεν εργάζονται ως φιλόσοφοι αλλά ως </a:t>
            </a:r>
            <a:r>
              <a:rPr lang="el-GR" altLang="el-GR" sz="1800" i="1" dirty="0"/>
              <a:t>επιστήμονες του λόγου</a:t>
            </a:r>
            <a:r>
              <a:rPr lang="el-GR" altLang="el-GR" sz="1800" dirty="0"/>
              <a:t> γράφοντες μελέτες πάνω σε στιχουργικά, αφηγηματικά, κ.ά. ζητήματα του έργου.  Δεν τους ενδιαφέρουν όμως τόσο τα έργα όσο οι μορφές του λόγου.</a:t>
            </a:r>
          </a:p>
          <a:p>
            <a:pPr eaLnBrk="1" hangingPunct="1">
              <a:buFontTx/>
              <a:buNone/>
            </a:pPr>
            <a:r>
              <a:rPr lang="el-GR" altLang="el-GR" sz="1800" dirty="0"/>
              <a:t>Θέλουν να δημιουργήσουν μια «αυτόνομη λογοτεχνική επιστήμη» (σ. 53) με αντικείμενο «τη λογοτεχνία ως σειρά ιδιαιτέρων ιδιοτήτων του λόγου».</a:t>
            </a:r>
          </a:p>
          <a:p>
            <a:pPr eaLnBrk="1" hangingPunct="1">
              <a:buFontTx/>
              <a:buNone/>
            </a:pPr>
            <a:r>
              <a:rPr lang="el-GR" altLang="el-GR" sz="1800" b="1" dirty="0"/>
              <a:t>Αναλύοντας τα έργα ανακαλύπτουν ότι η «ιδιαιτερότητα» δεν υπάρχει ως καθολικό γεγονός αλλά ως πολιτιστικά και κοινωνικά οριοθετημένο γεγονός. </a:t>
            </a:r>
            <a:r>
              <a:rPr lang="el-GR" altLang="el-GR" sz="1800" dirty="0"/>
              <a:t>Έτσι φτάνουν στο συμπέρασμα </a:t>
            </a:r>
            <a:r>
              <a:rPr lang="el-GR" altLang="el-GR" sz="1800" b="1" dirty="0"/>
              <a:t>ότι  ο ορισμός της λογοτεχνίας διαμέσου της </a:t>
            </a:r>
            <a:r>
              <a:rPr lang="el-GR" altLang="el-GR" sz="1800" b="1" dirty="0" err="1"/>
              <a:t>αυτοτελικότητας</a:t>
            </a:r>
            <a:r>
              <a:rPr lang="el-GR" altLang="el-GR" sz="1800" b="1" dirty="0"/>
              <a:t> δεν ευσταθεί </a:t>
            </a:r>
            <a:r>
              <a:rPr lang="el-GR" altLang="el-GR" sz="1800" dirty="0"/>
              <a:t>(σελ. 54).   </a:t>
            </a:r>
          </a:p>
          <a:p>
            <a:pPr eaLnBrk="1" hangingPunct="1">
              <a:buFontTx/>
              <a:buNone/>
            </a:pPr>
            <a:r>
              <a:rPr lang="el-GR" altLang="el-GR" sz="1800" dirty="0"/>
              <a:t>Επομένως, η </a:t>
            </a:r>
            <a:r>
              <a:rPr lang="el-GR" altLang="el-GR" sz="1800" dirty="0" err="1"/>
              <a:t>ανοικείωση</a:t>
            </a:r>
            <a:r>
              <a:rPr lang="el-GR" altLang="el-GR" sz="1800" dirty="0"/>
              <a:t> είναι παράδειγμα της ιστορικότητας των κατηγοριών, της εξάρτησής τους από την αντίληψη του χρήστη. «Αυτό που είναι λογοτεχνικό φαινόμενο σε μια εποχή θα είναι για </a:t>
            </a:r>
            <a:r>
              <a:rPr lang="el-GR" altLang="el-GR" sz="1800" dirty="0" err="1"/>
              <a:t>μιαν</a:t>
            </a:r>
            <a:r>
              <a:rPr lang="el-GR" altLang="el-GR" sz="1800" dirty="0"/>
              <a:t> άλλη ένα καθημερινό φαινόμενο κοινής ομιλίας» (σ. 55). </a:t>
            </a:r>
          </a:p>
          <a:p>
            <a:pPr eaLnBrk="1" hangingPunct="1">
              <a:buFontTx/>
              <a:buNone/>
            </a:pPr>
            <a:r>
              <a:rPr lang="el-GR" altLang="el-GR" sz="1800" dirty="0"/>
              <a:t>Δηλαδή, ένα φαινόμενο θεωρείται λογοτεχνικό </a:t>
            </a:r>
            <a:r>
              <a:rPr lang="el-GR" altLang="el-GR" sz="1800" u="sng" dirty="0"/>
              <a:t>ανάλογα με τα κριτήρια της εποχής του</a:t>
            </a:r>
            <a:r>
              <a:rPr lang="el-GR" altLang="el-GR" sz="1800" dirty="0"/>
              <a:t>.  </a:t>
            </a:r>
          </a:p>
          <a:p>
            <a:pPr eaLnBrk="1" hangingPunct="1">
              <a:buFontTx/>
              <a:buNone/>
            </a:pPr>
            <a:r>
              <a:rPr lang="el-GR" altLang="el-GR" sz="1800" i="1" dirty="0">
                <a:solidFill>
                  <a:schemeClr val="accent2"/>
                </a:solidFill>
              </a:rPr>
              <a:t>Για παράδειγμα μια βωμολοχία την εποχή του Σολωμού δεν ήταν ποιητικό </a:t>
            </a:r>
            <a:r>
              <a:rPr lang="el-GR" altLang="el-GR" sz="1800" i="1" dirty="0" err="1">
                <a:solidFill>
                  <a:schemeClr val="accent2"/>
                </a:solidFill>
              </a:rPr>
              <a:t>στοχείο</a:t>
            </a:r>
            <a:r>
              <a:rPr lang="el-GR" altLang="el-GR" sz="1800" i="1" dirty="0">
                <a:solidFill>
                  <a:schemeClr val="accent2"/>
                </a:solidFill>
              </a:rPr>
              <a:t>, ενώ στη μεταμοντέρνα πεζογραφία του Μισέλ </a:t>
            </a:r>
            <a:r>
              <a:rPr lang="el-GR" altLang="el-GR" sz="1800" i="1" dirty="0" err="1">
                <a:solidFill>
                  <a:schemeClr val="accent2"/>
                </a:solidFill>
              </a:rPr>
              <a:t>Φάϊς</a:t>
            </a:r>
            <a:r>
              <a:rPr lang="el-GR" altLang="el-GR" sz="1800" i="1" dirty="0">
                <a:solidFill>
                  <a:schemeClr val="accent2"/>
                </a:solidFill>
              </a:rPr>
              <a:t> μπορεί να είναι.</a:t>
            </a:r>
          </a:p>
        </p:txBody>
      </p:sp>
    </p:spTree>
    <p:extLst>
      <p:ext uri="{BB962C8B-B14F-4D97-AF65-F5344CB8AC3E}">
        <p14:creationId xmlns:p14="http://schemas.microsoft.com/office/powerpoint/2010/main" val="3706203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AC96FA5B-5B05-C29C-806C-D356719CDBB0}"/>
              </a:ext>
            </a:extLst>
          </p:cNvPr>
          <p:cNvPicPr>
            <a:picLocks noChangeAspect="1"/>
          </p:cNvPicPr>
          <p:nvPr/>
        </p:nvPicPr>
        <p:blipFill rotWithShape="1">
          <a:blip r:embed="rId2">
            <a:alphaModFix amt="35000"/>
          </a:blip>
          <a:srcRect/>
          <a:stretch/>
        </p:blipFill>
        <p:spPr>
          <a:xfrm>
            <a:off x="20" y="10"/>
            <a:ext cx="12191980" cy="6857990"/>
          </a:xfrm>
          <a:prstGeom prst="rect">
            <a:avLst/>
          </a:prstGeom>
        </p:spPr>
      </p:pic>
      <p:sp>
        <p:nvSpPr>
          <p:cNvPr id="2" name="Title 1"/>
          <p:cNvSpPr>
            <a:spLocks noGrp="1"/>
          </p:cNvSpPr>
          <p:nvPr>
            <p:ph type="title"/>
          </p:nvPr>
        </p:nvSpPr>
        <p:spPr>
          <a:xfrm>
            <a:off x="325677" y="365125"/>
            <a:ext cx="11866303" cy="1325563"/>
          </a:xfrm>
        </p:spPr>
        <p:txBody>
          <a:bodyPr>
            <a:normAutofit/>
          </a:bodyPr>
          <a:lstStyle/>
          <a:p>
            <a:pPr marL="609600" indent="-609600" algn="ctr">
              <a:defRPr/>
            </a:pPr>
            <a:r>
              <a:rPr lang="el-GR" sz="4000" b="1" i="1" dirty="0">
                <a:solidFill>
                  <a:srgbClr val="FFFFFF"/>
                </a:solidFill>
              </a:rPr>
              <a:t>Οι συγκλονιστικές συνέπειες της προηγούμενης διαπίστωσης….</a:t>
            </a:r>
          </a:p>
        </p:txBody>
      </p:sp>
      <p:graphicFrame>
        <p:nvGraphicFramePr>
          <p:cNvPr id="5" name="Content Placeholder 2">
            <a:extLst>
              <a:ext uri="{FF2B5EF4-FFF2-40B4-BE49-F238E27FC236}">
                <a16:creationId xmlns:a16="http://schemas.microsoft.com/office/drawing/2014/main" id="{EAB29546-B906-F8D6-9756-7E4149A45161}"/>
              </a:ext>
            </a:extLst>
          </p:cNvPr>
          <p:cNvGraphicFramePr>
            <a:graphicFrameLocks noGrp="1"/>
          </p:cNvGraphicFramePr>
          <p:nvPr>
            <p:ph idx="1"/>
            <p:extLst>
              <p:ext uri="{D42A27DB-BD31-4B8C-83A1-F6EECF244321}">
                <p14:modId xmlns:p14="http://schemas.microsoft.com/office/powerpoint/2010/main" val="1137582120"/>
              </p:ext>
            </p:extLst>
          </p:nvPr>
        </p:nvGraphicFramePr>
        <p:xfrm>
          <a:off x="838200" y="1565753"/>
          <a:ext cx="10515600" cy="4927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88101441"/>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Γ. Κατά τον </a:t>
            </a:r>
            <a:r>
              <a:rPr lang="el-GR" dirty="0" err="1"/>
              <a:t>Τυνιάνοφ</a:t>
            </a:r>
            <a:r>
              <a:rPr lang="el-GR" dirty="0"/>
              <a:t> οδηγούμαστε σε δύο συμπληρωματικούς κλάδους μελέτης:</a:t>
            </a:r>
          </a:p>
        </p:txBody>
      </p:sp>
      <p:sp>
        <p:nvSpPr>
          <p:cNvPr id="4" name="Oval 4"/>
          <p:cNvSpPr>
            <a:spLocks noGrp="1" noChangeArrowheads="1"/>
          </p:cNvSpPr>
          <p:nvPr>
            <p:ph idx="1"/>
          </p:nvPr>
        </p:nvSpPr>
        <p:spPr bwMode="auto">
          <a:xfrm>
            <a:off x="838200" y="2015412"/>
            <a:ext cx="4685522" cy="3634330"/>
          </a:xfrm>
          <a:prstGeom prst="ellipse">
            <a:avLst/>
          </a:prstGeom>
          <a:solidFill>
            <a:schemeClr val="accent1"/>
          </a:solidFill>
          <a:ln w="9525">
            <a:solidFill>
              <a:schemeClr val="tx1"/>
            </a:solidFill>
            <a:round/>
            <a:headEnd/>
            <a:tailEnd/>
          </a:ln>
        </p:spPr>
        <p:txBody>
          <a:bodyPr wrap="none" anchor="ctr">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2000" dirty="0"/>
              <a:t>Επιστήμη λόγων</a:t>
            </a:r>
          </a:p>
          <a:p>
            <a:pPr algn="ctr" eaLnBrk="1" hangingPunct="1">
              <a:spcBef>
                <a:spcPct val="0"/>
              </a:spcBef>
              <a:buFontTx/>
              <a:buNone/>
            </a:pPr>
            <a:r>
              <a:rPr lang="el-GR" altLang="el-GR" sz="2000" dirty="0"/>
              <a:t>Μελέτη σταθερών </a:t>
            </a:r>
          </a:p>
          <a:p>
            <a:pPr algn="ctr" eaLnBrk="1" hangingPunct="1">
              <a:spcBef>
                <a:spcPct val="0"/>
              </a:spcBef>
              <a:buFontTx/>
              <a:buNone/>
            </a:pPr>
            <a:r>
              <a:rPr lang="el-GR" altLang="el-GR" sz="2000" dirty="0"/>
              <a:t>γλωσσικών μορφών, </a:t>
            </a:r>
          </a:p>
          <a:p>
            <a:pPr algn="ctr" eaLnBrk="1" hangingPunct="1">
              <a:spcBef>
                <a:spcPct val="0"/>
              </a:spcBef>
              <a:buFontTx/>
              <a:buNone/>
            </a:pPr>
            <a:r>
              <a:rPr lang="el-GR" altLang="el-GR" sz="2000" dirty="0"/>
              <a:t>που δεν εξηγεί όμως τη λογοτεχνική</a:t>
            </a:r>
          </a:p>
          <a:p>
            <a:pPr algn="ctr" eaLnBrk="1" hangingPunct="1">
              <a:spcBef>
                <a:spcPct val="0"/>
              </a:spcBef>
              <a:buFontTx/>
              <a:buNone/>
            </a:pPr>
            <a:r>
              <a:rPr lang="el-GR" altLang="el-GR" sz="2000" dirty="0"/>
              <a:t>ιδιαιτερότητα.</a:t>
            </a:r>
            <a:endParaRPr lang="en-US" altLang="el-GR" sz="2000" dirty="0"/>
          </a:p>
        </p:txBody>
      </p:sp>
      <p:sp>
        <p:nvSpPr>
          <p:cNvPr id="6" name="Oval 5"/>
          <p:cNvSpPr/>
          <p:nvPr/>
        </p:nvSpPr>
        <p:spPr>
          <a:xfrm flipH="1">
            <a:off x="6924312" y="2171582"/>
            <a:ext cx="3628609" cy="34383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a:t>Ιστορία της Λογοτεχνίας, η οποία διατυπώνει το περιεχόμενο της έννοιας της λογοτεχνίας σε κάθε εποχή.</a:t>
            </a:r>
          </a:p>
        </p:txBody>
      </p:sp>
    </p:spTree>
    <p:extLst>
      <p:ext uri="{BB962C8B-B14F-4D97-AF65-F5344CB8AC3E}">
        <p14:creationId xmlns:p14="http://schemas.microsoft.com/office/powerpoint/2010/main" val="50550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EE98597-1D5B-C9F2-DF18-C414DCDDA108}"/>
              </a:ext>
            </a:extLst>
          </p:cNvPr>
          <p:cNvPicPr>
            <a:picLocks noChangeAspect="1"/>
          </p:cNvPicPr>
          <p:nvPr/>
        </p:nvPicPr>
        <p:blipFill rotWithShape="1">
          <a:blip r:embed="rId2">
            <a:alphaModFix amt="35000"/>
          </a:blip>
          <a:srcRect b="15730"/>
          <a:stretch/>
        </p:blipFill>
        <p:spPr>
          <a:xfrm>
            <a:off x="20" y="10"/>
            <a:ext cx="12191980" cy="6857990"/>
          </a:xfrm>
          <a:prstGeom prst="rect">
            <a:avLst/>
          </a:prstGeom>
        </p:spPr>
      </p:pic>
      <p:sp>
        <p:nvSpPr>
          <p:cNvPr id="2" name="Title 1"/>
          <p:cNvSpPr>
            <a:spLocks noGrp="1"/>
          </p:cNvSpPr>
          <p:nvPr>
            <p:ph type="title"/>
          </p:nvPr>
        </p:nvSpPr>
        <p:spPr>
          <a:xfrm>
            <a:off x="838200" y="365126"/>
            <a:ext cx="10515600" cy="759000"/>
          </a:xfrm>
        </p:spPr>
        <p:txBody>
          <a:bodyPr>
            <a:normAutofit/>
          </a:bodyPr>
          <a:lstStyle/>
          <a:p>
            <a:r>
              <a:rPr lang="el-GR" i="1">
                <a:solidFill>
                  <a:srgbClr val="FFFFFF"/>
                </a:solidFill>
              </a:rPr>
              <a:t>Συνακόλουθα:</a:t>
            </a:r>
          </a:p>
        </p:txBody>
      </p:sp>
      <p:graphicFrame>
        <p:nvGraphicFramePr>
          <p:cNvPr id="5" name="Content Placeholder 2">
            <a:extLst>
              <a:ext uri="{FF2B5EF4-FFF2-40B4-BE49-F238E27FC236}">
                <a16:creationId xmlns:a16="http://schemas.microsoft.com/office/drawing/2014/main" id="{9B522011-B886-2DF4-B1A2-1B395FAC8735}"/>
              </a:ext>
            </a:extLst>
          </p:cNvPr>
          <p:cNvGraphicFramePr>
            <a:graphicFrameLocks noGrp="1"/>
          </p:cNvGraphicFramePr>
          <p:nvPr>
            <p:ph idx="1"/>
            <p:extLst>
              <p:ext uri="{D42A27DB-BD31-4B8C-83A1-F6EECF244321}">
                <p14:modId xmlns:p14="http://schemas.microsoft.com/office/powerpoint/2010/main" val="3959230198"/>
              </p:ext>
            </p:extLst>
          </p:nvPr>
        </p:nvGraphicFramePr>
        <p:xfrm>
          <a:off x="838200" y="1943071"/>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757976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el-GR" altLang="el-GR" b="1">
                <a:solidFill>
                  <a:schemeClr val="accent6">
                    <a:lumMod val="75000"/>
                  </a:schemeClr>
                </a:solidFill>
                <a:cs typeface="Aharoni" panose="02010803020104030203" pitchFamily="2" charset="-79"/>
              </a:rPr>
              <a:t>4</a:t>
            </a:r>
            <a:r>
              <a:rPr lang="el-GR" altLang="el-GR" b="1" baseline="30000">
                <a:solidFill>
                  <a:schemeClr val="accent6">
                    <a:lumMod val="75000"/>
                  </a:schemeClr>
                </a:solidFill>
                <a:cs typeface="Aharoni" panose="02010803020104030203" pitchFamily="2" charset="-79"/>
              </a:rPr>
              <a:t>ο</a:t>
            </a:r>
            <a:r>
              <a:rPr lang="el-GR" altLang="el-GR" b="1">
                <a:solidFill>
                  <a:schemeClr val="accent6">
                    <a:lumMod val="75000"/>
                  </a:schemeClr>
                </a:solidFill>
                <a:cs typeface="Aharoni" panose="02010803020104030203" pitchFamily="2" charset="-79"/>
              </a:rPr>
              <a:t> μάθημα</a:t>
            </a:r>
            <a:br>
              <a:rPr lang="el-GR" altLang="el-GR" b="1">
                <a:solidFill>
                  <a:schemeClr val="accent6">
                    <a:lumMod val="75000"/>
                  </a:schemeClr>
                </a:solidFill>
                <a:cs typeface="Aharoni" panose="02010803020104030203" pitchFamily="2" charset="-79"/>
              </a:rPr>
            </a:br>
            <a:r>
              <a:rPr lang="el-GR" altLang="el-GR" b="1">
                <a:solidFill>
                  <a:schemeClr val="accent6">
                    <a:lumMod val="75000"/>
                  </a:schemeClr>
                </a:solidFill>
                <a:cs typeface="Aharoni" panose="02010803020104030203" pitchFamily="2" charset="-79"/>
              </a:rPr>
              <a:t>Οδηγός μελέτης</a:t>
            </a:r>
            <a:endParaRPr lang="el-GR" altLang="el-GR" b="1" dirty="0">
              <a:solidFill>
                <a:schemeClr val="accent6">
                  <a:lumMod val="75000"/>
                </a:schemeClr>
              </a:solidFill>
              <a:cs typeface="Aharoni" panose="02010803020104030203" pitchFamily="2" charset="-79"/>
            </a:endParaRPr>
          </a:p>
        </p:txBody>
      </p:sp>
      <p:graphicFrame>
        <p:nvGraphicFramePr>
          <p:cNvPr id="22534" name="Content Placeholder 2">
            <a:extLst>
              <a:ext uri="{FF2B5EF4-FFF2-40B4-BE49-F238E27FC236}">
                <a16:creationId xmlns:a16="http://schemas.microsoft.com/office/drawing/2014/main" id="{7FD22448-1AC3-37E6-720F-28D218B5D704}"/>
              </a:ext>
            </a:extLst>
          </p:cNvPr>
          <p:cNvGraphicFramePr>
            <a:graphicFrameLocks noGrp="1"/>
          </p:cNvGraphicFramePr>
          <p:nvPr>
            <p:ph idx="1"/>
            <p:extLst>
              <p:ext uri="{D42A27DB-BD31-4B8C-83A1-F6EECF244321}">
                <p14:modId xmlns:p14="http://schemas.microsoft.com/office/powerpoint/2010/main" val="14279945"/>
              </p:ext>
            </p:extLst>
          </p:nvPr>
        </p:nvGraphicFramePr>
        <p:xfrm>
          <a:off x="838200" y="2326639"/>
          <a:ext cx="10515600" cy="3850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5017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75" name="Group 74">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79" name="Freeform: Shape 78">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76" name="Group 75">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77" name="Freeform: Shape 76">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3554" name="Rectangle 2"/>
          <p:cNvSpPr>
            <a:spLocks noGrp="1" noChangeArrowheads="1"/>
          </p:cNvSpPr>
          <p:nvPr>
            <p:ph type="ctrTitle"/>
          </p:nvPr>
        </p:nvSpPr>
        <p:spPr>
          <a:xfrm>
            <a:off x="838199" y="1120676"/>
            <a:ext cx="7021513" cy="2308324"/>
          </a:xfrm>
        </p:spPr>
        <p:txBody>
          <a:bodyPr>
            <a:normAutofit/>
          </a:bodyPr>
          <a:lstStyle/>
          <a:p>
            <a:pPr algn="l" eaLnBrk="1" hangingPunct="1"/>
            <a:r>
              <a:rPr lang="el-GR" altLang="el-GR" sz="7200" b="1">
                <a:solidFill>
                  <a:schemeClr val="bg1"/>
                </a:solidFill>
              </a:rPr>
              <a:t>ΤΣΒΕΤΑΝ ΤΟΝΤΟΡΟΦ</a:t>
            </a:r>
            <a:endParaRPr lang="en-US" altLang="el-GR" sz="7200" b="1">
              <a:solidFill>
                <a:schemeClr val="bg1"/>
              </a:solidFill>
            </a:endParaRPr>
          </a:p>
        </p:txBody>
      </p:sp>
      <p:sp>
        <p:nvSpPr>
          <p:cNvPr id="23555" name="Rectangle 3"/>
          <p:cNvSpPr>
            <a:spLocks noGrp="1" noChangeArrowheads="1"/>
          </p:cNvSpPr>
          <p:nvPr>
            <p:ph type="subTitle" idx="1"/>
          </p:nvPr>
        </p:nvSpPr>
        <p:spPr>
          <a:xfrm>
            <a:off x="835024" y="3809999"/>
            <a:ext cx="7025753" cy="1012778"/>
          </a:xfrm>
        </p:spPr>
        <p:txBody>
          <a:bodyPr>
            <a:normAutofit/>
          </a:bodyPr>
          <a:lstStyle/>
          <a:p>
            <a:pPr algn="l" eaLnBrk="1" hangingPunct="1"/>
            <a:r>
              <a:rPr lang="el-GR" altLang="el-GR" i="1">
                <a:solidFill>
                  <a:schemeClr val="bg1"/>
                </a:solidFill>
              </a:rPr>
              <a:t>ΚΡΙΤΙΚΗ ΤΗΣ ΚΡΙΤΙΚΗΣ</a:t>
            </a:r>
            <a:endParaRPr lang="en-US" altLang="el-GR" i="1">
              <a:solidFill>
                <a:schemeClr val="bg1"/>
              </a:solidFill>
            </a:endParaRPr>
          </a:p>
        </p:txBody>
      </p:sp>
    </p:spTree>
    <p:extLst>
      <p:ext uri="{BB962C8B-B14F-4D97-AF65-F5344CB8AC3E}">
        <p14:creationId xmlns:p14="http://schemas.microsoft.com/office/powerpoint/2010/main" val="2698640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sz="half" idx="1"/>
          </p:nvPr>
        </p:nvSpPr>
        <p:spPr>
          <a:xfrm>
            <a:off x="335280" y="646043"/>
            <a:ext cx="6127433" cy="5930121"/>
          </a:xfrm>
        </p:spPr>
        <p:txBody>
          <a:bodyPr>
            <a:normAutofit fontScale="92500"/>
          </a:bodyPr>
          <a:lstStyle/>
          <a:p>
            <a:pPr marL="0" indent="0" algn="ctr" eaLnBrk="1" hangingPunct="1">
              <a:buNone/>
            </a:pPr>
            <a:r>
              <a:rPr lang="el-GR" altLang="el-GR" sz="2400" b="1" dirty="0" err="1">
                <a:solidFill>
                  <a:schemeClr val="accent6">
                    <a:lumMod val="50000"/>
                  </a:schemeClr>
                </a:solidFill>
                <a:cs typeface="Aharoni" panose="02010803020104030203" pitchFamily="2" charset="-79"/>
              </a:rPr>
              <a:t>Τσβετάν</a:t>
            </a:r>
            <a:r>
              <a:rPr lang="el-GR" altLang="el-GR" sz="2400" b="1" dirty="0">
                <a:solidFill>
                  <a:schemeClr val="accent6">
                    <a:lumMod val="50000"/>
                  </a:schemeClr>
                </a:solidFill>
                <a:cs typeface="Aharoni" panose="02010803020104030203" pitchFamily="2" charset="-79"/>
              </a:rPr>
              <a:t> </a:t>
            </a:r>
            <a:r>
              <a:rPr lang="el-GR" altLang="el-GR" sz="2400" b="1" dirty="0" err="1">
                <a:solidFill>
                  <a:schemeClr val="accent6">
                    <a:lumMod val="50000"/>
                  </a:schemeClr>
                </a:solidFill>
                <a:cs typeface="Aharoni" panose="02010803020104030203" pitchFamily="2" charset="-79"/>
              </a:rPr>
              <a:t>Τόντοροφ</a:t>
            </a:r>
            <a:r>
              <a:rPr lang="el-GR" altLang="el-GR" sz="2400" b="1" dirty="0">
                <a:solidFill>
                  <a:schemeClr val="accent6">
                    <a:lumMod val="50000"/>
                  </a:schemeClr>
                </a:solidFill>
                <a:cs typeface="Aharoni" panose="02010803020104030203" pitchFamily="2" charset="-79"/>
              </a:rPr>
              <a:t> (Σόφια 1939 </a:t>
            </a:r>
            <a:r>
              <a:rPr lang="en-GB" altLang="el-GR" sz="2400" b="1" dirty="0">
                <a:solidFill>
                  <a:schemeClr val="accent6">
                    <a:lumMod val="50000"/>
                  </a:schemeClr>
                </a:solidFill>
                <a:cs typeface="Aharoni" panose="02010803020104030203" pitchFamily="2" charset="-79"/>
              </a:rPr>
              <a:t>–</a:t>
            </a:r>
            <a:r>
              <a:rPr lang="el-GR" altLang="el-GR" sz="2400" b="1" dirty="0">
                <a:solidFill>
                  <a:schemeClr val="accent6">
                    <a:lumMod val="50000"/>
                  </a:schemeClr>
                </a:solidFill>
                <a:cs typeface="Aharoni" panose="02010803020104030203" pitchFamily="2" charset="-79"/>
              </a:rPr>
              <a:t> Παρίσι </a:t>
            </a:r>
            <a:r>
              <a:rPr lang="en-GB" altLang="el-GR" sz="2400" b="1" dirty="0">
                <a:solidFill>
                  <a:schemeClr val="accent6">
                    <a:lumMod val="50000"/>
                  </a:schemeClr>
                </a:solidFill>
                <a:cs typeface="Aharoni" panose="02010803020104030203" pitchFamily="2" charset="-79"/>
              </a:rPr>
              <a:t>2017</a:t>
            </a:r>
            <a:r>
              <a:rPr lang="el-GR" altLang="el-GR" sz="2400" b="1" dirty="0">
                <a:solidFill>
                  <a:schemeClr val="accent6">
                    <a:lumMod val="50000"/>
                  </a:schemeClr>
                </a:solidFill>
                <a:cs typeface="Aharoni" panose="02010803020104030203" pitchFamily="2" charset="-79"/>
              </a:rPr>
              <a:t>)</a:t>
            </a:r>
          </a:p>
          <a:p>
            <a:pPr marL="0" indent="0" eaLnBrk="1" hangingPunct="1">
              <a:buNone/>
            </a:pPr>
            <a:endParaRPr lang="el-GR" altLang="el-GR" sz="2400" b="1" dirty="0">
              <a:cs typeface="Aharoni" panose="02010803020104030203" pitchFamily="2" charset="-79"/>
            </a:endParaRPr>
          </a:p>
          <a:p>
            <a:pPr marL="0" indent="0" eaLnBrk="1" hangingPunct="1">
              <a:buNone/>
            </a:pPr>
            <a:r>
              <a:rPr lang="el-GR" altLang="el-GR" sz="1600" dirty="0">
                <a:cs typeface="Aharoni" panose="02010803020104030203" pitchFamily="2" charset="-79"/>
              </a:rPr>
              <a:t>Σύγχρονος Βούλγαρος θεωρητικός, κοινωνιολόγος και φιλόσοφος. Από το 1963 έως τον θάνατό του έζησε στο Παρίσι.</a:t>
            </a:r>
          </a:p>
          <a:p>
            <a:pPr marL="0" indent="0" algn="just" eaLnBrk="1" hangingPunct="1">
              <a:buNone/>
            </a:pPr>
            <a:r>
              <a:rPr lang="el-GR" sz="1600" i="0" dirty="0">
                <a:solidFill>
                  <a:srgbClr val="202122"/>
                </a:solidFill>
                <a:effectLst/>
                <a:cs typeface="Aharoni" panose="02010803020104030203" pitchFamily="2" charset="-79"/>
              </a:rPr>
              <a:t>Το 1968 ο </a:t>
            </a:r>
            <a:r>
              <a:rPr lang="el-GR" sz="1600" i="0" dirty="0" err="1">
                <a:solidFill>
                  <a:srgbClr val="202122"/>
                </a:solidFill>
                <a:effectLst/>
                <a:cs typeface="Aharoni" panose="02010803020104030203" pitchFamily="2" charset="-79"/>
              </a:rPr>
              <a:t>Τόντοροφ</a:t>
            </a:r>
            <a:r>
              <a:rPr lang="el-GR" sz="1600" i="0" dirty="0">
                <a:solidFill>
                  <a:srgbClr val="202122"/>
                </a:solidFill>
                <a:effectLst/>
                <a:cs typeface="Aharoni" panose="02010803020104030203" pitchFamily="2" charset="-79"/>
              </a:rPr>
              <a:t> διορίσθηκε διευθυντής ερευνών στο γαλλικό </a:t>
            </a:r>
            <a:r>
              <a:rPr lang="el-GR" sz="1600" i="0" strike="noStrike" dirty="0">
                <a:effectLst/>
                <a:cs typeface="Aharoni" panose="02010803020104030203" pitchFamily="2" charset="-79"/>
                <a:hlinkClick r:id="rId2" tooltip="Εθνικό Κέντρο Επιστημονικών Ερευνών (δεν έχει γραφτεί ακόμα)">
                  <a:extLst>
                    <a:ext uri="{A12FA001-AC4F-418D-AE19-62706E023703}">
                      <ahyp:hlinkClr xmlns:ahyp="http://schemas.microsoft.com/office/drawing/2018/hyperlinkcolor" val="tx"/>
                    </a:ext>
                  </a:extLst>
                </a:hlinkClick>
              </a:rPr>
              <a:t>Εθνικό Κέντρο Επιστημονικών Ερευνών</a:t>
            </a:r>
            <a:r>
              <a:rPr lang="el-GR" sz="1600" i="0" dirty="0">
                <a:effectLst/>
                <a:cs typeface="Aharoni" panose="02010803020104030203" pitchFamily="2" charset="-79"/>
              </a:rPr>
              <a:t>. Δύο χρόνια αργότερα βοήθησε στην ίδρυση του περιοδικού </a:t>
            </a:r>
            <a:r>
              <a:rPr lang="el-GR" sz="1600" b="1" i="1" dirty="0" err="1">
                <a:solidFill>
                  <a:schemeClr val="accent6">
                    <a:lumMod val="75000"/>
                  </a:schemeClr>
                </a:solidFill>
                <a:effectLst/>
                <a:cs typeface="Aharoni" panose="02010803020104030203" pitchFamily="2" charset="-79"/>
              </a:rPr>
              <a:t>Poétique</a:t>
            </a:r>
            <a:r>
              <a:rPr lang="el-GR" sz="1600" i="0" dirty="0">
                <a:effectLst/>
                <a:cs typeface="Aharoni" panose="02010803020104030203" pitchFamily="2" charset="-79"/>
              </a:rPr>
              <a:t>, του οποίου παρέμεινε ένας εκ των αρχισυντακτών μέχρι το 1979. Μαζί με τον στρουκτουραλιστή κριτικό λογοτεχνίας </a:t>
            </a:r>
            <a:r>
              <a:rPr lang="el-GR" sz="1600" b="1" i="0" strike="noStrike" dirty="0" err="1">
                <a:solidFill>
                  <a:schemeClr val="accent6">
                    <a:lumMod val="75000"/>
                  </a:schemeClr>
                </a:solidFill>
                <a:effectLst/>
                <a:cs typeface="Aharoni" panose="02010803020104030203" pitchFamily="2" charset="-79"/>
                <a:hlinkClick r:id="rId3" tooltip="Ζεράρ Ζενέτ (δεν έχει γραφτεί ακόμα)">
                  <a:extLst>
                    <a:ext uri="{A12FA001-AC4F-418D-AE19-62706E023703}">
                      <ahyp:hlinkClr xmlns:ahyp="http://schemas.microsoft.com/office/drawing/2018/hyperlinkcolor" val="tx"/>
                    </a:ext>
                  </a:extLst>
                </a:hlinkClick>
              </a:rPr>
              <a:t>Ζεράρ</a:t>
            </a:r>
            <a:r>
              <a:rPr lang="el-GR" sz="1600" b="1" i="0" strike="noStrike" dirty="0">
                <a:solidFill>
                  <a:schemeClr val="accent6">
                    <a:lumMod val="75000"/>
                  </a:schemeClr>
                </a:solidFill>
                <a:effectLst/>
                <a:cs typeface="Aharoni" panose="02010803020104030203" pitchFamily="2" charset="-79"/>
                <a:hlinkClick r:id="rId3" tooltip="Ζεράρ Ζενέτ (δεν έχει γραφτεί ακόμα)">
                  <a:extLst>
                    <a:ext uri="{A12FA001-AC4F-418D-AE19-62706E023703}">
                      <ahyp:hlinkClr xmlns:ahyp="http://schemas.microsoft.com/office/drawing/2018/hyperlinkcolor" val="tx"/>
                    </a:ext>
                  </a:extLst>
                </a:hlinkClick>
              </a:rPr>
              <a:t> </a:t>
            </a:r>
            <a:r>
              <a:rPr lang="el-GR" sz="1600" b="1" i="0" strike="noStrike" dirty="0" err="1">
                <a:solidFill>
                  <a:schemeClr val="accent6">
                    <a:lumMod val="75000"/>
                  </a:schemeClr>
                </a:solidFill>
                <a:effectLst/>
                <a:cs typeface="Aharoni" panose="02010803020104030203" pitchFamily="2" charset="-79"/>
                <a:hlinkClick r:id="rId3" tooltip="Ζεράρ Ζενέτ (δεν έχει γραφτεί ακόμα)">
                  <a:extLst>
                    <a:ext uri="{A12FA001-AC4F-418D-AE19-62706E023703}">
                      <ahyp:hlinkClr xmlns:ahyp="http://schemas.microsoft.com/office/drawing/2018/hyperlinkcolor" val="tx"/>
                    </a:ext>
                  </a:extLst>
                </a:hlinkClick>
              </a:rPr>
              <a:t>Ζενέτ</a:t>
            </a:r>
            <a:r>
              <a:rPr lang="el-GR" sz="1600" b="1" i="0" dirty="0">
                <a:solidFill>
                  <a:schemeClr val="accent6">
                    <a:lumMod val="75000"/>
                  </a:schemeClr>
                </a:solidFill>
                <a:effectLst/>
                <a:cs typeface="Aharoni" panose="02010803020104030203" pitchFamily="2" charset="-79"/>
              </a:rPr>
              <a:t> </a:t>
            </a:r>
            <a:r>
              <a:rPr lang="el-GR" sz="1600" i="0" dirty="0">
                <a:effectLst/>
                <a:cs typeface="Aharoni" panose="02010803020104030203" pitchFamily="2" charset="-79"/>
              </a:rPr>
              <a:t>επιμελήθηκαν την </a:t>
            </a:r>
            <a:r>
              <a:rPr lang="el-GR" sz="1600" i="1" dirty="0" err="1">
                <a:effectLst/>
                <a:cs typeface="Aharoni" panose="02010803020104030203" pitchFamily="2" charset="-79"/>
              </a:rPr>
              <a:t>Collection</a:t>
            </a:r>
            <a:r>
              <a:rPr lang="el-GR" sz="1600" i="1" dirty="0">
                <a:effectLst/>
                <a:cs typeface="Aharoni" panose="02010803020104030203" pitchFamily="2" charset="-79"/>
              </a:rPr>
              <a:t> </a:t>
            </a:r>
            <a:r>
              <a:rPr lang="el-GR" sz="1600" i="1" dirty="0" err="1">
                <a:effectLst/>
                <a:cs typeface="Aharoni" panose="02010803020104030203" pitchFamily="2" charset="-79"/>
              </a:rPr>
              <a:t>Poétique</a:t>
            </a:r>
            <a:r>
              <a:rPr lang="el-GR" sz="1600" i="0" dirty="0">
                <a:effectLst/>
                <a:cs typeface="Aharoni" panose="02010803020104030203" pitchFamily="2" charset="-79"/>
              </a:rPr>
              <a:t>, σειρά βιβλίων θεωρίας της λογοτεχνίας από τις εκδόσεις </a:t>
            </a:r>
            <a:r>
              <a:rPr lang="el-GR" sz="1600" i="0" dirty="0" err="1">
                <a:effectLst/>
                <a:cs typeface="Aharoni" panose="02010803020104030203" pitchFamily="2" charset="-79"/>
              </a:rPr>
              <a:t>Seuil</a:t>
            </a:r>
            <a:r>
              <a:rPr lang="el-GR" sz="1600" i="0" dirty="0">
                <a:effectLst/>
                <a:cs typeface="Aharoni" panose="02010803020104030203" pitchFamily="2" charset="-79"/>
              </a:rPr>
              <a:t>, που εκδιδόταν μέχρι το 1987. </a:t>
            </a:r>
          </a:p>
          <a:p>
            <a:pPr marL="0" indent="0" algn="just" eaLnBrk="1" hangingPunct="1">
              <a:buNone/>
            </a:pPr>
            <a:r>
              <a:rPr lang="el-GR" sz="1600" i="0" dirty="0">
                <a:effectLst/>
                <a:cs typeface="Aharoni" panose="02010803020104030203" pitchFamily="2" charset="-79"/>
              </a:rPr>
              <a:t>Η μεγαλύτερη συνεισφορά του </a:t>
            </a:r>
            <a:r>
              <a:rPr lang="el-GR" sz="1600" i="0" dirty="0" err="1">
                <a:effectLst/>
                <a:cs typeface="Aharoni" panose="02010803020104030203" pitchFamily="2" charset="-79"/>
              </a:rPr>
              <a:t>Τοντόροφ</a:t>
            </a:r>
            <a:r>
              <a:rPr lang="el-GR" sz="1600" i="0" dirty="0">
                <a:effectLst/>
                <a:cs typeface="Aharoni" panose="02010803020104030203" pitchFamily="2" charset="-79"/>
              </a:rPr>
              <a:t> στη θεωρία της λογοτεχνίας θεωρείται ο ορισμός της </a:t>
            </a:r>
            <a:r>
              <a:rPr lang="el-GR" sz="1600" i="0" dirty="0">
                <a:effectLst/>
                <a:cs typeface="Aharoni" panose="02010803020104030203" pitchFamily="2" charset="-79"/>
                <a:hlinkClick r:id="rId4">
                  <a:extLst>
                    <a:ext uri="{A12FA001-AC4F-418D-AE19-62706E023703}">
                      <ahyp:hlinkClr xmlns:ahyp="http://schemas.microsoft.com/office/drawing/2018/hyperlinkcolor" val="tx"/>
                    </a:ext>
                  </a:extLst>
                </a:hlinkClick>
              </a:rPr>
              <a:t>λογοτεχνίας του φανταστικού</a:t>
            </a:r>
            <a:r>
              <a:rPr lang="el-GR" sz="1600" dirty="0">
                <a:cs typeface="Aharoni" panose="02010803020104030203" pitchFamily="2" charset="-79"/>
              </a:rPr>
              <a:t>. </a:t>
            </a:r>
          </a:p>
          <a:p>
            <a:pPr marL="0" indent="0" algn="just" eaLnBrk="1" hangingPunct="1">
              <a:buNone/>
            </a:pPr>
            <a:r>
              <a:rPr lang="el-GR" sz="1600" dirty="0">
                <a:cs typeface="Aharoni" panose="02010803020104030203" pitchFamily="2" charset="-79"/>
              </a:rPr>
              <a:t>Σε ένα εξίσου σημαντικό έργο του, </a:t>
            </a:r>
            <a:r>
              <a:rPr lang="el-GR" sz="1600" b="0" i="0" dirty="0">
                <a:effectLst/>
                <a:cs typeface="Aharoni" panose="02010803020104030203" pitchFamily="2" charset="-79"/>
              </a:rPr>
              <a:t>το </a:t>
            </a:r>
            <a:r>
              <a:rPr lang="el-GR" sz="1600" b="1" i="1" dirty="0" err="1">
                <a:solidFill>
                  <a:schemeClr val="accent6">
                    <a:lumMod val="75000"/>
                  </a:schemeClr>
                </a:solidFill>
                <a:effectLst/>
                <a:cs typeface="Aharoni" panose="02010803020104030203" pitchFamily="2" charset="-79"/>
              </a:rPr>
              <a:t>Face</a:t>
            </a:r>
            <a:r>
              <a:rPr lang="el-GR" sz="1600" b="1" i="1" dirty="0">
                <a:solidFill>
                  <a:schemeClr val="accent6">
                    <a:lumMod val="75000"/>
                  </a:schemeClr>
                </a:solidFill>
                <a:effectLst/>
                <a:cs typeface="Aharoni" panose="02010803020104030203" pitchFamily="2" charset="-79"/>
              </a:rPr>
              <a:t> à l' </a:t>
            </a:r>
            <a:r>
              <a:rPr lang="el-GR" sz="1600" b="1" i="1" dirty="0" err="1">
                <a:solidFill>
                  <a:schemeClr val="accent6">
                    <a:lumMod val="75000"/>
                  </a:schemeClr>
                </a:solidFill>
                <a:effectLst/>
                <a:cs typeface="Aharoni" panose="02010803020104030203" pitchFamily="2" charset="-79"/>
              </a:rPr>
              <a:t>extreme</a:t>
            </a:r>
            <a:r>
              <a:rPr lang="el-GR" sz="1600" b="1" i="0" dirty="0">
                <a:solidFill>
                  <a:schemeClr val="accent6">
                    <a:lumMod val="75000"/>
                  </a:schemeClr>
                </a:solidFill>
                <a:effectLst/>
                <a:cs typeface="Aharoni" panose="02010803020104030203" pitchFamily="2" charset="-79"/>
              </a:rPr>
              <a:t> («Αντιμετωπίζοντας το ακραίο»)</a:t>
            </a:r>
            <a:r>
              <a:rPr lang="el-GR" sz="1600" b="0" i="0" dirty="0">
                <a:effectLst/>
                <a:cs typeface="Aharoni" panose="02010803020104030203" pitchFamily="2" charset="-79"/>
              </a:rPr>
              <a:t>, ο </a:t>
            </a:r>
            <a:r>
              <a:rPr lang="el-GR" sz="1600" b="0" i="0" dirty="0" err="1">
                <a:effectLst/>
                <a:cs typeface="Aharoni" panose="02010803020104030203" pitchFamily="2" charset="-79"/>
              </a:rPr>
              <a:t>Τοντόροφ</a:t>
            </a:r>
            <a:r>
              <a:rPr lang="el-GR" sz="1600" b="0" i="0" dirty="0">
                <a:effectLst/>
                <a:cs typeface="Aharoni" panose="02010803020104030203" pitchFamily="2" charset="-79"/>
              </a:rPr>
              <a:t> ρωτά αν πράγματι τα στρατόπεδα συγκεντρώσεως των ναζί και τα «</a:t>
            </a:r>
            <a:r>
              <a:rPr lang="el-GR" sz="1600" b="0" i="0" dirty="0" err="1">
                <a:effectLst/>
                <a:cs typeface="Aharoni" panose="02010803020104030203" pitchFamily="2" charset="-79"/>
              </a:rPr>
              <a:t>γκουλάγκ</a:t>
            </a:r>
            <a:r>
              <a:rPr lang="el-GR" sz="1600" b="0" i="0" dirty="0">
                <a:effectLst/>
                <a:cs typeface="Aharoni" panose="02010803020104030203" pitchFamily="2" charset="-79"/>
              </a:rPr>
              <a:t>» των Σοβιετικών αποκάλυψαν πως σε ακραίες καταστάσεις «όλα τα ίχνη ηθικής ζωής εξατμίζονται, καθώς οι άνθρωποι γίνονται κτήνη». Η απάντησή του είναι αρνητική. Δείτε αναλυτικά εδώ: </a:t>
            </a:r>
            <a:r>
              <a:rPr lang="en-US" sz="1600" b="0" i="0" dirty="0">
                <a:effectLst/>
                <a:cs typeface="Aharoni" panose="02010803020104030203" pitchFamily="2" charset="-79"/>
              </a:rPr>
              <a:t>https://dimartblog.com/2017/02/08/tzvetan-todorov-1939-2017-a/</a:t>
            </a:r>
            <a:endParaRPr lang="el-GR" sz="1600" u="sng" dirty="0">
              <a:cs typeface="Aharoni" panose="02010803020104030203" pitchFamily="2" charset="-79"/>
            </a:endParaRPr>
          </a:p>
          <a:p>
            <a:pPr marL="0" indent="0" algn="just" eaLnBrk="1" hangingPunct="1">
              <a:buNone/>
            </a:pPr>
            <a:endParaRPr lang="el-GR" altLang="el-GR" sz="1600" dirty="0">
              <a:cs typeface="Aharoni" panose="02010803020104030203" pitchFamily="2" charset="-79"/>
            </a:endParaRPr>
          </a:p>
          <a:p>
            <a:pPr marL="0" indent="0" eaLnBrk="1" hangingPunct="1">
              <a:buNone/>
            </a:pPr>
            <a:r>
              <a:rPr lang="el-GR" altLang="el-GR" sz="1600" dirty="0">
                <a:cs typeface="Aharoni" panose="02010803020104030203" pitchFamily="2" charset="-79"/>
              </a:rPr>
              <a:t>Στο κείμενο που θα μελετήσουμε στη συνέχεια εξετάζει τη θέση του φορμαλισμού στην ιστορία των ιδεών.</a:t>
            </a:r>
          </a:p>
          <a:p>
            <a:pPr eaLnBrk="1" hangingPunct="1"/>
            <a:endParaRPr lang="el-GR" altLang="el-GR" sz="1800" b="1" dirty="0"/>
          </a:p>
          <a:p>
            <a:pPr eaLnBrk="1" hangingPunct="1"/>
            <a:endParaRPr lang="en-US" altLang="el-GR" sz="1800" dirty="0"/>
          </a:p>
        </p:txBody>
      </p:sp>
      <p:pic>
        <p:nvPicPr>
          <p:cNvPr id="24579" name="Picture 7" descr="FileTzvetan_Todorov-Strasbourg_2011_(3)"/>
          <p:cNvPicPr>
            <a:picLocks noGrp="1" noChangeAspect="1" noChangeArrowheads="1"/>
          </p:cNvPicPr>
          <p:nvPr>
            <p:ph sz="half" idx="2"/>
          </p:nvPr>
        </p:nvPicPr>
        <p:blipFill>
          <a:blip r:embed="rId5">
            <a:extLst>
              <a:ext uri="{28A0092B-C50C-407E-A947-70E740481C1C}">
                <a14:useLocalDpi xmlns:a14="http://schemas.microsoft.com/office/drawing/2010/main" val="0"/>
              </a:ext>
            </a:extLst>
          </a:blip>
          <a:srcRect/>
          <a:stretch>
            <a:fillRect/>
          </a:stretch>
        </p:blipFill>
        <p:spPr>
          <a:xfrm>
            <a:off x="7040880" y="1628775"/>
            <a:ext cx="3293093" cy="3187065"/>
          </a:xfrm>
          <a:noFill/>
        </p:spPr>
      </p:pic>
    </p:spTree>
    <p:extLst>
      <p:ext uri="{BB962C8B-B14F-4D97-AF65-F5344CB8AC3E}">
        <p14:creationId xmlns:p14="http://schemas.microsoft.com/office/powerpoint/2010/main" val="836251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4">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56">
            <a:extLst>
              <a:ext uri="{FF2B5EF4-FFF2-40B4-BE49-F238E27FC236}">
                <a16:creationId xmlns:a16="http://schemas.microsoft.com/office/drawing/2014/main" id="{FD073016-B734-483B-8953-5BADEE1451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8600" y="0"/>
            <a:ext cx="8157458" cy="6858000"/>
          </a:xfrm>
          <a:prstGeom prst="rect">
            <a:avLst/>
          </a:prstGeom>
          <a:gradFill>
            <a:gsLst>
              <a:gs pos="2000">
                <a:schemeClr val="accent1"/>
              </a:gs>
              <a:gs pos="78000">
                <a:schemeClr val="accent1">
                  <a:lumMod val="50000"/>
                </a:schemeClr>
              </a:gs>
              <a:gs pos="100000">
                <a:srgbClr val="000000">
                  <a:alpha val="85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0A7EAB6-59D3-4325-8DE6-E0CA4009CE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4537" y="1839884"/>
            <a:ext cx="8157460" cy="5017687"/>
          </a:xfrm>
          <a:prstGeom prst="rect">
            <a:avLst/>
          </a:prstGeom>
          <a:gradFill>
            <a:gsLst>
              <a:gs pos="0">
                <a:schemeClr val="accent1">
                  <a:lumMod val="60000"/>
                  <a:lumOff val="40000"/>
                  <a:alpha val="30000"/>
                </a:schemeClr>
              </a:gs>
              <a:gs pos="100000">
                <a:srgbClr val="000000">
                  <a:alpha val="44000"/>
                </a:srgb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063179" y="-33131"/>
            <a:ext cx="6857999" cy="6923403"/>
          </a:xfrm>
          <a:prstGeom prst="rect">
            <a:avLst/>
          </a:prstGeom>
          <a:gradFill>
            <a:gsLst>
              <a:gs pos="56000">
                <a:schemeClr val="accent1">
                  <a:lumMod val="60000"/>
                  <a:lumOff val="40000"/>
                  <a:alpha val="0"/>
                </a:schemeClr>
              </a:gs>
              <a:gs pos="100000">
                <a:schemeClr val="accent1"/>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Θέση περιεχομένου 11" descr="Εικόνα που περιέχει κείμενο&#10;&#10;Περιγραφή που δημιουργήθηκε αυτόματα">
            <a:extLst>
              <a:ext uri="{FF2B5EF4-FFF2-40B4-BE49-F238E27FC236}">
                <a16:creationId xmlns:a16="http://schemas.microsoft.com/office/drawing/2014/main" id="{5D59BBC5-6E73-4B52-B4A1-7A0D93DF44C4}"/>
              </a:ext>
            </a:extLst>
          </p:cNvPr>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t="1464" r="-1" b="2164"/>
          <a:stretch/>
        </p:blipFill>
        <p:spPr>
          <a:xfrm>
            <a:off x="779463" y="457200"/>
            <a:ext cx="2057400" cy="2935288"/>
          </a:xfrm>
          <a:prstGeom prst="rect">
            <a:avLst/>
          </a:prstGeom>
        </p:spPr>
      </p:pic>
      <p:pic>
        <p:nvPicPr>
          <p:cNvPr id="8" name="Θέση περιεχομένου 7">
            <a:extLst>
              <a:ext uri="{FF2B5EF4-FFF2-40B4-BE49-F238E27FC236}">
                <a16:creationId xmlns:a16="http://schemas.microsoft.com/office/drawing/2014/main" id="{9DAC173B-DC01-43EB-810F-C8A7E4738F0F}"/>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r="-1" b="13911"/>
          <a:stretch/>
        </p:blipFill>
        <p:spPr>
          <a:xfrm>
            <a:off x="779463" y="3463925"/>
            <a:ext cx="2057400" cy="2935288"/>
          </a:xfrm>
          <a:prstGeom prst="rect">
            <a:avLst/>
          </a:prstGeom>
        </p:spPr>
      </p:pic>
      <p:pic>
        <p:nvPicPr>
          <p:cNvPr id="18" name="Εικόνα 17" descr="Εικόνα που περιέχει γυαλιά, άτομο, ντύσιμο&#10;&#10;Περιγραφή που δημιουργήθηκε αυτόματα">
            <a:extLst>
              <a:ext uri="{FF2B5EF4-FFF2-40B4-BE49-F238E27FC236}">
                <a16:creationId xmlns:a16="http://schemas.microsoft.com/office/drawing/2014/main" id="{F63DE7D5-D5D4-4EC1-8A78-BE373CB0A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08300" y="457200"/>
            <a:ext cx="4224338" cy="1881188"/>
          </a:xfrm>
          <a:prstGeom prst="rect">
            <a:avLst/>
          </a:prstGeom>
        </p:spPr>
      </p:pic>
      <p:pic>
        <p:nvPicPr>
          <p:cNvPr id="23" name="Εικόνα 22">
            <a:extLst>
              <a:ext uri="{FF2B5EF4-FFF2-40B4-BE49-F238E27FC236}">
                <a16:creationId xmlns:a16="http://schemas.microsoft.com/office/drawing/2014/main" id="{EB3818BA-5641-4801-B977-38450A2D61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08300" y="2411413"/>
            <a:ext cx="1343025" cy="1976438"/>
          </a:xfrm>
          <a:prstGeom prst="rect">
            <a:avLst/>
          </a:prstGeom>
        </p:spPr>
      </p:pic>
      <p:pic>
        <p:nvPicPr>
          <p:cNvPr id="10" name="Εικόνα 9">
            <a:extLst>
              <a:ext uri="{FF2B5EF4-FFF2-40B4-BE49-F238E27FC236}">
                <a16:creationId xmlns:a16="http://schemas.microsoft.com/office/drawing/2014/main" id="{2B0C91C0-4EEA-4EE0-BCEF-55037FDA7F51}"/>
              </a:ext>
            </a:extLst>
          </p:cNvPr>
          <p:cNvPicPr>
            <a:picLocks noChangeAspect="1"/>
          </p:cNvPicPr>
          <p:nvPr/>
        </p:nvPicPr>
        <p:blipFill rotWithShape="1">
          <a:blip r:embed="rId6">
            <a:extLst>
              <a:ext uri="{28A0092B-C50C-407E-A947-70E740481C1C}">
                <a14:useLocalDpi xmlns:a14="http://schemas.microsoft.com/office/drawing/2010/main" val="0"/>
              </a:ext>
            </a:extLst>
          </a:blip>
          <a:srcRect r="-1" b="1865"/>
          <a:stretch/>
        </p:blipFill>
        <p:spPr>
          <a:xfrm>
            <a:off x="2908300" y="4459288"/>
            <a:ext cx="1343025" cy="1939925"/>
          </a:xfrm>
          <a:prstGeom prst="rect">
            <a:avLst/>
          </a:prstGeom>
        </p:spPr>
      </p:pic>
      <p:pic>
        <p:nvPicPr>
          <p:cNvPr id="15" name="Εικόνα 14">
            <a:extLst>
              <a:ext uri="{FF2B5EF4-FFF2-40B4-BE49-F238E27FC236}">
                <a16:creationId xmlns:a16="http://schemas.microsoft.com/office/drawing/2014/main" id="{A811838D-0443-4B79-A160-A9DD10A14598}"/>
              </a:ext>
            </a:extLst>
          </p:cNvPr>
          <p:cNvPicPr>
            <a:picLocks noChangeAspect="1"/>
          </p:cNvPicPr>
          <p:nvPr/>
        </p:nvPicPr>
        <p:blipFill rotWithShape="1">
          <a:blip r:embed="rId7">
            <a:extLst>
              <a:ext uri="{28A0092B-C50C-407E-A947-70E740481C1C}">
                <a14:useLocalDpi xmlns:a14="http://schemas.microsoft.com/office/drawing/2010/main" val="0"/>
              </a:ext>
            </a:extLst>
          </a:blip>
          <a:srcRect l="22997" r="21993" b="-3"/>
          <a:stretch/>
        </p:blipFill>
        <p:spPr>
          <a:xfrm>
            <a:off x="4324350" y="2411413"/>
            <a:ext cx="2809875" cy="3989388"/>
          </a:xfrm>
          <a:prstGeom prst="rect">
            <a:avLst/>
          </a:prstGeom>
        </p:spPr>
      </p:pic>
      <p:pic>
        <p:nvPicPr>
          <p:cNvPr id="6" name="Θέση περιεχομένου 5">
            <a:extLst>
              <a:ext uri="{FF2B5EF4-FFF2-40B4-BE49-F238E27FC236}">
                <a16:creationId xmlns:a16="http://schemas.microsoft.com/office/drawing/2014/main" id="{038D723D-054E-4FA2-AAD1-E6AB9BBC019E}"/>
              </a:ext>
            </a:extLst>
          </p:cNvPr>
          <p:cNvPicPr>
            <a:picLocks noChangeAspect="1"/>
          </p:cNvPicPr>
          <p:nvPr/>
        </p:nvPicPr>
        <p:blipFill rotWithShape="1">
          <a:blip r:embed="rId8">
            <a:extLst>
              <a:ext uri="{28A0092B-C50C-407E-A947-70E740481C1C}">
                <a14:useLocalDpi xmlns:a14="http://schemas.microsoft.com/office/drawing/2010/main" val="0"/>
              </a:ext>
            </a:extLst>
          </a:blip>
          <a:srcRect l="1196" r="3" b="3"/>
          <a:stretch/>
        </p:blipFill>
        <p:spPr>
          <a:xfrm>
            <a:off x="7207250" y="457200"/>
            <a:ext cx="4205288" cy="5943600"/>
          </a:xfrm>
          <a:prstGeom prst="rect">
            <a:avLst/>
          </a:prstGeom>
        </p:spPr>
      </p:pic>
    </p:spTree>
    <p:extLst>
      <p:ext uri="{BB962C8B-B14F-4D97-AF65-F5344CB8AC3E}">
        <p14:creationId xmlns:p14="http://schemas.microsoft.com/office/powerpoint/2010/main" val="145292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B6C0C3-CF56-4FB3-8CCA-12C1D4E3B2A6}"/>
              </a:ext>
            </a:extLst>
          </p:cNvPr>
          <p:cNvSpPr>
            <a:spLocks noGrp="1"/>
          </p:cNvSpPr>
          <p:nvPr>
            <p:ph type="title"/>
          </p:nvPr>
        </p:nvSpPr>
        <p:spPr>
          <a:xfrm>
            <a:off x="6250558" y="812656"/>
            <a:ext cx="5609220" cy="1007755"/>
          </a:xfrm>
        </p:spPr>
        <p:txBody>
          <a:bodyPr vert="horz" lIns="91440" tIns="45720" rIns="91440" bIns="45720" rtlCol="0" anchor="ctr">
            <a:normAutofit/>
          </a:bodyPr>
          <a:lstStyle/>
          <a:p>
            <a:r>
              <a:rPr lang="en-US" sz="3600" dirty="0" err="1"/>
              <a:t>Γι</a:t>
            </a:r>
            <a:r>
              <a:rPr lang="en-US" sz="3600" dirty="0"/>
              <a:t>ατί αγαπώ τη λογοτεχνία</a:t>
            </a:r>
            <a:r>
              <a:rPr lang="el-GR" sz="3600" dirty="0"/>
              <a:t>…</a:t>
            </a:r>
            <a:endParaRPr lang="en-US" sz="3600" dirty="0"/>
          </a:p>
        </p:txBody>
      </p:sp>
      <p:sp>
        <p:nvSpPr>
          <p:cNvPr id="18" name="Freeform: Shape 15">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Θέση περιεχομένου 5" descr="Εικόνα που περιέχει άτομο&#10;&#10;Περιγραφή που δημιουργήθηκε αυτόματα">
            <a:extLst>
              <a:ext uri="{FF2B5EF4-FFF2-40B4-BE49-F238E27FC236}">
                <a16:creationId xmlns:a16="http://schemas.microsoft.com/office/drawing/2014/main" id="{3B3008D9-5F25-4C63-B25C-00ADB2E8C0D6}"/>
              </a:ext>
            </a:extLst>
          </p:cNvPr>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l="2763" r="25156" b="-1"/>
          <a:stretch/>
        </p:blipFill>
        <p:spPr>
          <a:xfrm>
            <a:off x="2" y="-2"/>
            <a:ext cx="5441859" cy="5654940"/>
          </a:xfrm>
          <a:custGeom>
            <a:avLst/>
            <a:gdLst/>
            <a:ahLst/>
            <a:cxnLst/>
            <a:rect l="l" t="t" r="r" b="b"/>
            <a:pathLst>
              <a:path w="5441859" h="5654940">
                <a:moveTo>
                  <a:pt x="0" y="0"/>
                </a:moveTo>
                <a:lnTo>
                  <a:pt x="4400491" y="0"/>
                </a:lnTo>
                <a:lnTo>
                  <a:pt x="4484766" y="76595"/>
                </a:lnTo>
                <a:cubicBezTo>
                  <a:pt x="5076107"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p:spPr>
      </p:pic>
      <p:sp>
        <p:nvSpPr>
          <p:cNvPr id="4" name="Θέση περιεχομένου 3">
            <a:extLst>
              <a:ext uri="{FF2B5EF4-FFF2-40B4-BE49-F238E27FC236}">
                <a16:creationId xmlns:a16="http://schemas.microsoft.com/office/drawing/2014/main" id="{797D164F-F726-4502-85E5-E24C72BD2008}"/>
              </a:ext>
            </a:extLst>
          </p:cNvPr>
          <p:cNvSpPr>
            <a:spLocks noGrp="1"/>
          </p:cNvSpPr>
          <p:nvPr>
            <p:ph sz="half" idx="2"/>
          </p:nvPr>
        </p:nvSpPr>
        <p:spPr>
          <a:xfrm>
            <a:off x="6234329" y="1753299"/>
            <a:ext cx="5314543" cy="4992733"/>
          </a:xfrm>
        </p:spPr>
        <p:txBody>
          <a:bodyPr vert="horz" lIns="91440" tIns="45720" rIns="91440" bIns="45720" rtlCol="0" anchor="t">
            <a:normAutofit/>
          </a:bodyPr>
          <a:lstStyle/>
          <a:p>
            <a:pPr marL="0" indent="0" algn="just">
              <a:buNone/>
            </a:pPr>
            <a:r>
              <a:rPr lang="en-US" sz="1400" b="0" i="1" dirty="0" err="1">
                <a:effectLst/>
              </a:rPr>
              <a:t>Ότ</a:t>
            </a:r>
            <a:r>
              <a:rPr lang="en-US" sz="1400" b="0" i="1" dirty="0">
                <a:effectLst/>
              </a:rPr>
              <a:t>αν αναρωτιέμαι σήμερα γιατί αγαπώ τη λογοτεχνία, μου έρχεται αυθόρμητα η απάντηση: γιατί με βοηθάει να ζω. </a:t>
            </a:r>
            <a:r>
              <a:rPr lang="en-US" sz="1400" b="0" i="1" dirty="0" err="1">
                <a:effectLst/>
              </a:rPr>
              <a:t>Δεν</a:t>
            </a:r>
            <a:r>
              <a:rPr lang="en-US" sz="1400" b="0" i="1" dirty="0">
                <a:effectLst/>
              </a:rPr>
              <a:t> </a:t>
            </a:r>
            <a:r>
              <a:rPr lang="en-US" sz="1400" b="0" i="1" dirty="0" err="1">
                <a:effectLst/>
              </a:rPr>
              <a:t>ζητώ</a:t>
            </a:r>
            <a:r>
              <a:rPr lang="en-US" sz="1400" b="0" i="1" dirty="0">
                <a:effectLst/>
              </a:rPr>
              <a:t> πια από α</a:t>
            </a:r>
            <a:r>
              <a:rPr lang="en-US" sz="1400" b="0" i="1" dirty="0" err="1">
                <a:effectLst/>
              </a:rPr>
              <a:t>υτή</a:t>
            </a:r>
            <a:r>
              <a:rPr lang="en-US" sz="1400" b="0" i="1" dirty="0">
                <a:effectLst/>
              </a:rPr>
              <a:t>, όπ</a:t>
            </a:r>
            <a:r>
              <a:rPr lang="en-US" sz="1400" b="0" i="1" dirty="0" err="1">
                <a:effectLst/>
              </a:rPr>
              <a:t>ως</a:t>
            </a:r>
            <a:r>
              <a:rPr lang="en-US" sz="1400" b="0" i="1" dirty="0">
                <a:effectLst/>
              </a:rPr>
              <a:t> κα</a:t>
            </a:r>
            <a:r>
              <a:rPr lang="en-US" sz="1400" b="0" i="1" dirty="0" err="1">
                <a:effectLst/>
              </a:rPr>
              <a:t>τά</a:t>
            </a:r>
            <a:r>
              <a:rPr lang="en-US" sz="1400" b="0" i="1" dirty="0">
                <a:effectLst/>
              </a:rPr>
              <a:t> </a:t>
            </a:r>
            <a:r>
              <a:rPr lang="en-US" sz="1400" b="0" i="1" dirty="0" err="1">
                <a:effectLst/>
              </a:rPr>
              <a:t>την</a:t>
            </a:r>
            <a:r>
              <a:rPr lang="en-US" sz="1400" b="0" i="1" dirty="0">
                <a:effectLst/>
              </a:rPr>
              <a:t> </a:t>
            </a:r>
            <a:r>
              <a:rPr lang="en-US" sz="1400" b="0" i="1" dirty="0" err="1">
                <a:effectLst/>
              </a:rPr>
              <a:t>εφη</a:t>
            </a:r>
            <a:r>
              <a:rPr lang="en-US" sz="1400" b="0" i="1" dirty="0">
                <a:effectLst/>
              </a:rPr>
              <a:t>βεία μου, να με γλιτώσει από τα τραύματα που θα μπορούσα να υποστώ κατά τις συναντήσεις μου με πρόσωπα. </a:t>
            </a:r>
            <a:r>
              <a:rPr lang="en-US" sz="1400" b="0" i="1" dirty="0" err="1">
                <a:effectLst/>
              </a:rPr>
              <a:t>Αντί</a:t>
            </a:r>
            <a:r>
              <a:rPr lang="en-US" sz="1400" b="0" i="1" dirty="0">
                <a:effectLst/>
              </a:rPr>
              <a:t> να </a:t>
            </a:r>
            <a:r>
              <a:rPr lang="en-US" sz="1400" b="0" i="1" dirty="0" err="1">
                <a:effectLst/>
              </a:rPr>
              <a:t>με</a:t>
            </a:r>
            <a:r>
              <a:rPr lang="en-US" sz="1400" b="0" i="1" dirty="0">
                <a:effectLst/>
              </a:rPr>
              <a:t> ανα</a:t>
            </a:r>
            <a:r>
              <a:rPr lang="en-US" sz="1400" b="0" i="1" dirty="0" err="1">
                <a:effectLst/>
              </a:rPr>
              <a:t>κουφίζει</a:t>
            </a:r>
            <a:r>
              <a:rPr lang="en-US" sz="1400" b="0" i="1" dirty="0">
                <a:effectLst/>
              </a:rPr>
              <a:t> από </a:t>
            </a:r>
            <a:r>
              <a:rPr lang="en-US" sz="1400" b="0" i="1" dirty="0" err="1">
                <a:effectLst/>
              </a:rPr>
              <a:t>τις</a:t>
            </a:r>
            <a:r>
              <a:rPr lang="en-US" sz="1400" b="0" i="1" dirty="0">
                <a:effectLst/>
              </a:rPr>
              <a:t> β</a:t>
            </a:r>
            <a:r>
              <a:rPr lang="en-US" sz="1400" b="0" i="1" dirty="0" err="1">
                <a:effectLst/>
              </a:rPr>
              <a:t>ιωμένες</a:t>
            </a:r>
            <a:r>
              <a:rPr lang="en-US" sz="1400" b="0" i="1" dirty="0">
                <a:effectLst/>
              </a:rPr>
              <a:t> </a:t>
            </a:r>
            <a:r>
              <a:rPr lang="en-US" sz="1400" b="0" i="1" dirty="0" err="1">
                <a:effectLst/>
              </a:rPr>
              <a:t>εμ</a:t>
            </a:r>
            <a:r>
              <a:rPr lang="en-US" sz="1400" b="0" i="1" dirty="0">
                <a:effectLst/>
              </a:rPr>
              <a:t>πειρίες μου, με κάνει να ανακαλύπτω κόσμους συνεχόμενους με αυτές και μου επιτρέπει να τις κατανοήσω καλύτερα. </a:t>
            </a:r>
            <a:r>
              <a:rPr lang="en-US" sz="1400" b="0" i="1" dirty="0" err="1">
                <a:effectLst/>
              </a:rPr>
              <a:t>Δεν</a:t>
            </a:r>
            <a:r>
              <a:rPr lang="en-US" sz="1400" b="0" i="1" dirty="0">
                <a:effectLst/>
              </a:rPr>
              <a:t> </a:t>
            </a:r>
            <a:r>
              <a:rPr lang="en-US" sz="1400" b="0" i="1" dirty="0" err="1">
                <a:effectLst/>
              </a:rPr>
              <a:t>νομίζω</a:t>
            </a:r>
            <a:r>
              <a:rPr lang="en-US" sz="1400" b="0" i="1" dirty="0">
                <a:effectLst/>
              </a:rPr>
              <a:t> </a:t>
            </a:r>
            <a:r>
              <a:rPr lang="en-US" sz="1400" b="0" i="1" dirty="0" err="1">
                <a:effectLst/>
              </a:rPr>
              <a:t>ότι</a:t>
            </a:r>
            <a:r>
              <a:rPr lang="en-US" sz="1400" b="0" i="1" dirty="0">
                <a:effectLst/>
              </a:rPr>
              <a:t> </a:t>
            </a:r>
            <a:r>
              <a:rPr lang="en-US" sz="1400" b="0" i="1" dirty="0" err="1">
                <a:effectLst/>
              </a:rPr>
              <a:t>είμ</a:t>
            </a:r>
            <a:r>
              <a:rPr lang="en-US" sz="1400" b="0" i="1" dirty="0">
                <a:effectLst/>
              </a:rPr>
              <a:t>αι ο μόνος που βλέπει τα πράγματα με αυτόν τον τρόπο. </a:t>
            </a:r>
            <a:r>
              <a:rPr lang="en-US" sz="1400" b="0" i="1" dirty="0" err="1">
                <a:effectLst/>
              </a:rPr>
              <a:t>Πιο</a:t>
            </a:r>
            <a:r>
              <a:rPr lang="en-US" sz="1400" b="0" i="1" dirty="0">
                <a:effectLst/>
              </a:rPr>
              <a:t> π</a:t>
            </a:r>
            <a:r>
              <a:rPr lang="en-US" sz="1400" b="0" i="1" dirty="0" err="1">
                <a:effectLst/>
              </a:rPr>
              <a:t>υκνή</a:t>
            </a:r>
            <a:r>
              <a:rPr lang="en-US" sz="1400" b="0" i="1" dirty="0">
                <a:effectLst/>
              </a:rPr>
              <a:t>, π</a:t>
            </a:r>
            <a:r>
              <a:rPr lang="en-US" sz="1400" b="0" i="1" dirty="0" err="1">
                <a:effectLst/>
              </a:rPr>
              <a:t>ιο</a:t>
            </a:r>
            <a:r>
              <a:rPr lang="en-US" sz="1400" b="0" i="1" dirty="0">
                <a:effectLst/>
              </a:rPr>
              <a:t> </a:t>
            </a:r>
            <a:r>
              <a:rPr lang="en-US" sz="1400" b="0" i="1" dirty="0" err="1">
                <a:effectLst/>
              </a:rPr>
              <a:t>εύγλωττη</a:t>
            </a:r>
            <a:r>
              <a:rPr lang="en-US" sz="1400" b="0" i="1" dirty="0">
                <a:effectLst/>
              </a:rPr>
              <a:t> από </a:t>
            </a:r>
            <a:r>
              <a:rPr lang="en-US" sz="1400" b="0" i="1" dirty="0" err="1">
                <a:effectLst/>
              </a:rPr>
              <a:t>την</a:t>
            </a:r>
            <a:r>
              <a:rPr lang="en-US" sz="1400" b="0" i="1" dirty="0">
                <a:effectLst/>
              </a:rPr>
              <a:t> κα</a:t>
            </a:r>
            <a:r>
              <a:rPr lang="en-US" sz="1400" b="0" i="1" dirty="0" err="1">
                <a:effectLst/>
              </a:rPr>
              <a:t>θημερινή</a:t>
            </a:r>
            <a:r>
              <a:rPr lang="en-US" sz="1400" b="0" i="1" dirty="0">
                <a:effectLst/>
              </a:rPr>
              <a:t> </a:t>
            </a:r>
            <a:r>
              <a:rPr lang="en-US" sz="1400" b="0" i="1" dirty="0" err="1">
                <a:effectLst/>
              </a:rPr>
              <a:t>ζωή</a:t>
            </a:r>
            <a:r>
              <a:rPr lang="en-US" sz="1400" b="0" i="1" dirty="0">
                <a:effectLst/>
              </a:rPr>
              <a:t>, α</a:t>
            </a:r>
            <a:r>
              <a:rPr lang="en-US" sz="1400" b="0" i="1" dirty="0" err="1">
                <a:effectLst/>
              </a:rPr>
              <a:t>λλά</a:t>
            </a:r>
            <a:r>
              <a:rPr lang="en-US" sz="1400" b="0" i="1" dirty="0">
                <a:effectLst/>
              </a:rPr>
              <a:t> </a:t>
            </a:r>
            <a:r>
              <a:rPr lang="en-US" sz="1400" b="0" i="1" dirty="0" err="1">
                <a:effectLst/>
              </a:rPr>
              <a:t>όχι</a:t>
            </a:r>
            <a:r>
              <a:rPr lang="en-US" sz="1400" b="0" i="1" dirty="0">
                <a:effectLst/>
              </a:rPr>
              <a:t> </a:t>
            </a:r>
            <a:r>
              <a:rPr lang="en-US" sz="1400" b="0" i="1" dirty="0" err="1">
                <a:effectLst/>
              </a:rPr>
              <a:t>ριζικά</a:t>
            </a:r>
            <a:r>
              <a:rPr lang="en-US" sz="1400" b="0" i="1" dirty="0">
                <a:effectLst/>
              </a:rPr>
              <a:t> </a:t>
            </a:r>
            <a:r>
              <a:rPr lang="en-US" sz="1400" b="0" i="1" dirty="0" err="1">
                <a:effectLst/>
              </a:rPr>
              <a:t>δι</a:t>
            </a:r>
            <a:r>
              <a:rPr lang="en-US" sz="1400" b="0" i="1" dirty="0">
                <a:effectLst/>
              </a:rPr>
              <a:t>αφορετική, η λογοτεχνία διευρύνει τον κόσμο μας, μας παροτρύνει να φανταστούμε άλλους τρόπους για να τον προσλαμβάνουμε και να τον οργανώσουμε. </a:t>
            </a:r>
            <a:r>
              <a:rPr lang="en-US" sz="1400" b="0" i="1" dirty="0" err="1">
                <a:effectLst/>
              </a:rPr>
              <a:t>Είμ</a:t>
            </a:r>
            <a:r>
              <a:rPr lang="en-US" sz="1400" b="0" i="1" dirty="0">
                <a:effectLst/>
              </a:rPr>
              <a:t>αστε όλοι φτιαγμένοι από αυτά που μας δίνουν οι άλλες ανθρώπινες υπάρξεις: πρώτα οι γονείς μας, ύστερα αυτοί που μας περιβάλλουν. </a:t>
            </a:r>
            <a:r>
              <a:rPr lang="en-US" sz="1400" b="1" i="1" dirty="0">
                <a:effectLst/>
              </a:rPr>
              <a:t>Η </a:t>
            </a:r>
            <a:r>
              <a:rPr lang="en-US" sz="1400" b="1" i="1" dirty="0" err="1">
                <a:effectLst/>
              </a:rPr>
              <a:t>λογοτεχνί</a:t>
            </a:r>
            <a:r>
              <a:rPr lang="en-US" sz="1400" b="1" i="1" dirty="0">
                <a:effectLst/>
              </a:rPr>
              <a:t>α ανοίγει στο άπειρο αυτή τη δυνατότητα αμοιβαίας επικοινωνίας με τους άλλους, και έτσι μας εμπλουτίζει απεριόριστα. </a:t>
            </a:r>
            <a:r>
              <a:rPr lang="en-US" sz="1400" b="0" i="1" dirty="0">
                <a:effectLst/>
              </a:rPr>
              <a:t>Μας πα</a:t>
            </a:r>
            <a:r>
              <a:rPr lang="en-US" sz="1400" b="0" i="1" dirty="0" err="1">
                <a:effectLst/>
              </a:rPr>
              <a:t>ρέχει</a:t>
            </a:r>
            <a:r>
              <a:rPr lang="en-US" sz="1400" b="0" i="1" dirty="0">
                <a:effectLst/>
              </a:rPr>
              <a:t> ανα</a:t>
            </a:r>
            <a:r>
              <a:rPr lang="en-US" sz="1400" b="0" i="1" dirty="0" err="1">
                <a:effectLst/>
              </a:rPr>
              <a:t>ντικ</a:t>
            </a:r>
            <a:r>
              <a:rPr lang="en-US" sz="1400" b="0" i="1" dirty="0">
                <a:effectLst/>
              </a:rPr>
              <a:t>ατάστατες εμπειρίες που κάνουν ώστε ο πραγματικός κόσμος να αποκτά βαθύτερο νόημα και να γίνεται ομορφότερος. </a:t>
            </a:r>
            <a:r>
              <a:rPr lang="en-US" sz="1400" b="0" i="1" dirty="0" err="1">
                <a:effectLst/>
              </a:rPr>
              <a:t>Πέρ</a:t>
            </a:r>
            <a:r>
              <a:rPr lang="en-US" sz="1400" b="0" i="1" dirty="0">
                <a:effectLst/>
              </a:rPr>
              <a:t>α από το να παρέχει μια απλή τέρψη, μια ψυχαγωγία για τα μορφωμένα άτομα, </a:t>
            </a:r>
            <a:r>
              <a:rPr lang="en-US" sz="1400" b="1" i="1" dirty="0">
                <a:effectLst/>
              </a:rPr>
              <a:t>επιτρέπει στον καθένα να ανταποκριθεί καλύτερα στην κλίση του να είναι ανθρώπινος…</a:t>
            </a:r>
            <a:endParaRPr lang="en-US" sz="1400" b="1" i="0" dirty="0">
              <a:effectLst/>
            </a:endParaRPr>
          </a:p>
          <a:p>
            <a:endParaRPr lang="el-GR" sz="1400" b="0" i="0" dirty="0">
              <a:effectLst/>
            </a:endParaRPr>
          </a:p>
          <a:p>
            <a:r>
              <a:rPr lang="en-US" sz="1400" b="0" i="0" dirty="0" err="1">
                <a:effectLst/>
              </a:rPr>
              <a:t>Τσ</a:t>
            </a:r>
            <a:r>
              <a:rPr lang="en-US" sz="1400" b="0" i="0" dirty="0">
                <a:effectLst/>
              </a:rPr>
              <a:t>βέταν Τοντόροφ, </a:t>
            </a:r>
            <a:r>
              <a:rPr lang="en-US" sz="1400" b="0" i="1" dirty="0">
                <a:effectLst/>
              </a:rPr>
              <a:t>Η λογοτεχνία σε κίνδυνο, </a:t>
            </a:r>
            <a:r>
              <a:rPr lang="en-US" sz="1400" b="0" i="0" dirty="0">
                <a:effectLst/>
              </a:rPr>
              <a:t>μτφ</a:t>
            </a:r>
            <a:r>
              <a:rPr lang="el-GR" sz="1400" b="0" i="0" dirty="0">
                <a:effectLst/>
              </a:rPr>
              <a:t>ρ</a:t>
            </a:r>
            <a:r>
              <a:rPr lang="en-US" sz="1400" b="0" i="0" dirty="0">
                <a:effectLst/>
              </a:rPr>
              <a:t>. </a:t>
            </a:r>
            <a:r>
              <a:rPr lang="en-US" sz="1400" b="0" i="0" dirty="0" err="1">
                <a:effectLst/>
              </a:rPr>
              <a:t>Χρύσ</a:t>
            </a:r>
            <a:r>
              <a:rPr lang="en-US" sz="1400" b="0" i="0" dirty="0">
                <a:effectLst/>
              </a:rPr>
              <a:t>α Βαγενά-εισαγωγή Νάσος Βαγενάς, εκδ. </a:t>
            </a:r>
            <a:r>
              <a:rPr lang="en-US" sz="1400" b="0" i="0" dirty="0" err="1">
                <a:effectLst/>
              </a:rPr>
              <a:t>Πόλις</a:t>
            </a:r>
            <a:r>
              <a:rPr lang="en-US" sz="1400" b="0" i="0" dirty="0">
                <a:effectLst/>
              </a:rPr>
              <a:t>, </a:t>
            </a:r>
            <a:r>
              <a:rPr lang="en-US" sz="1400" b="0" i="0" dirty="0" err="1">
                <a:effectLst/>
              </a:rPr>
              <a:t>Αθήν</a:t>
            </a:r>
            <a:r>
              <a:rPr lang="en-US" sz="1400" b="0" i="0" dirty="0">
                <a:effectLst/>
              </a:rPr>
              <a:t>α 2013, σ. 29-30.</a:t>
            </a:r>
          </a:p>
          <a:p>
            <a:endParaRPr lang="en-US" sz="1100" dirty="0"/>
          </a:p>
        </p:txBody>
      </p:sp>
    </p:spTree>
    <p:extLst>
      <p:ext uri="{BB962C8B-B14F-4D97-AF65-F5344CB8AC3E}">
        <p14:creationId xmlns:p14="http://schemas.microsoft.com/office/powerpoint/2010/main" val="46965009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40720" y="136662"/>
            <a:ext cx="8158162" cy="1944687"/>
          </a:xfrm>
        </p:spPr>
        <p:txBody>
          <a:bodyPr>
            <a:normAutofit fontScale="90000"/>
          </a:bodyPr>
          <a:lstStyle/>
          <a:p>
            <a:pPr algn="ctr" eaLnBrk="1" hangingPunct="1"/>
            <a:br>
              <a:rPr lang="el-GR" altLang="el-GR" sz="2800" dirty="0">
                <a:solidFill>
                  <a:schemeClr val="accent2"/>
                </a:solidFill>
              </a:rPr>
            </a:br>
            <a:r>
              <a:rPr lang="el-GR" altLang="el-GR" sz="3100" i="1" dirty="0">
                <a:solidFill>
                  <a:schemeClr val="accent6">
                    <a:lumMod val="50000"/>
                  </a:schemeClr>
                </a:solidFill>
                <a:effectLst>
                  <a:outerShdw blurRad="38100" dist="38100" dir="2700000" algn="tl">
                    <a:srgbClr val="000000">
                      <a:alpha val="43137"/>
                    </a:srgbClr>
                  </a:outerShdw>
                </a:effectLst>
              </a:rPr>
              <a:t>1. ΠΩΣ ΟΡΙΖΟΥΝ ΟΙ ΦΟΡΜΑΛΙΣΤΕΣ ΤΗ ΛΟΓΟΤΕΧΝΙΑ;</a:t>
            </a:r>
            <a:br>
              <a:rPr lang="el-GR" altLang="el-GR" sz="3100" i="1" dirty="0">
                <a:solidFill>
                  <a:schemeClr val="accent6">
                    <a:lumMod val="50000"/>
                  </a:schemeClr>
                </a:solidFill>
                <a:effectLst>
                  <a:outerShdw blurRad="38100" dist="38100" dir="2700000" algn="tl">
                    <a:srgbClr val="000000">
                      <a:alpha val="43137"/>
                    </a:srgbClr>
                  </a:outerShdw>
                </a:effectLst>
              </a:rPr>
            </a:br>
            <a:br>
              <a:rPr lang="el-GR" altLang="el-GR" sz="2800" b="1" i="1" dirty="0">
                <a:solidFill>
                  <a:schemeClr val="accent2"/>
                </a:solidFill>
              </a:rPr>
            </a:br>
            <a:r>
              <a:rPr lang="el-GR" altLang="el-GR" sz="2400" b="1" dirty="0"/>
              <a:t>Ι.  </a:t>
            </a:r>
            <a:r>
              <a:rPr lang="el-GR" altLang="el-GR" sz="2000" b="1" dirty="0"/>
              <a:t>ΤΗΝ ΟΡΙΖΟΥΝ ΩΣ «ΠΟΙΗΤΙΚΗ ΓΛΩΣΣΑ» και την αντιπαραθέτουν στην «πρακτική γλώσσα». </a:t>
            </a:r>
            <a:r>
              <a:rPr lang="el-GR" altLang="el-GR" sz="2000" dirty="0"/>
              <a:t>Πρόκειται για έναν λειτουργικό ορισμό (σ. 32-34).</a:t>
            </a:r>
            <a:br>
              <a:rPr lang="el-GR" altLang="el-GR" sz="3200" dirty="0"/>
            </a:br>
            <a:endParaRPr lang="en-US" altLang="el-GR" sz="3200" dirty="0"/>
          </a:p>
        </p:txBody>
      </p:sp>
      <p:sp>
        <p:nvSpPr>
          <p:cNvPr id="25603" name="Rectangle 3"/>
          <p:cNvSpPr>
            <a:spLocks noGrp="1" noChangeArrowheads="1"/>
          </p:cNvSpPr>
          <p:nvPr>
            <p:ph type="body" sz="half" idx="1"/>
          </p:nvPr>
        </p:nvSpPr>
        <p:spPr>
          <a:xfrm>
            <a:off x="1774826" y="2081349"/>
            <a:ext cx="4244975" cy="4044814"/>
          </a:xfrm>
        </p:spPr>
        <p:txBody>
          <a:bodyPr/>
          <a:lstStyle/>
          <a:p>
            <a:pPr eaLnBrk="1" hangingPunct="1">
              <a:lnSpc>
                <a:spcPct val="80000"/>
              </a:lnSpc>
            </a:pPr>
            <a:r>
              <a:rPr lang="el-GR" altLang="el-GR" sz="1800" dirty="0"/>
              <a:t>Στην ΠΡΑΚΤΙΚΗ ΓΛΩΣΣΑ «οι γλωσσικές παραστάσεις αποτελούν </a:t>
            </a:r>
            <a:r>
              <a:rPr lang="el-GR" altLang="el-GR" sz="1800" i="1" dirty="0"/>
              <a:t>απλώς </a:t>
            </a:r>
            <a:r>
              <a:rPr lang="el-GR" altLang="el-GR" sz="1800" dirty="0"/>
              <a:t>μέσο επικοινωνίας» (σ. 32)</a:t>
            </a:r>
            <a:r>
              <a:rPr lang="en-US" altLang="el-GR" sz="1800" dirty="0"/>
              <a:t>.</a:t>
            </a:r>
            <a:endParaRPr lang="el-GR" altLang="el-GR" sz="1800" dirty="0"/>
          </a:p>
          <a:p>
            <a:pPr eaLnBrk="1" hangingPunct="1">
              <a:lnSpc>
                <a:spcPct val="80000"/>
              </a:lnSpc>
            </a:pPr>
            <a:endParaRPr lang="el-GR" altLang="el-GR" sz="1800" dirty="0"/>
          </a:p>
          <a:p>
            <a:pPr eaLnBrk="1" hangingPunct="1">
              <a:lnSpc>
                <a:spcPct val="80000"/>
              </a:lnSpc>
            </a:pPr>
            <a:r>
              <a:rPr lang="el-GR" altLang="el-GR" sz="1800" dirty="0"/>
              <a:t> Η πρακτική γλώσσα βρίσκει τη δικαίωσή της έξω από τον εαυτό της: είναι </a:t>
            </a:r>
            <a:r>
              <a:rPr lang="el-GR" altLang="el-GR" sz="1800" b="1" dirty="0">
                <a:solidFill>
                  <a:srgbClr val="7030A0"/>
                </a:solidFill>
              </a:rPr>
              <a:t>ΕΤΕΡΟΤΕΛΙΚΗ.</a:t>
            </a:r>
          </a:p>
          <a:p>
            <a:pPr eaLnBrk="1" hangingPunct="1">
              <a:lnSpc>
                <a:spcPct val="80000"/>
              </a:lnSpc>
            </a:pPr>
            <a:endParaRPr lang="el-GR" altLang="el-GR" sz="1800" b="1" dirty="0">
              <a:solidFill>
                <a:srgbClr val="7030A0"/>
              </a:solidFill>
            </a:endParaRPr>
          </a:p>
          <a:p>
            <a:pPr marL="0" indent="0" eaLnBrk="1" hangingPunct="1">
              <a:lnSpc>
                <a:spcPct val="80000"/>
              </a:lnSpc>
              <a:buNone/>
            </a:pPr>
            <a:r>
              <a:rPr lang="el-GR" altLang="el-GR" sz="1800" dirty="0"/>
              <a:t>Σκέψου για παράδειγμα:</a:t>
            </a:r>
          </a:p>
          <a:p>
            <a:pPr eaLnBrk="1" hangingPunct="1">
              <a:lnSpc>
                <a:spcPct val="80000"/>
              </a:lnSpc>
              <a:buFont typeface="Wingdings" panose="05000000000000000000" pitchFamily="2" charset="2"/>
              <a:buChar char="ü"/>
            </a:pPr>
            <a:r>
              <a:rPr lang="el-GR" altLang="el-GR" sz="1800" dirty="0"/>
              <a:t>«Να πλένετε τα χέρια σας συχνά για 20 δευτερόλεπτα».</a:t>
            </a:r>
          </a:p>
          <a:p>
            <a:pPr eaLnBrk="1" hangingPunct="1">
              <a:lnSpc>
                <a:spcPct val="80000"/>
              </a:lnSpc>
              <a:buFont typeface="Wingdings" panose="05000000000000000000" pitchFamily="2" charset="2"/>
              <a:buChar char="ü"/>
            </a:pPr>
            <a:r>
              <a:rPr lang="el-GR" altLang="el-GR" sz="1800" dirty="0"/>
              <a:t>«Μένουμε σπίτι».</a:t>
            </a:r>
          </a:p>
          <a:p>
            <a:pPr eaLnBrk="1" hangingPunct="1">
              <a:lnSpc>
                <a:spcPct val="80000"/>
              </a:lnSpc>
            </a:pPr>
            <a:endParaRPr lang="en-US" altLang="el-GR" sz="1800" b="1" dirty="0">
              <a:solidFill>
                <a:srgbClr val="FF0000"/>
              </a:solidFill>
            </a:endParaRPr>
          </a:p>
        </p:txBody>
      </p:sp>
      <p:sp>
        <p:nvSpPr>
          <p:cNvPr id="25604" name="Rectangle 4"/>
          <p:cNvSpPr>
            <a:spLocks noGrp="1" noChangeArrowheads="1"/>
          </p:cNvSpPr>
          <p:nvPr>
            <p:ph type="body" sz="half" idx="2"/>
          </p:nvPr>
        </p:nvSpPr>
        <p:spPr>
          <a:xfrm>
            <a:off x="6172200" y="1960605"/>
            <a:ext cx="4038600" cy="4760733"/>
          </a:xfrm>
        </p:spPr>
        <p:txBody>
          <a:bodyPr>
            <a:normAutofit fontScale="77500" lnSpcReduction="20000"/>
          </a:bodyPr>
          <a:lstStyle/>
          <a:p>
            <a:pPr marL="0" indent="0" eaLnBrk="1" hangingPunct="1">
              <a:lnSpc>
                <a:spcPct val="120000"/>
              </a:lnSpc>
              <a:buNone/>
            </a:pPr>
            <a:r>
              <a:rPr lang="el-GR" altLang="el-GR" sz="1700" dirty="0"/>
              <a:t>Η ΠΟΙΗΤΙΚΗ ΓΛΩΣΣΑ βρίσκει τη δικαίωσή της στον εαυτό της.  Έχει δηλαδή </a:t>
            </a:r>
            <a:r>
              <a:rPr lang="el-GR" altLang="el-GR" sz="1700" b="1" dirty="0"/>
              <a:t>αυτόνομη αξία</a:t>
            </a:r>
            <a:r>
              <a:rPr lang="el-GR" altLang="el-GR" sz="1700" dirty="0"/>
              <a:t>.</a:t>
            </a:r>
          </a:p>
          <a:p>
            <a:pPr marL="0" indent="0" eaLnBrk="1" hangingPunct="1">
              <a:lnSpc>
                <a:spcPct val="120000"/>
              </a:lnSpc>
              <a:buNone/>
            </a:pPr>
            <a:r>
              <a:rPr lang="el-GR" altLang="el-GR" sz="1700" dirty="0"/>
              <a:t>Είναι αυτή η ίδια σκοπός, και όχι μέσο.  Επομένως είναι </a:t>
            </a:r>
            <a:r>
              <a:rPr lang="el-GR" altLang="el-GR" sz="1700" b="1" dirty="0">
                <a:solidFill>
                  <a:srgbClr val="7030A0"/>
                </a:solidFill>
              </a:rPr>
              <a:t>ΑΥΤΟΤΕΛΙΚΗ.</a:t>
            </a:r>
            <a:endParaRPr lang="el-GR" altLang="el-GR" sz="1700" b="1" dirty="0">
              <a:solidFill>
                <a:srgbClr val="FF0000"/>
              </a:solidFill>
            </a:endParaRPr>
          </a:p>
          <a:p>
            <a:pPr marL="0" indent="0" eaLnBrk="1" hangingPunct="1">
              <a:lnSpc>
                <a:spcPct val="120000"/>
              </a:lnSpc>
              <a:buNone/>
            </a:pPr>
            <a:r>
              <a:rPr lang="el-GR" altLang="el-GR" sz="1700" dirty="0"/>
              <a:t>Ο </a:t>
            </a:r>
            <a:r>
              <a:rPr lang="el-GR" altLang="el-GR" sz="1700" dirty="0" err="1"/>
              <a:t>Γιάκομπσον</a:t>
            </a:r>
            <a:r>
              <a:rPr lang="el-GR" altLang="el-GR" sz="1700" dirty="0"/>
              <a:t> γράφει: «Η ποίηση δεν είναι άλλο παρά </a:t>
            </a:r>
            <a:r>
              <a:rPr lang="el-GR" altLang="el-GR" sz="1700" b="1" dirty="0"/>
              <a:t>μια διατύπωση που αποβλέπει στην έκφραση» </a:t>
            </a:r>
            <a:r>
              <a:rPr lang="el-GR" altLang="el-GR" sz="1700" dirty="0"/>
              <a:t>(σ. 34).</a:t>
            </a:r>
            <a:r>
              <a:rPr lang="en-US" altLang="el-GR" sz="1700" dirty="0"/>
              <a:t> </a:t>
            </a:r>
            <a:endParaRPr lang="el-GR" altLang="el-GR" sz="1700" dirty="0"/>
          </a:p>
          <a:p>
            <a:pPr marL="0" indent="0" eaLnBrk="1" hangingPunct="1">
              <a:lnSpc>
                <a:spcPct val="120000"/>
              </a:lnSpc>
              <a:buNone/>
            </a:pPr>
            <a:r>
              <a:rPr lang="el-GR" altLang="el-GR" sz="1700" i="1" dirty="0"/>
              <a:t>Σκέψου για παράδειγμα</a:t>
            </a:r>
            <a:r>
              <a:rPr lang="el-GR" altLang="el-GR" sz="1700" dirty="0"/>
              <a:t>: </a:t>
            </a:r>
          </a:p>
          <a:p>
            <a:pPr marL="0" indent="0" eaLnBrk="1" hangingPunct="1">
              <a:lnSpc>
                <a:spcPct val="120000"/>
              </a:lnSpc>
              <a:buNone/>
            </a:pPr>
            <a:r>
              <a:rPr lang="el-GR" altLang="el-GR" sz="1700" dirty="0"/>
              <a:t>«Χλωρά, </a:t>
            </a:r>
            <a:r>
              <a:rPr lang="el-GR" altLang="el-GR" sz="1700" dirty="0" err="1"/>
              <a:t>μοσχοβολούντα</a:t>
            </a:r>
            <a:endParaRPr lang="el-GR" altLang="el-GR" sz="1700" dirty="0"/>
          </a:p>
          <a:p>
            <a:pPr marL="0" indent="0" eaLnBrk="1" hangingPunct="1">
              <a:lnSpc>
                <a:spcPct val="120000"/>
              </a:lnSpc>
              <a:buNone/>
            </a:pPr>
            <a:r>
              <a:rPr lang="el-GR" altLang="el-GR" sz="1700" dirty="0" err="1"/>
              <a:t>νησία</a:t>
            </a:r>
            <a:r>
              <a:rPr lang="el-GR" altLang="el-GR" sz="1700" dirty="0"/>
              <a:t> του Αιγαίου πελάγους,</a:t>
            </a:r>
          </a:p>
          <a:p>
            <a:pPr marL="0" indent="0" eaLnBrk="1" hangingPunct="1">
              <a:lnSpc>
                <a:spcPct val="120000"/>
              </a:lnSpc>
              <a:buNone/>
            </a:pPr>
            <a:r>
              <a:rPr lang="el-GR" altLang="el-GR" sz="1700" dirty="0"/>
              <a:t>ευτυχισμένα χώματα</a:t>
            </a:r>
          </a:p>
          <a:p>
            <a:pPr marL="0" indent="0" eaLnBrk="1" hangingPunct="1">
              <a:lnSpc>
                <a:spcPct val="120000"/>
              </a:lnSpc>
              <a:buNone/>
            </a:pPr>
            <a:r>
              <a:rPr lang="el-GR" altLang="el-GR" sz="1700" dirty="0"/>
              <a:t>όπου η χαρά κ’ η ειρήνη</a:t>
            </a:r>
          </a:p>
          <a:p>
            <a:pPr marL="0" indent="0" eaLnBrk="1" hangingPunct="1">
              <a:lnSpc>
                <a:spcPct val="120000"/>
              </a:lnSpc>
              <a:buNone/>
            </a:pPr>
            <a:r>
              <a:rPr lang="el-GR" altLang="el-GR" sz="1700" dirty="0"/>
              <a:t>πάντα </a:t>
            </a:r>
            <a:r>
              <a:rPr lang="el-GR" altLang="el-GR" sz="1700" dirty="0" err="1"/>
              <a:t>εκατοίκουν</a:t>
            </a:r>
            <a:r>
              <a:rPr lang="el-GR" altLang="el-GR" sz="1700" dirty="0"/>
              <a:t>;» (Α. Κάλβος)</a:t>
            </a:r>
          </a:p>
          <a:p>
            <a:pPr marL="0" indent="0" eaLnBrk="1" hangingPunct="1">
              <a:lnSpc>
                <a:spcPct val="120000"/>
              </a:lnSpc>
              <a:buNone/>
            </a:pPr>
            <a:endParaRPr lang="el-GR" altLang="el-GR" sz="1700" dirty="0"/>
          </a:p>
          <a:p>
            <a:pPr marL="0" indent="0" eaLnBrk="1" hangingPunct="1">
              <a:lnSpc>
                <a:spcPct val="120000"/>
              </a:lnSpc>
              <a:buNone/>
            </a:pPr>
            <a:r>
              <a:rPr lang="el-GR" altLang="el-GR" sz="1700" dirty="0"/>
              <a:t>«Με κούρασε πολύ η Κυριακή.</a:t>
            </a:r>
          </a:p>
          <a:p>
            <a:pPr marL="0" indent="0" eaLnBrk="1" hangingPunct="1">
              <a:lnSpc>
                <a:spcPct val="120000"/>
              </a:lnSpc>
              <a:buNone/>
            </a:pPr>
            <a:r>
              <a:rPr lang="el-GR" altLang="el-GR" sz="1700" dirty="0"/>
              <a:t>Πολλή Κυριακή για έναν άνθρωπο.» (Κ. </a:t>
            </a:r>
            <a:r>
              <a:rPr lang="el-GR" altLang="el-GR" sz="1700" dirty="0" err="1"/>
              <a:t>Δημουλά</a:t>
            </a:r>
            <a:r>
              <a:rPr lang="el-GR" altLang="el-GR" sz="1700" dirty="0"/>
              <a:t>)</a:t>
            </a:r>
          </a:p>
          <a:p>
            <a:pPr marL="0" indent="0" eaLnBrk="1" hangingPunct="1">
              <a:lnSpc>
                <a:spcPct val="80000"/>
              </a:lnSpc>
              <a:buNone/>
            </a:pPr>
            <a:endParaRPr lang="el-GR" altLang="el-GR" sz="1700" dirty="0"/>
          </a:p>
          <a:p>
            <a:pPr marL="0" indent="0" eaLnBrk="1" hangingPunct="1">
              <a:lnSpc>
                <a:spcPct val="80000"/>
              </a:lnSpc>
              <a:buNone/>
            </a:pPr>
            <a:endParaRPr lang="en-US" altLang="el-GR" sz="1700" dirty="0"/>
          </a:p>
          <a:p>
            <a:pPr eaLnBrk="1" hangingPunct="1">
              <a:lnSpc>
                <a:spcPct val="80000"/>
              </a:lnSpc>
            </a:pPr>
            <a:endParaRPr lang="en-US" altLang="el-GR" sz="1800" dirty="0"/>
          </a:p>
        </p:txBody>
      </p:sp>
    </p:spTree>
    <p:extLst>
      <p:ext uri="{BB962C8B-B14F-4D97-AF65-F5344CB8AC3E}">
        <p14:creationId xmlns:p14="http://schemas.microsoft.com/office/powerpoint/2010/main" val="2014320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sz="half" idx="1"/>
          </p:nvPr>
        </p:nvSpPr>
        <p:spPr>
          <a:xfrm>
            <a:off x="460375" y="260349"/>
            <a:ext cx="5421313" cy="6476011"/>
          </a:xfrm>
        </p:spPr>
        <p:txBody>
          <a:bodyPr>
            <a:noAutofit/>
          </a:bodyPr>
          <a:lstStyle/>
          <a:p>
            <a:pPr marL="0" indent="0" eaLnBrk="1" hangingPunct="1">
              <a:lnSpc>
                <a:spcPct val="120000"/>
              </a:lnSpc>
              <a:buNone/>
            </a:pPr>
            <a:r>
              <a:rPr lang="el-GR" altLang="el-GR" sz="1800" b="1" i="1" dirty="0">
                <a:solidFill>
                  <a:schemeClr val="accent6">
                    <a:lumMod val="50000"/>
                  </a:schemeClr>
                </a:solidFill>
              </a:rPr>
              <a:t>Πώς αναγνωρίζουμε μια γλώσσα που δεν παραπέμπει σε τίποτα έξω από αυτήν; Είναι, δηλαδή, </a:t>
            </a:r>
            <a:r>
              <a:rPr lang="el-GR" altLang="el-GR" sz="1800" b="1" i="1" dirty="0" err="1">
                <a:solidFill>
                  <a:schemeClr val="accent6">
                    <a:lumMod val="50000"/>
                  </a:schemeClr>
                </a:solidFill>
              </a:rPr>
              <a:t>αυτοτελική</a:t>
            </a:r>
            <a:r>
              <a:rPr lang="el-GR" altLang="el-GR" sz="1800" b="1" i="1" dirty="0">
                <a:solidFill>
                  <a:schemeClr val="accent6">
                    <a:lumMod val="50000"/>
                  </a:schemeClr>
                </a:solidFill>
              </a:rPr>
              <a:t>; </a:t>
            </a:r>
            <a:r>
              <a:rPr lang="el-GR" altLang="el-GR" sz="1400" dirty="0">
                <a:solidFill>
                  <a:schemeClr val="accent6">
                    <a:lumMod val="50000"/>
                  </a:schemeClr>
                </a:solidFill>
              </a:rPr>
              <a:t>(σελ. 34)</a:t>
            </a:r>
            <a:endParaRPr lang="el-GR" altLang="el-GR" sz="1400" i="1" dirty="0">
              <a:solidFill>
                <a:schemeClr val="accent6">
                  <a:lumMod val="50000"/>
                </a:schemeClr>
              </a:solidFill>
            </a:endParaRPr>
          </a:p>
          <a:p>
            <a:pPr eaLnBrk="1" hangingPunct="1">
              <a:lnSpc>
                <a:spcPct val="120000"/>
              </a:lnSpc>
              <a:buFontTx/>
              <a:buNone/>
            </a:pPr>
            <a:r>
              <a:rPr lang="el-GR" altLang="el-GR" sz="1600" dirty="0"/>
              <a:t>1) Είναι γλώσσα </a:t>
            </a:r>
            <a:r>
              <a:rPr lang="el-GR" altLang="el-GR" sz="1600" b="1" dirty="0"/>
              <a:t>ΥΠΕΡΝΟΗΜΑΤΙΚΗ/ΥΠΕΡΛΟΓΗ (</a:t>
            </a:r>
            <a:r>
              <a:rPr lang="en-US" altLang="el-GR" sz="1600" b="1" dirty="0" err="1"/>
              <a:t>Zaum</a:t>
            </a:r>
            <a:r>
              <a:rPr lang="en-US" altLang="el-GR" sz="1600" b="1" dirty="0"/>
              <a:t>)</a:t>
            </a:r>
            <a:r>
              <a:rPr lang="el-GR" altLang="el-GR" sz="1600" dirty="0"/>
              <a:t>. Βλ. πρόχειρα </a:t>
            </a:r>
            <a:r>
              <a:rPr lang="en-US" altLang="el-GR" sz="1600" dirty="0"/>
              <a:t>https://en.wikipedia.org/wiki/Zaum</a:t>
            </a:r>
            <a:r>
              <a:rPr lang="el-GR" altLang="el-GR" sz="1600" dirty="0"/>
              <a:t>.</a:t>
            </a:r>
          </a:p>
          <a:p>
            <a:pPr algn="just">
              <a:lnSpc>
                <a:spcPct val="120000"/>
              </a:lnSpc>
              <a:buNone/>
            </a:pPr>
            <a:r>
              <a:rPr lang="el-GR" altLang="el-GR" sz="1100" b="1" dirty="0"/>
              <a:t>«</a:t>
            </a:r>
            <a:r>
              <a:rPr lang="el-GR" altLang="el-GR" sz="1100" dirty="0"/>
              <a:t>Στο φουτουριστικό </a:t>
            </a:r>
            <a:r>
              <a:rPr lang="el-GR" sz="1100" dirty="0"/>
              <a:t>πλαίσιο της αναζήτησης ενός αυτοδύναμου ποιητικού λόγου θα δημιουργηθεί από τον </a:t>
            </a:r>
            <a:r>
              <a:rPr lang="el-GR" sz="1100" b="1" dirty="0"/>
              <a:t>Αλεξέι </a:t>
            </a:r>
            <a:r>
              <a:rPr lang="el-GR" sz="1100" b="1" dirty="0" err="1"/>
              <a:t>Κρουτσόνιχ</a:t>
            </a:r>
            <a:r>
              <a:rPr lang="el-GR" sz="1100" b="1" dirty="0"/>
              <a:t> </a:t>
            </a:r>
            <a:r>
              <a:rPr lang="el-GR" sz="1100" dirty="0"/>
              <a:t>η ποιητική γλώσσα </a:t>
            </a:r>
            <a:r>
              <a:rPr lang="el-GR" sz="1100" b="1" dirty="0" err="1"/>
              <a:t>Ζαούμ</a:t>
            </a:r>
            <a:r>
              <a:rPr lang="el-GR" sz="1100" dirty="0"/>
              <a:t> (σύνθεση των λέξεων "</a:t>
            </a:r>
            <a:r>
              <a:rPr lang="el-GR" sz="1100" dirty="0" err="1"/>
              <a:t>Ζα</a:t>
            </a:r>
            <a:r>
              <a:rPr lang="el-GR" sz="1100" dirty="0"/>
              <a:t>", πέραν, και "</a:t>
            </a:r>
            <a:r>
              <a:rPr lang="el-GR" sz="1100" dirty="0" err="1"/>
              <a:t>Ουμ</a:t>
            </a:r>
            <a:r>
              <a:rPr lang="el-GR" sz="1100" dirty="0"/>
              <a:t>", </a:t>
            </a:r>
            <a:r>
              <a:rPr lang="el-GR" sz="1100" dirty="0" err="1"/>
              <a:t>Νούς</a:t>
            </a:r>
            <a:r>
              <a:rPr lang="el-GR" sz="1100" dirty="0"/>
              <a:t> ή Λόγος, το </a:t>
            </a:r>
            <a:r>
              <a:rPr lang="el-GR" sz="1100" dirty="0" err="1"/>
              <a:t>Υπερλογικό</a:t>
            </a:r>
            <a:r>
              <a:rPr lang="el-GR" sz="1100" dirty="0"/>
              <a:t>, το πέρα από την κατανόηση. Ο ίδιος ο </a:t>
            </a:r>
            <a:r>
              <a:rPr lang="el-GR" sz="1100" dirty="0" err="1"/>
              <a:t>Κρουτσόνιχ</a:t>
            </a:r>
            <a:r>
              <a:rPr lang="el-GR" sz="1100" dirty="0"/>
              <a:t> θα συνοψίσει τις αναζητήσεις σχετικά με τη νέα γλώσσα στη φράση: «Οι λέξεις πεθαίνουν, ο κόσμος παραμένει αιώνια νέος. Ο καλλιτέχνης βλέπει τον κόσμο με ένα καινούργιο βλέμμα και, όπως ο Αδάμ, ονοματίζει από την αρχή τα πράγματα. Ο κρίνος είναι ωραίος, αλλά η λέξη «κρίνος» είναι άσχημη, φθαρμένη, εκχυδαϊσμένη. Γι' αυτό ονομάζω τον κρίνο "</a:t>
            </a:r>
            <a:r>
              <a:rPr lang="el-GR" sz="1100" dirty="0" err="1"/>
              <a:t>euy</a:t>
            </a:r>
            <a:r>
              <a:rPr lang="el-GR" sz="1100" dirty="0"/>
              <a:t>", αποδίδοντάς του την πρωταρχική του αγνότητα. […] αυτό που τους ενδιαφέρει είναι η "Αυθύπαρκτη Λέξη", η λέξη ως ένα πρωταρχικό γεγονός, η οποία παραπέμπει μόνο στον εαυτό της και συνεπικουρείται από μια σειρά οπτικών και ηχητικών συνειρμών στην προσπάθεια να αναζητήσει το ίδιο της το νόημα. Κι αυτό απαιτεί την συμμετοχή και την εγρήγορσή του αναγνώστη».  Πηγή: </a:t>
            </a:r>
            <a:r>
              <a:rPr lang="en-US" sz="1100" dirty="0">
                <a:hlinkClick r:id="rId2"/>
              </a:rPr>
              <a:t>https://el.wikipedia.org/wiki/%CE%92%CE%B5%CE%BB%CE%B9%CE%BC%CE%AF%CF%81_%CE%A7%CE%BB%CE%AD%CE%BC%CF%80%CE%BD%CE%B9%CE%BA%CF%89%CF%86</a:t>
            </a:r>
            <a:r>
              <a:rPr lang="el-GR" sz="1100" dirty="0"/>
              <a:t>]</a:t>
            </a:r>
            <a:endParaRPr lang="el-GR" altLang="el-GR" sz="1100" b="1" dirty="0"/>
          </a:p>
          <a:p>
            <a:pPr eaLnBrk="1" hangingPunct="1">
              <a:lnSpc>
                <a:spcPct val="120000"/>
              </a:lnSpc>
              <a:buFontTx/>
              <a:buNone/>
            </a:pPr>
            <a:r>
              <a:rPr lang="el-GR" altLang="el-GR" sz="1100" dirty="0"/>
              <a:t>Βλ. π.χ. το ποίημα «</a:t>
            </a:r>
            <a:r>
              <a:rPr lang="el-GR" altLang="el-GR" sz="1100" dirty="0" err="1"/>
              <a:t>Γελοξόρκι</a:t>
            </a:r>
            <a:r>
              <a:rPr lang="el-GR" altLang="el-GR" sz="1100" dirty="0"/>
              <a:t>» του φουτουριστή Ρώσου ποιητή </a:t>
            </a:r>
            <a:r>
              <a:rPr lang="it-IT" sz="1100" u="sng" strike="noStrike" dirty="0">
                <a:solidFill>
                  <a:srgbClr val="0645AD"/>
                </a:solidFill>
                <a:effectLst/>
                <a:latin typeface="Arial" panose="020B0604020202020204" pitchFamily="34" charset="0"/>
                <a:ea typeface="Times New Roman" panose="02020603050405020304" pitchFamily="18" charset="0"/>
                <a:hlinkClick r:id="rId3" tooltip="Velimir Khlebnikov"/>
              </a:rPr>
              <a:t>Velimir Khlebnikov </a:t>
            </a:r>
            <a:r>
              <a:rPr lang="el-GR" sz="1100" u="sng" strike="noStrike" dirty="0">
                <a:solidFill>
                  <a:srgbClr val="0645AD"/>
                </a:solidFill>
                <a:effectLst/>
                <a:latin typeface="Arial" panose="020B0604020202020204" pitchFamily="34" charset="0"/>
                <a:ea typeface="Times New Roman" panose="02020603050405020304" pitchFamily="18" charset="0"/>
              </a:rPr>
              <a:t>(</a:t>
            </a:r>
            <a:r>
              <a:rPr lang="el-GR" altLang="el-GR" sz="1100" dirty="0" err="1"/>
              <a:t>Βελιμίρ</a:t>
            </a:r>
            <a:r>
              <a:rPr lang="el-GR" altLang="el-GR" sz="1100" dirty="0"/>
              <a:t> </a:t>
            </a:r>
            <a:r>
              <a:rPr lang="el-GR" altLang="el-GR" sz="1100" dirty="0" err="1"/>
              <a:t>Χλέμπνικωφ</a:t>
            </a:r>
            <a:r>
              <a:rPr lang="el-GR" altLang="el-GR" sz="1100" dirty="0"/>
              <a:t>):</a:t>
            </a:r>
          </a:p>
          <a:p>
            <a:pPr algn="ctr" eaLnBrk="1" hangingPunct="1">
              <a:lnSpc>
                <a:spcPct val="120000"/>
              </a:lnSpc>
              <a:buFontTx/>
              <a:buNone/>
            </a:pPr>
            <a:r>
              <a:rPr lang="el-GR" altLang="el-GR" sz="1100" b="1" dirty="0"/>
              <a:t>«Ω γελάστε, </a:t>
            </a:r>
            <a:r>
              <a:rPr lang="el-GR" altLang="el-GR" sz="1100" b="1" dirty="0" err="1"/>
              <a:t>γελαστάδες</a:t>
            </a:r>
            <a:r>
              <a:rPr lang="el-GR" altLang="el-GR" sz="1100" b="1" dirty="0"/>
              <a:t>! </a:t>
            </a:r>
            <a:r>
              <a:rPr lang="el-GR" altLang="el-GR" sz="1100" b="1" dirty="0" err="1"/>
              <a:t>Τρισγελάστε</a:t>
            </a:r>
            <a:r>
              <a:rPr lang="el-GR" altLang="el-GR" sz="1100" b="1" dirty="0"/>
              <a:t>, ω </a:t>
            </a:r>
            <a:r>
              <a:rPr lang="el-GR" altLang="el-GR" sz="1100" b="1" dirty="0" err="1"/>
              <a:t>γελαστάδες</a:t>
            </a:r>
            <a:r>
              <a:rPr lang="el-GR" altLang="el-GR" sz="1100" b="1" dirty="0"/>
              <a:t>!</a:t>
            </a:r>
          </a:p>
          <a:p>
            <a:pPr algn="ctr" eaLnBrk="1" hangingPunct="1">
              <a:lnSpc>
                <a:spcPct val="120000"/>
              </a:lnSpc>
              <a:buFontTx/>
              <a:buNone/>
            </a:pPr>
            <a:r>
              <a:rPr lang="el-GR" altLang="el-GR" sz="1100" b="1" dirty="0"/>
              <a:t>Οι γελούμενοι γελώντας, </a:t>
            </a:r>
            <a:r>
              <a:rPr lang="el-GR" altLang="el-GR" sz="1100" b="1" dirty="0" err="1"/>
              <a:t>γελοζούνε</a:t>
            </a:r>
            <a:r>
              <a:rPr lang="el-GR" altLang="el-GR" sz="1100" b="1" dirty="0"/>
              <a:t> </a:t>
            </a:r>
            <a:r>
              <a:rPr lang="el-GR" altLang="el-GR" sz="1100" b="1" dirty="0" err="1"/>
              <a:t>γελουργώντας</a:t>
            </a:r>
            <a:r>
              <a:rPr lang="el-GR" altLang="el-GR" sz="1100" b="1" dirty="0"/>
              <a:t>, ω γελάστε </a:t>
            </a:r>
            <a:r>
              <a:rPr lang="el-GR" altLang="el-GR" sz="1100" b="1" dirty="0" err="1"/>
              <a:t>γελωδώς</a:t>
            </a:r>
            <a:r>
              <a:rPr lang="el-GR" altLang="el-GR" sz="1100" b="1" dirty="0"/>
              <a:t>.»</a:t>
            </a:r>
          </a:p>
          <a:p>
            <a:pPr marL="0" indent="0" eaLnBrk="1" hangingPunct="1">
              <a:lnSpc>
                <a:spcPct val="120000"/>
              </a:lnSpc>
              <a:buNone/>
            </a:pPr>
            <a:endParaRPr lang="el-GR" altLang="el-GR" sz="1100" dirty="0"/>
          </a:p>
        </p:txBody>
      </p:sp>
      <p:sp>
        <p:nvSpPr>
          <p:cNvPr id="26627" name="Rectangle 4"/>
          <p:cNvSpPr>
            <a:spLocks noGrp="1" noChangeArrowheads="1"/>
          </p:cNvSpPr>
          <p:nvPr>
            <p:ph type="body" sz="half" idx="2"/>
          </p:nvPr>
        </p:nvSpPr>
        <p:spPr>
          <a:xfrm>
            <a:off x="6172201" y="478172"/>
            <a:ext cx="4352925" cy="5951204"/>
          </a:xfrm>
        </p:spPr>
        <p:txBody>
          <a:bodyPr>
            <a:normAutofit/>
          </a:bodyPr>
          <a:lstStyle/>
          <a:p>
            <a:pPr marL="0" indent="0" eaLnBrk="1" hangingPunct="1">
              <a:lnSpc>
                <a:spcPct val="90000"/>
              </a:lnSpc>
              <a:buNone/>
            </a:pPr>
            <a:endParaRPr lang="en-US" altLang="el-GR" sz="1800" b="1" i="1" dirty="0">
              <a:solidFill>
                <a:schemeClr val="accent2"/>
              </a:solidFill>
            </a:endParaRPr>
          </a:p>
          <a:p>
            <a:pPr marL="0" indent="0">
              <a:buNone/>
            </a:pPr>
            <a:r>
              <a:rPr lang="el-GR" altLang="el-GR" sz="1600" dirty="0"/>
              <a:t>2) Άλλοι μιλούν για αυτόνομη αξία των ήχων στην ποίηση (σελ. 36)</a:t>
            </a:r>
            <a:r>
              <a:rPr lang="en-US" altLang="el-GR" sz="1600" dirty="0"/>
              <a:t>.  </a:t>
            </a:r>
            <a:r>
              <a:rPr lang="el-GR" altLang="el-GR" sz="1600" dirty="0"/>
              <a:t>Πβ. </a:t>
            </a:r>
            <a:r>
              <a:rPr lang="en-US" altLang="el-GR" sz="1600" dirty="0" err="1"/>
              <a:t>Mallarméé</a:t>
            </a:r>
            <a:r>
              <a:rPr lang="it-IT" altLang="el-GR" sz="1600" dirty="0"/>
              <a:t>.</a:t>
            </a:r>
            <a:endParaRPr lang="en-US" altLang="el-GR" sz="1600" dirty="0"/>
          </a:p>
          <a:p>
            <a:pPr marL="0" indent="0" eaLnBrk="1" hangingPunct="1">
              <a:lnSpc>
                <a:spcPct val="90000"/>
              </a:lnSpc>
              <a:buNone/>
            </a:pPr>
            <a:endParaRPr lang="en-US" altLang="el-GR" sz="1800" b="1" i="1" dirty="0">
              <a:solidFill>
                <a:schemeClr val="accent2"/>
              </a:solidFill>
            </a:endParaRPr>
          </a:p>
          <a:p>
            <a:pPr marL="0" indent="0" algn="ctr" eaLnBrk="1" hangingPunct="1">
              <a:lnSpc>
                <a:spcPct val="90000"/>
              </a:lnSpc>
              <a:buNone/>
            </a:pPr>
            <a:r>
              <a:rPr lang="el-GR" altLang="el-GR" sz="1800" b="1" i="1" dirty="0">
                <a:solidFill>
                  <a:schemeClr val="accent2"/>
                </a:solidFill>
              </a:rPr>
              <a:t>*</a:t>
            </a:r>
            <a:endParaRPr lang="en-US" altLang="el-GR" sz="1800" b="1" i="1" dirty="0">
              <a:solidFill>
                <a:schemeClr val="accent2"/>
              </a:solidFill>
            </a:endParaRPr>
          </a:p>
          <a:p>
            <a:pPr marL="0" indent="0" algn="just" eaLnBrk="1" hangingPunct="1">
              <a:lnSpc>
                <a:spcPct val="90000"/>
              </a:lnSpc>
              <a:buNone/>
            </a:pPr>
            <a:r>
              <a:rPr lang="el-GR" altLang="el-GR" sz="1800" b="1" i="1" dirty="0">
                <a:solidFill>
                  <a:schemeClr val="accent2"/>
                </a:solidFill>
              </a:rPr>
              <a:t>Σκέψου όμως: Μια γλώσσα η οποία αρνείται το νόημα συνεχίζει να είναι ακόμα γλώσσα;</a:t>
            </a:r>
            <a:endParaRPr lang="el-GR" altLang="el-GR" sz="1800" i="1" dirty="0">
              <a:solidFill>
                <a:schemeClr val="accent2"/>
              </a:solidFill>
            </a:endParaRPr>
          </a:p>
          <a:p>
            <a:pPr marL="0" indent="0" eaLnBrk="1" hangingPunct="1">
              <a:lnSpc>
                <a:spcPct val="90000"/>
              </a:lnSpc>
              <a:buNone/>
            </a:pPr>
            <a:r>
              <a:rPr lang="el-GR" altLang="el-GR" sz="1800" b="1" dirty="0"/>
              <a:t>Όχι,</a:t>
            </a:r>
            <a:r>
              <a:rPr lang="el-GR" altLang="el-GR" sz="1800" dirty="0"/>
              <a:t> γιατί καταργούμε την έννοια του σημείου ως δεσμού ενός σημαίνοντος με ένα σημαινόμενο. Και η γλώσσα ορίζεται ως «σύστημα σημείων» όπως ξέρουμε (σελ. 37).</a:t>
            </a:r>
          </a:p>
          <a:p>
            <a:pPr eaLnBrk="1" hangingPunct="1">
              <a:lnSpc>
                <a:spcPct val="90000"/>
              </a:lnSpc>
            </a:pPr>
            <a:endParaRPr lang="el-GR" altLang="el-GR" sz="1800" dirty="0"/>
          </a:p>
        </p:txBody>
      </p:sp>
      <p:sp>
        <p:nvSpPr>
          <p:cNvPr id="2" name="AutoShape 2" descr="Saussure,. F. de 1979. Mαθήματα Γενικής Γλωσσολογίας"/>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3" name="AutoShape 4" descr="Saussure,. F. de 1979. Mαθήματα Γενικής Γλωσσολογίας"/>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5259" y="4610101"/>
            <a:ext cx="2419350" cy="1819275"/>
          </a:xfrm>
          <a:prstGeom prst="rect">
            <a:avLst/>
          </a:prstGeom>
        </p:spPr>
      </p:pic>
    </p:spTree>
    <p:extLst>
      <p:ext uri="{BB962C8B-B14F-4D97-AF65-F5344CB8AC3E}">
        <p14:creationId xmlns:p14="http://schemas.microsoft.com/office/powerpoint/2010/main" val="2393281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i="1" dirty="0"/>
              <a:t>Άλλη απόπειρα απάντησης στο ίδιο ερώτημα</a:t>
            </a:r>
          </a:p>
        </p:txBody>
      </p:sp>
      <p:sp>
        <p:nvSpPr>
          <p:cNvPr id="3" name="Content Placeholder 2"/>
          <p:cNvSpPr>
            <a:spLocks noGrp="1"/>
          </p:cNvSpPr>
          <p:nvPr>
            <p:ph sz="half" idx="1"/>
          </p:nvPr>
        </p:nvSpPr>
        <p:spPr>
          <a:xfrm>
            <a:off x="562062" y="1484852"/>
            <a:ext cx="5457738" cy="5373148"/>
          </a:xfrm>
        </p:spPr>
        <p:txBody>
          <a:bodyPr>
            <a:normAutofit fontScale="85000" lnSpcReduction="20000"/>
          </a:bodyPr>
          <a:lstStyle/>
          <a:p>
            <a:pPr marL="0" indent="0">
              <a:buNone/>
            </a:pPr>
            <a:endParaRPr lang="el-GR" dirty="0"/>
          </a:p>
          <a:p>
            <a:pPr>
              <a:buNone/>
            </a:pPr>
            <a:r>
              <a:rPr lang="el-GR" altLang="el-GR" sz="3600" b="1" dirty="0"/>
              <a:t>2)</a:t>
            </a:r>
            <a:r>
              <a:rPr lang="el-GR" altLang="el-GR" b="1" dirty="0">
                <a:solidFill>
                  <a:schemeClr val="folHlink"/>
                </a:solidFill>
              </a:rPr>
              <a:t> </a:t>
            </a:r>
            <a:r>
              <a:rPr lang="el-GR" altLang="el-GR" dirty="0"/>
              <a:t>Η ποιητική γλώσσα πραγματώνει την </a:t>
            </a:r>
            <a:r>
              <a:rPr lang="el-GR" altLang="el-GR" dirty="0" err="1"/>
              <a:t>αυτοτελική</a:t>
            </a:r>
            <a:r>
              <a:rPr lang="el-GR" altLang="el-GR" dirty="0"/>
              <a:t> της λειτουργία όντας </a:t>
            </a:r>
            <a:r>
              <a:rPr lang="el-GR" altLang="el-GR" b="1" dirty="0">
                <a:solidFill>
                  <a:srgbClr val="FF0000"/>
                </a:solidFill>
              </a:rPr>
              <a:t>ΠΙΟ ΣΥΣΤΗΜΑΤΙΚΗ</a:t>
            </a:r>
            <a:r>
              <a:rPr lang="el-GR" altLang="el-GR" dirty="0"/>
              <a:t> από την πρακτική. </a:t>
            </a:r>
            <a:endParaRPr lang="el-GR" altLang="el-GR" b="1" dirty="0">
              <a:solidFill>
                <a:schemeClr val="folHlink"/>
              </a:solidFill>
            </a:endParaRPr>
          </a:p>
          <a:p>
            <a:pPr>
              <a:buNone/>
            </a:pPr>
            <a:r>
              <a:rPr lang="el-GR" altLang="el-GR" dirty="0"/>
              <a:t>	Στο ποιητικό έργο για παράδειγμα υπάρχει εσωτερική συνοχή, που είναι αποτέλεσμα κατασκευής &amp; οργάνωσης.  Ο συνδυασμός ήχων-νοημάτων δεν είναι μηχανικός, αλλά στενότερος.  Ευνοούνται οι ομοιότητες. </a:t>
            </a:r>
          </a:p>
          <a:p>
            <a:pPr algn="ctr"/>
            <a:r>
              <a:rPr lang="el-GR" sz="2100" b="0" i="0" dirty="0" err="1">
                <a:solidFill>
                  <a:srgbClr val="000000"/>
                </a:solidFill>
                <a:effectLst/>
              </a:rPr>
              <a:t>Στὴν</a:t>
            </a:r>
            <a:r>
              <a:rPr lang="el-GR" sz="2100" b="0" i="0" dirty="0">
                <a:solidFill>
                  <a:srgbClr val="000000"/>
                </a:solidFill>
                <a:effectLst/>
              </a:rPr>
              <a:t> πέτρα </a:t>
            </a:r>
            <a:r>
              <a:rPr lang="el-GR" sz="2100" b="0" i="0" dirty="0" err="1">
                <a:solidFill>
                  <a:srgbClr val="000000"/>
                </a:solidFill>
                <a:effectLst/>
              </a:rPr>
              <a:t>τῆς</a:t>
            </a:r>
            <a:r>
              <a:rPr lang="el-GR" sz="2100" b="0" i="0" dirty="0">
                <a:solidFill>
                  <a:srgbClr val="000000"/>
                </a:solidFill>
                <a:effectLst/>
              </a:rPr>
              <a:t> </a:t>
            </a:r>
            <a:r>
              <a:rPr lang="el-GR" sz="2100" b="0" i="0" dirty="0" err="1">
                <a:solidFill>
                  <a:srgbClr val="000000"/>
                </a:solidFill>
                <a:effectLst/>
              </a:rPr>
              <a:t>ὑπομονῆς</a:t>
            </a:r>
            <a:br>
              <a:rPr lang="el-GR" sz="2100" b="0" i="0" dirty="0">
                <a:solidFill>
                  <a:srgbClr val="000000"/>
                </a:solidFill>
                <a:effectLst/>
              </a:rPr>
            </a:br>
            <a:r>
              <a:rPr lang="el-GR" sz="2100" b="0" i="0" dirty="0">
                <a:solidFill>
                  <a:srgbClr val="000000"/>
                </a:solidFill>
                <a:effectLst/>
              </a:rPr>
              <a:t>κάθισες </a:t>
            </a:r>
            <a:r>
              <a:rPr lang="el-GR" sz="2100" b="0" i="0" dirty="0" err="1">
                <a:solidFill>
                  <a:srgbClr val="000000"/>
                </a:solidFill>
                <a:effectLst/>
              </a:rPr>
              <a:t>πρὸς</a:t>
            </a:r>
            <a:r>
              <a:rPr lang="el-GR" sz="2100" b="0" i="0" dirty="0">
                <a:solidFill>
                  <a:srgbClr val="000000"/>
                </a:solidFill>
                <a:effectLst/>
              </a:rPr>
              <a:t> </a:t>
            </a:r>
            <a:r>
              <a:rPr lang="el-GR" sz="2100" b="0" i="0" dirty="0" err="1">
                <a:solidFill>
                  <a:srgbClr val="000000"/>
                </a:solidFill>
                <a:effectLst/>
              </a:rPr>
              <a:t>τὸ</a:t>
            </a:r>
            <a:r>
              <a:rPr lang="el-GR" sz="2100" b="0" i="0" dirty="0">
                <a:solidFill>
                  <a:srgbClr val="000000"/>
                </a:solidFill>
                <a:effectLst/>
              </a:rPr>
              <a:t> βράδυ</a:t>
            </a:r>
            <a:br>
              <a:rPr lang="el-GR" sz="2100" b="0" i="0" dirty="0">
                <a:solidFill>
                  <a:srgbClr val="000000"/>
                </a:solidFill>
                <a:effectLst/>
              </a:rPr>
            </a:br>
            <a:r>
              <a:rPr lang="el-GR" sz="2100" b="0" i="0" dirty="0" err="1">
                <a:solidFill>
                  <a:srgbClr val="000000"/>
                </a:solidFill>
                <a:effectLst/>
              </a:rPr>
              <a:t>μὲ</a:t>
            </a:r>
            <a:r>
              <a:rPr lang="el-GR" sz="2100" b="0" i="0" dirty="0">
                <a:solidFill>
                  <a:srgbClr val="000000"/>
                </a:solidFill>
                <a:effectLst/>
              </a:rPr>
              <a:t> </a:t>
            </a:r>
            <a:r>
              <a:rPr lang="el-GR" sz="2100" b="0" i="0" dirty="0" err="1">
                <a:solidFill>
                  <a:srgbClr val="000000"/>
                </a:solidFill>
                <a:effectLst/>
              </a:rPr>
              <a:t>τοῦ</a:t>
            </a:r>
            <a:r>
              <a:rPr lang="el-GR" sz="2100" b="0" i="0" dirty="0">
                <a:solidFill>
                  <a:srgbClr val="000000"/>
                </a:solidFill>
                <a:effectLst/>
              </a:rPr>
              <a:t> </a:t>
            </a:r>
            <a:r>
              <a:rPr lang="el-GR" sz="2100" b="0" i="0" dirty="0" err="1">
                <a:solidFill>
                  <a:srgbClr val="000000"/>
                </a:solidFill>
                <a:effectLst/>
              </a:rPr>
              <a:t>ματιοῦ</a:t>
            </a:r>
            <a:r>
              <a:rPr lang="el-GR" sz="2100" b="0" i="0" dirty="0">
                <a:solidFill>
                  <a:srgbClr val="000000"/>
                </a:solidFill>
                <a:effectLst/>
              </a:rPr>
              <a:t> σου </a:t>
            </a:r>
            <a:r>
              <a:rPr lang="el-GR" sz="2100" b="0" i="0" dirty="0" err="1">
                <a:solidFill>
                  <a:srgbClr val="000000"/>
                </a:solidFill>
                <a:effectLst/>
              </a:rPr>
              <a:t>τὸ</a:t>
            </a:r>
            <a:r>
              <a:rPr lang="el-GR" sz="2100" b="0" i="0" dirty="0">
                <a:solidFill>
                  <a:srgbClr val="000000"/>
                </a:solidFill>
                <a:effectLst/>
              </a:rPr>
              <a:t> μαυράδι</a:t>
            </a:r>
            <a:br>
              <a:rPr lang="el-GR" sz="2100" b="0" i="0" dirty="0">
                <a:solidFill>
                  <a:srgbClr val="000000"/>
                </a:solidFill>
                <a:effectLst/>
              </a:rPr>
            </a:br>
            <a:r>
              <a:rPr lang="el-GR" sz="2100" b="0" i="0" dirty="0">
                <a:solidFill>
                  <a:srgbClr val="000000"/>
                </a:solidFill>
                <a:effectLst/>
              </a:rPr>
              <a:t>δείχνοντας </a:t>
            </a:r>
            <a:r>
              <a:rPr lang="el-GR" sz="2100" b="0" i="0" dirty="0" err="1">
                <a:solidFill>
                  <a:srgbClr val="000000"/>
                </a:solidFill>
                <a:effectLst/>
              </a:rPr>
              <a:t>πὼς</a:t>
            </a:r>
            <a:r>
              <a:rPr lang="el-GR" sz="2100" b="0" i="0" dirty="0">
                <a:solidFill>
                  <a:srgbClr val="000000"/>
                </a:solidFill>
                <a:effectLst/>
              </a:rPr>
              <a:t> </a:t>
            </a:r>
            <a:r>
              <a:rPr lang="el-GR" sz="2100" b="0" i="0" dirty="0" err="1">
                <a:solidFill>
                  <a:srgbClr val="000000"/>
                </a:solidFill>
                <a:effectLst/>
              </a:rPr>
              <a:t>πονεῖς</a:t>
            </a:r>
            <a:r>
              <a:rPr lang="el-GR" sz="2100" b="0" i="0" dirty="0">
                <a:solidFill>
                  <a:srgbClr val="000000"/>
                </a:solidFill>
                <a:effectLst/>
              </a:rPr>
              <a:t>·</a:t>
            </a:r>
          </a:p>
          <a:p>
            <a:pPr algn="ctr"/>
            <a:r>
              <a:rPr lang="el-GR" sz="2100" b="0" i="0" dirty="0">
                <a:solidFill>
                  <a:srgbClr val="000000"/>
                </a:solidFill>
                <a:effectLst/>
              </a:rPr>
              <a:t>κι </a:t>
            </a:r>
            <a:r>
              <a:rPr lang="el-GR" sz="2100" b="0" i="0" dirty="0" err="1">
                <a:solidFill>
                  <a:srgbClr val="000000"/>
                </a:solidFill>
                <a:effectLst/>
              </a:rPr>
              <a:t>εἶχες</a:t>
            </a:r>
            <a:r>
              <a:rPr lang="el-GR" sz="2100" b="0" i="0" dirty="0">
                <a:solidFill>
                  <a:srgbClr val="000000"/>
                </a:solidFill>
                <a:effectLst/>
              </a:rPr>
              <a:t> </a:t>
            </a:r>
            <a:r>
              <a:rPr lang="el-GR" sz="2100" b="0" i="0" dirty="0" err="1">
                <a:solidFill>
                  <a:srgbClr val="000000"/>
                </a:solidFill>
                <a:effectLst/>
              </a:rPr>
              <a:t>στὰ</a:t>
            </a:r>
            <a:r>
              <a:rPr lang="el-GR" sz="2100" b="0" i="0" dirty="0">
                <a:solidFill>
                  <a:srgbClr val="000000"/>
                </a:solidFill>
                <a:effectLst/>
              </a:rPr>
              <a:t> χείλια </a:t>
            </a:r>
            <a:r>
              <a:rPr lang="el-GR" sz="2100" b="0" i="0" dirty="0" err="1">
                <a:solidFill>
                  <a:srgbClr val="000000"/>
                </a:solidFill>
                <a:effectLst/>
              </a:rPr>
              <a:t>τὴ</a:t>
            </a:r>
            <a:r>
              <a:rPr lang="el-GR" sz="2100" b="0" i="0" dirty="0">
                <a:solidFill>
                  <a:srgbClr val="000000"/>
                </a:solidFill>
                <a:effectLst/>
              </a:rPr>
              <a:t> </a:t>
            </a:r>
            <a:r>
              <a:rPr lang="el-GR" sz="2100" b="0" i="0" dirty="0" err="1">
                <a:solidFill>
                  <a:srgbClr val="000000"/>
                </a:solidFill>
                <a:effectLst/>
              </a:rPr>
              <a:t>γραμμὴ</a:t>
            </a:r>
            <a:br>
              <a:rPr lang="el-GR" sz="2100" b="0" i="0" dirty="0">
                <a:solidFill>
                  <a:srgbClr val="000000"/>
                </a:solidFill>
                <a:effectLst/>
              </a:rPr>
            </a:br>
            <a:r>
              <a:rPr lang="el-GR" sz="2100" b="0" i="0" dirty="0" err="1">
                <a:solidFill>
                  <a:srgbClr val="000000"/>
                </a:solidFill>
                <a:effectLst/>
              </a:rPr>
              <a:t>ποὺ</a:t>
            </a:r>
            <a:r>
              <a:rPr lang="el-GR" sz="2100" b="0" i="0" dirty="0">
                <a:solidFill>
                  <a:srgbClr val="000000"/>
                </a:solidFill>
                <a:effectLst/>
              </a:rPr>
              <a:t> </a:t>
            </a:r>
            <a:r>
              <a:rPr lang="el-GR" sz="2100" b="0" i="0" dirty="0" err="1">
                <a:solidFill>
                  <a:srgbClr val="000000"/>
                </a:solidFill>
                <a:effectLst/>
              </a:rPr>
              <a:t>εἶναι</a:t>
            </a:r>
            <a:r>
              <a:rPr lang="el-GR" sz="2100" b="0" i="0" dirty="0">
                <a:solidFill>
                  <a:srgbClr val="000000"/>
                </a:solidFill>
                <a:effectLst/>
              </a:rPr>
              <a:t> </a:t>
            </a:r>
            <a:r>
              <a:rPr lang="el-GR" sz="2100" b="0" i="0" dirty="0" err="1">
                <a:solidFill>
                  <a:srgbClr val="000000"/>
                </a:solidFill>
                <a:effectLst/>
              </a:rPr>
              <a:t>γυμνὴ</a:t>
            </a:r>
            <a:r>
              <a:rPr lang="el-GR" sz="2100" b="0" i="0" dirty="0">
                <a:solidFill>
                  <a:srgbClr val="000000"/>
                </a:solidFill>
                <a:effectLst/>
              </a:rPr>
              <a:t> </a:t>
            </a:r>
            <a:r>
              <a:rPr lang="el-GR" sz="2100" b="0" i="0" dirty="0" err="1">
                <a:solidFill>
                  <a:srgbClr val="000000"/>
                </a:solidFill>
                <a:effectLst/>
              </a:rPr>
              <a:t>καὶ</a:t>
            </a:r>
            <a:r>
              <a:rPr lang="el-GR" sz="2100" b="0" i="0" dirty="0">
                <a:solidFill>
                  <a:srgbClr val="000000"/>
                </a:solidFill>
                <a:effectLst/>
              </a:rPr>
              <a:t> τρέμει</a:t>
            </a:r>
            <a:br>
              <a:rPr lang="el-GR" sz="2100" b="0" i="0" dirty="0">
                <a:solidFill>
                  <a:srgbClr val="000000"/>
                </a:solidFill>
                <a:effectLst/>
              </a:rPr>
            </a:br>
            <a:r>
              <a:rPr lang="el-GR" sz="2100" b="0" i="0" dirty="0" err="1">
                <a:solidFill>
                  <a:srgbClr val="000000"/>
                </a:solidFill>
                <a:effectLst/>
              </a:rPr>
              <a:t>σὰν</a:t>
            </a:r>
            <a:r>
              <a:rPr lang="el-GR" sz="2100" b="0" i="0" dirty="0">
                <a:solidFill>
                  <a:srgbClr val="000000"/>
                </a:solidFill>
                <a:effectLst/>
              </a:rPr>
              <a:t> ἡ </a:t>
            </a:r>
            <a:r>
              <a:rPr lang="el-GR" sz="2100" b="0" i="0" dirty="0" err="1">
                <a:solidFill>
                  <a:srgbClr val="000000"/>
                </a:solidFill>
                <a:effectLst/>
              </a:rPr>
              <a:t>ψυχὴ</a:t>
            </a:r>
            <a:r>
              <a:rPr lang="el-GR" sz="2100" b="0" i="0" dirty="0">
                <a:solidFill>
                  <a:srgbClr val="000000"/>
                </a:solidFill>
                <a:effectLst/>
              </a:rPr>
              <a:t> γίνεται </a:t>
            </a:r>
            <a:r>
              <a:rPr lang="el-GR" sz="2100" b="0" i="0" dirty="0" err="1">
                <a:solidFill>
                  <a:srgbClr val="000000"/>
                </a:solidFill>
                <a:effectLst/>
              </a:rPr>
              <a:t>ἀνέμη</a:t>
            </a:r>
            <a:br>
              <a:rPr lang="el-GR" sz="2100" b="0" i="0" dirty="0">
                <a:solidFill>
                  <a:srgbClr val="000000"/>
                </a:solidFill>
                <a:effectLst/>
              </a:rPr>
            </a:br>
            <a:r>
              <a:rPr lang="el-GR" sz="2100" b="0" i="0" dirty="0" err="1">
                <a:solidFill>
                  <a:srgbClr val="000000"/>
                </a:solidFill>
                <a:effectLst/>
              </a:rPr>
              <a:t>καὶ</a:t>
            </a:r>
            <a:r>
              <a:rPr lang="el-GR" sz="2100" b="0" i="0" dirty="0">
                <a:solidFill>
                  <a:srgbClr val="000000"/>
                </a:solidFill>
                <a:effectLst/>
              </a:rPr>
              <a:t> </a:t>
            </a:r>
            <a:r>
              <a:rPr lang="el-GR" sz="2100" b="0" i="0" dirty="0" err="1">
                <a:solidFill>
                  <a:srgbClr val="000000"/>
                </a:solidFill>
                <a:effectLst/>
              </a:rPr>
              <a:t>δέουνται</a:t>
            </a:r>
            <a:r>
              <a:rPr lang="el-GR" sz="2100" b="0" i="0" dirty="0">
                <a:solidFill>
                  <a:srgbClr val="000000"/>
                </a:solidFill>
                <a:effectLst/>
              </a:rPr>
              <a:t> </a:t>
            </a:r>
            <a:r>
              <a:rPr lang="el-GR" sz="2100" b="0" i="0" dirty="0" err="1">
                <a:solidFill>
                  <a:srgbClr val="000000"/>
                </a:solidFill>
                <a:effectLst/>
              </a:rPr>
              <a:t>οἱ</a:t>
            </a:r>
            <a:r>
              <a:rPr lang="el-GR" sz="2100" b="0" i="0" dirty="0">
                <a:solidFill>
                  <a:srgbClr val="000000"/>
                </a:solidFill>
                <a:effectLst/>
              </a:rPr>
              <a:t> λυγμοί·  </a:t>
            </a:r>
          </a:p>
          <a:p>
            <a:pPr marL="0" indent="0" algn="ctr">
              <a:buNone/>
            </a:pPr>
            <a:r>
              <a:rPr lang="el-GR" sz="1900" b="0" i="0" dirty="0">
                <a:solidFill>
                  <a:srgbClr val="000000"/>
                </a:solidFill>
                <a:effectLst/>
              </a:rPr>
              <a:t>Σεφέρης, «Η λυπημένη»</a:t>
            </a:r>
          </a:p>
          <a:p>
            <a:pPr>
              <a:buNone/>
            </a:pPr>
            <a:endParaRPr lang="el-GR" altLang="el-GR" dirty="0"/>
          </a:p>
          <a:p>
            <a:endParaRPr lang="el-GR" dirty="0"/>
          </a:p>
        </p:txBody>
      </p:sp>
      <p:sp>
        <p:nvSpPr>
          <p:cNvPr id="4" name="Content Placeholder 3"/>
          <p:cNvSpPr>
            <a:spLocks noGrp="1"/>
          </p:cNvSpPr>
          <p:nvPr>
            <p:ph sz="half" idx="2"/>
          </p:nvPr>
        </p:nvSpPr>
        <p:spPr/>
        <p:txBody>
          <a:bodyPr>
            <a:normAutofit fontScale="85000" lnSpcReduction="20000"/>
          </a:bodyPr>
          <a:lstStyle/>
          <a:p>
            <a:r>
              <a:rPr lang="el-GR" altLang="el-GR" dirty="0"/>
              <a:t> </a:t>
            </a:r>
            <a:r>
              <a:rPr lang="el-GR" altLang="el-GR" dirty="0" err="1"/>
              <a:t>Γιάκομπσον</a:t>
            </a:r>
            <a:r>
              <a:rPr lang="el-GR" altLang="el-GR" dirty="0"/>
              <a:t>: Η ποιητική γλώσσα γίνεται περισσότερο </a:t>
            </a:r>
            <a:r>
              <a:rPr lang="el-GR" altLang="el-GR" b="1" dirty="0"/>
              <a:t>επαναστατική </a:t>
            </a:r>
            <a:r>
              <a:rPr lang="el-GR" altLang="el-GR" dirty="0"/>
              <a:t>αφού εδώ υποχωρούν οι συνηθισμένοι / μηχανικοί συνδυασμοί συνάφειας Βλ. </a:t>
            </a:r>
            <a:r>
              <a:rPr lang="el-GR" altLang="el-GR" dirty="0" err="1"/>
              <a:t>π.χ.τον</a:t>
            </a:r>
            <a:r>
              <a:rPr lang="el-GR" altLang="el-GR" dirty="0"/>
              <a:t> </a:t>
            </a:r>
            <a:r>
              <a:rPr lang="el-GR" altLang="el-GR" dirty="0" err="1"/>
              <a:t>στ</a:t>
            </a:r>
            <a:r>
              <a:rPr lang="el-GR" altLang="el-GR" dirty="0"/>
              <a:t>. «ουρανός μουχλιασμένος» (σ. 39). </a:t>
            </a:r>
          </a:p>
          <a:p>
            <a:r>
              <a:rPr lang="el-GR" altLang="el-GR" dirty="0"/>
              <a:t>Σύνδεση με μεταγενέστερες θέσεις του </a:t>
            </a:r>
            <a:r>
              <a:rPr lang="el-GR" altLang="el-GR" dirty="0" err="1"/>
              <a:t>Γιάκομψον</a:t>
            </a:r>
            <a:r>
              <a:rPr lang="el-GR" altLang="el-GR" dirty="0"/>
              <a:t> της δεκαετίας του 1960.</a:t>
            </a:r>
          </a:p>
          <a:p>
            <a:endParaRPr lang="el-GR" altLang="el-GR" dirty="0"/>
          </a:p>
          <a:p>
            <a:r>
              <a:rPr lang="el-GR" altLang="el-GR" dirty="0"/>
              <a:t>Και η αφηγηματική πεζογραφία χαρακτηρίζεται από τη σύνθεση της πλοκής.</a:t>
            </a:r>
          </a:p>
          <a:p>
            <a:endParaRPr lang="el-GR" dirty="0"/>
          </a:p>
        </p:txBody>
      </p:sp>
    </p:spTree>
    <p:extLst>
      <p:ext uri="{BB962C8B-B14F-4D97-AF65-F5344CB8AC3E}">
        <p14:creationId xmlns:p14="http://schemas.microsoft.com/office/powerpoint/2010/main" val="2805920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TotalTime>
  <Words>2187</Words>
  <Application>Microsoft Office PowerPoint</Application>
  <PresentationFormat>Ευρεία οθόνη</PresentationFormat>
  <Paragraphs>112</Paragraphs>
  <Slides>17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17</vt:i4>
      </vt:variant>
    </vt:vector>
  </HeadingPairs>
  <TitlesOfParts>
    <vt:vector size="23" baseType="lpstr">
      <vt:lpstr>Arial</vt:lpstr>
      <vt:lpstr>Bahnschrift Condensed</vt:lpstr>
      <vt:lpstr>Calibri</vt:lpstr>
      <vt:lpstr>Calibri Light</vt:lpstr>
      <vt:lpstr>Wingdings</vt:lpstr>
      <vt:lpstr>Office Theme</vt:lpstr>
      <vt:lpstr> Πανεπιστήμιο Πατρών «Θεωρίες της Λογοτεχνίας» Γεωργία Γκότση Μάθημα 4ο  ΡΩΣΟΙ ΦΟΡΜΑΛΙΣΤΕΣ ΙΙ </vt:lpstr>
      <vt:lpstr>4ο μάθημα Οδηγός μελέτης</vt:lpstr>
      <vt:lpstr>ΤΣΒΕΤΑΝ ΤΟΝΤΟΡΟΦ</vt:lpstr>
      <vt:lpstr>Παρουσίαση του PowerPoint</vt:lpstr>
      <vt:lpstr>Παρουσίαση του PowerPoint</vt:lpstr>
      <vt:lpstr>Γιατί αγαπώ τη λογοτεχνία…</vt:lpstr>
      <vt:lpstr> 1. ΠΩΣ ΟΡΙΖΟΥΝ ΟΙ ΦΟΡΜΑΛΙΣΤΕΣ ΤΗ ΛΟΓΟΤΕΧΝΙΑ;  Ι.  ΤΗΝ ΟΡΙΖΟΥΝ ΩΣ «ΠΟΙΗΤΙΚΗ ΓΛΩΣΣΑ» και την αντιπαραθέτουν στην «πρακτική γλώσσα». Πρόκειται για έναν λειτουργικό ορισμό (σ. 32-34). </vt:lpstr>
      <vt:lpstr>Παρουσίαση του PowerPoint</vt:lpstr>
      <vt:lpstr>Άλλη απόπειρα απάντησης στο ίδιο ερώτημα</vt:lpstr>
      <vt:lpstr>Παρουσίαση του PowerPoint</vt:lpstr>
      <vt:lpstr>ΕΡΩΤΗΜΑ </vt:lpstr>
      <vt:lpstr>Παρουσίαση του PowerPoint</vt:lpstr>
      <vt:lpstr>Απόπειρες συναρμογής των δύο αντιλήψεων…</vt:lpstr>
      <vt:lpstr>ΙΙΙ. Ύστερος φορμαλισμός: η κατάργηση των προηγούμενων εννοιών</vt:lpstr>
      <vt:lpstr>Οι συγκλονιστικές συνέπειες της προηγούμενης διαπίστωσης….</vt:lpstr>
      <vt:lpstr>Γ. Κατά τον Τυνιάνοφ οδηγούμαστε σε δύο συμπληρωματικούς κλάδους μελέτης:</vt:lpstr>
      <vt:lpstr>Συνακόλουθα: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Georgia Gotsi</dc:creator>
  <cp:lastModifiedBy>Georgia Gotsi</cp:lastModifiedBy>
  <cp:revision>36</cp:revision>
  <dcterms:created xsi:type="dcterms:W3CDTF">2020-03-22T19:17:49Z</dcterms:created>
  <dcterms:modified xsi:type="dcterms:W3CDTF">2022-04-05T10:52:39Z</dcterms:modified>
</cp:coreProperties>
</file>