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6" r:id="rId3"/>
    <p:sldId id="257" r:id="rId4"/>
    <p:sldId id="273" r:id="rId5"/>
    <p:sldId id="258" r:id="rId6"/>
    <p:sldId id="259" r:id="rId7"/>
    <p:sldId id="260" r:id="rId8"/>
    <p:sldId id="262" r:id="rId9"/>
    <p:sldId id="263" r:id="rId10"/>
    <p:sldId id="264" r:id="rId11"/>
    <p:sldId id="265" r:id="rId12"/>
    <p:sldId id="266" r:id="rId13"/>
    <p:sldId id="267" r:id="rId14"/>
    <p:sldId id="270" r:id="rId15"/>
    <p:sldId id="268" r:id="rId16"/>
    <p:sldId id="271" r:id="rId17"/>
    <p:sldId id="269" r:id="rId18"/>
    <p:sldId id="272"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206E1F-688C-4736-A09D-8DA315C5D168}" v="1" dt="2025-03-04T19:23:25.1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p:normalViewPr>
  <p:slideViewPr>
    <p:cSldViewPr snapToGrid="0">
      <p:cViewPr varScale="1">
        <p:scale>
          <a:sx n="94" d="100"/>
          <a:sy n="94" d="100"/>
        </p:scale>
        <p:origin x="22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Γεωργία" userId="472e339c-d673-48e8-9309-c3b1731a2deb" providerId="ADAL" clId="{299F7513-ED3A-4B40-9041-EC72F24E54C9}"/>
    <pc:docChg chg="modSld">
      <pc:chgData name="Γεωργία" userId="472e339c-d673-48e8-9309-c3b1731a2deb" providerId="ADAL" clId="{299F7513-ED3A-4B40-9041-EC72F24E54C9}" dt="2022-03-08T18:16:56.378" v="1" actId="122"/>
      <pc:docMkLst>
        <pc:docMk/>
      </pc:docMkLst>
      <pc:sldChg chg="modSp mod">
        <pc:chgData name="Γεωργία" userId="472e339c-d673-48e8-9309-c3b1731a2deb" providerId="ADAL" clId="{299F7513-ED3A-4B40-9041-EC72F24E54C9}" dt="2022-03-08T18:15:31.966" v="0" actId="20577"/>
        <pc:sldMkLst>
          <pc:docMk/>
          <pc:sldMk cId="2853518738" sldId="269"/>
        </pc:sldMkLst>
      </pc:sldChg>
      <pc:sldChg chg="modSp mod">
        <pc:chgData name="Γεωργία" userId="472e339c-d673-48e8-9309-c3b1731a2deb" providerId="ADAL" clId="{299F7513-ED3A-4B40-9041-EC72F24E54C9}" dt="2022-03-08T18:16:56.378" v="1" actId="122"/>
        <pc:sldMkLst>
          <pc:docMk/>
          <pc:sldMk cId="1976718497" sldId="271"/>
        </pc:sldMkLst>
      </pc:sldChg>
    </pc:docChg>
  </pc:docChgLst>
  <pc:docChgLst>
    <pc:chgData name="Γκότση Γεωργία" userId="472e339c-d673-48e8-9309-c3b1731a2deb" providerId="ADAL" clId="{C7206E1F-688C-4736-A09D-8DA315C5D168}"/>
    <pc:docChg chg="modSld">
      <pc:chgData name="Γκότση Γεωργία" userId="472e339c-d673-48e8-9309-c3b1731a2deb" providerId="ADAL" clId="{C7206E1F-688C-4736-A09D-8DA315C5D168}" dt="2025-03-04T19:21:50.526" v="22" actId="20577"/>
      <pc:docMkLst>
        <pc:docMk/>
      </pc:docMkLst>
      <pc:sldChg chg="modSp mod">
        <pc:chgData name="Γκότση Γεωργία" userId="472e339c-d673-48e8-9309-c3b1731a2deb" providerId="ADAL" clId="{C7206E1F-688C-4736-A09D-8DA315C5D168}" dt="2025-03-04T19:21:50.526" v="22" actId="20577"/>
        <pc:sldMkLst>
          <pc:docMk/>
          <pc:sldMk cId="2885352717" sldId="258"/>
        </pc:sldMkLst>
        <pc:spChg chg="mod">
          <ac:chgData name="Γκότση Γεωργία" userId="472e339c-d673-48e8-9309-c3b1731a2deb" providerId="ADAL" clId="{C7206E1F-688C-4736-A09D-8DA315C5D168}" dt="2025-03-04T19:21:50.526" v="22" actId="20577"/>
          <ac:spMkLst>
            <pc:docMk/>
            <pc:sldMk cId="2885352717" sldId="258"/>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12674D28-00B2-4E6D-AA81-4AFB277E13AD}" type="datetimeFigureOut">
              <a:rPr lang="el-GR" smtClean="0"/>
              <a:t>4/3/2025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C2D297-C705-42C1-B8B3-291BFAEF539A}" type="slidenum">
              <a:rPr lang="el-GR" smtClean="0"/>
              <a:t>‹#›</a:t>
            </a:fld>
            <a:endParaRPr lang="el-GR"/>
          </a:p>
        </p:txBody>
      </p:sp>
    </p:spTree>
    <p:extLst>
      <p:ext uri="{BB962C8B-B14F-4D97-AF65-F5344CB8AC3E}">
        <p14:creationId xmlns:p14="http://schemas.microsoft.com/office/powerpoint/2010/main" val="2551485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2674D28-00B2-4E6D-AA81-4AFB277E13AD}" type="datetimeFigureOut">
              <a:rPr lang="el-GR" smtClean="0"/>
              <a:t>4/3/2025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C2D297-C705-42C1-B8B3-291BFAEF539A}" type="slidenum">
              <a:rPr lang="el-GR" smtClean="0"/>
              <a:t>‹#›</a:t>
            </a:fld>
            <a:endParaRPr lang="el-GR"/>
          </a:p>
        </p:txBody>
      </p:sp>
    </p:spTree>
    <p:extLst>
      <p:ext uri="{BB962C8B-B14F-4D97-AF65-F5344CB8AC3E}">
        <p14:creationId xmlns:p14="http://schemas.microsoft.com/office/powerpoint/2010/main" val="642049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2674D28-00B2-4E6D-AA81-4AFB277E13AD}" type="datetimeFigureOut">
              <a:rPr lang="el-GR" smtClean="0"/>
              <a:t>4/3/2025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C2D297-C705-42C1-B8B3-291BFAEF539A}" type="slidenum">
              <a:rPr lang="el-GR" smtClean="0"/>
              <a:t>‹#›</a:t>
            </a:fld>
            <a:endParaRPr lang="el-GR"/>
          </a:p>
        </p:txBody>
      </p:sp>
    </p:spTree>
    <p:extLst>
      <p:ext uri="{BB962C8B-B14F-4D97-AF65-F5344CB8AC3E}">
        <p14:creationId xmlns:p14="http://schemas.microsoft.com/office/powerpoint/2010/main" val="1450993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12674D28-00B2-4E6D-AA81-4AFB277E13AD}" type="datetimeFigureOut">
              <a:rPr lang="el-GR" smtClean="0"/>
              <a:t>4/3/2025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C2D297-C705-42C1-B8B3-291BFAEF539A}" type="slidenum">
              <a:rPr lang="el-GR" smtClean="0"/>
              <a:t>‹#›</a:t>
            </a:fld>
            <a:endParaRPr lang="el-GR"/>
          </a:p>
        </p:txBody>
      </p:sp>
    </p:spTree>
    <p:extLst>
      <p:ext uri="{BB962C8B-B14F-4D97-AF65-F5344CB8AC3E}">
        <p14:creationId xmlns:p14="http://schemas.microsoft.com/office/powerpoint/2010/main" val="115318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674D28-00B2-4E6D-AA81-4AFB277E13AD}" type="datetimeFigureOut">
              <a:rPr lang="el-GR" smtClean="0"/>
              <a:t>4/3/2025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AC2D297-C705-42C1-B8B3-291BFAEF539A}" type="slidenum">
              <a:rPr lang="el-GR" smtClean="0"/>
              <a:t>‹#›</a:t>
            </a:fld>
            <a:endParaRPr lang="el-GR"/>
          </a:p>
        </p:txBody>
      </p:sp>
    </p:spTree>
    <p:extLst>
      <p:ext uri="{BB962C8B-B14F-4D97-AF65-F5344CB8AC3E}">
        <p14:creationId xmlns:p14="http://schemas.microsoft.com/office/powerpoint/2010/main" val="2628110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12674D28-00B2-4E6D-AA81-4AFB277E13AD}" type="datetimeFigureOut">
              <a:rPr lang="el-GR" smtClean="0"/>
              <a:t>4/3/2025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AC2D297-C705-42C1-B8B3-291BFAEF539A}" type="slidenum">
              <a:rPr lang="el-GR" smtClean="0"/>
              <a:t>‹#›</a:t>
            </a:fld>
            <a:endParaRPr lang="el-GR"/>
          </a:p>
        </p:txBody>
      </p:sp>
    </p:spTree>
    <p:extLst>
      <p:ext uri="{BB962C8B-B14F-4D97-AF65-F5344CB8AC3E}">
        <p14:creationId xmlns:p14="http://schemas.microsoft.com/office/powerpoint/2010/main" val="1388239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12674D28-00B2-4E6D-AA81-4AFB277E13AD}" type="datetimeFigureOut">
              <a:rPr lang="el-GR" smtClean="0"/>
              <a:t>4/3/2025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AC2D297-C705-42C1-B8B3-291BFAEF539A}" type="slidenum">
              <a:rPr lang="el-GR" smtClean="0"/>
              <a:t>‹#›</a:t>
            </a:fld>
            <a:endParaRPr lang="el-GR"/>
          </a:p>
        </p:txBody>
      </p:sp>
    </p:spTree>
    <p:extLst>
      <p:ext uri="{BB962C8B-B14F-4D97-AF65-F5344CB8AC3E}">
        <p14:creationId xmlns:p14="http://schemas.microsoft.com/office/powerpoint/2010/main" val="1927734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12674D28-00B2-4E6D-AA81-4AFB277E13AD}" type="datetimeFigureOut">
              <a:rPr lang="el-GR" smtClean="0"/>
              <a:t>4/3/2025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AC2D297-C705-42C1-B8B3-291BFAEF539A}" type="slidenum">
              <a:rPr lang="el-GR" smtClean="0"/>
              <a:t>‹#›</a:t>
            </a:fld>
            <a:endParaRPr lang="el-GR"/>
          </a:p>
        </p:txBody>
      </p:sp>
    </p:spTree>
    <p:extLst>
      <p:ext uri="{BB962C8B-B14F-4D97-AF65-F5344CB8AC3E}">
        <p14:creationId xmlns:p14="http://schemas.microsoft.com/office/powerpoint/2010/main" val="2523260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674D28-00B2-4E6D-AA81-4AFB277E13AD}" type="datetimeFigureOut">
              <a:rPr lang="el-GR" smtClean="0"/>
              <a:t>4/3/2025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AC2D297-C705-42C1-B8B3-291BFAEF539A}" type="slidenum">
              <a:rPr lang="el-GR" smtClean="0"/>
              <a:t>‹#›</a:t>
            </a:fld>
            <a:endParaRPr lang="el-GR"/>
          </a:p>
        </p:txBody>
      </p:sp>
    </p:spTree>
    <p:extLst>
      <p:ext uri="{BB962C8B-B14F-4D97-AF65-F5344CB8AC3E}">
        <p14:creationId xmlns:p14="http://schemas.microsoft.com/office/powerpoint/2010/main" val="242904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674D28-00B2-4E6D-AA81-4AFB277E13AD}" type="datetimeFigureOut">
              <a:rPr lang="el-GR" smtClean="0"/>
              <a:t>4/3/2025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AC2D297-C705-42C1-B8B3-291BFAEF539A}" type="slidenum">
              <a:rPr lang="el-GR" smtClean="0"/>
              <a:t>‹#›</a:t>
            </a:fld>
            <a:endParaRPr lang="el-GR"/>
          </a:p>
        </p:txBody>
      </p:sp>
    </p:spTree>
    <p:extLst>
      <p:ext uri="{BB962C8B-B14F-4D97-AF65-F5344CB8AC3E}">
        <p14:creationId xmlns:p14="http://schemas.microsoft.com/office/powerpoint/2010/main" val="2720411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674D28-00B2-4E6D-AA81-4AFB277E13AD}" type="datetimeFigureOut">
              <a:rPr lang="el-GR" smtClean="0"/>
              <a:t>4/3/2025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AC2D297-C705-42C1-B8B3-291BFAEF539A}" type="slidenum">
              <a:rPr lang="el-GR" smtClean="0"/>
              <a:t>‹#›</a:t>
            </a:fld>
            <a:endParaRPr lang="el-GR"/>
          </a:p>
        </p:txBody>
      </p:sp>
    </p:spTree>
    <p:extLst>
      <p:ext uri="{BB962C8B-B14F-4D97-AF65-F5344CB8AC3E}">
        <p14:creationId xmlns:p14="http://schemas.microsoft.com/office/powerpoint/2010/main" val="1670054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674D28-00B2-4E6D-AA81-4AFB277E13AD}" type="datetimeFigureOut">
              <a:rPr lang="el-GR" smtClean="0"/>
              <a:t>4/3/2025</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C2D297-C705-42C1-B8B3-291BFAEF539A}" type="slidenum">
              <a:rPr lang="el-GR" smtClean="0"/>
              <a:t>‹#›</a:t>
            </a:fld>
            <a:endParaRPr lang="el-GR"/>
          </a:p>
        </p:txBody>
      </p:sp>
    </p:spTree>
    <p:extLst>
      <p:ext uri="{BB962C8B-B14F-4D97-AF65-F5344CB8AC3E}">
        <p14:creationId xmlns:p14="http://schemas.microsoft.com/office/powerpoint/2010/main" val="3261326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9955AC-322C-4647-8784-6DC872EC72BB}"/>
              </a:ext>
            </a:extLst>
          </p:cNvPr>
          <p:cNvSpPr>
            <a:spLocks noGrp="1"/>
          </p:cNvSpPr>
          <p:nvPr>
            <p:ph type="title"/>
          </p:nvPr>
        </p:nvSpPr>
        <p:spPr>
          <a:xfrm>
            <a:off x="897622" y="1"/>
            <a:ext cx="10184235" cy="2682240"/>
          </a:xfrm>
          <a:solidFill>
            <a:schemeClr val="accent2"/>
          </a:solidFill>
        </p:spPr>
        <p:txBody>
          <a:bodyPr>
            <a:normAutofit fontScale="90000"/>
          </a:bodyPr>
          <a:lstStyle/>
          <a:p>
            <a:pPr algn="ctr"/>
            <a:br>
              <a:rPr lang="el-GR" sz="3100" dirty="0"/>
            </a:br>
            <a:r>
              <a:rPr lang="el-GR" sz="3100" dirty="0">
                <a:latin typeface="Bahnschrift Condensed" panose="020B0502040204020203" pitchFamily="34" charset="0"/>
              </a:rPr>
              <a:t>Πανεπιστήμιο Πατρών</a:t>
            </a:r>
            <a:br>
              <a:rPr lang="el-GR" sz="3100" dirty="0">
                <a:latin typeface="Bahnschrift Condensed" panose="020B0502040204020203" pitchFamily="34" charset="0"/>
              </a:rPr>
            </a:br>
            <a:r>
              <a:rPr lang="el-GR" sz="3100" dirty="0">
                <a:latin typeface="Bahnschrift Condensed" panose="020B0502040204020203" pitchFamily="34" charset="0"/>
              </a:rPr>
              <a:t>«Θεωρίες της Λογοτεχνίας»</a:t>
            </a:r>
            <a:br>
              <a:rPr lang="el-GR" sz="3100" dirty="0">
                <a:latin typeface="Bahnschrift Condensed" panose="020B0502040204020203" pitchFamily="34" charset="0"/>
              </a:rPr>
            </a:br>
            <a:r>
              <a:rPr lang="el-GR" sz="3100" dirty="0">
                <a:latin typeface="Bahnschrift Condensed" panose="020B0502040204020203" pitchFamily="34" charset="0"/>
              </a:rPr>
              <a:t>Γεωργία Γκότση</a:t>
            </a:r>
            <a:br>
              <a:rPr lang="el-GR" sz="3100" dirty="0">
                <a:latin typeface="Bahnschrift Condensed" panose="020B0502040204020203" pitchFamily="34" charset="0"/>
              </a:rPr>
            </a:br>
            <a:r>
              <a:rPr lang="el-GR" sz="3100" dirty="0">
                <a:latin typeface="Bahnschrift Condensed" panose="020B0502040204020203" pitchFamily="34" charset="0"/>
              </a:rPr>
              <a:t>Μάθημα 2ο</a:t>
            </a:r>
            <a:br>
              <a:rPr lang="el-GR" dirty="0">
                <a:latin typeface="Bahnschrift Condensed" panose="020B0502040204020203" pitchFamily="34" charset="0"/>
              </a:rPr>
            </a:br>
            <a:endParaRPr lang="el-GR" dirty="0">
              <a:latin typeface="Bahnschrift Condensed" panose="020B0502040204020203" pitchFamily="34" charset="0"/>
            </a:endParaRPr>
          </a:p>
        </p:txBody>
      </p:sp>
      <p:pic>
        <p:nvPicPr>
          <p:cNvPr id="5" name="Θέση περιεχομένου 4">
            <a:extLst>
              <a:ext uri="{FF2B5EF4-FFF2-40B4-BE49-F238E27FC236}">
                <a16:creationId xmlns:a16="http://schemas.microsoft.com/office/drawing/2014/main" id="{E9C7D5D2-E84C-40FB-9C06-8AEBE6D5FDF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34811" y="2682241"/>
            <a:ext cx="6711193" cy="4175760"/>
          </a:xfrm>
        </p:spPr>
      </p:pic>
    </p:spTree>
    <p:extLst>
      <p:ext uri="{BB962C8B-B14F-4D97-AF65-F5344CB8AC3E}">
        <p14:creationId xmlns:p14="http://schemas.microsoft.com/office/powerpoint/2010/main" val="198651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solidFill>
                  <a:schemeClr val="accent6">
                    <a:lumMod val="75000"/>
                  </a:schemeClr>
                </a:solidFill>
              </a:rPr>
              <a:t>Άσκηση 2</a:t>
            </a:r>
          </a:p>
        </p:txBody>
      </p:sp>
      <p:sp>
        <p:nvSpPr>
          <p:cNvPr id="3" name="Content Placeholder 2"/>
          <p:cNvSpPr>
            <a:spLocks noGrp="1"/>
          </p:cNvSpPr>
          <p:nvPr>
            <p:ph idx="1"/>
          </p:nvPr>
        </p:nvSpPr>
        <p:spPr/>
        <p:txBody>
          <a:bodyPr/>
          <a:lstStyle/>
          <a:p>
            <a:r>
              <a:rPr lang="el-GR" dirty="0">
                <a:solidFill>
                  <a:schemeClr val="accent6">
                    <a:lumMod val="75000"/>
                  </a:schemeClr>
                </a:solidFill>
              </a:rPr>
              <a:t>Ισχύει απόλυτα η παραπάνω θέση ότι </a:t>
            </a:r>
            <a:r>
              <a:rPr lang="el-GR" b="1" dirty="0">
                <a:solidFill>
                  <a:schemeClr val="accent6">
                    <a:lumMod val="75000"/>
                  </a:schemeClr>
                </a:solidFill>
              </a:rPr>
              <a:t>«στη γλώσσα υπάρχουν μόνο διαφορές, χωρίς σταθερούς όρους». </a:t>
            </a:r>
          </a:p>
          <a:p>
            <a:endParaRPr lang="el-GR" b="1" dirty="0">
              <a:solidFill>
                <a:schemeClr val="accent6">
                  <a:lumMod val="75000"/>
                </a:schemeClr>
              </a:solidFill>
            </a:endParaRPr>
          </a:p>
          <a:p>
            <a:pPr marL="0" indent="0" algn="ctr">
              <a:buNone/>
            </a:pPr>
            <a:r>
              <a:rPr lang="el-GR" sz="4000" dirty="0">
                <a:solidFill>
                  <a:schemeClr val="accent6">
                    <a:lumMod val="75000"/>
                  </a:schemeClr>
                </a:solidFill>
              </a:rPr>
              <a:t>Απάντηση 2:</a:t>
            </a:r>
          </a:p>
          <a:p>
            <a:endParaRPr lang="el-GR" b="1" dirty="0"/>
          </a:p>
          <a:p>
            <a:r>
              <a:rPr lang="el-GR" dirty="0"/>
              <a:t>Διαβάστε για την κριτική που άσκησε ο Κρίστοφερ </a:t>
            </a:r>
            <a:r>
              <a:rPr lang="el-GR" dirty="0" err="1"/>
              <a:t>Ρικς</a:t>
            </a:r>
            <a:r>
              <a:rPr lang="el-GR" dirty="0"/>
              <a:t> στις </a:t>
            </a:r>
            <a:r>
              <a:rPr lang="el-GR" dirty="0" err="1"/>
              <a:t>σσ</a:t>
            </a:r>
            <a:r>
              <a:rPr lang="el-GR" dirty="0"/>
              <a:t>. 67-70 του βιβλίου σας.</a:t>
            </a:r>
          </a:p>
        </p:txBody>
      </p:sp>
    </p:spTree>
    <p:extLst>
      <p:ext uri="{BB962C8B-B14F-4D97-AF65-F5344CB8AC3E}">
        <p14:creationId xmlns:p14="http://schemas.microsoft.com/office/powerpoint/2010/main" val="1573360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t>Συνέπειες της ανάλυσης του </a:t>
            </a:r>
            <a:r>
              <a:rPr lang="el-GR" dirty="0" err="1"/>
              <a:t>Σωσσύρ</a:t>
            </a:r>
            <a:r>
              <a:rPr lang="el-GR" dirty="0"/>
              <a:t> 3</a:t>
            </a:r>
          </a:p>
        </p:txBody>
      </p:sp>
      <p:sp>
        <p:nvSpPr>
          <p:cNvPr id="3" name="Content Placeholder 2"/>
          <p:cNvSpPr>
            <a:spLocks noGrp="1"/>
          </p:cNvSpPr>
          <p:nvPr>
            <p:ph idx="1"/>
          </p:nvPr>
        </p:nvSpPr>
        <p:spPr/>
        <p:txBody>
          <a:bodyPr/>
          <a:lstStyle/>
          <a:p>
            <a:pPr algn="just"/>
            <a:r>
              <a:rPr lang="el-GR" dirty="0"/>
              <a:t>Η γλώσσα είναι ένα σύστημα σημείων που εκφράζουν ιδέες και σαν τέτοια μπορεί να συγκριθεί με άλλα συστήματα σημείων, π.χ. τις τελετουργίες, το αλφάβητο των κωφαλάλων, την παντομίμα.  Η </a:t>
            </a:r>
            <a:r>
              <a:rPr lang="el-GR" b="1" i="1" dirty="0"/>
              <a:t>Σημειολογία ή Σημειωτική</a:t>
            </a:r>
            <a:r>
              <a:rPr lang="el-GR" dirty="0"/>
              <a:t> είναι η γενική επιστήμη μελέτης των σημείων.  Η </a:t>
            </a:r>
            <a:r>
              <a:rPr lang="el-GR" b="1" dirty="0"/>
              <a:t>Γλωσσολογία </a:t>
            </a:r>
            <a:r>
              <a:rPr lang="el-GR" dirty="0"/>
              <a:t>αποτελεί ένα μέρος της. </a:t>
            </a:r>
          </a:p>
          <a:p>
            <a:pPr algn="just"/>
            <a:r>
              <a:rPr lang="el-GR" dirty="0"/>
              <a:t>Ωστόσο, επειδή η γλώσσα είναι το πιο διαδεδομένο σύστημα έκφρασης, η γλώσσα μπορεί να θεωρηθεί ως παράδειγμα για όλα τα πολιτισμικά συστήματα </a:t>
            </a:r>
            <a:r>
              <a:rPr lang="el-GR" dirty="0" err="1"/>
              <a:t>σημασιοδότησης</a:t>
            </a:r>
            <a:r>
              <a:rPr lang="el-GR" dirty="0"/>
              <a:t> &gt;&gt; η γλωσσολογία μπορεί να γίνει το γενικό πρότυπο κάθε σημειολογίας.</a:t>
            </a:r>
          </a:p>
        </p:txBody>
      </p:sp>
    </p:spTree>
    <p:extLst>
      <p:ext uri="{BB962C8B-B14F-4D97-AF65-F5344CB8AC3E}">
        <p14:creationId xmlns:p14="http://schemas.microsoft.com/office/powerpoint/2010/main" val="1178082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9817"/>
            <a:ext cx="10515600" cy="849087"/>
          </a:xfrm>
        </p:spPr>
        <p:txBody>
          <a:bodyPr>
            <a:normAutofit/>
          </a:bodyPr>
          <a:lstStyle/>
          <a:p>
            <a:pPr algn="ctr"/>
            <a:r>
              <a:rPr lang="el-GR" dirty="0"/>
              <a:t>Η ανάλυση του </a:t>
            </a:r>
            <a:r>
              <a:rPr lang="el-GR" dirty="0" err="1"/>
              <a:t>Σωσσύρ</a:t>
            </a:r>
            <a:r>
              <a:rPr lang="el-GR" dirty="0"/>
              <a:t> και Λογοτεχνία 1</a:t>
            </a:r>
          </a:p>
        </p:txBody>
      </p:sp>
      <p:sp>
        <p:nvSpPr>
          <p:cNvPr id="3" name="Content Placeholder 2"/>
          <p:cNvSpPr>
            <a:spLocks noGrp="1"/>
          </p:cNvSpPr>
          <p:nvPr>
            <p:ph idx="1"/>
          </p:nvPr>
        </p:nvSpPr>
        <p:spPr>
          <a:xfrm>
            <a:off x="838200" y="2103120"/>
            <a:ext cx="10515600" cy="4073843"/>
          </a:xfrm>
        </p:spPr>
        <p:txBody>
          <a:bodyPr/>
          <a:lstStyle/>
          <a:p>
            <a:r>
              <a:rPr lang="el-GR" dirty="0"/>
              <a:t>Το κάθε λογοτεχνικό κείμενο αποτελεί ένα σημείο.  Ως τέτοιο συνιστά έναν δεσμό μεταξύ σημαίνοντος και σημαινομένου:</a:t>
            </a:r>
          </a:p>
          <a:p>
            <a:endParaRPr lang="el-GR" dirty="0"/>
          </a:p>
          <a:p>
            <a:r>
              <a:rPr lang="el-GR" dirty="0"/>
              <a:t>Σημαινόμενο = έννοιες, ιδέες</a:t>
            </a:r>
          </a:p>
          <a:p>
            <a:r>
              <a:rPr lang="el-GR" dirty="0"/>
              <a:t>Σημαίνον = η μορφή (στιχουργία, αφηγηματικοί τρόποι, </a:t>
            </a:r>
            <a:r>
              <a:rPr lang="el-GR" dirty="0" err="1"/>
              <a:t>κτλ</a:t>
            </a:r>
            <a:r>
              <a:rPr lang="el-GR" dirty="0"/>
              <a:t>).</a:t>
            </a:r>
          </a:p>
        </p:txBody>
      </p:sp>
    </p:spTree>
    <p:extLst>
      <p:ext uri="{BB962C8B-B14F-4D97-AF65-F5344CB8AC3E}">
        <p14:creationId xmlns:p14="http://schemas.microsoft.com/office/powerpoint/2010/main" val="1460828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1071154"/>
          </a:xfrm>
        </p:spPr>
        <p:txBody>
          <a:bodyPr/>
          <a:lstStyle/>
          <a:p>
            <a:pPr algn="ctr"/>
            <a:r>
              <a:rPr lang="el-GR" dirty="0">
                <a:solidFill>
                  <a:srgbClr val="7030A0"/>
                </a:solidFill>
              </a:rPr>
              <a:t>Ερώτηση</a:t>
            </a:r>
            <a:r>
              <a:rPr lang="en-US" dirty="0">
                <a:solidFill>
                  <a:srgbClr val="7030A0"/>
                </a:solidFill>
              </a:rPr>
              <a:t> 1</a:t>
            </a:r>
            <a:endParaRPr lang="el-GR" dirty="0">
              <a:solidFill>
                <a:srgbClr val="7030A0"/>
              </a:solidFill>
            </a:endParaRPr>
          </a:p>
        </p:txBody>
      </p:sp>
      <p:sp>
        <p:nvSpPr>
          <p:cNvPr id="3" name="Content Placeholder 2"/>
          <p:cNvSpPr>
            <a:spLocks noGrp="1"/>
          </p:cNvSpPr>
          <p:nvPr>
            <p:ph idx="1"/>
          </p:nvPr>
        </p:nvSpPr>
        <p:spPr>
          <a:xfrm>
            <a:off x="838200" y="1254035"/>
            <a:ext cx="10515600" cy="4922928"/>
          </a:xfrm>
        </p:spPr>
        <p:txBody>
          <a:bodyPr>
            <a:normAutofit/>
          </a:bodyPr>
          <a:lstStyle/>
          <a:p>
            <a:r>
              <a:rPr lang="el-GR" sz="3200" i="1" dirty="0"/>
              <a:t>Ισχύει για το λογοτεχνικό έργο η πρώτη αρχή του γλωσσικού σημείου, ότι η σχέση σημαίνοντος-σημαινομένου είναι συμβατική, δηλαδή μη αιτιολογημένη; </a:t>
            </a:r>
          </a:p>
          <a:p>
            <a:endParaRPr lang="el-GR" sz="3200" i="1" dirty="0"/>
          </a:p>
          <a:p>
            <a:r>
              <a:rPr lang="el-GR" sz="3200" i="1" dirty="0"/>
              <a:t>Προσπαθήστε να απαντήσετε με βάση το εξής παράδειγμα:</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3623" y="3983217"/>
            <a:ext cx="2717074" cy="2731091"/>
          </a:xfrm>
          <a:prstGeom prst="rect">
            <a:avLst/>
          </a:prstGeom>
        </p:spPr>
      </p:pic>
    </p:spTree>
    <p:extLst>
      <p:ext uri="{BB962C8B-B14F-4D97-AF65-F5344CB8AC3E}">
        <p14:creationId xmlns:p14="http://schemas.microsoft.com/office/powerpoint/2010/main" val="1711478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solidFill>
                  <a:srgbClr val="7030A0"/>
                </a:solidFill>
              </a:rPr>
              <a:t>Απάντηση</a:t>
            </a:r>
            <a:r>
              <a:rPr lang="en-US" dirty="0">
                <a:solidFill>
                  <a:srgbClr val="7030A0"/>
                </a:solidFill>
              </a:rPr>
              <a:t> 1</a:t>
            </a:r>
            <a:endParaRPr lang="el-GR" dirty="0">
              <a:solidFill>
                <a:srgbClr val="7030A0"/>
              </a:solidFill>
            </a:endParaRPr>
          </a:p>
        </p:txBody>
      </p:sp>
      <p:sp>
        <p:nvSpPr>
          <p:cNvPr id="3" name="Content Placeholder 2"/>
          <p:cNvSpPr>
            <a:spLocks noGrp="1"/>
          </p:cNvSpPr>
          <p:nvPr>
            <p:ph idx="1"/>
          </p:nvPr>
        </p:nvSpPr>
        <p:spPr/>
        <p:txBody>
          <a:bodyPr/>
          <a:lstStyle/>
          <a:p>
            <a:pPr marL="0" indent="0">
              <a:buNone/>
            </a:pPr>
            <a:r>
              <a:rPr lang="el-GR" dirty="0"/>
              <a:t>Στη λογοτεχνία, που είναι δευτεροβάθμιο σύστημα αφού στηρίζεται στο πρωτοβάθμιο, δηλαδή στη γλώσσα</a:t>
            </a:r>
          </a:p>
          <a:p>
            <a:pPr marL="0" indent="0">
              <a:buNone/>
            </a:pPr>
            <a:r>
              <a:rPr lang="el-GR" dirty="0"/>
              <a:t>Η ΣΧΕΣΗ ΣΗΜΑΙΝΟΜΕΝΟΥ – ΣΗΜΑΙΝΟΝΤΟΣ ΕΙΝΑΙ ΑΙΤΙΟΛΟΓΗΜΕΝΗ ΜΕ ΒΑΣΗ ΤΙΣ ΕΠΙΛΟΓΕΣ ΤΟΥ ΔΗΜΙΟΥΡΓΟΥ.</a:t>
            </a:r>
          </a:p>
          <a:p>
            <a:pPr marL="0" indent="0">
              <a:buNone/>
            </a:pPr>
            <a:endParaRPr lang="el-GR" dirty="0"/>
          </a:p>
          <a:p>
            <a:pPr marL="0" indent="0">
              <a:buNone/>
            </a:pPr>
            <a:r>
              <a:rPr lang="el-GR" dirty="0"/>
              <a:t>Για παράδειγμα η τοποθέτηση των λέξεων «τείχη» και «τύχη» στην κατάληξη των στίχων δεν είναι διόλου τυχαία.  Εδώ το γεγονός ότι οι λέξεις ηχητικά είναι ίδιες /</a:t>
            </a:r>
            <a:r>
              <a:rPr lang="en-US" dirty="0" err="1"/>
              <a:t>tihi</a:t>
            </a:r>
            <a:r>
              <a:rPr lang="el-GR" dirty="0"/>
              <a:t>/ παράγει σημασία: η «τύχη» του ποιητή είναι ο «εγκλεισμός»….</a:t>
            </a:r>
          </a:p>
        </p:txBody>
      </p:sp>
    </p:spTree>
    <p:extLst>
      <p:ext uri="{BB962C8B-B14F-4D97-AF65-F5344CB8AC3E}">
        <p14:creationId xmlns:p14="http://schemas.microsoft.com/office/powerpoint/2010/main" val="151096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t>Η ανάλυση του </a:t>
            </a:r>
            <a:r>
              <a:rPr lang="el-GR" dirty="0" err="1"/>
              <a:t>Σωσσύρ</a:t>
            </a:r>
            <a:r>
              <a:rPr lang="el-GR" dirty="0"/>
              <a:t> και η λογοτεχνία 2</a:t>
            </a:r>
          </a:p>
        </p:txBody>
      </p:sp>
      <p:sp>
        <p:nvSpPr>
          <p:cNvPr id="3" name="Content Placeholder 2"/>
          <p:cNvSpPr>
            <a:spLocks noGrp="1"/>
          </p:cNvSpPr>
          <p:nvPr>
            <p:ph idx="1"/>
          </p:nvPr>
        </p:nvSpPr>
        <p:spPr/>
        <p:txBody>
          <a:bodyPr/>
          <a:lstStyle/>
          <a:p>
            <a:r>
              <a:rPr lang="el-GR" dirty="0"/>
              <a:t>Κατά τον </a:t>
            </a:r>
            <a:r>
              <a:rPr lang="el-GR" dirty="0" err="1"/>
              <a:t>Σωσσύρ</a:t>
            </a:r>
            <a:r>
              <a:rPr lang="el-GR" dirty="0"/>
              <a:t> η γλώσσα αποτελεί ένα σύστημα διαφορών. ΄</a:t>
            </a:r>
            <a:r>
              <a:rPr lang="el-GR" dirty="0" err="1"/>
              <a:t>Ο,τι</a:t>
            </a:r>
            <a:r>
              <a:rPr lang="el-GR" dirty="0"/>
              <a:t> κάνει κάθε στοιχείο μιας γλώσσας να είναι αυτό που είναι, είναι οι αντιθέσεις του με άλλα στοιχεία μέσα στο σύστημα της γλώσσας (Το Α δεν είναι Β ή Γ). </a:t>
            </a:r>
          </a:p>
          <a:p>
            <a:r>
              <a:rPr lang="el-GR" dirty="0"/>
              <a:t> Έτσι και το </a:t>
            </a:r>
            <a:r>
              <a:rPr lang="el-GR" b="1" dirty="0"/>
              <a:t>νόημα</a:t>
            </a:r>
            <a:r>
              <a:rPr lang="el-GR" dirty="0"/>
              <a:t> στη λογοτεχνία βασίζεται </a:t>
            </a:r>
            <a:r>
              <a:rPr lang="el-GR" b="1" dirty="0"/>
              <a:t>στη διαφορά</a:t>
            </a:r>
            <a:r>
              <a:rPr lang="el-GR" dirty="0"/>
              <a:t>, στη δυνατότητα παραγωγής πολλών ερμηνειών. Π.χ. ποιο είναι το θέμα της </a:t>
            </a:r>
            <a:r>
              <a:rPr lang="el-GR" i="1" dirty="0"/>
              <a:t>Φόνισσας</a:t>
            </a:r>
            <a:r>
              <a:rPr lang="el-GR" dirty="0"/>
              <a:t> ή πώς ερμηνεύεται η «Φεγγαροντυμένη»; (Το νόημα δεν είναι μοναδικό και </a:t>
            </a:r>
            <a:r>
              <a:rPr lang="el-GR" dirty="0" err="1"/>
              <a:t>προσδιορίσιμο</a:t>
            </a:r>
            <a:r>
              <a:rPr lang="el-GR" dirty="0"/>
              <a:t>. Είναι ταυτόχρονα εμπειρία του υποκειμένου και ιδιότητα ενός κειμένου.)</a:t>
            </a:r>
          </a:p>
          <a:p>
            <a:r>
              <a:rPr lang="el-GR" dirty="0"/>
              <a:t> </a:t>
            </a:r>
          </a:p>
          <a:p>
            <a:endParaRPr lang="el-GR" dirty="0"/>
          </a:p>
        </p:txBody>
      </p:sp>
    </p:spTree>
    <p:extLst>
      <p:ext uri="{BB962C8B-B14F-4D97-AF65-F5344CB8AC3E}">
        <p14:creationId xmlns:p14="http://schemas.microsoft.com/office/powerpoint/2010/main" val="1195005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10978"/>
          </a:xfrm>
        </p:spPr>
        <p:txBody>
          <a:bodyPr/>
          <a:lstStyle/>
          <a:p>
            <a:pPr algn="ctr"/>
            <a:r>
              <a:rPr lang="el-GR" dirty="0">
                <a:solidFill>
                  <a:schemeClr val="accent6">
                    <a:lumMod val="75000"/>
                  </a:schemeClr>
                </a:solidFill>
              </a:rPr>
              <a:t>Άσκηση 3</a:t>
            </a:r>
          </a:p>
        </p:txBody>
      </p:sp>
      <p:sp>
        <p:nvSpPr>
          <p:cNvPr id="3" name="Content Placeholder 2"/>
          <p:cNvSpPr>
            <a:spLocks noGrp="1"/>
          </p:cNvSpPr>
          <p:nvPr>
            <p:ph idx="1"/>
          </p:nvPr>
        </p:nvSpPr>
        <p:spPr>
          <a:xfrm>
            <a:off x="838200" y="1476104"/>
            <a:ext cx="10515600" cy="4700859"/>
          </a:xfrm>
        </p:spPr>
        <p:txBody>
          <a:bodyPr>
            <a:normAutofit fontScale="92500" lnSpcReduction="20000"/>
          </a:bodyPr>
          <a:lstStyle/>
          <a:p>
            <a:r>
              <a:rPr lang="el-GR" i="1" dirty="0">
                <a:solidFill>
                  <a:schemeClr val="accent6">
                    <a:lumMod val="75000"/>
                  </a:schemeClr>
                </a:solidFill>
              </a:rPr>
              <a:t>Προσπαθήστε να απαντήσετε στο ίδιο ερώτημα με βάση το εξής ποίημα:</a:t>
            </a:r>
          </a:p>
          <a:p>
            <a:endParaRPr lang="el-GR" i="1" dirty="0"/>
          </a:p>
          <a:p>
            <a:pPr marL="0" indent="0" algn="ctr">
              <a:buNone/>
            </a:pPr>
            <a:r>
              <a:rPr lang="el-GR" dirty="0" err="1"/>
              <a:t>Giuseppe</a:t>
            </a:r>
            <a:r>
              <a:rPr lang="el-GR" dirty="0"/>
              <a:t> </a:t>
            </a:r>
            <a:r>
              <a:rPr lang="el-GR" dirty="0" err="1"/>
              <a:t>Ungaretti</a:t>
            </a:r>
            <a:r>
              <a:rPr lang="en-US" dirty="0"/>
              <a:t> </a:t>
            </a:r>
            <a:r>
              <a:rPr lang="el-GR" dirty="0"/>
              <a:t>(</a:t>
            </a:r>
            <a:r>
              <a:rPr lang="el-GR" i="1" dirty="0" err="1"/>
              <a:t>Poesie</a:t>
            </a:r>
            <a:r>
              <a:rPr lang="el-GR" i="1" dirty="0"/>
              <a:t> </a:t>
            </a:r>
            <a:r>
              <a:rPr lang="el-GR" i="1" dirty="0" err="1"/>
              <a:t>Disperse</a:t>
            </a:r>
            <a:r>
              <a:rPr lang="el-GR" dirty="0"/>
              <a:t>)</a:t>
            </a:r>
          </a:p>
          <a:p>
            <a:pPr marL="0" indent="0" algn="ctr">
              <a:buNone/>
            </a:pPr>
            <a:r>
              <a:rPr lang="el-GR" sz="2300" i="1" dirty="0"/>
              <a:t>Μετάφραση: Κωνσταντίνος </a:t>
            </a:r>
            <a:r>
              <a:rPr lang="el-GR" sz="2300" i="1" dirty="0" err="1"/>
              <a:t>Μούσσας</a:t>
            </a:r>
            <a:endParaRPr lang="el-GR" sz="2300" i="1" dirty="0"/>
          </a:p>
          <a:p>
            <a:pPr algn="ctr"/>
            <a:endParaRPr lang="el-GR" dirty="0"/>
          </a:p>
          <a:p>
            <a:pPr marL="0" indent="0" algn="ctr">
              <a:buNone/>
            </a:pPr>
            <a:r>
              <a:rPr lang="el-GR" b="1" i="1" dirty="0"/>
              <a:t>Νάπολη 26 Δεκεμβρίου 1916</a:t>
            </a:r>
            <a:endParaRPr lang="el-GR" b="1" dirty="0"/>
          </a:p>
          <a:p>
            <a:pPr marL="0" indent="0" algn="ctr">
              <a:buNone/>
            </a:pPr>
            <a:r>
              <a:rPr lang="el-GR" dirty="0"/>
              <a:t>Κάτω απ’ αυτή την τέντα</a:t>
            </a:r>
            <a:br>
              <a:rPr lang="el-GR" dirty="0"/>
            </a:br>
            <a:r>
              <a:rPr lang="el-GR" dirty="0"/>
              <a:t>ο ουρανός μουχλιασμένος,</a:t>
            </a:r>
            <a:br>
              <a:rPr lang="el-GR" dirty="0"/>
            </a:br>
            <a:r>
              <a:rPr lang="el-GR" dirty="0"/>
              <a:t>η γη </a:t>
            </a:r>
            <a:endParaRPr lang="en-US" dirty="0"/>
          </a:p>
          <a:p>
            <a:pPr marL="0" indent="0" algn="ctr">
              <a:buNone/>
            </a:pPr>
            <a:r>
              <a:rPr lang="el-GR" dirty="0"/>
              <a:t>αποσυντίθεται</a:t>
            </a:r>
            <a:br>
              <a:rPr lang="el-GR" dirty="0"/>
            </a:br>
            <a:r>
              <a:rPr lang="el-GR" dirty="0"/>
              <a:t>σ’ ένα μεγάλο τόξο τεντωμένη</a:t>
            </a:r>
          </a:p>
          <a:p>
            <a:pPr marL="0" indent="0" algn="ctr">
              <a:buNone/>
            </a:pPr>
            <a:r>
              <a:rPr lang="el-GR" dirty="0"/>
              <a:t>ξεδιψασμένη</a:t>
            </a:r>
          </a:p>
          <a:p>
            <a:endParaRPr lang="el-GR" i="1" dirty="0"/>
          </a:p>
          <a:p>
            <a:endParaRPr lang="el-GR" dirty="0"/>
          </a:p>
        </p:txBody>
      </p:sp>
    </p:spTree>
    <p:extLst>
      <p:ext uri="{BB962C8B-B14F-4D97-AF65-F5344CB8AC3E}">
        <p14:creationId xmlns:p14="http://schemas.microsoft.com/office/powerpoint/2010/main" val="1976718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br>
              <a:rPr lang="el-GR" sz="2800" dirty="0"/>
            </a:br>
            <a:br>
              <a:rPr lang="el-GR" sz="2800" dirty="0"/>
            </a:br>
            <a:r>
              <a:rPr lang="el-GR" sz="2800" b="1" dirty="0">
                <a:solidFill>
                  <a:schemeClr val="accent6"/>
                </a:solidFill>
              </a:rPr>
              <a:t>Ερώτηση 2</a:t>
            </a:r>
            <a:br>
              <a:rPr lang="el-GR" sz="2800" dirty="0">
                <a:solidFill>
                  <a:schemeClr val="accent6"/>
                </a:solidFill>
              </a:rPr>
            </a:br>
            <a:r>
              <a:rPr lang="el-GR" sz="2800" i="1" dirty="0">
                <a:solidFill>
                  <a:schemeClr val="accent6"/>
                </a:solidFill>
              </a:rPr>
              <a:t>Η διάκριση </a:t>
            </a:r>
            <a:r>
              <a:rPr lang="el-GR" sz="2800" b="1" i="1" dirty="0">
                <a:solidFill>
                  <a:schemeClr val="accent6"/>
                </a:solidFill>
              </a:rPr>
              <a:t>Γλώσσα – Ομιλία</a:t>
            </a:r>
            <a:r>
              <a:rPr lang="el-GR" sz="2800" i="1" dirty="0">
                <a:solidFill>
                  <a:schemeClr val="accent6"/>
                </a:solidFill>
              </a:rPr>
              <a:t> μπορεί να εφαρμοστεί στη λογοτεχνία</a:t>
            </a:r>
            <a:r>
              <a:rPr lang="el-GR" sz="2800" dirty="0">
                <a:solidFill>
                  <a:schemeClr val="accent6"/>
                </a:solidFill>
              </a:rPr>
              <a:t>;  </a:t>
            </a:r>
            <a:br>
              <a:rPr lang="el-GR" sz="2800" dirty="0">
                <a:solidFill>
                  <a:srgbClr val="7030A0"/>
                </a:solidFill>
              </a:rPr>
            </a:br>
            <a:br>
              <a:rPr lang="el-GR" sz="2800" dirty="0">
                <a:solidFill>
                  <a:srgbClr val="7030A0"/>
                </a:solidFill>
              </a:rPr>
            </a:br>
            <a:br>
              <a:rPr lang="el-GR" sz="2800" dirty="0"/>
            </a:br>
            <a:endParaRPr lang="el-GR" sz="2800" dirty="0"/>
          </a:p>
        </p:txBody>
      </p:sp>
      <p:sp>
        <p:nvSpPr>
          <p:cNvPr id="3" name="Content Placeholder 2"/>
          <p:cNvSpPr>
            <a:spLocks noGrp="1"/>
          </p:cNvSpPr>
          <p:nvPr>
            <p:ph idx="1"/>
          </p:nvPr>
        </p:nvSpPr>
        <p:spPr/>
        <p:txBody>
          <a:bodyPr>
            <a:normAutofit fontScale="85000" lnSpcReduction="20000"/>
          </a:bodyPr>
          <a:lstStyle/>
          <a:p>
            <a:pPr marL="0" indent="0" algn="ctr">
              <a:buNone/>
            </a:pPr>
            <a:r>
              <a:rPr lang="el-GR" sz="3300" b="1" dirty="0">
                <a:solidFill>
                  <a:srgbClr val="7030A0"/>
                </a:solidFill>
              </a:rPr>
              <a:t>Απάντηση 2</a:t>
            </a:r>
          </a:p>
          <a:p>
            <a:pPr marL="0" indent="0" algn="just">
              <a:buNone/>
            </a:pPr>
            <a:endParaRPr lang="en-US" dirty="0"/>
          </a:p>
          <a:p>
            <a:pPr marL="0" indent="0" algn="just">
              <a:buNone/>
            </a:pPr>
            <a:r>
              <a:rPr lang="el-GR" sz="3000" dirty="0"/>
              <a:t>Γλώσσα είναι το γενικό σύστημα των νόμων που κυβερνούν τη λειτουργία της, ενώ «ομιλία» είναι οι συνδυασμοί με τους οποίους κάθε συγγραφέας χρησιμοποιεί το σύστημα, για να εκφράσει τις ιδέες του. Στη λογοτεχνία η σύλληψη του </a:t>
            </a:r>
            <a:r>
              <a:rPr lang="en-US" sz="3000" dirty="0"/>
              <a:t>Saussure </a:t>
            </a:r>
            <a:r>
              <a:rPr lang="el-GR" sz="3000" dirty="0"/>
              <a:t>οδηγεί από την εξέταση μεμονωμένων έργων στη μελέτη των </a:t>
            </a:r>
            <a:r>
              <a:rPr lang="el-GR" sz="3000" b="1" dirty="0"/>
              <a:t>συστημάτων «</a:t>
            </a:r>
            <a:r>
              <a:rPr lang="el-GR" sz="3000" b="1" dirty="0" err="1"/>
              <a:t>λογοτεχνικότητας</a:t>
            </a:r>
            <a:r>
              <a:rPr lang="el-GR" sz="3000" b="1" dirty="0"/>
              <a:t>»</a:t>
            </a:r>
            <a:r>
              <a:rPr lang="el-GR" sz="3000" dirty="0"/>
              <a:t> (συστήματα λογοτεχνικών συμβάσεων) τα οποία καθιστούν δυνατή τη γραφή και την ανάγνωση της λογοτεχνίας.  Όπως εξηγεί ο Αμερικάνος κριτικός </a:t>
            </a:r>
            <a:r>
              <a:rPr lang="el-GR" sz="3000" dirty="0" err="1"/>
              <a:t>Τζόναθαν</a:t>
            </a:r>
            <a:r>
              <a:rPr lang="el-GR" sz="3000" dirty="0"/>
              <a:t> </a:t>
            </a:r>
            <a:r>
              <a:rPr lang="el-GR" sz="3000" dirty="0" err="1"/>
              <a:t>Κάλερ</a:t>
            </a:r>
            <a:r>
              <a:rPr lang="el-GR" sz="3000" dirty="0"/>
              <a:t> (</a:t>
            </a:r>
            <a:r>
              <a:rPr lang="en-US" sz="3000" dirty="0"/>
              <a:t>J. </a:t>
            </a:r>
            <a:r>
              <a:rPr lang="el-GR" sz="3000" dirty="0" err="1"/>
              <a:t>Culler</a:t>
            </a:r>
            <a:r>
              <a:rPr lang="en-US" sz="3000" dirty="0"/>
              <a:t>)</a:t>
            </a:r>
            <a:r>
              <a:rPr lang="el-GR" sz="3000" dirty="0"/>
              <a:t>: «όπως οι ακολουθίες των ήχων έχουν νόημα μόνο σε σχέση με τη γραμματική μιας γλώσσας, έτσι και τα λογοτεχνικά έργα μπορεί να προκαλούν σύγχυση σε αυτούς που δεν έχουν καμία γνώση των συμβάσεων του λογοτεχνικού λόγου, της λογοτεχνίας ως θεσμού».</a:t>
            </a:r>
          </a:p>
          <a:p>
            <a:endParaRPr lang="el-GR" dirty="0"/>
          </a:p>
        </p:txBody>
      </p:sp>
    </p:spTree>
    <p:extLst>
      <p:ext uri="{BB962C8B-B14F-4D97-AF65-F5344CB8AC3E}">
        <p14:creationId xmlns:p14="http://schemas.microsoft.com/office/powerpoint/2010/main" val="2853518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Επίδραση…</a:t>
            </a:r>
          </a:p>
        </p:txBody>
      </p:sp>
      <p:sp>
        <p:nvSpPr>
          <p:cNvPr id="3" name="Content Placeholder 2"/>
          <p:cNvSpPr>
            <a:spLocks noGrp="1"/>
          </p:cNvSpPr>
          <p:nvPr>
            <p:ph idx="1"/>
          </p:nvPr>
        </p:nvSpPr>
        <p:spPr>
          <a:xfrm>
            <a:off x="838200" y="1526796"/>
            <a:ext cx="10515600" cy="4650167"/>
          </a:xfrm>
        </p:spPr>
        <p:txBody>
          <a:bodyPr>
            <a:normAutofit fontScale="92500"/>
          </a:bodyPr>
          <a:lstStyle/>
          <a:p>
            <a:pPr marL="0" indent="0" algn="just">
              <a:buNone/>
            </a:pPr>
            <a:r>
              <a:rPr lang="el-GR" dirty="0"/>
              <a:t>Η συμβολή του </a:t>
            </a:r>
            <a:r>
              <a:rPr lang="el-GR" dirty="0" err="1"/>
              <a:t>Saussure</a:t>
            </a:r>
            <a:r>
              <a:rPr lang="el-GR" dirty="0"/>
              <a:t> αφορά στη μελέτη «όλου του φάσματος των ανθρώπινων επιστημών. Είναι ιδιαίτερα αισθητή στη γλωσσολογία, τη φιλοσοφία, την ψυχανάλυση, τη θεωρία της λογοτεχνίας, την κοινωνιολογία και την ανθρωπολογία.  Αν και οι απόψεις του έχουν υποστεί κριτική ή έχουν διευρυνθεί με την πάροδο του χρόνου, το μοντέλο οργάνωσης που εισήγαγε ο </a:t>
            </a:r>
            <a:r>
              <a:rPr lang="el-GR" dirty="0" err="1"/>
              <a:t>Saussure</a:t>
            </a:r>
            <a:r>
              <a:rPr lang="el-GR" dirty="0"/>
              <a:t> εξακολουθεί να τροφοδοτούν τις σύγχρονες προσεγγίσεις του φαινομένου της γλώσσας. Όπως δήλωσε ο </a:t>
            </a:r>
            <a:r>
              <a:rPr lang="el-GR" dirty="0" err="1"/>
              <a:t>Leonard</a:t>
            </a:r>
            <a:r>
              <a:rPr lang="el-GR" dirty="0"/>
              <a:t> </a:t>
            </a:r>
            <a:r>
              <a:rPr lang="el-GR" dirty="0" err="1"/>
              <a:t>Bloomfield</a:t>
            </a:r>
            <a:r>
              <a:rPr lang="el-GR" dirty="0"/>
              <a:t> μετά την ανασκόπηση των </a:t>
            </a:r>
            <a:r>
              <a:rPr lang="el-GR" i="1" dirty="0"/>
              <a:t>Cours</a:t>
            </a:r>
            <a:r>
              <a:rPr lang="el-GR" dirty="0"/>
              <a:t>: Ο </a:t>
            </a:r>
            <a:r>
              <a:rPr lang="en-US" dirty="0"/>
              <a:t>Saussure </a:t>
            </a:r>
            <a:r>
              <a:rPr lang="el-GR" dirty="0"/>
              <a:t>«μας έδωσε τη θεωρητική βάση για μια επιστήμη του ανθρώπινου λόγου».</a:t>
            </a:r>
          </a:p>
          <a:p>
            <a:pPr marL="0" indent="0" algn="ctr">
              <a:buNone/>
            </a:pPr>
            <a:r>
              <a:rPr lang="el-GR" dirty="0"/>
              <a:t>***</a:t>
            </a:r>
          </a:p>
          <a:p>
            <a:pPr marL="0" indent="0">
              <a:buNone/>
            </a:pPr>
            <a:r>
              <a:rPr lang="el-GR" dirty="0">
                <a:solidFill>
                  <a:schemeClr val="accent6">
                    <a:lumMod val="75000"/>
                  </a:schemeClr>
                </a:solidFill>
              </a:rPr>
              <a:t>Για μια ανακεφαλαίωση στα αγγλικά μπορείτε να παρακολουθήσετε το εξής βίντεο: </a:t>
            </a:r>
            <a:r>
              <a:rPr lang="en-US" dirty="0">
                <a:solidFill>
                  <a:schemeClr val="accent6">
                    <a:lumMod val="75000"/>
                  </a:schemeClr>
                </a:solidFill>
              </a:rPr>
              <a:t>https://www.youtube.com/watch?v=5KfmwgEXohI</a:t>
            </a:r>
            <a:endParaRPr lang="el-GR" dirty="0">
              <a:solidFill>
                <a:schemeClr val="accent6">
                  <a:lumMod val="75000"/>
                </a:schemeClr>
              </a:solidFill>
            </a:endParaRPr>
          </a:p>
        </p:txBody>
      </p:sp>
    </p:spTree>
    <p:extLst>
      <p:ext uri="{BB962C8B-B14F-4D97-AF65-F5344CB8AC3E}">
        <p14:creationId xmlns:p14="http://schemas.microsoft.com/office/powerpoint/2010/main" val="2807061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991394"/>
            <a:ext cx="9144000" cy="1371600"/>
          </a:xfrm>
        </p:spPr>
        <p:txBody>
          <a:bodyPr>
            <a:normAutofit/>
          </a:bodyPr>
          <a:lstStyle/>
          <a:p>
            <a:r>
              <a:rPr lang="en-US" dirty="0"/>
              <a:t>Ferdinand de Saussure</a:t>
            </a:r>
            <a:endParaRPr lang="el-GR" dirty="0"/>
          </a:p>
        </p:txBody>
      </p:sp>
      <p:sp>
        <p:nvSpPr>
          <p:cNvPr id="3" name="Subtitle 2"/>
          <p:cNvSpPr>
            <a:spLocks noGrp="1"/>
          </p:cNvSpPr>
          <p:nvPr>
            <p:ph type="subTitle" idx="1"/>
          </p:nvPr>
        </p:nvSpPr>
        <p:spPr>
          <a:xfrm>
            <a:off x="1524000" y="4232366"/>
            <a:ext cx="9144000" cy="2468880"/>
          </a:xfrm>
        </p:spPr>
        <p:txBody>
          <a:bodyPr>
            <a:normAutofit/>
          </a:bodyPr>
          <a:lstStyle/>
          <a:p>
            <a:r>
              <a:rPr lang="fr-FR" b="1" i="1" dirty="0"/>
              <a:t>Cours de linguistique générale</a:t>
            </a:r>
            <a:r>
              <a:rPr lang="fr-FR" dirty="0"/>
              <a:t> (1916)</a:t>
            </a:r>
          </a:p>
          <a:p>
            <a:endParaRPr lang="fr-FR" dirty="0"/>
          </a:p>
          <a:p>
            <a:endParaRPr lang="el-GR" dirty="0"/>
          </a:p>
          <a:p>
            <a:endParaRPr lang="fr-FR" dirty="0"/>
          </a:p>
          <a:p>
            <a:endParaRPr lang="fr-FR" dirty="0"/>
          </a:p>
          <a:p>
            <a:endParaRPr lang="fr-FR" dirty="0"/>
          </a:p>
          <a:p>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32365" y="470263"/>
            <a:ext cx="3461657" cy="2521131"/>
          </a:xfrm>
          <a:prstGeom prst="rect">
            <a:avLst/>
          </a:prstGeom>
        </p:spPr>
      </p:pic>
    </p:spTree>
    <p:extLst>
      <p:ext uri="{BB962C8B-B14F-4D97-AF65-F5344CB8AC3E}">
        <p14:creationId xmlns:p14="http://schemas.microsoft.com/office/powerpoint/2010/main" val="3728075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9116" y="1723938"/>
            <a:ext cx="10984684" cy="2109830"/>
          </a:xfrm>
        </p:spPr>
        <p:txBody>
          <a:bodyPr>
            <a:normAutofit fontScale="90000"/>
          </a:bodyPr>
          <a:lstStyle/>
          <a:p>
            <a:r>
              <a:rPr lang="el-GR" sz="3600" dirty="0"/>
              <a:t>Ο </a:t>
            </a:r>
            <a:r>
              <a:rPr lang="el-GR" sz="3600" dirty="0" err="1"/>
              <a:t>Σωσσύρ</a:t>
            </a:r>
            <a:r>
              <a:rPr lang="el-GR" sz="3600" dirty="0"/>
              <a:t> προσέγγισε τη γλώσσα </a:t>
            </a:r>
            <a:r>
              <a:rPr lang="el-GR" sz="3600" b="1" dirty="0">
                <a:solidFill>
                  <a:srgbClr val="FF0000"/>
                </a:solidFill>
              </a:rPr>
              <a:t>συγχρονικά και όχι διαχρονικά </a:t>
            </a:r>
            <a:r>
              <a:rPr lang="el-GR" sz="3600" dirty="0"/>
              <a:t>όπως έκαναν έως τότε οι ιστορικοί γλωσσολόγοι. </a:t>
            </a:r>
            <a:br>
              <a:rPr lang="el-GR" sz="3600" dirty="0"/>
            </a:br>
            <a:br>
              <a:rPr lang="el-GR" sz="3600" dirty="0"/>
            </a:br>
            <a:r>
              <a:rPr lang="el-GR" sz="3600" dirty="0"/>
              <a:t>Η προσέγγισή του προϋποθέτει μια </a:t>
            </a:r>
            <a:r>
              <a:rPr lang="el-GR" sz="3600" b="1" dirty="0">
                <a:solidFill>
                  <a:srgbClr val="FF0000"/>
                </a:solidFill>
              </a:rPr>
              <a:t>αμετάβλητη βάση</a:t>
            </a:r>
            <a:r>
              <a:rPr lang="en-US" sz="3600" b="1" dirty="0"/>
              <a:t>.</a:t>
            </a:r>
            <a:br>
              <a:rPr lang="el-GR" sz="3600" b="1" dirty="0"/>
            </a:br>
            <a:br>
              <a:rPr lang="el-GR" sz="3600" b="1" dirty="0"/>
            </a:br>
            <a:r>
              <a:rPr lang="el-GR" sz="3600" b="1" dirty="0"/>
              <a:t>Με την προσέγγισή του η </a:t>
            </a:r>
            <a:r>
              <a:rPr lang="el-GR" sz="3600" dirty="0">
                <a:effectLst/>
                <a:ea typeface="Times New Roman" panose="02020603050405020304" pitchFamily="18" charset="0"/>
              </a:rPr>
              <a:t>ατομική θεώρηση του γλωσσικού φαινομένου αντικαθίσταται από την </a:t>
            </a:r>
            <a:r>
              <a:rPr lang="el-GR" sz="3600" b="1" dirty="0">
                <a:solidFill>
                  <a:srgbClr val="FF0000"/>
                </a:solidFill>
                <a:effectLst/>
                <a:ea typeface="Times New Roman" panose="02020603050405020304" pitchFamily="18" charset="0"/>
              </a:rPr>
              <a:t>καθολική</a:t>
            </a:r>
            <a:r>
              <a:rPr lang="el-GR" sz="3600" b="1" dirty="0">
                <a:effectLst/>
                <a:ea typeface="Times New Roman" panose="02020603050405020304" pitchFamily="18" charset="0"/>
              </a:rPr>
              <a:t>.  </a:t>
            </a:r>
            <a:br>
              <a:rPr lang="el-GR" sz="3600" dirty="0">
                <a:effectLst/>
                <a:ea typeface="Times New Roman" panose="02020603050405020304" pitchFamily="18" charset="0"/>
              </a:rPr>
            </a:br>
            <a:br>
              <a:rPr lang="el-GR" b="1" dirty="0"/>
            </a:br>
            <a:endParaRPr lang="el-GR" b="1" dirty="0"/>
          </a:p>
        </p:txBody>
      </p:sp>
      <p:sp>
        <p:nvSpPr>
          <p:cNvPr id="4" name="Content Placeholder 3"/>
          <p:cNvSpPr>
            <a:spLocks noGrp="1"/>
          </p:cNvSpPr>
          <p:nvPr>
            <p:ph sz="half" idx="2"/>
          </p:nvPr>
        </p:nvSpPr>
        <p:spPr>
          <a:xfrm>
            <a:off x="4767943" y="5134062"/>
            <a:ext cx="6585857" cy="1518407"/>
          </a:xfrm>
        </p:spPr>
        <p:txBody>
          <a:bodyPr/>
          <a:lstStyle/>
          <a:p>
            <a:pPr marL="0" indent="0">
              <a:buNone/>
            </a:pPr>
            <a:r>
              <a:rPr lang="el-GR" dirty="0"/>
              <a:t>Ο </a:t>
            </a:r>
            <a:r>
              <a:rPr lang="el-GR" dirty="0" err="1"/>
              <a:t>Σωσσύρ</a:t>
            </a:r>
            <a:r>
              <a:rPr lang="el-GR" dirty="0"/>
              <a:t> ορίζει τη </a:t>
            </a:r>
            <a:r>
              <a:rPr lang="el-GR" dirty="0">
                <a:solidFill>
                  <a:srgbClr val="FF0000"/>
                </a:solidFill>
              </a:rPr>
              <a:t>γλώσσα</a:t>
            </a:r>
            <a:r>
              <a:rPr lang="el-GR" dirty="0"/>
              <a:t> ως:</a:t>
            </a:r>
          </a:p>
          <a:p>
            <a:pPr marL="0" indent="0">
              <a:buNone/>
            </a:pPr>
            <a:r>
              <a:rPr lang="el-GR" b="1" dirty="0"/>
              <a:t>Ένα </a:t>
            </a:r>
            <a:r>
              <a:rPr lang="el-GR" b="1" dirty="0">
                <a:solidFill>
                  <a:srgbClr val="FF0000"/>
                </a:solidFill>
              </a:rPr>
              <a:t>σύστημα σημείων </a:t>
            </a:r>
            <a:r>
              <a:rPr lang="el-GR" b="1" dirty="0"/>
              <a:t>που τα στοιχεία του αλληλοσυνδέονται: </a:t>
            </a:r>
          </a:p>
        </p:txBody>
      </p:sp>
    </p:spTree>
    <p:extLst>
      <p:ext uri="{BB962C8B-B14F-4D97-AF65-F5344CB8AC3E}">
        <p14:creationId xmlns:p14="http://schemas.microsoft.com/office/powerpoint/2010/main" val="305556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CF2591-EFB4-4ED8-B6D6-20D1B5F059CE}"/>
              </a:ext>
            </a:extLst>
          </p:cNvPr>
          <p:cNvSpPr>
            <a:spLocks noGrp="1"/>
          </p:cNvSpPr>
          <p:nvPr>
            <p:ph type="title"/>
          </p:nvPr>
        </p:nvSpPr>
        <p:spPr/>
        <p:txBody>
          <a:bodyPr/>
          <a:lstStyle/>
          <a:p>
            <a:r>
              <a:rPr lang="el-GR" dirty="0"/>
              <a:t>Διέκρινε μεταξύ:</a:t>
            </a:r>
            <a:br>
              <a:rPr lang="el-GR" dirty="0"/>
            </a:br>
            <a:endParaRPr lang="el-GR" dirty="0"/>
          </a:p>
        </p:txBody>
      </p:sp>
      <p:sp>
        <p:nvSpPr>
          <p:cNvPr id="3" name="Θέση περιεχομένου 2">
            <a:extLst>
              <a:ext uri="{FF2B5EF4-FFF2-40B4-BE49-F238E27FC236}">
                <a16:creationId xmlns:a16="http://schemas.microsoft.com/office/drawing/2014/main" id="{CA2E0538-4477-4DF5-8E74-27347FC3A534}"/>
              </a:ext>
            </a:extLst>
          </p:cNvPr>
          <p:cNvSpPr>
            <a:spLocks noGrp="1"/>
          </p:cNvSpPr>
          <p:nvPr>
            <p:ph sz="half" idx="1"/>
          </p:nvPr>
        </p:nvSpPr>
        <p:spPr/>
        <p:txBody>
          <a:bodyPr/>
          <a:lstStyle/>
          <a:p>
            <a:r>
              <a:rPr lang="el-GR" b="1" dirty="0"/>
              <a:t>Λόγου </a:t>
            </a:r>
          </a:p>
          <a:p>
            <a:r>
              <a:rPr lang="el-GR" b="1" dirty="0"/>
              <a:t>Γλώσσας</a:t>
            </a:r>
          </a:p>
          <a:p>
            <a:endParaRPr lang="el-GR" b="1" dirty="0"/>
          </a:p>
          <a:p>
            <a:endParaRPr lang="el-GR" b="1" dirty="0"/>
          </a:p>
          <a:p>
            <a:r>
              <a:rPr lang="el-GR" b="1" dirty="0"/>
              <a:t>Ομιλίας</a:t>
            </a:r>
            <a:endParaRPr lang="el-GR" dirty="0"/>
          </a:p>
        </p:txBody>
      </p:sp>
      <p:sp>
        <p:nvSpPr>
          <p:cNvPr id="4" name="Θέση περιεχομένου 3">
            <a:extLst>
              <a:ext uri="{FF2B5EF4-FFF2-40B4-BE49-F238E27FC236}">
                <a16:creationId xmlns:a16="http://schemas.microsoft.com/office/drawing/2014/main" id="{F91CF9DE-89C7-49A6-BEB3-9EECF276D09F}"/>
              </a:ext>
            </a:extLst>
          </p:cNvPr>
          <p:cNvSpPr>
            <a:spLocks noGrp="1"/>
          </p:cNvSpPr>
          <p:nvPr>
            <p:ph sz="half" idx="2"/>
          </p:nvPr>
        </p:nvSpPr>
        <p:spPr>
          <a:xfrm>
            <a:off x="4244829" y="1825625"/>
            <a:ext cx="7108971" cy="4351338"/>
          </a:xfrm>
        </p:spPr>
        <p:txBody>
          <a:bodyPr>
            <a:normAutofit/>
          </a:bodyPr>
          <a:lstStyle/>
          <a:p>
            <a:r>
              <a:rPr lang="el-GR" b="1" i="1" dirty="0" err="1">
                <a:solidFill>
                  <a:srgbClr val="FF6600"/>
                </a:solidFill>
                <a:effectLst/>
                <a:latin typeface="+mj-lt"/>
                <a:ea typeface="Times New Roman" panose="02020603050405020304" pitchFamily="18" charset="0"/>
              </a:rPr>
              <a:t>langage</a:t>
            </a:r>
            <a:r>
              <a:rPr lang="el-GR" b="1" dirty="0">
                <a:effectLst/>
                <a:latin typeface="+mj-lt"/>
                <a:ea typeface="Times New Roman" panose="02020603050405020304" pitchFamily="18" charset="0"/>
              </a:rPr>
              <a:t> = </a:t>
            </a:r>
            <a:r>
              <a:rPr lang="el-GR" dirty="0">
                <a:effectLst/>
                <a:latin typeface="+mj-lt"/>
                <a:ea typeface="Times New Roman" panose="02020603050405020304" pitchFamily="18" charset="0"/>
              </a:rPr>
              <a:t>ικανότητα του λόγου</a:t>
            </a:r>
          </a:p>
          <a:p>
            <a:r>
              <a:rPr lang="it-IT" b="1" i="1" dirty="0">
                <a:solidFill>
                  <a:srgbClr val="FF6600"/>
                </a:solidFill>
                <a:effectLst/>
                <a:latin typeface="+mj-lt"/>
                <a:ea typeface="Times New Roman" panose="02020603050405020304" pitchFamily="18" charset="0"/>
              </a:rPr>
              <a:t>langue</a:t>
            </a:r>
            <a:r>
              <a:rPr lang="el-GR" dirty="0">
                <a:effectLst/>
                <a:latin typeface="+mj-lt"/>
                <a:ea typeface="Times New Roman" panose="02020603050405020304" pitchFamily="18" charset="0"/>
              </a:rPr>
              <a:t> = ιδιαίτερος λόγος μιας κοινότητας, </a:t>
            </a:r>
            <a:r>
              <a:rPr lang="el-GR" u="sng" dirty="0">
                <a:effectLst/>
                <a:latin typeface="+mj-lt"/>
                <a:ea typeface="Times New Roman" panose="02020603050405020304" pitchFamily="18" charset="0"/>
              </a:rPr>
              <a:t>κοινωνικό</a:t>
            </a:r>
            <a:r>
              <a:rPr lang="el-GR" dirty="0">
                <a:effectLst/>
                <a:latin typeface="+mj-lt"/>
                <a:ea typeface="Times New Roman" panose="02020603050405020304" pitchFamily="18" charset="0"/>
              </a:rPr>
              <a:t> προϊόν και σύνολο αναγκαίων συμβάσεων που υιοθετεί μια κοινότητα. </a:t>
            </a:r>
          </a:p>
          <a:p>
            <a:endParaRPr lang="el-GR" dirty="0">
              <a:latin typeface="+mj-lt"/>
            </a:endParaRPr>
          </a:p>
          <a:p>
            <a:r>
              <a:rPr lang="el-GR" i="1" dirty="0" err="1">
                <a:solidFill>
                  <a:srgbClr val="FF6600"/>
                </a:solidFill>
                <a:effectLst/>
                <a:latin typeface="+mj-lt"/>
                <a:ea typeface="Times New Roman" panose="02020603050405020304" pitchFamily="18" charset="0"/>
              </a:rPr>
              <a:t>parole</a:t>
            </a:r>
            <a:r>
              <a:rPr lang="el-GR" dirty="0">
                <a:solidFill>
                  <a:srgbClr val="FF6600"/>
                </a:solidFill>
                <a:effectLst/>
                <a:latin typeface="+mj-lt"/>
                <a:ea typeface="Times New Roman" panose="02020603050405020304" pitchFamily="18" charset="0"/>
              </a:rPr>
              <a:t> </a:t>
            </a:r>
            <a:r>
              <a:rPr lang="el-GR" dirty="0">
                <a:effectLst/>
                <a:latin typeface="+mj-lt"/>
                <a:ea typeface="Times New Roman" panose="02020603050405020304" pitchFamily="18" charset="0"/>
              </a:rPr>
              <a:t>= </a:t>
            </a:r>
            <a:r>
              <a:rPr lang="el-GR" dirty="0">
                <a:latin typeface="+mj-lt"/>
                <a:ea typeface="Times New Roman" panose="02020603050405020304" pitchFamily="18" charset="0"/>
              </a:rPr>
              <a:t>ατομική </a:t>
            </a:r>
            <a:r>
              <a:rPr lang="el-GR" dirty="0">
                <a:effectLst/>
                <a:latin typeface="+mj-lt"/>
                <a:ea typeface="Times New Roman" panose="02020603050405020304" pitchFamily="18" charset="0"/>
              </a:rPr>
              <a:t>χρήση της γλώσσας, η εκτελεστική πλευρά, πράξη θέλησης και νοημοσύνης ή και </a:t>
            </a:r>
            <a:r>
              <a:rPr lang="el-GR" dirty="0" err="1">
                <a:effectLst/>
                <a:latin typeface="+mj-lt"/>
                <a:ea typeface="Times New Roman" panose="02020603050405020304" pitchFamily="18" charset="0"/>
              </a:rPr>
              <a:t>συμπτωματική</a:t>
            </a:r>
            <a:r>
              <a:rPr lang="el-GR" dirty="0">
                <a:effectLst/>
                <a:latin typeface="+mj-lt"/>
                <a:ea typeface="Times New Roman" panose="02020603050405020304" pitchFamily="18" charset="0"/>
              </a:rPr>
              <a:t>.</a:t>
            </a:r>
            <a:endParaRPr lang="el-GR" dirty="0">
              <a:latin typeface="+mj-lt"/>
            </a:endParaRPr>
          </a:p>
        </p:txBody>
      </p:sp>
    </p:spTree>
    <p:extLst>
      <p:ext uri="{BB962C8B-B14F-4D97-AF65-F5344CB8AC3E}">
        <p14:creationId xmlns:p14="http://schemas.microsoft.com/office/powerpoint/2010/main" val="1128519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85535"/>
            <a:ext cx="10515600" cy="279734"/>
          </a:xfrm>
        </p:spPr>
        <p:txBody>
          <a:bodyPr>
            <a:normAutofit fontScale="90000"/>
          </a:bodyPr>
          <a:lstStyle/>
          <a:p>
            <a:r>
              <a:rPr lang="el-GR" b="1" i="1" dirty="0">
                <a:solidFill>
                  <a:schemeClr val="accent5">
                    <a:lumMod val="50000"/>
                  </a:schemeClr>
                </a:solidFill>
              </a:rPr>
              <a:t>Τι είναι το γλωσσικό σημείο;</a:t>
            </a:r>
            <a:br>
              <a:rPr lang="el-GR" b="1" i="1" dirty="0">
                <a:solidFill>
                  <a:schemeClr val="accent5">
                    <a:lumMod val="50000"/>
                  </a:schemeClr>
                </a:solidFill>
              </a:rPr>
            </a:br>
            <a:br>
              <a:rPr lang="el-GR" b="1" i="1" dirty="0"/>
            </a:br>
            <a:r>
              <a:rPr lang="el-GR" sz="4000" dirty="0"/>
              <a:t>Είναι ένας μοναδικός συνδυασμός ανάμεσα σε μια ιδέα και μια ακουστική εικόνα ή αλλιώς ανάμεσα σε ένα </a:t>
            </a:r>
            <a:r>
              <a:rPr lang="el-GR" sz="4000" b="1" dirty="0" err="1"/>
              <a:t>σημαινομένο</a:t>
            </a:r>
            <a:r>
              <a:rPr lang="el-GR" sz="4000" dirty="0"/>
              <a:t> και ένα </a:t>
            </a:r>
            <a:r>
              <a:rPr lang="el-GR" sz="4000" b="1" dirty="0"/>
              <a:t>σημαίνον</a:t>
            </a:r>
            <a:r>
              <a:rPr lang="el-GR" sz="4000" dirty="0"/>
              <a:t>.  Τα στοιχεία αυτά είναι αδιαχώριστα μεταξύ τους: αν αλλάξει το ένα από αυτά τότε αλλάζει όλο το σημείο</a:t>
            </a:r>
            <a:r>
              <a:rPr lang="en-US" sz="4000" dirty="0"/>
              <a:t>  (</a:t>
            </a:r>
            <a:r>
              <a:rPr lang="el-GR" sz="4000" dirty="0"/>
              <a:t>βλ. μεταφορά με το χαρτί). Το σημείο αναφέρεται σε ένα «αντικείμενο αναφοράς</a:t>
            </a:r>
            <a:r>
              <a:rPr lang="el-GR" dirty="0"/>
              <a:t>».</a:t>
            </a: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9594260" y="4625995"/>
            <a:ext cx="2143125" cy="2143125"/>
          </a:xfrm>
        </p:spPr>
      </p:pic>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72440" y="5301455"/>
            <a:ext cx="4333875" cy="1057275"/>
          </a:xfr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51912" y="5130821"/>
            <a:ext cx="4038600" cy="1133475"/>
          </a:xfrm>
          <a:prstGeom prst="rect">
            <a:avLst/>
          </a:prstGeom>
        </p:spPr>
      </p:pic>
    </p:spTree>
    <p:extLst>
      <p:ext uri="{BB962C8B-B14F-4D97-AF65-F5344CB8AC3E}">
        <p14:creationId xmlns:p14="http://schemas.microsoft.com/office/powerpoint/2010/main" val="2885352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t>3 κεντρικές αρχές του γλωσσικού σημείου</a:t>
            </a:r>
          </a:p>
        </p:txBody>
      </p:sp>
      <p:sp>
        <p:nvSpPr>
          <p:cNvPr id="3" name="Content Placeholder 2"/>
          <p:cNvSpPr>
            <a:spLocks noGrp="1"/>
          </p:cNvSpPr>
          <p:nvPr>
            <p:ph sz="half" idx="1"/>
          </p:nvPr>
        </p:nvSpPr>
        <p:spPr/>
        <p:txBody>
          <a:bodyPr>
            <a:normAutofit fontScale="85000" lnSpcReduction="20000"/>
          </a:bodyPr>
          <a:lstStyle/>
          <a:p>
            <a:pPr marL="514350" indent="-514350">
              <a:buFont typeface="+mj-lt"/>
              <a:buAutoNum type="arabicPeriod"/>
            </a:pPr>
            <a:r>
              <a:rPr lang="el-GR" dirty="0"/>
              <a:t>Ο δεσμός που ενώνει το σημαίνον με το σημαινόμενο είναι </a:t>
            </a:r>
            <a:r>
              <a:rPr lang="el-GR" b="1" u="sng" dirty="0"/>
              <a:t>αυθαίρετος</a:t>
            </a:r>
            <a:r>
              <a:rPr lang="el-GR" dirty="0"/>
              <a:t>, δηλαδή </a:t>
            </a:r>
            <a:r>
              <a:rPr lang="el-GR" b="1" dirty="0"/>
              <a:t>δεν είναι φυσικός</a:t>
            </a:r>
            <a:r>
              <a:rPr lang="el-GR" dirty="0"/>
              <a:t>. </a:t>
            </a:r>
          </a:p>
          <a:p>
            <a:pPr marL="514350" indent="-514350">
              <a:buFont typeface="+mj-lt"/>
              <a:buAutoNum type="arabicPeriod"/>
            </a:pPr>
            <a:r>
              <a:rPr lang="el-GR" dirty="0"/>
              <a:t>Το σημείο είναι σταθερό, δηλαδή αμετάβλητο στον χρόνο (</a:t>
            </a:r>
            <a:r>
              <a:rPr lang="el-GR" i="1" dirty="0"/>
              <a:t>δηλαδή</a:t>
            </a:r>
            <a:r>
              <a:rPr lang="el-GR" dirty="0"/>
              <a:t> πολύ δύσκολα μεταβάλλεται γιατί αλλιώς τα μέλη μιας κοινωνίας δεν θα μπορούσαν να επικοινωνήσουν).</a:t>
            </a:r>
          </a:p>
          <a:p>
            <a:pPr marL="514350" indent="-514350">
              <a:buFont typeface="+mj-lt"/>
              <a:buAutoNum type="arabicPeriod"/>
            </a:pPr>
            <a:r>
              <a:rPr lang="el-GR" dirty="0"/>
              <a:t>Ωστόσο, το σημείο </a:t>
            </a:r>
            <a:r>
              <a:rPr lang="el-GR" b="1" dirty="0"/>
              <a:t>μεταβάλλεται αργά μέσα στον χρόνο </a:t>
            </a:r>
            <a:r>
              <a:rPr lang="el-GR" dirty="0"/>
              <a:t>για να εκφράσει νέα κοινωνικά δεδομένα.</a:t>
            </a:r>
          </a:p>
        </p:txBody>
      </p:sp>
      <p:sp>
        <p:nvSpPr>
          <p:cNvPr id="4" name="Content Placeholder 3"/>
          <p:cNvSpPr>
            <a:spLocks noGrp="1"/>
          </p:cNvSpPr>
          <p:nvPr>
            <p:ph sz="half" idx="2"/>
          </p:nvPr>
        </p:nvSpPr>
        <p:spPr/>
        <p:txBody>
          <a:bodyPr>
            <a:normAutofit fontScale="85000" lnSpcReduction="20000"/>
          </a:bodyPr>
          <a:lstStyle/>
          <a:p>
            <a:pPr marL="0" indent="0">
              <a:buNone/>
            </a:pPr>
            <a:r>
              <a:rPr lang="el-GR" dirty="0"/>
              <a:t> </a:t>
            </a:r>
            <a:r>
              <a:rPr lang="el-GR" sz="2200" dirty="0"/>
              <a:t>Δεν υπάρχει κανένας λόγος που λέμε το δέντρο «δέντρο» και όχι «</a:t>
            </a:r>
            <a:r>
              <a:rPr lang="el-GR" sz="2200" dirty="0" err="1"/>
              <a:t>μπλα</a:t>
            </a:r>
            <a:r>
              <a:rPr lang="el-GR" sz="2200" dirty="0"/>
              <a:t> – </a:t>
            </a:r>
            <a:r>
              <a:rPr lang="el-GR" sz="2200" dirty="0" err="1"/>
              <a:t>μπλα</a:t>
            </a:r>
            <a:r>
              <a:rPr lang="el-GR" sz="2200" dirty="0"/>
              <a:t>» ή που οι </a:t>
            </a:r>
            <a:r>
              <a:rPr lang="el-GR" sz="2200" dirty="0" err="1"/>
              <a:t>έλληνες</a:t>
            </a:r>
            <a:r>
              <a:rPr lang="el-GR" sz="2200" dirty="0"/>
              <a:t> το λένε δέντρο και οι </a:t>
            </a:r>
            <a:r>
              <a:rPr lang="el-GR" sz="2200" dirty="0" err="1"/>
              <a:t>άγγλοι</a:t>
            </a:r>
            <a:r>
              <a:rPr lang="el-GR" sz="2200" dirty="0"/>
              <a:t> </a:t>
            </a:r>
            <a:r>
              <a:rPr lang="en-US" sz="2200" dirty="0"/>
              <a:t>tree.</a:t>
            </a:r>
            <a:endParaRPr lang="el-GR" sz="2200" dirty="0"/>
          </a:p>
          <a:p>
            <a:pPr marL="0" indent="0">
              <a:buNone/>
            </a:pPr>
            <a:endParaRPr lang="el-GR" sz="2200" dirty="0"/>
          </a:p>
          <a:p>
            <a:pPr marL="0" indent="0">
              <a:buNone/>
            </a:pPr>
            <a:endParaRPr lang="el-GR" sz="2200" dirty="0"/>
          </a:p>
          <a:p>
            <a:pPr marL="0" indent="0">
              <a:buNone/>
            </a:pPr>
            <a:endParaRPr lang="el-GR" sz="2200" dirty="0"/>
          </a:p>
          <a:p>
            <a:pPr marL="0" indent="0">
              <a:buNone/>
            </a:pPr>
            <a:r>
              <a:rPr lang="el-GR" sz="1600" b="0" i="0" dirty="0">
                <a:solidFill>
                  <a:srgbClr val="333333"/>
                </a:solidFill>
                <a:effectLst/>
                <a:latin typeface="Verdana, Arial, Helvetica, sans-serif"/>
              </a:rPr>
              <a:t>«Αντίθετα με τα άλλα ανθρώπινα πράγματα, που ο χρόνος με την αλλαγή και αλλοίωση τα φθείρει έως και εξαφανίζει, η γλώσσα είναι το μόνο κοινωνικό φαινόμενο, που διαρκεί στο χρόνο, επειδή αλλάζει και αλλοιώνεται. Η αλλαγή και αλλοίωση εξασφαλίζουν στις γλώσσες τη διάρκειά τους.</a:t>
            </a:r>
            <a:br>
              <a:rPr lang="el-GR" sz="1600" b="0" i="0" dirty="0">
                <a:solidFill>
                  <a:srgbClr val="333333"/>
                </a:solidFill>
                <a:effectLst/>
                <a:latin typeface="Verdana, Arial, Helvetica, sans-serif"/>
              </a:rPr>
            </a:br>
            <a:br>
              <a:rPr lang="el-GR" sz="1600" dirty="0"/>
            </a:br>
            <a:r>
              <a:rPr lang="el-GR" sz="1600" b="0" i="0" dirty="0">
                <a:solidFill>
                  <a:srgbClr val="333333"/>
                </a:solidFill>
                <a:effectLst/>
                <a:latin typeface="Verdana, Arial, Helvetica, sans-serif"/>
              </a:rPr>
              <a:t>Την αλλαγή και αλλοίωση την προκαλεί η χρήση της γλώσσας, άρα η αλλαγή δεν είναι φαινόμενο συγκυριακό ούτε συμπτωματικό, είναι φυσικό χαρακτηριστικό των γλωσσών, είναι συστατικό της ζωής, δηλαδή της διάρκειάς τους. «</a:t>
            </a:r>
            <a:r>
              <a:rPr lang="el-GR" sz="1600" b="0" i="1" dirty="0">
                <a:solidFill>
                  <a:srgbClr val="333333"/>
                </a:solidFill>
                <a:effectLst/>
                <a:latin typeface="Verdana, Arial, Helvetica, sans-serif"/>
              </a:rPr>
              <a:t>Το σημείο</a:t>
            </a:r>
            <a:r>
              <a:rPr lang="el-GR" sz="1600" b="0" i="0" dirty="0">
                <a:solidFill>
                  <a:srgbClr val="333333"/>
                </a:solidFill>
                <a:effectLst/>
                <a:latin typeface="Verdana, Arial, Helvetica, sans-serif"/>
              </a:rPr>
              <a:t>», λέει ο </a:t>
            </a:r>
            <a:r>
              <a:rPr lang="el-GR" sz="1600" b="0" i="0" dirty="0" err="1">
                <a:solidFill>
                  <a:srgbClr val="333333"/>
                </a:solidFill>
                <a:effectLst/>
                <a:latin typeface="Verdana, Arial, Helvetica, sans-serif"/>
              </a:rPr>
              <a:t>Σωσσύρ</a:t>
            </a:r>
            <a:r>
              <a:rPr lang="el-GR" sz="1600" b="0" i="0" dirty="0">
                <a:solidFill>
                  <a:srgbClr val="333333"/>
                </a:solidFill>
                <a:effectLst/>
                <a:latin typeface="Verdana, Arial, Helvetica, sans-serif"/>
              </a:rPr>
              <a:t>, «</a:t>
            </a:r>
            <a:r>
              <a:rPr lang="el-GR" sz="1600" b="0" i="1" dirty="0">
                <a:solidFill>
                  <a:srgbClr val="333333"/>
                </a:solidFill>
                <a:effectLst/>
                <a:latin typeface="Verdana, Arial, Helvetica, sans-serif"/>
              </a:rPr>
              <a:t>υποχρεωτικά αλλοιώνεται, επειδή συνεχίζεται</a:t>
            </a:r>
            <a:r>
              <a:rPr lang="el-GR" sz="1600" b="0" i="0" dirty="0">
                <a:solidFill>
                  <a:srgbClr val="333333"/>
                </a:solidFill>
                <a:effectLst/>
                <a:latin typeface="Verdana, Arial, Helvetica, sans-serif"/>
              </a:rPr>
              <a:t>», η γλώσσα υποχρεωτικά αλλοιώνεται εφόσον και επειδή συνεχίζει να μιλιέται.</a:t>
            </a:r>
            <a:endParaRPr lang="el-GR" sz="2200" dirty="0"/>
          </a:p>
        </p:txBody>
      </p:sp>
      <p:cxnSp>
        <p:nvCxnSpPr>
          <p:cNvPr id="6" name="Elbow Connector 5"/>
          <p:cNvCxnSpPr>
            <a:cxnSpLocks/>
          </p:cNvCxnSpPr>
          <p:nvPr/>
        </p:nvCxnSpPr>
        <p:spPr>
          <a:xfrm>
            <a:off x="4541520" y="1825625"/>
            <a:ext cx="2895600" cy="1110615"/>
          </a:xfrm>
          <a:prstGeom prst="bentConnector3">
            <a:avLst>
              <a:gd name="adj1" fmla="val 50000"/>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Γραμμή σύνδεσης: Γωνιώδης 9">
            <a:extLst>
              <a:ext uri="{FF2B5EF4-FFF2-40B4-BE49-F238E27FC236}">
                <a16:creationId xmlns:a16="http://schemas.microsoft.com/office/drawing/2014/main" id="{AC09601E-31A3-4760-AB67-AA665E66C45F}"/>
              </a:ext>
            </a:extLst>
          </p:cNvPr>
          <p:cNvCxnSpPr>
            <a:cxnSpLocks/>
          </p:cNvCxnSpPr>
          <p:nvPr/>
        </p:nvCxnSpPr>
        <p:spPr>
          <a:xfrm flipV="1">
            <a:off x="4541520" y="3429000"/>
            <a:ext cx="2895600" cy="1004253"/>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130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9817"/>
            <a:ext cx="10515600" cy="1188721"/>
          </a:xfrm>
        </p:spPr>
        <p:txBody>
          <a:bodyPr/>
          <a:lstStyle/>
          <a:p>
            <a:r>
              <a:rPr lang="el-GR" dirty="0"/>
              <a:t>Συνέπειες της ανάλυσης του </a:t>
            </a:r>
            <a:r>
              <a:rPr lang="el-GR" dirty="0" err="1"/>
              <a:t>Σωσσύρ</a:t>
            </a:r>
            <a:r>
              <a:rPr lang="el-GR" dirty="0"/>
              <a:t> 1</a:t>
            </a:r>
          </a:p>
        </p:txBody>
      </p:sp>
      <p:sp>
        <p:nvSpPr>
          <p:cNvPr id="3" name="Content Placeholder 2"/>
          <p:cNvSpPr>
            <a:spLocks noGrp="1"/>
          </p:cNvSpPr>
          <p:nvPr>
            <p:ph sz="half" idx="1"/>
          </p:nvPr>
        </p:nvSpPr>
        <p:spPr/>
        <p:txBody>
          <a:bodyPr>
            <a:normAutofit lnSpcReduction="10000"/>
          </a:bodyPr>
          <a:lstStyle/>
          <a:p>
            <a:r>
              <a:rPr lang="el-GR" dirty="0"/>
              <a:t>1. Αν το σύστημα σημείων βασίζεται σε μια </a:t>
            </a:r>
            <a:r>
              <a:rPr lang="el-GR" b="1" dirty="0"/>
              <a:t>αυθαίρετη σύμβαση</a:t>
            </a:r>
            <a:r>
              <a:rPr lang="el-GR" dirty="0"/>
              <a:t> τότε η γλώσσα </a:t>
            </a:r>
            <a:r>
              <a:rPr lang="el-GR" b="1" i="1" dirty="0"/>
              <a:t>δεν είναι μια αντανάκλαση</a:t>
            </a:r>
            <a:r>
              <a:rPr lang="el-GR" dirty="0"/>
              <a:t> του κόσμου ή μιας πραγματικότητας που προϋπάρχει εκτός γλώσσας, αλλά </a:t>
            </a:r>
            <a:r>
              <a:rPr lang="el-GR" b="1" dirty="0"/>
              <a:t>ένα σύστημα συμβάσεων που κατασκευάζει τον κόσμο μας.</a:t>
            </a:r>
          </a:p>
          <a:p>
            <a:r>
              <a:rPr lang="el-GR" dirty="0"/>
              <a:t>Με άλλα λόγια, </a:t>
            </a:r>
            <a:r>
              <a:rPr lang="el-GR" b="1" dirty="0"/>
              <a:t>η γλώσσα δεν αντανακλά αλλά φτιάχνει τον κόσμο μας.</a:t>
            </a:r>
          </a:p>
          <a:p>
            <a:endParaRPr lang="el-GR" dirty="0"/>
          </a:p>
        </p:txBody>
      </p:sp>
      <p:sp>
        <p:nvSpPr>
          <p:cNvPr id="4" name="Content Placeholder 3"/>
          <p:cNvSpPr>
            <a:spLocks noGrp="1"/>
          </p:cNvSpPr>
          <p:nvPr>
            <p:ph sz="half" idx="2"/>
          </p:nvPr>
        </p:nvSpPr>
        <p:spPr/>
        <p:txBody>
          <a:bodyPr>
            <a:normAutofit lnSpcReduction="10000"/>
          </a:bodyPr>
          <a:lstStyle/>
          <a:p>
            <a:pPr marL="0" indent="0">
              <a:buNone/>
            </a:pPr>
            <a:r>
              <a:rPr lang="el-GR" i="1" dirty="0">
                <a:solidFill>
                  <a:srgbClr val="7030A0"/>
                </a:solidFill>
              </a:rPr>
              <a:t>Για παράδειγμα:</a:t>
            </a:r>
          </a:p>
          <a:p>
            <a:pPr marL="0" indent="0" algn="just">
              <a:buNone/>
            </a:pPr>
            <a:endParaRPr lang="el-GR" dirty="0"/>
          </a:p>
          <a:p>
            <a:pPr algn="just"/>
            <a:r>
              <a:rPr lang="el-GR" dirty="0"/>
              <a:t>Τα (γλωσσικά) </a:t>
            </a:r>
            <a:r>
              <a:rPr lang="el-GR" b="1" dirty="0"/>
              <a:t>ονόματα</a:t>
            </a:r>
            <a:r>
              <a:rPr lang="el-GR" dirty="0"/>
              <a:t> που δίνουμε στις εποχές του χρόνου δείχνουν ότι το μυαλό χωρίζει τον χρόνο σε 4 περιοχές (και όχι 8 ή κάτι άλλο) ο οποίος στη φύση προχωρά χωρίς ρήξεις. Οι εποχές είναι ένας τρόπος να αντιλαμβανόμαστε το έτος- δεν είναι γεγονός της φύσης. </a:t>
            </a:r>
          </a:p>
        </p:txBody>
      </p:sp>
    </p:spTree>
    <p:extLst>
      <p:ext uri="{BB962C8B-B14F-4D97-AF65-F5344CB8AC3E}">
        <p14:creationId xmlns:p14="http://schemas.microsoft.com/office/powerpoint/2010/main" val="4239615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solidFill>
                  <a:schemeClr val="accent6">
                    <a:lumMod val="75000"/>
                  </a:schemeClr>
                </a:solidFill>
              </a:rPr>
              <a:t>Άσκηση 1</a:t>
            </a:r>
          </a:p>
        </p:txBody>
      </p:sp>
      <p:sp>
        <p:nvSpPr>
          <p:cNvPr id="3" name="Content Placeholder 2"/>
          <p:cNvSpPr>
            <a:spLocks noGrp="1"/>
          </p:cNvSpPr>
          <p:nvPr>
            <p:ph idx="1"/>
          </p:nvPr>
        </p:nvSpPr>
        <p:spPr/>
        <p:txBody>
          <a:bodyPr/>
          <a:lstStyle/>
          <a:p>
            <a:r>
              <a:rPr lang="el-GR" b="1" dirty="0">
                <a:solidFill>
                  <a:schemeClr val="accent6">
                    <a:lumMod val="75000"/>
                  </a:schemeClr>
                </a:solidFill>
              </a:rPr>
              <a:t>Σκεφτείτε παραδείγματα στα οποία η γλώσσα φτιάχνει την πραγματικότητα, αντί να ονομάζει κάτι το οποίο απλώς είναι εκεί;</a:t>
            </a:r>
            <a:endParaRPr lang="el-GR" dirty="0">
              <a:solidFill>
                <a:schemeClr val="accent6">
                  <a:lumMod val="75000"/>
                </a:schemeClr>
              </a:solidFill>
            </a:endParaRPr>
          </a:p>
          <a:p>
            <a:endParaRPr lang="el-GR" dirty="0">
              <a:solidFill>
                <a:schemeClr val="accent6">
                  <a:lumMod val="75000"/>
                </a:schemeClr>
              </a:solidFill>
            </a:endParaRPr>
          </a:p>
        </p:txBody>
      </p:sp>
    </p:spTree>
    <p:extLst>
      <p:ext uri="{BB962C8B-B14F-4D97-AF65-F5344CB8AC3E}">
        <p14:creationId xmlns:p14="http://schemas.microsoft.com/office/powerpoint/2010/main" val="78999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8909"/>
          </a:xfrm>
        </p:spPr>
        <p:txBody>
          <a:bodyPr/>
          <a:lstStyle/>
          <a:p>
            <a:pPr algn="ctr"/>
            <a:r>
              <a:rPr lang="el-GR" dirty="0"/>
              <a:t>Συνέπειες της ανάλυσης του </a:t>
            </a:r>
            <a:r>
              <a:rPr lang="el-GR" dirty="0" err="1"/>
              <a:t>Σωσσύρ</a:t>
            </a:r>
            <a:r>
              <a:rPr lang="el-GR" dirty="0"/>
              <a:t> 2</a:t>
            </a:r>
          </a:p>
        </p:txBody>
      </p:sp>
      <p:sp>
        <p:nvSpPr>
          <p:cNvPr id="3" name="Content Placeholder 2"/>
          <p:cNvSpPr>
            <a:spLocks noGrp="1"/>
          </p:cNvSpPr>
          <p:nvPr>
            <p:ph idx="1"/>
          </p:nvPr>
        </p:nvSpPr>
        <p:spPr/>
        <p:txBody>
          <a:bodyPr/>
          <a:lstStyle/>
          <a:p>
            <a:pPr marL="0" indent="0">
              <a:buNone/>
            </a:pPr>
            <a:r>
              <a:rPr lang="el-GR" dirty="0"/>
              <a:t>Σύμφωνα με τον </a:t>
            </a:r>
            <a:r>
              <a:rPr lang="el-GR" dirty="0" err="1"/>
              <a:t>Σωσσύρ</a:t>
            </a:r>
            <a:r>
              <a:rPr lang="el-GR" dirty="0"/>
              <a:t>: </a:t>
            </a:r>
            <a:r>
              <a:rPr lang="el-GR" b="1" dirty="0"/>
              <a:t>«Υπάρχουν μόνο διαφορές, χωρίς σταθερούς όρους» </a:t>
            </a:r>
            <a:r>
              <a:rPr lang="el-GR" dirty="0"/>
              <a:t>(βλ.  </a:t>
            </a:r>
            <a:r>
              <a:rPr lang="en-US" dirty="0"/>
              <a:t>Barry, </a:t>
            </a:r>
            <a:r>
              <a:rPr lang="el-GR" dirty="0"/>
              <a:t>σ. 67). </a:t>
            </a:r>
          </a:p>
          <a:p>
            <a:endParaRPr lang="el-GR" dirty="0"/>
          </a:p>
          <a:p>
            <a:r>
              <a:rPr lang="el-GR" dirty="0"/>
              <a:t>Η ουσιαστική υπόδειξή του αναφέρεται στην ύπαρξη μιας </a:t>
            </a:r>
            <a:r>
              <a:rPr lang="el-GR" b="1" dirty="0"/>
              <a:t>διαφοροποιητικής δομής</a:t>
            </a:r>
            <a:r>
              <a:rPr lang="el-GR" dirty="0"/>
              <a:t> στη γλώσσα (</a:t>
            </a:r>
            <a:r>
              <a:rPr lang="it-IT" dirty="0"/>
              <a:t>langue</a:t>
            </a:r>
            <a:r>
              <a:rPr lang="el-GR" dirty="0"/>
              <a:t>). Με άλλα λόγια σημασία έχουν οι διαφορές που δίνουν στο κάθε σημείο τη δυνατότητα να σημάνει κάτι μοναδικό.  Π.χ. ενώ τα «καλύβα» και «υπόστεγο» αναφέρονται σε προσωρινές κατασκευές δεν ταυτίζονται νοηματικά. Αν έλειπε το ένα από τη γλώσσα, τότε το άλλο θα είχε εν τέλει διαφορετική έννοια.</a:t>
            </a:r>
          </a:p>
          <a:p>
            <a:endParaRPr lang="el-GR" dirty="0"/>
          </a:p>
        </p:txBody>
      </p:sp>
    </p:spTree>
    <p:extLst>
      <p:ext uri="{BB962C8B-B14F-4D97-AF65-F5344CB8AC3E}">
        <p14:creationId xmlns:p14="http://schemas.microsoft.com/office/powerpoint/2010/main" val="41191655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TotalTime>
  <Words>1379</Words>
  <Application>Microsoft Office PowerPoint</Application>
  <PresentationFormat>Ευρεία οθόνη</PresentationFormat>
  <Paragraphs>87</Paragraphs>
  <Slides>18</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18</vt:i4>
      </vt:variant>
    </vt:vector>
  </HeadingPairs>
  <TitlesOfParts>
    <vt:vector size="25" baseType="lpstr">
      <vt:lpstr>Arial</vt:lpstr>
      <vt:lpstr>Bahnschrift Condensed</vt:lpstr>
      <vt:lpstr>Calibri</vt:lpstr>
      <vt:lpstr>Calibri Light</vt:lpstr>
      <vt:lpstr>Times New Roman</vt:lpstr>
      <vt:lpstr>Verdana, Arial, Helvetica, sans-serif</vt:lpstr>
      <vt:lpstr>Office Theme</vt:lpstr>
      <vt:lpstr> Πανεπιστήμιο Πατρών «Θεωρίες της Λογοτεχνίας» Γεωργία Γκότση Μάθημα 2ο </vt:lpstr>
      <vt:lpstr>Ferdinand de Saussure</vt:lpstr>
      <vt:lpstr>Ο Σωσσύρ προσέγγισε τη γλώσσα συγχρονικά και όχι διαχρονικά όπως έκαναν έως τότε οι ιστορικοί γλωσσολόγοι.   Η προσέγγισή του προϋποθέτει μια αμετάβλητη βάση.  Με την προσέγγισή του η ατομική θεώρηση του γλωσσικού φαινομένου αντικαθίσταται από την καθολική.    </vt:lpstr>
      <vt:lpstr>Διέκρινε μεταξύ: </vt:lpstr>
      <vt:lpstr>Τι είναι το γλωσσικό σημείο;  Είναι ένας μοναδικός συνδυασμός ανάμεσα σε μια ιδέα και μια ακουστική εικόνα ή αλλιώς ανάμεσα σε ένα σημαινομένο και ένα σημαίνον.  Τα στοιχεία αυτά είναι αδιαχώριστα μεταξύ τους: αν αλλάξει το ένα από αυτά τότε αλλάζει όλο το σημείο  (βλ. μεταφορά με το χαρτί). Το σημείο αναφέρεται σε ένα «αντικείμενο αναφοράς».</vt:lpstr>
      <vt:lpstr>3 κεντρικές αρχές του γλωσσικού σημείου</vt:lpstr>
      <vt:lpstr>Συνέπειες της ανάλυσης του Σωσσύρ 1</vt:lpstr>
      <vt:lpstr>Άσκηση 1</vt:lpstr>
      <vt:lpstr>Συνέπειες της ανάλυσης του Σωσσύρ 2</vt:lpstr>
      <vt:lpstr>Άσκηση 2</vt:lpstr>
      <vt:lpstr>Συνέπειες της ανάλυσης του Σωσσύρ 3</vt:lpstr>
      <vt:lpstr>Η ανάλυση του Σωσσύρ και Λογοτεχνία 1</vt:lpstr>
      <vt:lpstr>Ερώτηση 1</vt:lpstr>
      <vt:lpstr>Απάντηση 1</vt:lpstr>
      <vt:lpstr>Η ανάλυση του Σωσσύρ και η λογοτεχνία 2</vt:lpstr>
      <vt:lpstr>Άσκηση 3</vt:lpstr>
      <vt:lpstr>  Ερώτηση 2 Η διάκριση Γλώσσα – Ομιλία μπορεί να εφαρμοστεί στη λογοτεχνία;     </vt:lpstr>
      <vt:lpstr>Επίδραση…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Ferdinand de Saussure</dc:title>
  <dc:creator>Georgia Gotsi</dc:creator>
  <cp:lastModifiedBy>Γκότση Γεωργία</cp:lastModifiedBy>
  <cp:revision>24</cp:revision>
  <dcterms:created xsi:type="dcterms:W3CDTF">2020-03-19T19:22:16Z</dcterms:created>
  <dcterms:modified xsi:type="dcterms:W3CDTF">2025-03-04T19:23:35Z</dcterms:modified>
</cp:coreProperties>
</file>