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57" r:id="rId4"/>
    <p:sldId id="264" r:id="rId5"/>
    <p:sldId id="258" r:id="rId6"/>
    <p:sldId id="259" r:id="rId7"/>
    <p:sldId id="260" r:id="rId8"/>
    <p:sldId id="261" r:id="rId9"/>
    <p:sldId id="262" r:id="rId10"/>
    <p:sldId id="263" r:id="rId11"/>
    <p:sldId id="266" r:id="rId12"/>
    <p:sldId id="268" r:id="rId13"/>
    <p:sldId id="265" r:id="rId14"/>
    <p:sldId id="270" r:id="rId15"/>
    <p:sldId id="267"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24D6"/>
    <a:srgbClr val="050F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BD5F15-6E8E-49A5-BD82-A8F7919A8D8B}" v="28" dt="2026-02-16T20:26:22.0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96"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undo custSel addSld modSld sldOrd">
      <pc:chgData name="Γκότση Γεωργία" userId="472e339c-d673-48e8-9309-c3b1731a2deb" providerId="ADAL" clId="{16CCE3F7-A6D5-43B2-B762-A2297A25CAF6}" dt="2026-02-16T20:26:47.205" v="1342" actId="113"/>
      <pc:docMkLst>
        <pc:docMk/>
      </pc:docMkLst>
      <pc:sldChg chg="addSp delSp modSp mod setBg setClrOvrMap">
        <pc:chgData name="Γκότση Γεωργία" userId="472e339c-d673-48e8-9309-c3b1731a2deb" providerId="ADAL" clId="{16CCE3F7-A6D5-43B2-B762-A2297A25CAF6}" dt="2026-02-16T20:23:51.871" v="1271" actId="26606"/>
        <pc:sldMkLst>
          <pc:docMk/>
          <pc:sldMk cId="1665260472" sldId="256"/>
        </pc:sldMkLst>
        <pc:spChg chg="mod">
          <ac:chgData name="Γκότση Γεωργία" userId="472e339c-d673-48e8-9309-c3b1731a2deb" providerId="ADAL" clId="{16CCE3F7-A6D5-43B2-B762-A2297A25CAF6}" dt="2026-02-16T20:23:51.871" v="1271" actId="26606"/>
          <ac:spMkLst>
            <pc:docMk/>
            <pc:sldMk cId="1665260472" sldId="256"/>
            <ac:spMk id="2" creationId="{A631F2DD-1E63-4127-AEE5-4BC6E828000C}"/>
          </ac:spMkLst>
        </pc:spChg>
        <pc:spChg chg="mod">
          <ac:chgData name="Γκότση Γεωργία" userId="472e339c-d673-48e8-9309-c3b1731a2deb" providerId="ADAL" clId="{16CCE3F7-A6D5-43B2-B762-A2297A25CAF6}" dt="2026-02-16T20:23:51.871" v="1271" actId="26606"/>
          <ac:spMkLst>
            <pc:docMk/>
            <pc:sldMk cId="1665260472" sldId="256"/>
            <ac:spMk id="3" creationId="{48019485-E5BD-45A4-BB88-0BCA7C8CFF1E}"/>
          </ac:spMkLst>
        </pc:spChg>
        <pc:spChg chg="add del">
          <ac:chgData name="Γκότση Γεωργία" userId="472e339c-d673-48e8-9309-c3b1731a2deb" providerId="ADAL" clId="{16CCE3F7-A6D5-43B2-B762-A2297A25CAF6}" dt="2026-02-16T20:23:51.871" v="1271" actId="26606"/>
          <ac:spMkLst>
            <pc:docMk/>
            <pc:sldMk cId="1665260472" sldId="256"/>
            <ac:spMk id="8" creationId="{5ABA7F3F-D56F-4C06-84AC-03FC83B0642E}"/>
          </ac:spMkLst>
        </pc:spChg>
        <pc:grpChg chg="add del">
          <ac:chgData name="Γκότση Γεωργία" userId="472e339c-d673-48e8-9309-c3b1731a2deb" providerId="ADAL" clId="{16CCE3F7-A6D5-43B2-B762-A2297A25CAF6}" dt="2026-02-16T20:23:51.871" v="1271" actId="26606"/>
          <ac:grpSpMkLst>
            <pc:docMk/>
            <pc:sldMk cId="1665260472" sldId="256"/>
            <ac:grpSpMk id="10" creationId="{715374B5-D7C8-4AA9-BE65-DB7A0CA9B420}"/>
          </ac:grpSpMkLst>
        </pc:grpChg>
      </pc:sldChg>
      <pc:sldChg chg="modSp mod">
        <pc:chgData name="Γκότση Γεωργία" userId="472e339c-d673-48e8-9309-c3b1731a2deb" providerId="ADAL" clId="{16CCE3F7-A6D5-43B2-B762-A2297A25CAF6}" dt="2026-02-16T19:18:58.847" v="5" actId="114"/>
        <pc:sldMkLst>
          <pc:docMk/>
          <pc:sldMk cId="1171551251" sldId="258"/>
        </pc:sldMkLst>
        <pc:spChg chg="mod">
          <ac:chgData name="Γκότση Γεωργία" userId="472e339c-d673-48e8-9309-c3b1731a2deb" providerId="ADAL" clId="{16CCE3F7-A6D5-43B2-B762-A2297A25CAF6}" dt="2026-02-16T19:18:58.847" v="5" actId="114"/>
          <ac:spMkLst>
            <pc:docMk/>
            <pc:sldMk cId="1171551251" sldId="258"/>
            <ac:spMk id="3" creationId="{6E6CBC42-F050-43C6-8E4D-7F17D89869B5}"/>
          </ac:spMkLst>
        </pc:spChg>
      </pc:sldChg>
      <pc:sldChg chg="modSp mod">
        <pc:chgData name="Γκότση Γεωργία" userId="472e339c-d673-48e8-9309-c3b1731a2deb" providerId="ADAL" clId="{16CCE3F7-A6D5-43B2-B762-A2297A25CAF6}" dt="2026-02-16T19:20:28.149" v="21" actId="207"/>
        <pc:sldMkLst>
          <pc:docMk/>
          <pc:sldMk cId="2862355576" sldId="259"/>
        </pc:sldMkLst>
        <pc:spChg chg="mod">
          <ac:chgData name="Γκότση Γεωργία" userId="472e339c-d673-48e8-9309-c3b1731a2deb" providerId="ADAL" clId="{16CCE3F7-A6D5-43B2-B762-A2297A25CAF6}" dt="2026-02-16T19:20:28.149" v="21" actId="207"/>
          <ac:spMkLst>
            <pc:docMk/>
            <pc:sldMk cId="2862355576" sldId="259"/>
            <ac:spMk id="3" creationId="{D94DFCC3-5CF9-4C5F-9AB4-7ACAB9BC6548}"/>
          </ac:spMkLst>
        </pc:spChg>
      </pc:sldChg>
      <pc:sldChg chg="modSp mod">
        <pc:chgData name="Γκότση Γεωργία" userId="472e339c-d673-48e8-9309-c3b1731a2deb" providerId="ADAL" clId="{16CCE3F7-A6D5-43B2-B762-A2297A25CAF6}" dt="2026-02-16T19:21:21.329" v="64" actId="207"/>
        <pc:sldMkLst>
          <pc:docMk/>
          <pc:sldMk cId="1659716357" sldId="260"/>
        </pc:sldMkLst>
        <pc:spChg chg="mod">
          <ac:chgData name="Γκότση Γεωργία" userId="472e339c-d673-48e8-9309-c3b1731a2deb" providerId="ADAL" clId="{16CCE3F7-A6D5-43B2-B762-A2297A25CAF6}" dt="2026-02-16T19:21:14.669" v="63" actId="207"/>
          <ac:spMkLst>
            <pc:docMk/>
            <pc:sldMk cId="1659716357" sldId="260"/>
            <ac:spMk id="2" creationId="{0198BE7B-0DC6-48EE-B080-8C876DAC1DC3}"/>
          </ac:spMkLst>
        </pc:spChg>
        <pc:spChg chg="mod">
          <ac:chgData name="Γκότση Γεωργία" userId="472e339c-d673-48e8-9309-c3b1731a2deb" providerId="ADAL" clId="{16CCE3F7-A6D5-43B2-B762-A2297A25CAF6}" dt="2026-02-16T19:21:21.329" v="64" actId="207"/>
          <ac:spMkLst>
            <pc:docMk/>
            <pc:sldMk cId="1659716357" sldId="260"/>
            <ac:spMk id="3" creationId="{4760C7A2-78A6-4E6B-9415-F296B15656E9}"/>
          </ac:spMkLst>
        </pc:spChg>
      </pc:sldChg>
      <pc:sldChg chg="modSp mod">
        <pc:chgData name="Γκότση Γεωργία" userId="472e339c-d673-48e8-9309-c3b1731a2deb" providerId="ADAL" clId="{16CCE3F7-A6D5-43B2-B762-A2297A25CAF6}" dt="2026-02-16T19:21:36.589" v="66" actId="207"/>
        <pc:sldMkLst>
          <pc:docMk/>
          <pc:sldMk cId="3234581297" sldId="261"/>
        </pc:sldMkLst>
        <pc:spChg chg="mod">
          <ac:chgData name="Γκότση Γεωργία" userId="472e339c-d673-48e8-9309-c3b1731a2deb" providerId="ADAL" clId="{16CCE3F7-A6D5-43B2-B762-A2297A25CAF6}" dt="2026-02-16T19:21:36.589" v="66" actId="207"/>
          <ac:spMkLst>
            <pc:docMk/>
            <pc:sldMk cId="3234581297" sldId="261"/>
            <ac:spMk id="2" creationId="{47A88BEA-4C19-4AEF-AABB-C14745592A37}"/>
          </ac:spMkLst>
        </pc:spChg>
      </pc:sldChg>
      <pc:sldChg chg="modSp mod">
        <pc:chgData name="Γκότση Γεωργία" userId="472e339c-d673-48e8-9309-c3b1731a2deb" providerId="ADAL" clId="{16CCE3F7-A6D5-43B2-B762-A2297A25CAF6}" dt="2026-02-16T19:22:15.363" v="70" actId="255"/>
        <pc:sldMkLst>
          <pc:docMk/>
          <pc:sldMk cId="3892118458" sldId="262"/>
        </pc:sldMkLst>
        <pc:spChg chg="mod">
          <ac:chgData name="Γκότση Γεωργία" userId="472e339c-d673-48e8-9309-c3b1731a2deb" providerId="ADAL" clId="{16CCE3F7-A6D5-43B2-B762-A2297A25CAF6}" dt="2026-02-16T19:22:15.363" v="70" actId="255"/>
          <ac:spMkLst>
            <pc:docMk/>
            <pc:sldMk cId="3892118458" sldId="262"/>
            <ac:spMk id="3" creationId="{4780A6B7-CC94-4279-BAE9-F33FD07BBDD0}"/>
          </ac:spMkLst>
        </pc:spChg>
      </pc:sldChg>
      <pc:sldChg chg="modSp mod">
        <pc:chgData name="Γκότση Γεωργία" userId="472e339c-d673-48e8-9309-c3b1731a2deb" providerId="ADAL" clId="{16CCE3F7-A6D5-43B2-B762-A2297A25CAF6}" dt="2026-02-16T19:23:56.347" v="136" actId="207"/>
        <pc:sldMkLst>
          <pc:docMk/>
          <pc:sldMk cId="553016151" sldId="263"/>
        </pc:sldMkLst>
        <pc:spChg chg="mod">
          <ac:chgData name="Γκότση Γεωργία" userId="472e339c-d673-48e8-9309-c3b1731a2deb" providerId="ADAL" clId="{16CCE3F7-A6D5-43B2-B762-A2297A25CAF6}" dt="2026-02-16T19:22:23.804" v="71" actId="207"/>
          <ac:spMkLst>
            <pc:docMk/>
            <pc:sldMk cId="553016151" sldId="263"/>
            <ac:spMk id="2" creationId="{43DED4F7-A7C0-4824-BF95-B76B73C8F325}"/>
          </ac:spMkLst>
        </pc:spChg>
        <pc:spChg chg="mod">
          <ac:chgData name="Γκότση Γεωργία" userId="472e339c-d673-48e8-9309-c3b1731a2deb" providerId="ADAL" clId="{16CCE3F7-A6D5-43B2-B762-A2297A25CAF6}" dt="2026-02-16T19:23:56.347" v="136" actId="207"/>
          <ac:spMkLst>
            <pc:docMk/>
            <pc:sldMk cId="553016151" sldId="263"/>
            <ac:spMk id="3" creationId="{048E0C4E-3A0A-4AA4-803D-6C8975A0A2E2}"/>
          </ac:spMkLst>
        </pc:spChg>
      </pc:sldChg>
      <pc:sldChg chg="addSp delSp modSp mod setBg setClrOvrMap">
        <pc:chgData name="Γκότση Γεωργία" userId="472e339c-d673-48e8-9309-c3b1731a2deb" providerId="ADAL" clId="{16CCE3F7-A6D5-43B2-B762-A2297A25CAF6}" dt="2026-02-16T20:26:47.205" v="1342" actId="113"/>
        <pc:sldMkLst>
          <pc:docMk/>
          <pc:sldMk cId="3017470468" sldId="264"/>
        </pc:sldMkLst>
        <pc:spChg chg="mod">
          <ac:chgData name="Γκότση Γεωργία" userId="472e339c-d673-48e8-9309-c3b1731a2deb" providerId="ADAL" clId="{16CCE3F7-A6D5-43B2-B762-A2297A25CAF6}" dt="2026-02-16T20:26:47.205" v="1342" actId="113"/>
          <ac:spMkLst>
            <pc:docMk/>
            <pc:sldMk cId="3017470468" sldId="264"/>
            <ac:spMk id="2" creationId="{56C5719C-A20C-48F0-8980-8F5EE3E70474}"/>
          </ac:spMkLst>
        </pc:spChg>
        <pc:spChg chg="add del">
          <ac:chgData name="Γκότση Γεωργία" userId="472e339c-d673-48e8-9309-c3b1731a2deb" providerId="ADAL" clId="{16CCE3F7-A6D5-43B2-B762-A2297A25CAF6}" dt="2026-02-16T19:34:57.774" v="225" actId="26606"/>
          <ac:spMkLst>
            <pc:docMk/>
            <pc:sldMk cId="3017470468" sldId="264"/>
            <ac:spMk id="11" creationId="{9ECB0E0D-AC1B-4E83-84EA-237BFA20636D}"/>
          </ac:spMkLst>
        </pc:spChg>
        <pc:spChg chg="add del">
          <ac:chgData name="Γκότση Γεωργία" userId="472e339c-d673-48e8-9309-c3b1731a2deb" providerId="ADAL" clId="{16CCE3F7-A6D5-43B2-B762-A2297A25CAF6}" dt="2026-02-16T19:34:54.934" v="223" actId="26606"/>
          <ac:spMkLst>
            <pc:docMk/>
            <pc:sldMk cId="3017470468" sldId="264"/>
            <ac:spMk id="26" creationId="{5ABA7F3F-D56F-4C06-84AC-03FC83B0642E}"/>
          </ac:spMkLst>
        </pc:spChg>
        <pc:grpChg chg="add del">
          <ac:chgData name="Γκότση Γεωργία" userId="472e339c-d673-48e8-9309-c3b1731a2deb" providerId="ADAL" clId="{16CCE3F7-A6D5-43B2-B762-A2297A25CAF6}" dt="2026-02-16T19:34:57.774" v="225" actId="26606"/>
          <ac:grpSpMkLst>
            <pc:docMk/>
            <pc:sldMk cId="3017470468" sldId="264"/>
            <ac:grpSpMk id="7" creationId="{B5FEBB1F-508E-4ACE-A53B-525FFA077C6B}"/>
          </ac:grpSpMkLst>
        </pc:grpChg>
        <pc:grpChg chg="add del">
          <ac:chgData name="Γκότση Γεωργία" userId="472e339c-d673-48e8-9309-c3b1731a2deb" providerId="ADAL" clId="{16CCE3F7-A6D5-43B2-B762-A2297A25CAF6}" dt="2026-02-16T19:34:57.774" v="225" actId="26606"/>
          <ac:grpSpMkLst>
            <pc:docMk/>
            <pc:sldMk cId="3017470468" sldId="264"/>
            <ac:grpSpMk id="13" creationId="{D6DCB3B1-E1A7-4510-831B-77C8EFF566AC}"/>
          </ac:grpSpMkLst>
        </pc:grpChg>
        <pc:grpChg chg="add del">
          <ac:chgData name="Γκότση Γεωργία" userId="472e339c-d673-48e8-9309-c3b1731a2deb" providerId="ADAL" clId="{16CCE3F7-A6D5-43B2-B762-A2297A25CAF6}" dt="2026-02-16T19:34:54.934" v="223" actId="26606"/>
          <ac:grpSpMkLst>
            <pc:docMk/>
            <pc:sldMk cId="3017470468" sldId="264"/>
            <ac:grpSpMk id="22" creationId="{B5FEBB1F-508E-4ACE-A53B-525FFA077C6B}"/>
          </ac:grpSpMkLst>
        </pc:grpChg>
        <pc:grpChg chg="add del">
          <ac:chgData name="Γκότση Γεωργία" userId="472e339c-d673-48e8-9309-c3b1731a2deb" providerId="ADAL" clId="{16CCE3F7-A6D5-43B2-B762-A2297A25CAF6}" dt="2026-02-16T19:34:54.934" v="223" actId="26606"/>
          <ac:grpSpMkLst>
            <pc:docMk/>
            <pc:sldMk cId="3017470468" sldId="264"/>
            <ac:grpSpMk id="28" creationId="{715374B5-D7C8-4AA9-BE65-DB7A0CA9B420}"/>
          </ac:grpSpMkLst>
        </pc:grpChg>
        <pc:cxnChg chg="add del">
          <ac:chgData name="Γκότση Γεωργία" userId="472e339c-d673-48e8-9309-c3b1731a2deb" providerId="ADAL" clId="{16CCE3F7-A6D5-43B2-B762-A2297A25CAF6}" dt="2026-02-16T19:34:57.774" v="225" actId="26606"/>
          <ac:cxnSpMkLst>
            <pc:docMk/>
            <pc:sldMk cId="3017470468" sldId="264"/>
            <ac:cxnSpMk id="17" creationId="{6116DDC6-8F07-46CC-8751-E5C9346B2A08}"/>
          </ac:cxnSpMkLst>
        </pc:cxnChg>
      </pc:sldChg>
      <pc:sldChg chg="modSp mod">
        <pc:chgData name="Γκότση Γεωργία" userId="472e339c-d673-48e8-9309-c3b1731a2deb" providerId="ADAL" clId="{16CCE3F7-A6D5-43B2-B762-A2297A25CAF6}" dt="2026-02-16T20:11:50.994" v="881"/>
        <pc:sldMkLst>
          <pc:docMk/>
          <pc:sldMk cId="1870626313" sldId="265"/>
        </pc:sldMkLst>
        <pc:spChg chg="mod">
          <ac:chgData name="Γκότση Γεωργία" userId="472e339c-d673-48e8-9309-c3b1731a2deb" providerId="ADAL" clId="{16CCE3F7-A6D5-43B2-B762-A2297A25CAF6}" dt="2026-02-16T20:11:50.994" v="881"/>
          <ac:spMkLst>
            <pc:docMk/>
            <pc:sldMk cId="1870626313" sldId="265"/>
            <ac:spMk id="2" creationId="{71729E4A-0BFB-4FCC-97E4-1216CB40669F}"/>
          </ac:spMkLst>
        </pc:spChg>
        <pc:spChg chg="mod">
          <ac:chgData name="Γκότση Γεωργία" userId="472e339c-d673-48e8-9309-c3b1731a2deb" providerId="ADAL" clId="{16CCE3F7-A6D5-43B2-B762-A2297A25CAF6}" dt="2026-02-16T20:07:50.642" v="878" actId="20577"/>
          <ac:spMkLst>
            <pc:docMk/>
            <pc:sldMk cId="1870626313" sldId="265"/>
            <ac:spMk id="3" creationId="{D7AE48AD-4075-4F36-937D-B33075FE0BB8}"/>
          </ac:spMkLst>
        </pc:spChg>
      </pc:sldChg>
      <pc:sldChg chg="modSp mod ord">
        <pc:chgData name="Γκότση Γεωργία" userId="472e339c-d673-48e8-9309-c3b1731a2deb" providerId="ADAL" clId="{16CCE3F7-A6D5-43B2-B762-A2297A25CAF6}" dt="2026-02-16T19:30:35.900" v="172"/>
        <pc:sldMkLst>
          <pc:docMk/>
          <pc:sldMk cId="3966096156" sldId="266"/>
        </pc:sldMkLst>
        <pc:spChg chg="mod">
          <ac:chgData name="Γκότση Γεωργία" userId="472e339c-d673-48e8-9309-c3b1731a2deb" providerId="ADAL" clId="{16CCE3F7-A6D5-43B2-B762-A2297A25CAF6}" dt="2026-02-16T19:24:08.995" v="137" actId="207"/>
          <ac:spMkLst>
            <pc:docMk/>
            <pc:sldMk cId="3966096156" sldId="266"/>
            <ac:spMk id="2" creationId="{A8F7A513-1843-41A7-9C5C-67A3ACF31A07}"/>
          </ac:spMkLst>
        </pc:spChg>
      </pc:sldChg>
      <pc:sldChg chg="modSp mod">
        <pc:chgData name="Γκότση Γεωργία" userId="472e339c-d673-48e8-9309-c3b1731a2deb" providerId="ADAL" clId="{16CCE3F7-A6D5-43B2-B762-A2297A25CAF6}" dt="2026-02-16T20:00:28.860" v="499" actId="27636"/>
        <pc:sldMkLst>
          <pc:docMk/>
          <pc:sldMk cId="2948610040" sldId="267"/>
        </pc:sldMkLst>
        <pc:spChg chg="mod">
          <ac:chgData name="Γκότση Γεωργία" userId="472e339c-d673-48e8-9309-c3b1731a2deb" providerId="ADAL" clId="{16CCE3F7-A6D5-43B2-B762-A2297A25CAF6}" dt="2026-02-16T20:00:28.860" v="499" actId="27636"/>
          <ac:spMkLst>
            <pc:docMk/>
            <pc:sldMk cId="2948610040" sldId="267"/>
            <ac:spMk id="3" creationId="{51D876E8-58F3-4E68-A2A8-0F09DE9AF7DB}"/>
          </ac:spMkLst>
        </pc:spChg>
      </pc:sldChg>
      <pc:sldChg chg="delSp modSp new mod">
        <pc:chgData name="Γκότση Γεωργία" userId="472e339c-d673-48e8-9309-c3b1731a2deb" providerId="ADAL" clId="{16CCE3F7-A6D5-43B2-B762-A2297A25CAF6}" dt="2026-02-16T20:13:46.924" v="883" actId="5793"/>
        <pc:sldMkLst>
          <pc:docMk/>
          <pc:sldMk cId="1436374198" sldId="268"/>
        </pc:sldMkLst>
        <pc:spChg chg="del mod">
          <ac:chgData name="Γκότση Γεωργία" userId="472e339c-d673-48e8-9309-c3b1731a2deb" providerId="ADAL" clId="{16CCE3F7-A6D5-43B2-B762-A2297A25CAF6}" dt="2026-02-16T19:35:22.093" v="229" actId="478"/>
          <ac:spMkLst>
            <pc:docMk/>
            <pc:sldMk cId="1436374198" sldId="268"/>
            <ac:spMk id="2" creationId="{688A4AE6-3C28-D5CE-DAAD-F2CD93A6E72C}"/>
          </ac:spMkLst>
        </pc:spChg>
        <pc:spChg chg="mod">
          <ac:chgData name="Γκότση Γεωργία" userId="472e339c-d673-48e8-9309-c3b1731a2deb" providerId="ADAL" clId="{16CCE3F7-A6D5-43B2-B762-A2297A25CAF6}" dt="2026-02-16T20:13:46.924" v="883" actId="5793"/>
          <ac:spMkLst>
            <pc:docMk/>
            <pc:sldMk cId="1436374198" sldId="268"/>
            <ac:spMk id="3" creationId="{5D2DB90E-B9CF-37CD-48CE-D3565FBCB569}"/>
          </ac:spMkLst>
        </pc:spChg>
      </pc:sldChg>
      <pc:sldChg chg="modSp new mod">
        <pc:chgData name="Γκότση Γεωργία" userId="472e339c-d673-48e8-9309-c3b1731a2deb" providerId="ADAL" clId="{16CCE3F7-A6D5-43B2-B762-A2297A25CAF6}" dt="2026-02-16T20:21:55.096" v="1241" actId="27636"/>
        <pc:sldMkLst>
          <pc:docMk/>
          <pc:sldMk cId="1686099049" sldId="269"/>
        </pc:sldMkLst>
        <pc:spChg chg="mod">
          <ac:chgData name="Γκότση Γεωργία" userId="472e339c-d673-48e8-9309-c3b1731a2deb" providerId="ADAL" clId="{16CCE3F7-A6D5-43B2-B762-A2297A25CAF6}" dt="2026-02-16T20:21:51.546" v="1239" actId="14100"/>
          <ac:spMkLst>
            <pc:docMk/>
            <pc:sldMk cId="1686099049" sldId="269"/>
            <ac:spMk id="2" creationId="{D765356A-2E65-6D33-F9EA-C7393DE23BE4}"/>
          </ac:spMkLst>
        </pc:spChg>
        <pc:spChg chg="mod">
          <ac:chgData name="Γκότση Γεωργία" userId="472e339c-d673-48e8-9309-c3b1731a2deb" providerId="ADAL" clId="{16CCE3F7-A6D5-43B2-B762-A2297A25CAF6}" dt="2026-02-16T20:21:55.096" v="1241" actId="27636"/>
          <ac:spMkLst>
            <pc:docMk/>
            <pc:sldMk cId="1686099049" sldId="269"/>
            <ac:spMk id="3" creationId="{0154DA71-4FF8-C9B3-37BC-C0BE27E8F8EF}"/>
          </ac:spMkLst>
        </pc:spChg>
      </pc:sldChg>
      <pc:sldChg chg="modSp new mod">
        <pc:chgData name="Γκότση Γεωργία" userId="472e339c-d673-48e8-9309-c3b1731a2deb" providerId="ADAL" clId="{16CCE3F7-A6D5-43B2-B762-A2297A25CAF6}" dt="2026-02-16T20:06:12.874" v="803" actId="27636"/>
        <pc:sldMkLst>
          <pc:docMk/>
          <pc:sldMk cId="3243361512" sldId="270"/>
        </pc:sldMkLst>
        <pc:spChg chg="mod">
          <ac:chgData name="Γκότση Γεωργία" userId="472e339c-d673-48e8-9309-c3b1731a2deb" providerId="ADAL" clId="{16CCE3F7-A6D5-43B2-B762-A2297A25CAF6}" dt="2026-02-16T20:06:02.678" v="797" actId="122"/>
          <ac:spMkLst>
            <pc:docMk/>
            <pc:sldMk cId="3243361512" sldId="270"/>
            <ac:spMk id="2" creationId="{3F591935-05F8-8218-EA4A-3012AE122A40}"/>
          </ac:spMkLst>
        </pc:spChg>
        <pc:spChg chg="mod">
          <ac:chgData name="Γκότση Γεωργία" userId="472e339c-d673-48e8-9309-c3b1731a2deb" providerId="ADAL" clId="{16CCE3F7-A6D5-43B2-B762-A2297A25CAF6}" dt="2026-02-16T20:06:12.874" v="803" actId="27636"/>
          <ac:spMkLst>
            <pc:docMk/>
            <pc:sldMk cId="3243361512" sldId="270"/>
            <ac:spMk id="3" creationId="{A11E060B-A176-93E9-DC0B-0E3DB4B91C9D}"/>
          </ac:spMkLst>
        </pc:spChg>
      </pc:sldChg>
      <pc:sldChg chg="addSp delSp modSp new mod">
        <pc:chgData name="Γκότση Γεωργία" userId="472e339c-d673-48e8-9309-c3b1731a2deb" providerId="ADAL" clId="{16CCE3F7-A6D5-43B2-B762-A2297A25CAF6}" dt="2026-02-16T20:20:35.678" v="1134" actId="255"/>
        <pc:sldMkLst>
          <pc:docMk/>
          <pc:sldMk cId="2501823377" sldId="271"/>
        </pc:sldMkLst>
        <pc:spChg chg="mod">
          <ac:chgData name="Γκότση Γεωργία" userId="472e339c-d673-48e8-9309-c3b1731a2deb" providerId="ADAL" clId="{16CCE3F7-A6D5-43B2-B762-A2297A25CAF6}" dt="2026-02-16T20:20:35.678" v="1134" actId="255"/>
          <ac:spMkLst>
            <pc:docMk/>
            <pc:sldMk cId="2501823377" sldId="271"/>
            <ac:spMk id="3" creationId="{A5BFF950-1B0A-1EA1-CEDE-63AE533FC6A1}"/>
          </ac:spMkLst>
        </pc:spChg>
        <pc:graphicFrameChg chg="add del mod modGraphic">
          <ac:chgData name="Γκότση Γεωργία" userId="472e339c-d673-48e8-9309-c3b1731a2deb" providerId="ADAL" clId="{16CCE3F7-A6D5-43B2-B762-A2297A25CAF6}" dt="2026-02-16T20:20:28.152" v="1133" actId="478"/>
          <ac:graphicFrameMkLst>
            <pc:docMk/>
            <pc:sldMk cId="2501823377" sldId="271"/>
            <ac:graphicFrameMk id="4" creationId="{B67D64B8-C25B-78EA-6A9A-EA936CC70366}"/>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2/16/2026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l-GR"/>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l-G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2/16/2026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2/16/2026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2/16/2026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2/16/2026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tigmalogou.blogspot.com/2018/03/blog-post_19.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31F2DD-1E63-4127-AEE5-4BC6E828000C}"/>
              </a:ext>
            </a:extLst>
          </p:cNvPr>
          <p:cNvSpPr>
            <a:spLocks noGrp="1"/>
          </p:cNvSpPr>
          <p:nvPr>
            <p:ph type="ctrTitle"/>
          </p:nvPr>
        </p:nvSpPr>
        <p:spPr/>
        <p:txBody>
          <a:bodyPr/>
          <a:lstStyle/>
          <a:p>
            <a:r>
              <a:rPr lang="el-GR" b="1" dirty="0" err="1">
                <a:effectLst>
                  <a:outerShdw blurRad="38100" dist="38100" dir="2700000" algn="tl">
                    <a:srgbClr val="000000">
                      <a:alpha val="43137"/>
                    </a:srgbClr>
                  </a:outerShdw>
                </a:effectLst>
              </a:rPr>
              <a:t>Θεωριεσ</a:t>
            </a:r>
            <a:r>
              <a:rPr lang="el-GR" b="1" dirty="0">
                <a:effectLst>
                  <a:outerShdw blurRad="38100" dist="38100" dir="2700000" algn="tl">
                    <a:srgbClr val="000000">
                      <a:alpha val="43137"/>
                    </a:srgbClr>
                  </a:outerShdw>
                </a:effectLst>
              </a:rPr>
              <a:t> της </a:t>
            </a:r>
            <a:r>
              <a:rPr lang="el-GR" b="1" dirty="0" err="1">
                <a:effectLst>
                  <a:outerShdw blurRad="38100" dist="38100" dir="2700000" algn="tl">
                    <a:srgbClr val="000000">
                      <a:alpha val="43137"/>
                    </a:srgbClr>
                  </a:outerShdw>
                </a:effectLst>
              </a:rPr>
              <a:t>λογοτεχνιασ</a:t>
            </a:r>
            <a:endParaRPr lang="el-GR" b="1" dirty="0">
              <a:effectLst>
                <a:outerShdw blurRad="38100" dist="38100" dir="2700000" algn="tl">
                  <a:srgbClr val="000000">
                    <a:alpha val="43137"/>
                  </a:srgbClr>
                </a:outerShdw>
              </a:effectLst>
            </a:endParaRPr>
          </a:p>
        </p:txBody>
      </p:sp>
      <p:sp>
        <p:nvSpPr>
          <p:cNvPr id="3" name="Υπότιτλος 2">
            <a:extLst>
              <a:ext uri="{FF2B5EF4-FFF2-40B4-BE49-F238E27FC236}">
                <a16:creationId xmlns:a16="http://schemas.microsoft.com/office/drawing/2014/main" id="{48019485-E5BD-45A4-BB88-0BCA7C8CFF1E}"/>
              </a:ext>
            </a:extLst>
          </p:cNvPr>
          <p:cNvSpPr>
            <a:spLocks noGrp="1"/>
          </p:cNvSpPr>
          <p:nvPr>
            <p:ph type="subTitle" idx="1"/>
          </p:nvPr>
        </p:nvSpPr>
        <p:spPr>
          <a:xfrm>
            <a:off x="2679906" y="3763478"/>
            <a:ext cx="6831673" cy="1106906"/>
          </a:xfrm>
        </p:spPr>
        <p:txBody>
          <a:bodyPr>
            <a:noAutofit/>
          </a:bodyPr>
          <a:lstStyle/>
          <a:p>
            <a:r>
              <a:rPr lang="el-GR" sz="3200" dirty="0">
                <a:solidFill>
                  <a:schemeClr val="tx1"/>
                </a:solidFill>
              </a:rPr>
              <a:t>ΜΑΘΗΜΑ 1</a:t>
            </a:r>
            <a:r>
              <a:rPr lang="el-GR" sz="3200" baseline="30000" dirty="0">
                <a:solidFill>
                  <a:schemeClr val="tx1"/>
                </a:solidFill>
              </a:rPr>
              <a:t>ο</a:t>
            </a:r>
          </a:p>
          <a:p>
            <a:r>
              <a:rPr lang="el-GR" sz="3200" baseline="30000" dirty="0">
                <a:solidFill>
                  <a:schemeClr val="tx1"/>
                </a:solidFill>
              </a:rPr>
              <a:t>Εισαγωγή   </a:t>
            </a:r>
            <a:endParaRPr lang="el-GR" sz="3200" dirty="0">
              <a:solidFill>
                <a:schemeClr val="tx1"/>
              </a:solidFill>
            </a:endParaRPr>
          </a:p>
          <a:p>
            <a:endParaRPr lang="el-GR" sz="2400" dirty="0">
              <a:solidFill>
                <a:schemeClr val="tx1"/>
              </a:solidFill>
            </a:endParaRPr>
          </a:p>
          <a:p>
            <a:r>
              <a:rPr lang="el-GR" sz="2400" dirty="0">
                <a:solidFill>
                  <a:schemeClr val="tx1"/>
                </a:solidFill>
              </a:rPr>
              <a:t>Φεβρουάριος 2026</a:t>
            </a:r>
          </a:p>
          <a:p>
            <a:r>
              <a:rPr lang="el-GR" sz="2400" dirty="0">
                <a:solidFill>
                  <a:schemeClr val="tx1"/>
                </a:solidFill>
              </a:rPr>
              <a:t>Γ. Γκότση</a:t>
            </a:r>
          </a:p>
        </p:txBody>
      </p:sp>
    </p:spTree>
    <p:extLst>
      <p:ext uri="{BB962C8B-B14F-4D97-AF65-F5344CB8AC3E}">
        <p14:creationId xmlns:p14="http://schemas.microsoft.com/office/powerpoint/2010/main" val="1665260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DED4F7-A7C0-4824-BF95-B76B73C8F325}"/>
              </a:ext>
            </a:extLst>
          </p:cNvPr>
          <p:cNvSpPr>
            <a:spLocks noGrp="1"/>
          </p:cNvSpPr>
          <p:nvPr>
            <p:ph type="title"/>
          </p:nvPr>
        </p:nvSpPr>
        <p:spPr>
          <a:xfrm>
            <a:off x="1371600" y="685800"/>
            <a:ext cx="9601200" cy="1011115"/>
          </a:xfrm>
        </p:spPr>
        <p:txBody>
          <a:bodyPr>
            <a:normAutofit fontScale="90000"/>
          </a:bodyPr>
          <a:lstStyle/>
          <a:p>
            <a:r>
              <a:rPr lang="el-GR" b="1" dirty="0">
                <a:solidFill>
                  <a:srgbClr val="0C24D6"/>
                </a:solidFill>
              </a:rPr>
              <a:t>ΤΙ ΕΙΝΑΙ Η ΛΟΓΟΤΕΧΝΙΚΟΤΗΤΑ;</a:t>
            </a:r>
            <a:br>
              <a:rPr lang="el-GR" b="1" dirty="0">
                <a:solidFill>
                  <a:srgbClr val="0C24D6"/>
                </a:solidFill>
              </a:rPr>
            </a:br>
            <a:endParaRPr lang="el-GR" dirty="0">
              <a:solidFill>
                <a:srgbClr val="0C24D6"/>
              </a:solidFill>
            </a:endParaRPr>
          </a:p>
        </p:txBody>
      </p:sp>
      <p:sp>
        <p:nvSpPr>
          <p:cNvPr id="3" name="Θέση περιεχομένου 2">
            <a:extLst>
              <a:ext uri="{FF2B5EF4-FFF2-40B4-BE49-F238E27FC236}">
                <a16:creationId xmlns:a16="http://schemas.microsoft.com/office/drawing/2014/main" id="{048E0C4E-3A0A-4AA4-803D-6C8975A0A2E2}"/>
              </a:ext>
            </a:extLst>
          </p:cNvPr>
          <p:cNvSpPr>
            <a:spLocks noGrp="1"/>
          </p:cNvSpPr>
          <p:nvPr>
            <p:ph idx="1"/>
          </p:nvPr>
        </p:nvSpPr>
        <p:spPr>
          <a:xfrm>
            <a:off x="975946" y="1828800"/>
            <a:ext cx="10629900" cy="4501662"/>
          </a:xfrm>
        </p:spPr>
        <p:txBody>
          <a:bodyPr vert="horz" lIns="91440" tIns="45720" rIns="91440" bIns="45720" rtlCol="0" anchor="t">
            <a:normAutofit fontScale="92500"/>
          </a:bodyPr>
          <a:lstStyle/>
          <a:p>
            <a:pPr marL="383540" indent="-383540"/>
            <a:r>
              <a:rPr lang="el-GR" sz="2400" dirty="0">
                <a:solidFill>
                  <a:schemeClr val="tx1"/>
                </a:solidFill>
              </a:rPr>
              <a:t>Η </a:t>
            </a:r>
            <a:r>
              <a:rPr lang="el-GR" sz="2400" dirty="0" err="1">
                <a:solidFill>
                  <a:schemeClr val="tx1"/>
                </a:solidFill>
              </a:rPr>
              <a:t>λογοτεχνικότητα</a:t>
            </a:r>
            <a:r>
              <a:rPr lang="el-GR" sz="2400" dirty="0">
                <a:solidFill>
                  <a:schemeClr val="tx1"/>
                </a:solidFill>
              </a:rPr>
              <a:t> είναι αυτό που προσδιορίζει τη λογοτεχνία, δηλαδή οι διαφορετικές της ιδιότητες: αισθητική λειτουργία, </a:t>
            </a:r>
            <a:r>
              <a:rPr lang="el-GR" sz="2400" dirty="0" err="1">
                <a:solidFill>
                  <a:schemeClr val="tx1"/>
                </a:solidFill>
              </a:rPr>
              <a:t>προθετικότητα</a:t>
            </a:r>
            <a:r>
              <a:rPr lang="el-GR" sz="2400" dirty="0">
                <a:solidFill>
                  <a:schemeClr val="tx1"/>
                </a:solidFill>
              </a:rPr>
              <a:t>, διακειμενικότητα, </a:t>
            </a:r>
            <a:r>
              <a:rPr lang="el-GR" sz="2400" dirty="0" err="1">
                <a:solidFill>
                  <a:schemeClr val="tx1"/>
                </a:solidFill>
              </a:rPr>
              <a:t>αυτοαναφορικότητα</a:t>
            </a:r>
            <a:r>
              <a:rPr lang="el-GR" sz="2400" dirty="0">
                <a:solidFill>
                  <a:schemeClr val="tx1"/>
                </a:solidFill>
              </a:rPr>
              <a:t>, κ.ά.</a:t>
            </a:r>
            <a:endParaRPr lang="en-US" dirty="0">
              <a:solidFill>
                <a:schemeClr val="tx1"/>
              </a:solidFill>
            </a:endParaRPr>
          </a:p>
          <a:p>
            <a:pPr marL="383540" indent="-383540"/>
            <a:r>
              <a:rPr lang="el-GR" sz="2400" dirty="0">
                <a:solidFill>
                  <a:schemeClr val="tx1"/>
                </a:solidFill>
              </a:rPr>
              <a:t>Η </a:t>
            </a:r>
            <a:r>
              <a:rPr lang="el-GR" sz="2400" dirty="0" err="1">
                <a:solidFill>
                  <a:srgbClr val="222222"/>
                </a:solidFill>
              </a:rPr>
              <a:t>λ</a:t>
            </a:r>
            <a:r>
              <a:rPr lang="el-GR" sz="2400" i="0" dirty="0" err="1">
                <a:solidFill>
                  <a:srgbClr val="222222"/>
                </a:solidFill>
                <a:effectLst/>
              </a:rPr>
              <a:t>ογοτεχνικότητα</a:t>
            </a:r>
            <a:r>
              <a:rPr lang="el-GR" sz="2400" i="0" dirty="0">
                <a:solidFill>
                  <a:srgbClr val="222222"/>
                </a:solidFill>
                <a:effectLst/>
              </a:rPr>
              <a:t> είναι «η ιδιαίτερη εκείνη συνθήκη που καθιστά ένα κείμενο λογοτεχνικό» (</a:t>
            </a:r>
            <a:r>
              <a:rPr lang="el-GR" sz="2400" dirty="0">
                <a:effectLst/>
                <a:ea typeface="Times New Roman" panose="02020603050405020304" pitchFamily="18" charset="0"/>
              </a:rPr>
              <a:t>Η </a:t>
            </a:r>
            <a:r>
              <a:rPr lang="el-GR" sz="2400" dirty="0" err="1">
                <a:effectLst/>
                <a:ea typeface="Times New Roman" panose="02020603050405020304" pitchFamily="18" charset="0"/>
              </a:rPr>
              <a:t>λογοτεχνικότητα</a:t>
            </a:r>
            <a:r>
              <a:rPr lang="el-GR" sz="2400" dirty="0">
                <a:effectLst/>
                <a:ea typeface="Times New Roman" panose="02020603050405020304" pitchFamily="18" charset="0"/>
              </a:rPr>
              <a:t> καθορίζεται από την πρόσληψη της κάθε εποχής.</a:t>
            </a:r>
            <a:endParaRPr lang="el-GR" sz="2400" dirty="0">
              <a:solidFill>
                <a:schemeClr val="tx1"/>
              </a:solidFill>
            </a:endParaRPr>
          </a:p>
          <a:p>
            <a:pPr marL="383540" indent="-383540"/>
            <a:r>
              <a:rPr lang="el-GR" sz="2400" dirty="0">
                <a:effectLst/>
                <a:ea typeface="Times New Roman" panose="02020603050405020304" pitchFamily="18" charset="0"/>
              </a:rPr>
              <a:t>Τη </a:t>
            </a:r>
            <a:r>
              <a:rPr lang="el-GR" sz="2400" dirty="0" err="1">
                <a:effectLst/>
                <a:ea typeface="Times New Roman" panose="02020603050405020304" pitchFamily="18" charset="0"/>
              </a:rPr>
              <a:t>λογοτεχνικότητα</a:t>
            </a:r>
            <a:r>
              <a:rPr lang="el-GR" sz="2400" dirty="0">
                <a:effectLst/>
                <a:ea typeface="Times New Roman" panose="02020603050405020304" pitchFamily="18" charset="0"/>
              </a:rPr>
              <a:t> ρυθμίζει το πλαίσιο των </a:t>
            </a:r>
            <a:r>
              <a:rPr lang="el-GR" sz="2400" dirty="0" err="1">
                <a:effectLst/>
                <a:ea typeface="Times New Roman" panose="02020603050405020304" pitchFamily="18" charset="0"/>
              </a:rPr>
              <a:t>συμφραζομένων</a:t>
            </a:r>
            <a:r>
              <a:rPr lang="el-GR" sz="2400" dirty="0">
                <a:effectLst/>
                <a:ea typeface="Times New Roman" panose="02020603050405020304" pitchFamily="18" charset="0"/>
              </a:rPr>
              <a:t>.</a:t>
            </a:r>
          </a:p>
          <a:p>
            <a:pPr marL="383540" indent="-383540"/>
            <a:r>
              <a:rPr lang="el-GR" sz="2400" dirty="0">
                <a:solidFill>
                  <a:srgbClr val="222222"/>
                </a:solidFill>
              </a:rPr>
              <a:t>Βλ. «Τα όρια της </a:t>
            </a:r>
            <a:r>
              <a:rPr lang="el-GR" sz="2400" dirty="0" err="1">
                <a:solidFill>
                  <a:srgbClr val="222222"/>
                </a:solidFill>
              </a:rPr>
              <a:t>λογοτεχνικότητας</a:t>
            </a:r>
            <a:r>
              <a:rPr lang="el-GR" sz="2400" dirty="0">
                <a:solidFill>
                  <a:srgbClr val="222222"/>
                </a:solidFill>
              </a:rPr>
              <a:t>» </a:t>
            </a:r>
            <a:r>
              <a:rPr lang="en-US" sz="2400" dirty="0">
                <a:solidFill>
                  <a:srgbClr val="222222"/>
                </a:solidFill>
                <a:hlinkClick r:id="rId2"/>
              </a:rPr>
              <a:t>http://stigmalogou.blogspot.com/2018/03/blog-post_19.html</a:t>
            </a:r>
            <a:r>
              <a:rPr lang="el-GR" sz="2400" dirty="0">
                <a:solidFill>
                  <a:srgbClr val="222222"/>
                </a:solidFill>
              </a:rPr>
              <a:t>)</a:t>
            </a:r>
          </a:p>
          <a:p>
            <a:pPr marL="383540" indent="-383540"/>
            <a:endParaRPr lang="el-GR" sz="2400" dirty="0">
              <a:solidFill>
                <a:schemeClr val="tx1"/>
              </a:solidFill>
            </a:endParaRPr>
          </a:p>
          <a:p>
            <a:pPr marL="0" indent="0">
              <a:buNone/>
            </a:pPr>
            <a:r>
              <a:rPr lang="el-GR" sz="2600" dirty="0">
                <a:latin typeface="+mj-lt"/>
              </a:rPr>
              <a:t>ΑΡΑ, </a:t>
            </a:r>
            <a:r>
              <a:rPr lang="el-GR" sz="2600" dirty="0">
                <a:effectLst/>
                <a:latin typeface="+mj-lt"/>
                <a:ea typeface="Times New Roman" panose="02020603050405020304" pitchFamily="18" charset="0"/>
              </a:rPr>
              <a:t>θα πρέπει να καταλήξουμε ότι </a:t>
            </a:r>
            <a:r>
              <a:rPr lang="el-GR" sz="2600" dirty="0">
                <a:solidFill>
                  <a:srgbClr val="C00000"/>
                </a:solidFill>
                <a:effectLst/>
                <a:latin typeface="+mj-lt"/>
                <a:ea typeface="Times New Roman" panose="02020603050405020304" pitchFamily="18" charset="0"/>
              </a:rPr>
              <a:t>αφενός η λογοτεχνία είναι μια γλώσσα με ιδιάζουσες ιδιότητες αλλά και προϊόν συμβάσεων</a:t>
            </a:r>
            <a:r>
              <a:rPr lang="el-GR" sz="2600" dirty="0">
                <a:effectLst/>
                <a:latin typeface="+mj-lt"/>
                <a:ea typeface="Times New Roman" panose="02020603050405020304" pitchFamily="18" charset="0"/>
              </a:rPr>
              <a:t>.</a:t>
            </a:r>
            <a:endParaRPr lang="el-GR" sz="2600" dirty="0">
              <a:latin typeface="+mj-lt"/>
            </a:endParaRPr>
          </a:p>
        </p:txBody>
      </p:sp>
    </p:spTree>
    <p:extLst>
      <p:ext uri="{BB962C8B-B14F-4D97-AF65-F5344CB8AC3E}">
        <p14:creationId xmlns:p14="http://schemas.microsoft.com/office/powerpoint/2010/main" val="553016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F7A513-1843-41A7-9C5C-67A3ACF31A07}"/>
              </a:ext>
            </a:extLst>
          </p:cNvPr>
          <p:cNvSpPr>
            <a:spLocks noGrp="1"/>
          </p:cNvSpPr>
          <p:nvPr>
            <p:ph type="title"/>
          </p:nvPr>
        </p:nvSpPr>
        <p:spPr>
          <a:xfrm>
            <a:off x="1371600" y="685800"/>
            <a:ext cx="9601200" cy="1019908"/>
          </a:xfrm>
        </p:spPr>
        <p:txBody>
          <a:bodyPr/>
          <a:lstStyle/>
          <a:p>
            <a:pPr algn="ctr"/>
            <a:r>
              <a:rPr lang="el-GR" b="1" i="1" dirty="0">
                <a:solidFill>
                  <a:srgbClr val="0C24D6"/>
                </a:solidFill>
              </a:rPr>
              <a:t>Τι είναι η θεωρία της λογοτεχνίας;</a:t>
            </a:r>
          </a:p>
        </p:txBody>
      </p:sp>
      <p:pic>
        <p:nvPicPr>
          <p:cNvPr id="14" name="Θέση περιεχομένου 13">
            <a:extLst>
              <a:ext uri="{FF2B5EF4-FFF2-40B4-BE49-F238E27FC236}">
                <a16:creationId xmlns:a16="http://schemas.microsoft.com/office/drawing/2014/main" id="{0C024C1C-C210-4355-B2D1-A64B6DD56D6B}"/>
              </a:ext>
            </a:extLst>
          </p:cNvPr>
          <p:cNvPicPr>
            <a:picLocks noGrp="1" noChangeAspect="1"/>
          </p:cNvPicPr>
          <p:nvPr>
            <p:ph idx="1"/>
          </p:nvPr>
        </p:nvPicPr>
        <p:blipFill>
          <a:blip r:embed="rId2"/>
          <a:stretch>
            <a:fillRect/>
          </a:stretch>
        </p:blipFill>
        <p:spPr>
          <a:xfrm>
            <a:off x="2519362" y="2696308"/>
            <a:ext cx="1819275" cy="2514600"/>
          </a:xfrm>
        </p:spPr>
      </p:pic>
      <p:pic>
        <p:nvPicPr>
          <p:cNvPr id="16" name="Εικόνα 15">
            <a:extLst>
              <a:ext uri="{FF2B5EF4-FFF2-40B4-BE49-F238E27FC236}">
                <a16:creationId xmlns:a16="http://schemas.microsoft.com/office/drawing/2014/main" id="{323DD5D1-69A7-4E0A-BA4A-72837CC99AE8}"/>
              </a:ext>
            </a:extLst>
          </p:cNvPr>
          <p:cNvPicPr>
            <a:picLocks noChangeAspect="1"/>
          </p:cNvPicPr>
          <p:nvPr/>
        </p:nvPicPr>
        <p:blipFill>
          <a:blip r:embed="rId3"/>
          <a:stretch>
            <a:fillRect/>
          </a:stretch>
        </p:blipFill>
        <p:spPr>
          <a:xfrm>
            <a:off x="5029016" y="2709495"/>
            <a:ext cx="1962150" cy="2488225"/>
          </a:xfrm>
          <a:prstGeom prst="rect">
            <a:avLst/>
          </a:prstGeom>
        </p:spPr>
      </p:pic>
      <p:pic>
        <p:nvPicPr>
          <p:cNvPr id="18" name="Εικόνα 17">
            <a:extLst>
              <a:ext uri="{FF2B5EF4-FFF2-40B4-BE49-F238E27FC236}">
                <a16:creationId xmlns:a16="http://schemas.microsoft.com/office/drawing/2014/main" id="{45F2D2C4-B736-46C4-B7D2-3353CBA85982}"/>
              </a:ext>
            </a:extLst>
          </p:cNvPr>
          <p:cNvPicPr>
            <a:picLocks noChangeAspect="1"/>
          </p:cNvPicPr>
          <p:nvPr/>
        </p:nvPicPr>
        <p:blipFill>
          <a:blip r:embed="rId4"/>
          <a:stretch>
            <a:fillRect/>
          </a:stretch>
        </p:blipFill>
        <p:spPr>
          <a:xfrm>
            <a:off x="7681545" y="2722683"/>
            <a:ext cx="1655885" cy="2488225"/>
          </a:xfrm>
          <a:prstGeom prst="rect">
            <a:avLst/>
          </a:prstGeom>
        </p:spPr>
      </p:pic>
      <p:pic>
        <p:nvPicPr>
          <p:cNvPr id="20" name="Εικόνα 19">
            <a:extLst>
              <a:ext uri="{FF2B5EF4-FFF2-40B4-BE49-F238E27FC236}">
                <a16:creationId xmlns:a16="http://schemas.microsoft.com/office/drawing/2014/main" id="{DC67975B-47AD-4360-87A6-7F3F63766778}"/>
              </a:ext>
            </a:extLst>
          </p:cNvPr>
          <p:cNvPicPr>
            <a:picLocks noChangeAspect="1"/>
          </p:cNvPicPr>
          <p:nvPr/>
        </p:nvPicPr>
        <p:blipFill>
          <a:blip r:embed="rId5"/>
          <a:stretch>
            <a:fillRect/>
          </a:stretch>
        </p:blipFill>
        <p:spPr>
          <a:xfrm>
            <a:off x="9873394" y="2686783"/>
            <a:ext cx="1800225" cy="2533650"/>
          </a:xfrm>
          <a:prstGeom prst="rect">
            <a:avLst/>
          </a:prstGeom>
        </p:spPr>
      </p:pic>
    </p:spTree>
    <p:extLst>
      <p:ext uri="{BB962C8B-B14F-4D97-AF65-F5344CB8AC3E}">
        <p14:creationId xmlns:p14="http://schemas.microsoft.com/office/powerpoint/2010/main" val="3966096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D2DB90E-B9CF-37CD-48CE-D3565FBCB569}"/>
              </a:ext>
            </a:extLst>
          </p:cNvPr>
          <p:cNvSpPr>
            <a:spLocks noGrp="1"/>
          </p:cNvSpPr>
          <p:nvPr>
            <p:ph idx="1"/>
          </p:nvPr>
        </p:nvSpPr>
        <p:spPr>
          <a:xfrm>
            <a:off x="1371600" y="598206"/>
            <a:ext cx="9601200" cy="5269194"/>
          </a:xfrm>
        </p:spPr>
        <p:txBody>
          <a:bodyPr>
            <a:normAutofit/>
          </a:bodyPr>
          <a:lstStyle/>
          <a:p>
            <a:r>
              <a:rPr lang="el-GR" dirty="0"/>
              <a:t>«Η θεωρία λογοτεχνίας είναι το πεδίο μελέτης που ασχολείται με τις θεμελιώδεις αρχές, τις μεθόδους και τα εργαλεία ανάλυσης των λογοτεχνικών κειμένων. Δεν εξετάζει απλώς τι σημαίνει ένα συγκεκριμένο έργο (κριτική), αλλά </a:t>
            </a:r>
            <a:r>
              <a:rPr lang="el-GR" b="1" dirty="0"/>
              <a:t>πώς το έργο παράγει νόημα, χρησιμοποιώντας συστηματικές προσεγγίσεις.</a:t>
            </a:r>
          </a:p>
          <a:p>
            <a:r>
              <a:rPr lang="el-GR" b="1" dirty="0" err="1"/>
              <a:t>Jonathan</a:t>
            </a:r>
            <a:r>
              <a:rPr lang="el-GR" b="1" dirty="0"/>
              <a:t> </a:t>
            </a:r>
            <a:r>
              <a:rPr lang="el-GR" b="1" dirty="0" err="1"/>
              <a:t>Culler</a:t>
            </a:r>
            <a:r>
              <a:rPr lang="el-GR" b="1" dirty="0"/>
              <a:t>:</a:t>
            </a:r>
            <a:r>
              <a:rPr lang="el-GR" dirty="0"/>
              <a:t> Ένα σύνολο ιδεών που "ξεκλειδώνουν" το νόημα της λογοτεχνίας.</a:t>
            </a:r>
          </a:p>
          <a:p>
            <a:r>
              <a:rPr lang="el-GR" dirty="0"/>
              <a:t>Σύμφωνα με τον </a:t>
            </a:r>
            <a:r>
              <a:rPr lang="el-GR" b="1" dirty="0" err="1"/>
              <a:t>Compagnon</a:t>
            </a:r>
            <a:r>
              <a:rPr lang="el-GR" dirty="0"/>
              <a:t> (2001: 25), τα βασικά ερωτήματα τα οποία εξετάζει η σύγχρονη θεωρία της λογοτεχνίας είναι τα εξής:</a:t>
            </a:r>
          </a:p>
          <a:p>
            <a:r>
              <a:rPr lang="el-GR" dirty="0"/>
              <a:t>•              Τι είναι η λογοτεχνία και τι το λογοτεχνικό κείμενο.</a:t>
            </a:r>
          </a:p>
          <a:p>
            <a:r>
              <a:rPr lang="el-GR" dirty="0"/>
              <a:t>•              Ποια είναι η σχέση του συγγραφέα με το λογοτεχνικό κείμενο.</a:t>
            </a:r>
          </a:p>
          <a:p>
            <a:r>
              <a:rPr lang="el-GR" dirty="0"/>
              <a:t>•              Ποια είναι η σχέση της μυθοπλασίας με την πραγματικότητα.</a:t>
            </a:r>
          </a:p>
          <a:p>
            <a:r>
              <a:rPr lang="el-GR" dirty="0"/>
              <a:t>•              Ποια είναι η σχέση του αναγνώστη με το λογοτεχνικό κείμενο.</a:t>
            </a:r>
          </a:p>
          <a:p>
            <a:pPr marL="0" indent="0">
              <a:buNone/>
            </a:pPr>
            <a:endParaRPr lang="el-GR" dirty="0"/>
          </a:p>
          <a:p>
            <a:endParaRPr lang="el-GR" b="1" dirty="0"/>
          </a:p>
          <a:p>
            <a:endParaRPr lang="el-GR" b="1" dirty="0"/>
          </a:p>
        </p:txBody>
      </p:sp>
    </p:spTree>
    <p:extLst>
      <p:ext uri="{BB962C8B-B14F-4D97-AF65-F5344CB8AC3E}">
        <p14:creationId xmlns:p14="http://schemas.microsoft.com/office/powerpoint/2010/main" val="1436374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729E4A-0BFB-4FCC-97E4-1216CB40669F}"/>
              </a:ext>
            </a:extLst>
          </p:cNvPr>
          <p:cNvSpPr>
            <a:spLocks noGrp="1"/>
          </p:cNvSpPr>
          <p:nvPr>
            <p:ph type="title"/>
          </p:nvPr>
        </p:nvSpPr>
        <p:spPr>
          <a:xfrm>
            <a:off x="1371600" y="208722"/>
            <a:ext cx="9601200" cy="1093305"/>
          </a:xfrm>
        </p:spPr>
        <p:txBody>
          <a:bodyPr>
            <a:noAutofit/>
          </a:bodyPr>
          <a:lstStyle/>
          <a:p>
            <a:pPr algn="ctr"/>
            <a:r>
              <a:rPr lang="el-GR" sz="4000" b="1" i="1" dirty="0">
                <a:solidFill>
                  <a:srgbClr val="0000FF"/>
                </a:solidFill>
                <a:effectLst/>
                <a:ea typeface="Times New Roman" panose="02020603050405020304" pitchFamily="18" charset="0"/>
              </a:rPr>
              <a:t>Τι είναι η κριτική της λογοτεχνίας (</a:t>
            </a:r>
            <a:r>
              <a:rPr lang="el-GR" dirty="0"/>
              <a:t>«</a:t>
            </a:r>
            <a:r>
              <a:rPr lang="el-GR" dirty="0" err="1"/>
              <a:t>critique</a:t>
            </a:r>
            <a:r>
              <a:rPr lang="el-GR" dirty="0"/>
              <a:t> </a:t>
            </a:r>
            <a:r>
              <a:rPr lang="el-GR" dirty="0" err="1"/>
              <a:t>litteraire</a:t>
            </a:r>
            <a:r>
              <a:rPr lang="el-GR" dirty="0"/>
              <a:t>» </a:t>
            </a:r>
            <a:r>
              <a:rPr lang="el-GR" sz="4000" b="1" i="1" dirty="0">
                <a:solidFill>
                  <a:srgbClr val="0000FF"/>
                </a:solidFill>
                <a:effectLst/>
                <a:ea typeface="Times New Roman" panose="02020603050405020304" pitchFamily="18" charset="0"/>
              </a:rPr>
              <a:t>;</a:t>
            </a:r>
            <a:br>
              <a:rPr lang="el-GR" sz="4000" dirty="0">
                <a:effectLst/>
                <a:ea typeface="Times New Roman" panose="02020603050405020304" pitchFamily="18" charset="0"/>
              </a:rPr>
            </a:br>
            <a:r>
              <a:rPr lang="el-GR" sz="4000" b="1" i="1" dirty="0">
                <a:solidFill>
                  <a:srgbClr val="0000FF"/>
                </a:solidFill>
                <a:effectLst/>
                <a:ea typeface="Times New Roman" panose="02020603050405020304" pitchFamily="18" charset="0"/>
              </a:rPr>
              <a:t> </a:t>
            </a:r>
            <a:br>
              <a:rPr lang="el-GR" sz="4000" dirty="0">
                <a:effectLst/>
                <a:ea typeface="Times New Roman" panose="02020603050405020304" pitchFamily="18" charset="0"/>
              </a:rPr>
            </a:br>
            <a:endParaRPr lang="el-GR" sz="4000" dirty="0"/>
          </a:p>
        </p:txBody>
      </p:sp>
      <p:sp>
        <p:nvSpPr>
          <p:cNvPr id="3" name="Θέση περιεχομένου 2">
            <a:extLst>
              <a:ext uri="{FF2B5EF4-FFF2-40B4-BE49-F238E27FC236}">
                <a16:creationId xmlns:a16="http://schemas.microsoft.com/office/drawing/2014/main" id="{D7AE48AD-4075-4F36-937D-B33075FE0BB8}"/>
              </a:ext>
            </a:extLst>
          </p:cNvPr>
          <p:cNvSpPr>
            <a:spLocks noGrp="1"/>
          </p:cNvSpPr>
          <p:nvPr>
            <p:ph idx="1"/>
          </p:nvPr>
        </p:nvSpPr>
        <p:spPr>
          <a:xfrm>
            <a:off x="904462" y="1113183"/>
            <a:ext cx="11111948" cy="5466521"/>
          </a:xfrm>
        </p:spPr>
        <p:txBody>
          <a:bodyPr>
            <a:noAutofit/>
          </a:bodyPr>
          <a:lstStyle/>
          <a:p>
            <a:r>
              <a:rPr lang="el-GR" sz="2400" dirty="0"/>
              <a:t>Η έννοια της κριτικής προκύπτει μέσα από την πράξη της κριτικής ανάγνωσης και ερμηνείας και διαφέρει από τα εντελώς θεωρητικά ή φιλοσοφικά κείμενα..</a:t>
            </a:r>
          </a:p>
          <a:p>
            <a:r>
              <a:rPr lang="el-GR" sz="2400" dirty="0"/>
              <a:t>Κατά τον </a:t>
            </a:r>
            <a:r>
              <a:rPr lang="el-GR" sz="2400" dirty="0" err="1"/>
              <a:t>Αράγη</a:t>
            </a:r>
            <a:r>
              <a:rPr lang="el-GR" sz="2400" dirty="0"/>
              <a:t> απαιτεί:  προσήλωση στο κείμενο, αναλυτικό λόγο και επιχειρηματολογία, ερμηνεία και αξιολόγηση της ποιότητας και της σημασίας των έργων των κειμένων, συζήτηση της αισθητικής της λογοτεχνίας.</a:t>
            </a:r>
          </a:p>
          <a:p>
            <a:r>
              <a:rPr lang="el-GR" sz="2400" dirty="0"/>
              <a:t>Η κριτική τοποθετεί ένα έργο στο ιστορικό, κοινωνικό και λογοτεχνικό του πλαίσιο</a:t>
            </a:r>
          </a:p>
          <a:p>
            <a:r>
              <a:rPr lang="el-GR" sz="2400" dirty="0"/>
              <a:t>Η κριτική έχει </a:t>
            </a:r>
            <a:r>
              <a:rPr lang="el-GR" sz="2400" b="1" dirty="0">
                <a:solidFill>
                  <a:schemeClr val="tx1"/>
                </a:solidFill>
              </a:rPr>
              <a:t>υποκειμενικό χαρακτήρα, αλλά δεν αποτελεί απλώς μια γνώμη αλλά μια τεκμηριωμένη θέση. </a:t>
            </a:r>
            <a:r>
              <a:rPr lang="el-GR" sz="2400" dirty="0"/>
              <a:t>Ένα πρόσφατο παράδειγμα οι εντελώς διαφορετικές αποτιμήσεις της ταινίας «Ανεμοδαρμένα ύψη».</a:t>
            </a:r>
          </a:p>
          <a:p>
            <a:r>
              <a:rPr lang="el-GR" sz="2400" dirty="0"/>
              <a:t>Ο κριτικός προτείνει στους αναγνώστες μια κατεύθυνση για την ανάγνωση ενός έργου και το αξιολογεί</a:t>
            </a:r>
          </a:p>
          <a:p>
            <a:r>
              <a:rPr lang="el-GR" sz="2400" dirty="0"/>
              <a:t>Εκφράζεται: 1) με γενικές αρχές, 2) με αναφορά σε συγκεκριμένες περιπτώσεις (ένας ποιητής ή ένα ποίημα), 3) και με τα δύο.</a:t>
            </a:r>
          </a:p>
        </p:txBody>
      </p:sp>
    </p:spTree>
    <p:extLst>
      <p:ext uri="{BB962C8B-B14F-4D97-AF65-F5344CB8AC3E}">
        <p14:creationId xmlns:p14="http://schemas.microsoft.com/office/powerpoint/2010/main" val="1870626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591935-05F8-8218-EA4A-3012AE122A40}"/>
              </a:ext>
            </a:extLst>
          </p:cNvPr>
          <p:cNvSpPr>
            <a:spLocks noGrp="1"/>
          </p:cNvSpPr>
          <p:nvPr>
            <p:ph type="title"/>
          </p:nvPr>
        </p:nvSpPr>
        <p:spPr/>
        <p:txBody>
          <a:bodyPr/>
          <a:lstStyle/>
          <a:p>
            <a:pPr algn="ctr"/>
            <a:r>
              <a:rPr lang="el-GR" b="1" i="1" dirty="0">
                <a:solidFill>
                  <a:srgbClr val="0000FF"/>
                </a:solidFill>
                <a:ea typeface="Times New Roman" panose="02020603050405020304" pitchFamily="18" charset="0"/>
              </a:rPr>
              <a:t>Τι είναι η κριτική της λογοτεχνίας;</a:t>
            </a:r>
            <a:br>
              <a:rPr lang="el-GR" dirty="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A11E060B-A176-93E9-DC0B-0E3DB4B91C9D}"/>
              </a:ext>
            </a:extLst>
          </p:cNvPr>
          <p:cNvSpPr>
            <a:spLocks noGrp="1"/>
          </p:cNvSpPr>
          <p:nvPr>
            <p:ph idx="1"/>
          </p:nvPr>
        </p:nvSpPr>
        <p:spPr>
          <a:xfrm>
            <a:off x="1371600" y="1798983"/>
            <a:ext cx="9601200" cy="4909930"/>
          </a:xfrm>
        </p:spPr>
        <p:txBody>
          <a:bodyPr>
            <a:normAutofit/>
          </a:bodyPr>
          <a:lstStyle/>
          <a:p>
            <a:pPr marL="0" indent="0">
              <a:buNone/>
            </a:pPr>
            <a:r>
              <a:rPr lang="el-GR" sz="2800" dirty="0"/>
              <a:t>Κοντολογίς, η λογοτεχνική κριτική περιλαμβάνει τη μελέτη, ανάλυση, ερμηνεία και αξιολόγηση των λογοτεχνικών έργων. Λειτουργεί ως γέφυρα μεταξύ δημιουργού και αναγνώστη, αναδεικνύοντας τα νοήματα του κειμένου και αξιολογώντας τις αρετές του και τις αδυναμίες του.</a:t>
            </a:r>
          </a:p>
          <a:p>
            <a:r>
              <a:rPr lang="el-GR" sz="2800" i="1" dirty="0"/>
              <a:t>«Η λογοτεχνική κριτική παίζει καταλυτικό ρόλο στη </a:t>
            </a:r>
            <a:r>
              <a:rPr lang="el-GR" sz="2800" b="1" i="1" dirty="0"/>
              <a:t>διαμόρφωση του λογοτεχνικού κανόνα</a:t>
            </a:r>
            <a:r>
              <a:rPr lang="el-GR" sz="2800" i="1" dirty="0"/>
              <a:t>, καθώς διαμορφώνει ένα σύστημα αξιολόγησης και ιεραρχιών γύρω από τα κείμενα και τους συγγραφείς.» (</a:t>
            </a:r>
            <a:r>
              <a:rPr lang="en-US" sz="2800" i="1" dirty="0"/>
              <a:t>https://selidodeiktes.greek-language.gr/lemmas/1503/1467</a:t>
            </a:r>
            <a:r>
              <a:rPr lang="el-GR" sz="2800" i="1" dirty="0"/>
              <a:t>)</a:t>
            </a:r>
            <a:endParaRPr lang="el-GR" sz="2800" dirty="0"/>
          </a:p>
          <a:p>
            <a:endParaRPr lang="el-GR" dirty="0"/>
          </a:p>
        </p:txBody>
      </p:sp>
    </p:spTree>
    <p:extLst>
      <p:ext uri="{BB962C8B-B14F-4D97-AF65-F5344CB8AC3E}">
        <p14:creationId xmlns:p14="http://schemas.microsoft.com/office/powerpoint/2010/main" val="3243361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C1C4D5-91DB-4BFC-8A92-328C2C0EA6E7}"/>
              </a:ext>
            </a:extLst>
          </p:cNvPr>
          <p:cNvSpPr>
            <a:spLocks noGrp="1"/>
          </p:cNvSpPr>
          <p:nvPr>
            <p:ph type="title"/>
          </p:nvPr>
        </p:nvSpPr>
        <p:spPr>
          <a:xfrm>
            <a:off x="1371600" y="685800"/>
            <a:ext cx="9601200" cy="450582"/>
          </a:xfrm>
        </p:spPr>
        <p:txBody>
          <a:bodyPr>
            <a:normAutofit fontScale="90000"/>
          </a:bodyPr>
          <a:lstStyle/>
          <a:p>
            <a:r>
              <a:rPr lang="el-GR" b="1" dirty="0"/>
              <a:t>Θεωρία της λογοτεχνίας</a:t>
            </a:r>
          </a:p>
        </p:txBody>
      </p:sp>
      <p:sp>
        <p:nvSpPr>
          <p:cNvPr id="3" name="Θέση περιεχομένου 2">
            <a:extLst>
              <a:ext uri="{FF2B5EF4-FFF2-40B4-BE49-F238E27FC236}">
                <a16:creationId xmlns:a16="http://schemas.microsoft.com/office/drawing/2014/main" id="{51D876E8-58F3-4E68-A2A8-0F09DE9AF7DB}"/>
              </a:ext>
            </a:extLst>
          </p:cNvPr>
          <p:cNvSpPr>
            <a:spLocks noGrp="1"/>
          </p:cNvSpPr>
          <p:nvPr>
            <p:ph idx="1"/>
          </p:nvPr>
        </p:nvSpPr>
        <p:spPr>
          <a:xfrm>
            <a:off x="1371600" y="1406769"/>
            <a:ext cx="9601200" cy="5292969"/>
          </a:xfrm>
        </p:spPr>
        <p:txBody>
          <a:bodyPr>
            <a:normAutofit fontScale="92500" lnSpcReduction="20000"/>
          </a:bodyPr>
          <a:lstStyle/>
          <a:p>
            <a:r>
              <a:rPr lang="el-GR" dirty="0"/>
              <a:t>Η Θεωρία είναι </a:t>
            </a:r>
            <a:r>
              <a:rPr lang="en-US" dirty="0"/>
              <a:t>“</a:t>
            </a:r>
            <a:r>
              <a:rPr lang="el-GR" dirty="0"/>
              <a:t>ένα σώμα στοχασμού</a:t>
            </a:r>
            <a:r>
              <a:rPr lang="en-US" dirty="0"/>
              <a:t> </a:t>
            </a:r>
            <a:r>
              <a:rPr lang="el-GR" dirty="0"/>
              <a:t>και γραπτών κειμένων»</a:t>
            </a:r>
            <a:r>
              <a:rPr lang="en-US" dirty="0"/>
              <a:t> (</a:t>
            </a:r>
            <a:r>
              <a:rPr lang="el-GR" dirty="0"/>
              <a:t> </a:t>
            </a:r>
            <a:r>
              <a:rPr lang="en-US" dirty="0"/>
              <a:t>J. Culler</a:t>
            </a:r>
            <a:r>
              <a:rPr lang="el-GR" dirty="0"/>
              <a:t>, </a:t>
            </a:r>
            <a:r>
              <a:rPr lang="en-US" dirty="0"/>
              <a:t>e-class,  </a:t>
            </a:r>
            <a:r>
              <a:rPr lang="el-GR" dirty="0"/>
              <a:t>σ. </a:t>
            </a:r>
            <a:r>
              <a:rPr lang="en-US" dirty="0"/>
              <a:t>5)</a:t>
            </a:r>
            <a:r>
              <a:rPr lang="el-GR" dirty="0"/>
              <a:t>.</a:t>
            </a:r>
          </a:p>
          <a:p>
            <a:r>
              <a:rPr lang="el-GR" dirty="0"/>
              <a:t>Τα θεωρητικά κείμενα μπορεί να προέρχονται από χώρους εκτός του πεδίου των λογοτεχνικών σπουδών.  Για παράδειγμα, η θεωρία μπορεί να περιλαμβάνει κείμενα από τα πεδία της γλωσσολογίας, της ψυχανάλυσης, της κοινωνιολογίας, κ.ά. Επομένως, είναι διεπιστημονική.</a:t>
            </a:r>
          </a:p>
          <a:p>
            <a:r>
              <a:rPr lang="el-GR" dirty="0"/>
              <a:t>Η θεωρία δεν στηρίζεται σε αποδείξεις. Έχει αναλυτικό και συλλογιστικό χαρακτήρα.</a:t>
            </a:r>
          </a:p>
          <a:p>
            <a:r>
              <a:rPr lang="el-GR" dirty="0"/>
              <a:t>Η θεωρία είναι </a:t>
            </a:r>
            <a:r>
              <a:rPr lang="el-GR" b="1" dirty="0" err="1"/>
              <a:t>αναστοχαστική</a:t>
            </a:r>
            <a:r>
              <a:rPr lang="el-GR" dirty="0"/>
              <a:t>, δηλαδή μια μορφή στοχασμού επί του στοχασμού.</a:t>
            </a:r>
          </a:p>
          <a:p>
            <a:r>
              <a:rPr lang="el-GR" dirty="0"/>
              <a:t>Προχωρά σε γενικεύσεις, την ενδιαφέρει η διατύπωση γενικών αρχών για το λογοτεχνικό φαινόμενο, και όχι μια συγκεκριμένη ερμηνεία, όπως θα έκανε η κριτική.</a:t>
            </a:r>
          </a:p>
          <a:p>
            <a:r>
              <a:rPr lang="el-GR" dirty="0"/>
              <a:t>Είναι αντίδραση στις παρεκτροπές της άκρως υποκειμενικής προσέγγισης κάποιων κριτικών.</a:t>
            </a:r>
          </a:p>
          <a:p>
            <a:r>
              <a:rPr lang="el-GR" dirty="0"/>
              <a:t>Διατρέχει βέβαια τον κίνδυνο να αποσυνδεθεί από τα ίδια τα κείμενα και να καταλήξει σε δυσνόητες, αφηρημένες διατυπώσεις. Επίσης δεν έχει τέλος, καθώς συνεχώς εξελίσσεται.</a:t>
            </a:r>
          </a:p>
          <a:p>
            <a:r>
              <a:rPr lang="el-GR" dirty="0"/>
              <a:t>Είναι χρήσιμη γιατί μας οδηγεί σε έναν πλούσιο, ακόμα και εριστικό προβληματισμό γύρω από ιδέες ή αρχές που θεωρούνται «αυτονόητες». Με άλλα λόγια επιφέρει την «αμφισβήτηση της κοινής λογικής» (</a:t>
            </a:r>
            <a:r>
              <a:rPr lang="en-US" dirty="0"/>
              <a:t>J. Culler, e-class, </a:t>
            </a:r>
            <a:r>
              <a:rPr lang="el-GR" dirty="0"/>
              <a:t>σ. 5)</a:t>
            </a:r>
            <a:r>
              <a:rPr lang="en-US" dirty="0"/>
              <a:t>, </a:t>
            </a:r>
            <a:r>
              <a:rPr lang="el-GR" dirty="0"/>
              <a:t>κάτι που μπορούμε να χρησιμοποιήσουμε όταν σκεφτόμαστε και για άλλα θέματα.</a:t>
            </a:r>
          </a:p>
          <a:p>
            <a:endParaRPr lang="el-GR" dirty="0"/>
          </a:p>
        </p:txBody>
      </p:sp>
    </p:spTree>
    <p:extLst>
      <p:ext uri="{BB962C8B-B14F-4D97-AF65-F5344CB8AC3E}">
        <p14:creationId xmlns:p14="http://schemas.microsoft.com/office/powerpoint/2010/main" val="2948610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65356A-2E65-6D33-F9EA-C7393DE23BE4}"/>
              </a:ext>
            </a:extLst>
          </p:cNvPr>
          <p:cNvSpPr>
            <a:spLocks noGrp="1"/>
          </p:cNvSpPr>
          <p:nvPr>
            <p:ph type="title"/>
          </p:nvPr>
        </p:nvSpPr>
        <p:spPr>
          <a:xfrm>
            <a:off x="1371600" y="685800"/>
            <a:ext cx="9601200" cy="1048996"/>
          </a:xfrm>
        </p:spPr>
        <p:txBody>
          <a:bodyPr/>
          <a:lstStyle/>
          <a:p>
            <a:pPr algn="ctr"/>
            <a:r>
              <a:rPr lang="el-GR" dirty="0"/>
              <a:t>Θεωρία – Κριτική -  Ερμηνεία</a:t>
            </a:r>
          </a:p>
        </p:txBody>
      </p:sp>
      <p:sp>
        <p:nvSpPr>
          <p:cNvPr id="3" name="Θέση περιεχομένου 2">
            <a:extLst>
              <a:ext uri="{FF2B5EF4-FFF2-40B4-BE49-F238E27FC236}">
                <a16:creationId xmlns:a16="http://schemas.microsoft.com/office/drawing/2014/main" id="{0154DA71-4FF8-C9B3-37BC-C0BE27E8F8EF}"/>
              </a:ext>
            </a:extLst>
          </p:cNvPr>
          <p:cNvSpPr>
            <a:spLocks noGrp="1"/>
          </p:cNvSpPr>
          <p:nvPr>
            <p:ph idx="1"/>
          </p:nvPr>
        </p:nvSpPr>
        <p:spPr>
          <a:xfrm>
            <a:off x="1371600" y="1598064"/>
            <a:ext cx="9601200" cy="4269336"/>
          </a:xfrm>
        </p:spPr>
        <p:txBody>
          <a:bodyPr>
            <a:normAutofit lnSpcReduction="10000"/>
          </a:bodyPr>
          <a:lstStyle/>
          <a:p>
            <a:endParaRPr lang="el-GR" dirty="0"/>
          </a:p>
          <a:p>
            <a:r>
              <a:rPr lang="el-GR" b="1" dirty="0"/>
              <a:t>Τα εργαλεία της θεωρίας και της κριτικής θα πρέπει να συνδυάζονται στην επιστημονική μελέτη της λογοτεχνίας ή και ευρύτερα των εκδηλώσεων του πολιτισμού. Συνδυαστικά μας βοηθούν να εμπλουτίσουμε τους τρόπους που διαβάζουμε και αναλύουμε τα κείμενα</a:t>
            </a:r>
            <a:r>
              <a:rPr lang="el-GR" dirty="0"/>
              <a:t>.</a:t>
            </a:r>
          </a:p>
          <a:p>
            <a:endParaRPr lang="el-GR" dirty="0"/>
          </a:p>
          <a:p>
            <a:r>
              <a:rPr lang="el-GR" dirty="0"/>
              <a:t>«Η λογοτεχνική θεωρία εξαιτίας της φιλοσοφικής υφής της γενικεύει και δομείται ως πορεία προς την αφηρημένη σκέψη, αλλά μπορεί να αξιοποιηθεί και κατά την ερμηνευτική προσέγγιση συγκεκριμένων κειμένων. Το ότι δεν γινόμαστε στρατιωτάκια της θεωρίας δεν σημαίνει ότι την απαξιώνουμε! Αντίθετα, την σεβόμαστε, την εκτιμούμε και την μελετούμε, χρησιμοποιώντας από τα πορίσματά της τα στοιχεία της αυτά που θεωρούμε προσφορότερα και λειτουργικότερα.» (</a:t>
            </a:r>
            <a:r>
              <a:rPr lang="en-US" dirty="0"/>
              <a:t>https://selidodeiktes.greek-language.gr/lemmas/1762/1695</a:t>
            </a:r>
            <a:r>
              <a:rPr lang="el-GR" dirty="0"/>
              <a:t>)</a:t>
            </a:r>
          </a:p>
        </p:txBody>
      </p:sp>
    </p:spTree>
    <p:extLst>
      <p:ext uri="{BB962C8B-B14F-4D97-AF65-F5344CB8AC3E}">
        <p14:creationId xmlns:p14="http://schemas.microsoft.com/office/powerpoint/2010/main" val="1686099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4518C8-1A59-5D21-771F-FF999EF7268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5BFF950-1B0A-1EA1-CEDE-63AE533FC6A1}"/>
              </a:ext>
            </a:extLst>
          </p:cNvPr>
          <p:cNvSpPr>
            <a:spLocks noGrp="1"/>
          </p:cNvSpPr>
          <p:nvPr>
            <p:ph idx="1"/>
          </p:nvPr>
        </p:nvSpPr>
        <p:spPr/>
        <p:txBody>
          <a:bodyPr/>
          <a:lstStyle/>
          <a:p>
            <a:r>
              <a:rPr lang="el-GR" sz="2800" dirty="0"/>
              <a:t>Ηλεκτρονικό Εγχειρίδιο: </a:t>
            </a:r>
            <a:r>
              <a:rPr lang="el-GR" sz="2800" dirty="0" err="1"/>
              <a:t>Μαρίτα</a:t>
            </a:r>
            <a:r>
              <a:rPr lang="el-GR" sz="2800" dirty="0"/>
              <a:t> </a:t>
            </a:r>
            <a:r>
              <a:rPr lang="el-GR" sz="2800" dirty="0" err="1"/>
              <a:t>Παπαρούση</a:t>
            </a:r>
            <a:r>
              <a:rPr lang="el-GR" sz="2800" dirty="0"/>
              <a:t> – Σπύρος </a:t>
            </a:r>
            <a:r>
              <a:rPr lang="el-GR" sz="2800" dirty="0" err="1"/>
              <a:t>Κιοσσές</a:t>
            </a:r>
            <a:r>
              <a:rPr lang="el-GR" sz="2800" dirty="0"/>
              <a:t>. Εισαγωγή στη θεωρία της λογοτεχνίας. </a:t>
            </a:r>
            <a:r>
              <a:rPr lang="el-GR" sz="2800" dirty="0" err="1"/>
              <a:t>Κάλλιπος</a:t>
            </a:r>
            <a:r>
              <a:rPr lang="el-GR" sz="2800" dirty="0"/>
              <a:t> 2023: </a:t>
            </a:r>
            <a:r>
              <a:rPr lang="en-US" sz="2800" dirty="0"/>
              <a:t>https://repository.kallipos.gr/handle/11419/9355</a:t>
            </a:r>
            <a:r>
              <a:rPr lang="el-GR" sz="2800" dirty="0"/>
              <a:t> </a:t>
            </a:r>
          </a:p>
          <a:p>
            <a:endParaRPr lang="el-GR" dirty="0"/>
          </a:p>
        </p:txBody>
      </p:sp>
    </p:spTree>
    <p:extLst>
      <p:ext uri="{BB962C8B-B14F-4D97-AF65-F5344CB8AC3E}">
        <p14:creationId xmlns:p14="http://schemas.microsoft.com/office/powerpoint/2010/main" val="250182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90AAA5-6A92-45BA-95FF-A5F6ACC6576D}"/>
              </a:ext>
            </a:extLst>
          </p:cNvPr>
          <p:cNvSpPr>
            <a:spLocks noGrp="1"/>
          </p:cNvSpPr>
          <p:nvPr>
            <p:ph type="ctrTitle"/>
          </p:nvPr>
        </p:nvSpPr>
        <p:spPr>
          <a:xfrm>
            <a:off x="1915128" y="1788454"/>
            <a:ext cx="8235551" cy="1130915"/>
          </a:xfrm>
        </p:spPr>
        <p:txBody>
          <a:bodyPr/>
          <a:lstStyle/>
          <a:p>
            <a:r>
              <a:rPr lang="el-GR" sz="4000" b="1" dirty="0">
                <a:solidFill>
                  <a:schemeClr val="bg1"/>
                </a:solidFill>
              </a:rPr>
              <a:t>τι </a:t>
            </a:r>
            <a:r>
              <a:rPr lang="el-GR" sz="4000" b="1" dirty="0" err="1">
                <a:solidFill>
                  <a:schemeClr val="bg1"/>
                </a:solidFill>
              </a:rPr>
              <a:t>ειναι</a:t>
            </a:r>
            <a:r>
              <a:rPr lang="el-GR" sz="4000" b="1" dirty="0">
                <a:solidFill>
                  <a:schemeClr val="bg1"/>
                </a:solidFill>
              </a:rPr>
              <a:t> </a:t>
            </a:r>
            <a:r>
              <a:rPr lang="el-GR" sz="4000" b="1" dirty="0" err="1">
                <a:solidFill>
                  <a:schemeClr val="bg1"/>
                </a:solidFill>
              </a:rPr>
              <a:t>λογοτεχνια</a:t>
            </a:r>
            <a:r>
              <a:rPr lang="el-GR" dirty="0">
                <a:solidFill>
                  <a:schemeClr val="bg1"/>
                </a:solidFill>
              </a:rPr>
              <a:t>;</a:t>
            </a:r>
          </a:p>
        </p:txBody>
      </p:sp>
      <p:sp>
        <p:nvSpPr>
          <p:cNvPr id="3" name="Υπότιτλος 2">
            <a:extLst>
              <a:ext uri="{FF2B5EF4-FFF2-40B4-BE49-F238E27FC236}">
                <a16:creationId xmlns:a16="http://schemas.microsoft.com/office/drawing/2014/main" id="{7F570330-9AEC-4647-AF93-8F1CE919E46E}"/>
              </a:ext>
            </a:extLst>
          </p:cNvPr>
          <p:cNvSpPr>
            <a:spLocks noGrp="1"/>
          </p:cNvSpPr>
          <p:nvPr>
            <p:ph type="subTitle" idx="1"/>
          </p:nvPr>
        </p:nvSpPr>
        <p:spPr>
          <a:xfrm>
            <a:off x="2679906" y="3313651"/>
            <a:ext cx="6883544" cy="2164360"/>
          </a:xfrm>
        </p:spPr>
        <p:txBody>
          <a:bodyPr>
            <a:normAutofit fontScale="40000" lnSpcReduction="20000"/>
          </a:bodyPr>
          <a:lstStyle/>
          <a:p>
            <a:r>
              <a:rPr lang="el-GR" sz="12300" dirty="0"/>
              <a:t>ΤΙ ΕΙΝΑΙ ΘΕΩΡΙΑ;</a:t>
            </a:r>
          </a:p>
          <a:p>
            <a:endParaRPr lang="el-GR" sz="12300" dirty="0"/>
          </a:p>
          <a:p>
            <a:r>
              <a:rPr lang="el-GR" sz="12300" dirty="0"/>
              <a:t>ΤΙ ΕΙΝΑΙ ΚΡΙΤΙΚΗ;</a:t>
            </a:r>
          </a:p>
          <a:p>
            <a:endParaRPr lang="el-GR" sz="7200" dirty="0"/>
          </a:p>
        </p:txBody>
      </p:sp>
    </p:spTree>
    <p:extLst>
      <p:ext uri="{BB962C8B-B14F-4D97-AF65-F5344CB8AC3E}">
        <p14:creationId xmlns:p14="http://schemas.microsoft.com/office/powerpoint/2010/main" val="79899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C5719C-A20C-48F0-8980-8F5EE3E70474}"/>
              </a:ext>
            </a:extLst>
          </p:cNvPr>
          <p:cNvSpPr>
            <a:spLocks noGrp="1"/>
          </p:cNvSpPr>
          <p:nvPr>
            <p:ph type="title"/>
          </p:nvPr>
        </p:nvSpPr>
        <p:spPr>
          <a:xfrm>
            <a:off x="1371600" y="238540"/>
            <a:ext cx="9601200" cy="1316796"/>
          </a:xfrm>
        </p:spPr>
        <p:txBody>
          <a:bodyPr>
            <a:normAutofit fontScale="90000"/>
          </a:bodyPr>
          <a:lstStyle/>
          <a:p>
            <a:pPr marL="990600"/>
            <a:r>
              <a:rPr lang="el-GR" b="1" dirty="0">
                <a:solidFill>
                  <a:schemeClr val="tx1"/>
                </a:solidFill>
              </a:rPr>
              <a:t>ΜΕΛΕΤΗ:</a:t>
            </a:r>
            <a:br>
              <a:rPr lang="el-GR" dirty="0"/>
            </a:br>
            <a:br>
              <a:rPr lang="el-GR" dirty="0"/>
            </a:br>
            <a:r>
              <a:rPr lang="el-GR" sz="2700" b="1" dirty="0" err="1"/>
              <a:t>Αράγης</a:t>
            </a:r>
            <a:r>
              <a:rPr lang="el-GR" sz="2700" b="1" dirty="0"/>
              <a:t>, Γιώργος</a:t>
            </a:r>
            <a:r>
              <a:rPr lang="el-GR" sz="2700" dirty="0"/>
              <a:t>, «Η έννοια της λογοτεχνικής κριτικής»</a:t>
            </a:r>
            <a:br>
              <a:rPr lang="el-GR" sz="2700" dirty="0"/>
            </a:br>
            <a:br>
              <a:rPr lang="el-GR" sz="2700" dirty="0"/>
            </a:br>
            <a:r>
              <a:rPr lang="en-US" sz="2700" dirty="0">
                <a:effectLst/>
                <a:latin typeface="Abadi" panose="020B0604020104020204" pitchFamily="34" charset="0"/>
                <a:ea typeface="Times New Roman" panose="02020603050405020304" pitchFamily="18" charset="0"/>
                <a:cs typeface="Calibri" panose="020F0502020204030204" pitchFamily="34" charset="0"/>
              </a:rPr>
              <a:t>Culler</a:t>
            </a:r>
            <a:r>
              <a:rPr lang="el-GR" sz="2700" dirty="0">
                <a:effectLst/>
                <a:latin typeface="+mn-lt"/>
                <a:ea typeface="Times New Roman" panose="02020603050405020304" pitchFamily="18" charset="0"/>
                <a:cs typeface="Calibri" panose="020F0502020204030204" pitchFamily="34" charset="0"/>
              </a:rPr>
              <a:t>, </a:t>
            </a:r>
            <a:r>
              <a:rPr lang="en-US" sz="2700" dirty="0">
                <a:latin typeface="Abadi" panose="020B0604020104020204" pitchFamily="34" charset="0"/>
                <a:ea typeface="Times New Roman" panose="02020603050405020304" pitchFamily="18" charset="0"/>
                <a:cs typeface="Calibri" panose="020F0502020204030204" pitchFamily="34" charset="0"/>
              </a:rPr>
              <a:t>Jonathan</a:t>
            </a:r>
            <a:r>
              <a:rPr lang="el-GR" sz="2700" dirty="0">
                <a:latin typeface="Abadi" panose="020B0604020104020204" pitchFamily="34" charset="0"/>
                <a:ea typeface="Times New Roman" panose="02020603050405020304" pitchFamily="18" charset="0"/>
                <a:cs typeface="Calibri" panose="020F0502020204030204" pitchFamily="34" charset="0"/>
              </a:rPr>
              <a:t>.,</a:t>
            </a:r>
            <a:r>
              <a:rPr lang="el-GR" sz="2700" i="1" dirty="0">
                <a:effectLst/>
                <a:latin typeface="+mn-lt"/>
                <a:ea typeface="Times New Roman" panose="02020603050405020304" pitchFamily="18" charset="0"/>
                <a:cs typeface="Calibri" panose="020F0502020204030204" pitchFamily="34" charset="0"/>
              </a:rPr>
              <a:t> «</a:t>
            </a:r>
            <a:r>
              <a:rPr lang="el-GR" sz="2700" dirty="0">
                <a:effectLst/>
                <a:latin typeface="+mn-lt"/>
                <a:ea typeface="Times New Roman" panose="02020603050405020304" pitchFamily="18" charset="0"/>
                <a:cs typeface="Calibri" panose="020F0502020204030204" pitchFamily="34" charset="0"/>
              </a:rPr>
              <a:t>Τι είναι η λογοτεχνία και γιατί μας ενδιαφέρει;» Από το βιβλίο του</a:t>
            </a:r>
            <a:r>
              <a:rPr lang="el-GR" sz="2700" dirty="0">
                <a:latin typeface="+mn-lt"/>
              </a:rPr>
              <a:t>, </a:t>
            </a:r>
            <a:r>
              <a:rPr lang="el-GR" sz="2700" i="1" dirty="0">
                <a:latin typeface="+mn-lt"/>
              </a:rPr>
              <a:t>Λογοτεχνική Θεωρία: Μια πολύ σύντομη εισαγωγή</a:t>
            </a:r>
            <a:r>
              <a:rPr lang="el-GR" sz="2700" dirty="0">
                <a:latin typeface="+mn-lt"/>
              </a:rPr>
              <a:t> (Πανεπιστημιακές Εκδόσεις Κρήτης </a:t>
            </a:r>
            <a:r>
              <a:rPr lang="el-GR" sz="2700" dirty="0">
                <a:effectLst/>
                <a:latin typeface="+mn-lt"/>
                <a:ea typeface="Times New Roman" panose="02020603050405020304" pitchFamily="18" charset="0"/>
                <a:cs typeface="Calibri" panose="020F0502020204030204" pitchFamily="34" charset="0"/>
              </a:rPr>
              <a:t>(στο </a:t>
            </a:r>
            <a:r>
              <a:rPr lang="en-US" sz="2700" dirty="0" err="1">
                <a:effectLst/>
                <a:latin typeface="Abadi" panose="020B0604020104020204" pitchFamily="34" charset="0"/>
                <a:ea typeface="Times New Roman" panose="02020603050405020304" pitchFamily="18" charset="0"/>
                <a:cs typeface="Calibri" panose="020F0502020204030204" pitchFamily="34" charset="0"/>
              </a:rPr>
              <a:t>eclass</a:t>
            </a:r>
            <a:r>
              <a:rPr lang="el-GR" sz="2700" dirty="0">
                <a:effectLst/>
                <a:latin typeface="+mn-lt"/>
                <a:ea typeface="Times New Roman" panose="02020603050405020304" pitchFamily="18" charset="0"/>
                <a:cs typeface="Calibri" panose="020F0502020204030204" pitchFamily="34" charset="0"/>
              </a:rPr>
              <a:t>)</a:t>
            </a:r>
            <a:r>
              <a:rPr lang="en-US" sz="2700" dirty="0">
                <a:effectLst/>
                <a:latin typeface="Abadi" panose="020B0604020104020204" pitchFamily="34" charset="0"/>
                <a:ea typeface="Times New Roman" panose="02020603050405020304" pitchFamily="18" charset="0"/>
                <a:cs typeface="Calibri" panose="020F0502020204030204" pitchFamily="34" charset="0"/>
              </a:rPr>
              <a:t>.</a:t>
            </a:r>
            <a:br>
              <a:rPr lang="en-US" sz="2700" dirty="0">
                <a:effectLst/>
                <a:latin typeface="Abadi" panose="020B0604020104020204" pitchFamily="34" charset="0"/>
                <a:ea typeface="Times New Roman" panose="02020603050405020304" pitchFamily="18" charset="0"/>
                <a:cs typeface="Calibri" panose="020F0502020204030204" pitchFamily="34" charset="0"/>
              </a:rPr>
            </a:br>
            <a:br>
              <a:rPr lang="el-GR" sz="2700" dirty="0">
                <a:effectLst/>
                <a:latin typeface="+mn-lt"/>
                <a:ea typeface="Times New Roman" panose="02020603050405020304" pitchFamily="18" charset="0"/>
              </a:rPr>
            </a:br>
            <a:r>
              <a:rPr lang="el-GR" sz="2700" b="1" dirty="0">
                <a:effectLst/>
                <a:latin typeface="+mn-lt"/>
                <a:ea typeface="Times New Roman" panose="02020603050405020304" pitchFamily="18" charset="0"/>
                <a:cs typeface="Calibri" panose="020F0502020204030204" pitchFamily="34" charset="0"/>
              </a:rPr>
              <a:t>Βαγενάς, Νάσος</a:t>
            </a:r>
            <a:r>
              <a:rPr lang="el-GR" sz="2700" dirty="0">
                <a:effectLst/>
                <a:latin typeface="+mn-lt"/>
                <a:ea typeface="Times New Roman" panose="02020603050405020304" pitchFamily="18" charset="0"/>
                <a:cs typeface="Calibri" panose="020F0502020204030204" pitchFamily="34" charset="0"/>
              </a:rPr>
              <a:t>,</a:t>
            </a:r>
            <a:r>
              <a:rPr lang="el-GR" sz="2700" i="1" dirty="0">
                <a:effectLst/>
                <a:latin typeface="+mn-lt"/>
                <a:ea typeface="Times New Roman" panose="02020603050405020304" pitchFamily="18" charset="0"/>
                <a:cs typeface="Calibri" panose="020F0502020204030204" pitchFamily="34" charset="0"/>
              </a:rPr>
              <a:t> «</a:t>
            </a:r>
            <a:r>
              <a:rPr lang="el-GR" sz="2700" dirty="0">
                <a:effectLst/>
                <a:latin typeface="+mn-lt"/>
                <a:ea typeface="Times New Roman" panose="02020603050405020304" pitchFamily="18" charset="0"/>
                <a:cs typeface="Calibri" panose="020F0502020204030204" pitchFamily="34" charset="0"/>
              </a:rPr>
              <a:t>Θεωρία ή Κριτική;»  (στο </a:t>
            </a:r>
            <a:r>
              <a:rPr lang="en-US" sz="2700" dirty="0" err="1">
                <a:effectLst/>
                <a:latin typeface="Abadi" panose="020B0604020104020204" pitchFamily="34" charset="0"/>
                <a:ea typeface="Times New Roman" panose="02020603050405020304" pitchFamily="18" charset="0"/>
                <a:cs typeface="Calibri" panose="020F0502020204030204" pitchFamily="34" charset="0"/>
              </a:rPr>
              <a:t>eclass</a:t>
            </a:r>
            <a:r>
              <a:rPr lang="en-US" sz="2700" dirty="0">
                <a:effectLst/>
                <a:latin typeface="Abadi" panose="020B0604020104020204" pitchFamily="34" charset="0"/>
                <a:ea typeface="Times New Roman" panose="02020603050405020304" pitchFamily="18" charset="0"/>
                <a:cs typeface="Calibri" panose="020F0502020204030204" pitchFamily="34" charset="0"/>
              </a:rPr>
              <a:t>)</a:t>
            </a:r>
            <a:br>
              <a:rPr lang="el-GR" sz="2700" dirty="0">
                <a:effectLst/>
                <a:latin typeface="+mn-lt"/>
                <a:ea typeface="Times New Roman" panose="02020603050405020304" pitchFamily="18" charset="0"/>
                <a:cs typeface="Calibri" panose="020F0502020204030204" pitchFamily="34" charset="0"/>
              </a:rPr>
            </a:br>
            <a:r>
              <a:rPr lang="el-GR" sz="2700" dirty="0">
                <a:effectLst/>
                <a:latin typeface="+mn-lt"/>
                <a:ea typeface="Times New Roman" panose="02020603050405020304" pitchFamily="18" charset="0"/>
                <a:cs typeface="Calibri" panose="020F0502020204030204" pitchFamily="34" charset="0"/>
              </a:rPr>
              <a:t> </a:t>
            </a:r>
            <a:br>
              <a:rPr lang="el-GR" sz="2700" dirty="0">
                <a:effectLst/>
                <a:latin typeface="+mn-lt"/>
                <a:ea typeface="Times New Roman" panose="02020603050405020304" pitchFamily="18" charset="0"/>
                <a:cs typeface="Calibri" panose="020F0502020204030204" pitchFamily="34" charset="0"/>
              </a:rPr>
            </a:br>
            <a:r>
              <a:rPr lang="el-GR" sz="2700" b="1" dirty="0" err="1">
                <a:effectLst/>
                <a:latin typeface="+mn-lt"/>
                <a:ea typeface="Times New Roman" panose="02020603050405020304" pitchFamily="18" charset="0"/>
                <a:cs typeface="Calibri" panose="020F0502020204030204" pitchFamily="34" charset="0"/>
              </a:rPr>
              <a:t>Βελουδής</a:t>
            </a:r>
            <a:r>
              <a:rPr lang="el-GR" sz="2700" b="1" dirty="0">
                <a:effectLst/>
                <a:latin typeface="+mn-lt"/>
                <a:ea typeface="Times New Roman" panose="02020603050405020304" pitchFamily="18" charset="0"/>
                <a:cs typeface="Calibri" panose="020F0502020204030204" pitchFamily="34" charset="0"/>
              </a:rPr>
              <a:t>, Γιώργος</a:t>
            </a:r>
            <a:r>
              <a:rPr lang="el-GR" sz="2700" dirty="0">
                <a:effectLst/>
                <a:latin typeface="+mn-lt"/>
                <a:ea typeface="Times New Roman" panose="02020603050405020304" pitchFamily="18" charset="0"/>
                <a:cs typeface="Calibri" panose="020F0502020204030204" pitchFamily="34" charset="0"/>
              </a:rPr>
              <a:t>, «</a:t>
            </a:r>
            <a:r>
              <a:rPr lang="el-GR" sz="2700" dirty="0">
                <a:latin typeface="+mn-lt"/>
              </a:rPr>
              <a:t>Πόσο κριτική είναι η «λογοτεχνική κριτική»;», </a:t>
            </a:r>
            <a:r>
              <a:rPr lang="el-GR" sz="2700" i="1" dirty="0">
                <a:latin typeface="+mn-lt"/>
              </a:rPr>
              <a:t>Το Βήμα </a:t>
            </a:r>
            <a:r>
              <a:rPr lang="el-GR" sz="2700" dirty="0">
                <a:latin typeface="+mn-lt"/>
              </a:rPr>
              <a:t>(24.11.2008) . Αναφέρεται στην ιστορία του όρου.  Βλ. </a:t>
            </a:r>
            <a:r>
              <a:rPr lang="en-US" sz="3100" dirty="0">
                <a:latin typeface="+mn-lt"/>
              </a:rPr>
              <a:t>https://www.tovima.gr/2008/11/24/opinions/poso-kritiki-einai-i-logotexniki-kritiki/</a:t>
            </a:r>
            <a:r>
              <a:rPr lang="el-GR" sz="3100" dirty="0">
                <a:latin typeface="+mn-lt"/>
              </a:rPr>
              <a:t> </a:t>
            </a:r>
            <a:br>
              <a:rPr lang="el-GR" sz="3100" dirty="0">
                <a:latin typeface="+mn-lt"/>
              </a:rPr>
            </a:br>
            <a:br>
              <a:rPr lang="el-GR" sz="3100" i="1" dirty="0">
                <a:effectLst/>
                <a:latin typeface="+mn-lt"/>
                <a:ea typeface="Times New Roman" panose="02020603050405020304" pitchFamily="18" charset="0"/>
                <a:cs typeface="Calibri" panose="020F0502020204030204" pitchFamily="34" charset="0"/>
              </a:rPr>
            </a:br>
            <a:br>
              <a:rPr lang="el-GR" sz="1800" dirty="0">
                <a:effectLst/>
                <a:latin typeface="+mn-lt"/>
                <a:ea typeface="Times New Roman" panose="02020603050405020304" pitchFamily="18" charset="0"/>
              </a:rPr>
            </a:br>
            <a:endParaRPr lang="el-GR" sz="1800" dirty="0">
              <a:solidFill>
                <a:schemeClr val="tx1"/>
              </a:solidFill>
              <a:latin typeface="+mn-lt"/>
            </a:endParaRPr>
          </a:p>
        </p:txBody>
      </p:sp>
    </p:spTree>
    <p:extLst>
      <p:ext uri="{BB962C8B-B14F-4D97-AF65-F5344CB8AC3E}">
        <p14:creationId xmlns:p14="http://schemas.microsoft.com/office/powerpoint/2010/main" val="3017470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BFDBA2-CEBB-412A-A8A9-38BEEA540EA8}"/>
              </a:ext>
            </a:extLst>
          </p:cNvPr>
          <p:cNvSpPr>
            <a:spLocks noGrp="1"/>
          </p:cNvSpPr>
          <p:nvPr>
            <p:ph type="title"/>
          </p:nvPr>
        </p:nvSpPr>
        <p:spPr/>
        <p:txBody>
          <a:bodyPr/>
          <a:lstStyle/>
          <a:p>
            <a:pPr algn="ctr"/>
            <a:r>
              <a:rPr lang="el-GR" sz="4400" b="1" i="1" dirty="0">
                <a:solidFill>
                  <a:schemeClr val="accent1">
                    <a:lumMod val="75000"/>
                  </a:schemeClr>
                </a:solidFill>
                <a:effectLst/>
                <a:latin typeface="Times New Roman" panose="02020603050405020304" pitchFamily="18" charset="0"/>
                <a:ea typeface="Times New Roman" panose="02020603050405020304" pitchFamily="18" charset="0"/>
              </a:rPr>
              <a:t>Τι είναι η Λογοτεχνία;</a:t>
            </a:r>
            <a:endParaRPr lang="el-GR" dirty="0">
              <a:solidFill>
                <a:schemeClr val="accent1">
                  <a:lumMod val="75000"/>
                </a:schemeClr>
              </a:solidFill>
            </a:endParaRPr>
          </a:p>
        </p:txBody>
      </p:sp>
      <p:sp>
        <p:nvSpPr>
          <p:cNvPr id="3" name="Θέση περιεχομένου 2">
            <a:extLst>
              <a:ext uri="{FF2B5EF4-FFF2-40B4-BE49-F238E27FC236}">
                <a16:creationId xmlns:a16="http://schemas.microsoft.com/office/drawing/2014/main" id="{6E6CBC42-F050-43C6-8E4D-7F17D89869B5}"/>
              </a:ext>
            </a:extLst>
          </p:cNvPr>
          <p:cNvSpPr>
            <a:spLocks noGrp="1"/>
          </p:cNvSpPr>
          <p:nvPr>
            <p:ph idx="1"/>
          </p:nvPr>
        </p:nvSpPr>
        <p:spPr/>
        <p:txBody>
          <a:bodyPr>
            <a:normAutofit lnSpcReduction="10000"/>
          </a:bodyPr>
          <a:lstStyle/>
          <a:p>
            <a:r>
              <a:rPr lang="el-GR" sz="2400" i="1" dirty="0">
                <a:solidFill>
                  <a:srgbClr val="FF0000"/>
                </a:solidFill>
                <a:effectLst/>
                <a:latin typeface="Times New Roman" panose="02020603050405020304" pitchFamily="18" charset="0"/>
                <a:ea typeface="Times New Roman" panose="02020603050405020304" pitchFamily="18" charset="0"/>
              </a:rPr>
              <a:t>Μας ενδιαφέρει να την ορίσουμε</a:t>
            </a:r>
            <a:r>
              <a:rPr lang="el-GR" sz="2400" b="1" i="1" dirty="0">
                <a:solidFill>
                  <a:srgbClr val="FF0000"/>
                </a:solidFill>
                <a:latin typeface="Times New Roman" panose="02020603050405020304" pitchFamily="18" charset="0"/>
                <a:ea typeface="Times New Roman" panose="02020603050405020304" pitchFamily="18" charset="0"/>
              </a:rPr>
              <a:t>: </a:t>
            </a:r>
            <a:r>
              <a:rPr lang="el-GR" sz="2400" b="1" i="1" dirty="0">
                <a:effectLst/>
                <a:latin typeface="Times New Roman" panose="02020603050405020304" pitchFamily="18" charset="0"/>
                <a:ea typeface="Times New Roman" panose="02020603050405020304" pitchFamily="18" charset="0"/>
              </a:rPr>
              <a:t>τι πετυχαίνει, τι σκοπούς εξυπηρετεί, τι διακρίνει τα λογοτεχνικά κείμενα από τα μη λογοτεχνικά, υπάρχουν κάποιες κοινές ιδιότητες που διακρίνουν τα διηγήματα, τα μυθιστορήματα, ή τα ποιήματα από άλλα κείμενα;</a:t>
            </a:r>
          </a:p>
          <a:p>
            <a:r>
              <a:rPr lang="el-GR" sz="2400" dirty="0">
                <a:effectLst/>
                <a:latin typeface="Times New Roman" panose="02020603050405020304" pitchFamily="18" charset="0"/>
                <a:ea typeface="Times New Roman" panose="02020603050405020304" pitchFamily="18" charset="0"/>
              </a:rPr>
              <a:t>Το ερώτημα αυτό μας ενδιαφέρει περισσότερο σήμερα γιατί υπάρχει </a:t>
            </a:r>
            <a:r>
              <a:rPr lang="el-GR" sz="2400" b="1" i="1" dirty="0">
                <a:effectLst/>
                <a:latin typeface="Times New Roman" panose="02020603050405020304" pitchFamily="18" charset="0"/>
                <a:ea typeface="Times New Roman" panose="02020603050405020304" pitchFamily="18" charset="0"/>
              </a:rPr>
              <a:t>ένα μεγάλο εύρος μελετών εντός των οποίων μπορείς να πραγματευτείς λογοτεχνικά και μη λογοτεχνικά κείμενα.</a:t>
            </a:r>
            <a:endParaRPr lang="el-GR" sz="2400" b="1" i="1" dirty="0">
              <a:latin typeface="Times New Roman" panose="02020603050405020304" pitchFamily="18" charset="0"/>
              <a:ea typeface="Times New Roman" panose="02020603050405020304" pitchFamily="18" charset="0"/>
            </a:endParaRPr>
          </a:p>
          <a:p>
            <a:r>
              <a:rPr lang="el-GR" sz="2400" dirty="0">
                <a:effectLst/>
                <a:latin typeface="Times New Roman" panose="02020603050405020304" pitchFamily="18" charset="0"/>
                <a:ea typeface="Times New Roman" panose="02020603050405020304" pitchFamily="18" charset="0"/>
              </a:rPr>
              <a:t>Μας ενδιαφέρει επίσης να το απαντήσουμε γιατί ιδιότητες που συνήθως θεωρούνται λογοτεχνικές εμφανίζονται και έχουν καίρια θέση σε μη λογοτεχνικά είδη ή πρακτικές.</a:t>
            </a:r>
            <a:r>
              <a:rPr lang="el-GR" sz="2400" b="1" i="1" dirty="0">
                <a:effectLst/>
                <a:latin typeface="Times New Roman" panose="02020603050405020304" pitchFamily="18" charset="0"/>
                <a:ea typeface="Times New Roman" panose="02020603050405020304" pitchFamily="18" charset="0"/>
              </a:rPr>
              <a:t>  Π.χ. ….</a:t>
            </a:r>
            <a:endParaRPr lang="el-GR" sz="2400"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171551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EA41DC-9ADE-42A4-84CA-C805CD69DF9B}"/>
              </a:ext>
            </a:extLst>
          </p:cNvPr>
          <p:cNvSpPr>
            <a:spLocks noGrp="1"/>
          </p:cNvSpPr>
          <p:nvPr>
            <p:ph type="title"/>
          </p:nvPr>
        </p:nvSpPr>
        <p:spPr/>
        <p:txBody>
          <a:bodyPr>
            <a:normAutofit fontScale="90000"/>
          </a:bodyPr>
          <a:lstStyle/>
          <a:p>
            <a:r>
              <a:rPr lang="el-GR" dirty="0"/>
              <a:t>Γραμματεία = το σύνολο γραπτών κειμένων μιας κοινότητας</a:t>
            </a:r>
            <a:br>
              <a:rPr lang="el-GR" dirty="0"/>
            </a:br>
            <a:r>
              <a:rPr lang="el-GR" dirty="0"/>
              <a:t>Λογοτεχνία = επινοητική γραφή</a:t>
            </a:r>
          </a:p>
        </p:txBody>
      </p:sp>
      <p:sp>
        <p:nvSpPr>
          <p:cNvPr id="3" name="Θέση περιεχομένου 2">
            <a:extLst>
              <a:ext uri="{FF2B5EF4-FFF2-40B4-BE49-F238E27FC236}">
                <a16:creationId xmlns:a16="http://schemas.microsoft.com/office/drawing/2014/main" id="{D94DFCC3-5CF9-4C5F-9AB4-7ACAB9BC6548}"/>
              </a:ext>
            </a:extLst>
          </p:cNvPr>
          <p:cNvSpPr>
            <a:spLocks noGrp="1"/>
          </p:cNvSpPr>
          <p:nvPr>
            <p:ph idx="1"/>
          </p:nvPr>
        </p:nvSpPr>
        <p:spPr>
          <a:xfrm>
            <a:off x="1371600" y="2683041"/>
            <a:ext cx="9601200" cy="3862137"/>
          </a:xfrm>
        </p:spPr>
        <p:txBody>
          <a:bodyPr>
            <a:normAutofit/>
          </a:bodyPr>
          <a:lstStyle/>
          <a:p>
            <a:pPr algn="just"/>
            <a:r>
              <a:rPr lang="el-GR" sz="1800" dirty="0">
                <a:effectLst/>
                <a:latin typeface="+mj-lt"/>
                <a:ea typeface="Times New Roman" panose="02020603050405020304" pitchFamily="18" charset="0"/>
              </a:rPr>
              <a:t>Πριν από τον 18</a:t>
            </a:r>
            <a:r>
              <a:rPr lang="el-GR" sz="1800" baseline="30000" dirty="0">
                <a:effectLst/>
                <a:latin typeface="+mj-lt"/>
                <a:ea typeface="Times New Roman" panose="02020603050405020304" pitchFamily="18" charset="0"/>
              </a:rPr>
              <a:t>ο</a:t>
            </a:r>
            <a:r>
              <a:rPr lang="el-GR" sz="1800" dirty="0">
                <a:effectLst/>
                <a:latin typeface="+mj-lt"/>
                <a:ea typeface="Times New Roman" panose="02020603050405020304" pitchFamily="18" charset="0"/>
              </a:rPr>
              <a:t> αιώνα, η λέξη λογοτεχνία και άλλοι ανάλογοι όροι σήμαιναν την υπάρχουσα γραμματεία (</a:t>
            </a:r>
            <a:r>
              <a:rPr lang="el-GR" sz="1800" b="0" i="0" dirty="0">
                <a:solidFill>
                  <a:srgbClr val="524F4F"/>
                </a:solidFill>
                <a:effectLst/>
                <a:latin typeface="+mj-lt"/>
              </a:rPr>
              <a:t>που περιλαμβάνει το σύνολο των - γραπτών κατά κανόνα- κειμένων μιας συγκεκριμένης κοινότητας). Τ</a:t>
            </a:r>
            <a:r>
              <a:rPr lang="el-GR" sz="1800" dirty="0">
                <a:effectLst/>
                <a:latin typeface="+mj-lt"/>
                <a:ea typeface="Times New Roman" panose="02020603050405020304" pitchFamily="18" charset="0"/>
              </a:rPr>
              <a:t>α έργα που σήμερα θεωρούνται λογοτεχνικά εξετάζονταν μαζί με άλλα –κηρύγματα, ομιλίες- ως υποδειγματικά δείγματα γραφής, για εξέταση της γραμματικής ή των ρητορικών σχημάτων τους-  όχι για  το νόημά τους , όπως κάνουμε εμείς σήμερα.   </a:t>
            </a:r>
          </a:p>
          <a:p>
            <a:pPr algn="just"/>
            <a:r>
              <a:rPr lang="el-GR" sz="1800" dirty="0">
                <a:effectLst/>
                <a:latin typeface="+mj-lt"/>
                <a:ea typeface="Times New Roman" panose="02020603050405020304" pitchFamily="18" charset="0"/>
              </a:rPr>
              <a:t>Η </a:t>
            </a:r>
            <a:r>
              <a:rPr lang="el-GR" sz="1800" dirty="0">
                <a:solidFill>
                  <a:srgbClr val="0000FF"/>
                </a:solidFill>
                <a:effectLst/>
                <a:latin typeface="+mj-lt"/>
                <a:ea typeface="Times New Roman" panose="02020603050405020304" pitchFamily="18" charset="0"/>
              </a:rPr>
              <a:t>σύγχρονη δυτική</a:t>
            </a:r>
            <a:r>
              <a:rPr lang="el-GR" sz="1800" dirty="0">
                <a:effectLst/>
                <a:latin typeface="+mj-lt"/>
                <a:ea typeface="Times New Roman" panose="02020603050405020304" pitchFamily="18" charset="0"/>
              </a:rPr>
              <a:t> έννοια της λογοτεχνίας ως </a:t>
            </a:r>
            <a:r>
              <a:rPr lang="el-GR" sz="1800" dirty="0">
                <a:solidFill>
                  <a:srgbClr val="0000FF"/>
                </a:solidFill>
                <a:effectLst/>
                <a:latin typeface="+mj-lt"/>
                <a:ea typeface="Times New Roman" panose="02020603050405020304" pitchFamily="18" charset="0"/>
              </a:rPr>
              <a:t>επινοητικής γραφής</a:t>
            </a:r>
            <a:r>
              <a:rPr lang="el-GR" sz="1800" dirty="0">
                <a:effectLst/>
                <a:latin typeface="+mj-lt"/>
                <a:ea typeface="Times New Roman" panose="02020603050405020304" pitchFamily="18" charset="0"/>
              </a:rPr>
              <a:t> μπορεί να αναχθεί στους Γερμανούς Ρομαντικούς θεωρητικούς του τέλους του 18</a:t>
            </a:r>
            <a:r>
              <a:rPr lang="el-GR" sz="1800" baseline="30000" dirty="0">
                <a:effectLst/>
                <a:latin typeface="+mj-lt"/>
                <a:ea typeface="Times New Roman" panose="02020603050405020304" pitchFamily="18" charset="0"/>
              </a:rPr>
              <a:t>ου</a:t>
            </a:r>
            <a:r>
              <a:rPr lang="el-GR" sz="1800" dirty="0">
                <a:effectLst/>
                <a:latin typeface="+mj-lt"/>
                <a:ea typeface="Times New Roman" panose="02020603050405020304" pitchFamily="18" charset="0"/>
              </a:rPr>
              <a:t> αιώνα. </a:t>
            </a:r>
          </a:p>
          <a:p>
            <a:pPr algn="just"/>
            <a:r>
              <a:rPr lang="el-GR" sz="1800" b="0" i="0" dirty="0">
                <a:solidFill>
                  <a:schemeClr val="tx1"/>
                </a:solidFill>
                <a:latin typeface="+mj-lt"/>
              </a:rPr>
              <a:t>Επομένως, </a:t>
            </a:r>
            <a:r>
              <a:rPr lang="el-GR" sz="1800" b="0" i="0" dirty="0">
                <a:solidFill>
                  <a:schemeClr val="tx1"/>
                </a:solidFill>
                <a:effectLst/>
                <a:latin typeface="+mj-lt"/>
              </a:rPr>
              <a:t>με τον όρο Λογοτεχνία, ορίζονται τα γραπτά και προφορικά προϊόντα-κείμενα του έντεχνου λόγου.  Η λογοτεχνία είναι έννοια στενότερη από τη γραμματεία</a:t>
            </a:r>
            <a:r>
              <a:rPr lang="el-GR" sz="1600" b="0" i="0" dirty="0">
                <a:solidFill>
                  <a:srgbClr val="524F4F"/>
                </a:solidFill>
                <a:effectLst/>
                <a:latin typeface="+mj-lt"/>
              </a:rPr>
              <a:t>.  </a:t>
            </a:r>
            <a:endParaRPr lang="en-US" sz="1600" b="0" i="0" dirty="0">
              <a:solidFill>
                <a:srgbClr val="524F4F"/>
              </a:solidFill>
              <a:effectLst/>
              <a:latin typeface="+mj-lt"/>
            </a:endParaRPr>
          </a:p>
          <a:p>
            <a:pPr marL="0" indent="0" algn="just">
              <a:buNone/>
            </a:pPr>
            <a:r>
              <a:rPr lang="el-GR" sz="3200" i="1" dirty="0">
                <a:solidFill>
                  <a:srgbClr val="0C24D6"/>
                </a:solidFill>
                <a:latin typeface="Times New Roman" panose="02020603050405020304" pitchFamily="18" charset="0"/>
                <a:ea typeface="Times New Roman" panose="02020603050405020304" pitchFamily="18" charset="0"/>
              </a:rPr>
              <a:t>Αλλά τι σημαίνει επινοητική γραφή;</a:t>
            </a:r>
            <a:endParaRPr lang="el-GR" sz="3200" i="1" dirty="0">
              <a:solidFill>
                <a:srgbClr val="0C24D6"/>
              </a:solidFill>
              <a:effectLst/>
              <a:latin typeface="Times New Roman" panose="02020603050405020304" pitchFamily="18" charset="0"/>
              <a:ea typeface="Times New Roman" panose="02020603050405020304" pitchFamily="18" charset="0"/>
            </a:endParaRPr>
          </a:p>
          <a:p>
            <a:pPr algn="just"/>
            <a:endParaRPr lang="el-GR" sz="3200" i="1"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862355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98BE7B-0DC6-48EE-B080-8C876DAC1DC3}"/>
              </a:ext>
            </a:extLst>
          </p:cNvPr>
          <p:cNvSpPr>
            <a:spLocks noGrp="1"/>
          </p:cNvSpPr>
          <p:nvPr>
            <p:ph type="title"/>
          </p:nvPr>
        </p:nvSpPr>
        <p:spPr>
          <a:xfrm>
            <a:off x="924339" y="685800"/>
            <a:ext cx="10048461" cy="1485900"/>
          </a:xfrm>
        </p:spPr>
        <p:txBody>
          <a:bodyPr>
            <a:normAutofit fontScale="90000"/>
          </a:bodyPr>
          <a:lstStyle/>
          <a:p>
            <a:pPr algn="ctr"/>
            <a:r>
              <a:rPr lang="el-GR" sz="3600" i="1" dirty="0">
                <a:solidFill>
                  <a:schemeClr val="accent1">
                    <a:lumMod val="75000"/>
                  </a:schemeClr>
                </a:solidFill>
              </a:rPr>
              <a:t>Ας απαντήσουμε μέσα από παραδείγματα</a:t>
            </a:r>
            <a:br>
              <a:rPr lang="el-GR" sz="3600" i="1" dirty="0">
                <a:solidFill>
                  <a:schemeClr val="accent1">
                    <a:lumMod val="75000"/>
                  </a:schemeClr>
                </a:solidFill>
              </a:rPr>
            </a:br>
            <a:br>
              <a:rPr lang="el-GR" sz="3600" i="1" dirty="0">
                <a:solidFill>
                  <a:schemeClr val="accent1">
                    <a:lumMod val="75000"/>
                  </a:schemeClr>
                </a:solidFill>
              </a:rPr>
            </a:br>
            <a:r>
              <a:rPr lang="el-GR" sz="3600" i="1" dirty="0">
                <a:solidFill>
                  <a:srgbClr val="0C24D6"/>
                </a:solidFill>
              </a:rPr>
              <a:t>Ποια είναι κατά τη γνώμη σου η διαφορά ανάμεσα στα 2;</a:t>
            </a:r>
          </a:p>
        </p:txBody>
      </p:sp>
      <p:sp>
        <p:nvSpPr>
          <p:cNvPr id="3" name="Θέση περιεχομένου 2">
            <a:extLst>
              <a:ext uri="{FF2B5EF4-FFF2-40B4-BE49-F238E27FC236}">
                <a16:creationId xmlns:a16="http://schemas.microsoft.com/office/drawing/2014/main" id="{4760C7A2-78A6-4E6B-9415-F296B15656E9}"/>
              </a:ext>
            </a:extLst>
          </p:cNvPr>
          <p:cNvSpPr>
            <a:spLocks noGrp="1"/>
          </p:cNvSpPr>
          <p:nvPr>
            <p:ph idx="1"/>
          </p:nvPr>
        </p:nvSpPr>
        <p:spPr/>
        <p:txBody>
          <a:bodyPr/>
          <a:lstStyle/>
          <a:p>
            <a:pPr marL="514350" indent="-514350" algn="ctr">
              <a:buAutoNum type="arabicPeriod"/>
            </a:pPr>
            <a:r>
              <a:rPr lang="el-GR" sz="2800" b="1" dirty="0">
                <a:solidFill>
                  <a:schemeClr val="tx1"/>
                </a:solidFill>
                <a:effectLst/>
                <a:latin typeface="+mj-lt"/>
                <a:ea typeface="Times New Roman" panose="02020603050405020304" pitchFamily="18" charset="0"/>
              </a:rPr>
              <a:t>Η ανεμώνη είναι ένα αγγειόσπερμο, δικοτυλήδονο φυτό. </a:t>
            </a:r>
          </a:p>
          <a:p>
            <a:pPr marL="514350" indent="-514350" algn="ctr">
              <a:buAutoNum type="arabicPeriod"/>
            </a:pPr>
            <a:endParaRPr lang="el-GR" sz="2800" b="1" dirty="0">
              <a:solidFill>
                <a:schemeClr val="tx1"/>
              </a:solidFill>
              <a:effectLst/>
              <a:latin typeface="+mj-lt"/>
              <a:ea typeface="Times New Roman" panose="02020603050405020304" pitchFamily="18" charset="0"/>
            </a:endParaRPr>
          </a:p>
          <a:p>
            <a:pPr marL="0" indent="0" algn="ctr">
              <a:buNone/>
            </a:pPr>
            <a:r>
              <a:rPr lang="el-GR" sz="2800" b="1" dirty="0">
                <a:solidFill>
                  <a:schemeClr val="tx1"/>
                </a:solidFill>
                <a:effectLst/>
                <a:latin typeface="+mj-lt"/>
                <a:ea typeface="Times New Roman" panose="02020603050405020304" pitchFamily="18" charset="0"/>
              </a:rPr>
              <a:t>2. </a:t>
            </a:r>
          </a:p>
          <a:p>
            <a:pPr marL="515112" indent="0" algn="ctr">
              <a:buNone/>
            </a:pPr>
            <a:r>
              <a:rPr lang="el-GR" sz="2800" b="1" dirty="0">
                <a:solidFill>
                  <a:schemeClr val="tx1"/>
                </a:solidFill>
                <a:effectLst/>
                <a:latin typeface="+mj-lt"/>
                <a:ea typeface="Times New Roman" panose="02020603050405020304" pitchFamily="18" charset="0"/>
              </a:rPr>
              <a:t> </a:t>
            </a:r>
            <a:r>
              <a:rPr lang="it-IT" sz="2800" b="1" dirty="0">
                <a:solidFill>
                  <a:schemeClr val="tx1"/>
                </a:solidFill>
                <a:effectLst/>
                <a:latin typeface="+mj-lt"/>
                <a:ea typeface="Times New Roman" panose="02020603050405020304" pitchFamily="18" charset="0"/>
              </a:rPr>
              <a:t>Μία ανεμώνη, που ανθεί</a:t>
            </a:r>
            <a:br>
              <a:rPr lang="it-IT" sz="2800" b="1" dirty="0">
                <a:solidFill>
                  <a:schemeClr val="tx1"/>
                </a:solidFill>
                <a:effectLst/>
                <a:latin typeface="+mj-lt"/>
                <a:ea typeface="Times New Roman" panose="02020603050405020304" pitchFamily="18" charset="0"/>
              </a:rPr>
            </a:br>
            <a:r>
              <a:rPr lang="it-IT" sz="2800" b="1" dirty="0">
                <a:solidFill>
                  <a:schemeClr val="tx1"/>
                </a:solidFill>
                <a:effectLst/>
                <a:latin typeface="+mj-lt"/>
                <a:ea typeface="Times New Roman" panose="02020603050405020304" pitchFamily="18" charset="0"/>
              </a:rPr>
              <a:t>εις τον βράχο στηριγμένη,</a:t>
            </a:r>
            <a:br>
              <a:rPr lang="it-IT" sz="2800" b="1" dirty="0">
                <a:solidFill>
                  <a:schemeClr val="tx1"/>
                </a:solidFill>
                <a:effectLst/>
                <a:latin typeface="+mj-lt"/>
                <a:ea typeface="Times New Roman" panose="02020603050405020304" pitchFamily="18" charset="0"/>
              </a:rPr>
            </a:br>
            <a:r>
              <a:rPr lang="it-IT" sz="2800" b="1" dirty="0">
                <a:solidFill>
                  <a:schemeClr val="tx1"/>
                </a:solidFill>
                <a:effectLst/>
                <a:latin typeface="+mj-lt"/>
                <a:ea typeface="Times New Roman" panose="02020603050405020304" pitchFamily="18" charset="0"/>
              </a:rPr>
              <a:t>να νοήσει προσπαθεί</a:t>
            </a:r>
            <a:br>
              <a:rPr lang="it-IT" sz="2800" b="1" dirty="0">
                <a:solidFill>
                  <a:schemeClr val="tx1"/>
                </a:solidFill>
                <a:effectLst/>
                <a:latin typeface="+mj-lt"/>
                <a:ea typeface="Times New Roman" panose="02020603050405020304" pitchFamily="18" charset="0"/>
              </a:rPr>
            </a:br>
            <a:r>
              <a:rPr lang="it-IT" sz="2800" b="1" dirty="0">
                <a:solidFill>
                  <a:schemeClr val="tx1"/>
                </a:solidFill>
                <a:effectLst/>
                <a:latin typeface="+mj-lt"/>
                <a:ea typeface="Times New Roman" panose="02020603050405020304" pitchFamily="18" charset="0"/>
              </a:rPr>
              <a:t>το τραγούδι τι σημαίνει.</a:t>
            </a:r>
            <a:r>
              <a:rPr lang="el-GR" sz="2800" b="1" dirty="0">
                <a:solidFill>
                  <a:schemeClr val="tx1"/>
                </a:solidFill>
                <a:effectLst/>
                <a:latin typeface="+mj-lt"/>
                <a:ea typeface="Times New Roman" panose="02020603050405020304" pitchFamily="18" charset="0"/>
              </a:rPr>
              <a:t> </a:t>
            </a:r>
          </a:p>
          <a:p>
            <a:endParaRPr lang="el-GR" dirty="0"/>
          </a:p>
        </p:txBody>
      </p:sp>
    </p:spTree>
    <p:extLst>
      <p:ext uri="{BB962C8B-B14F-4D97-AF65-F5344CB8AC3E}">
        <p14:creationId xmlns:p14="http://schemas.microsoft.com/office/powerpoint/2010/main" val="165971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A88BEA-4C19-4AEF-AABB-C14745592A37}"/>
              </a:ext>
            </a:extLst>
          </p:cNvPr>
          <p:cNvSpPr>
            <a:spLocks noGrp="1"/>
          </p:cNvSpPr>
          <p:nvPr>
            <p:ph type="title"/>
          </p:nvPr>
        </p:nvSpPr>
        <p:spPr/>
        <p:txBody>
          <a:bodyPr/>
          <a:lstStyle/>
          <a:p>
            <a:r>
              <a:rPr lang="el-GR" dirty="0">
                <a:solidFill>
                  <a:srgbClr val="0C24D6"/>
                </a:solidFill>
              </a:rPr>
              <a:t>Ποια είναι κατά τη γνώμη σου η διαφορά ανάμεσα στα 2;</a:t>
            </a:r>
          </a:p>
        </p:txBody>
      </p:sp>
      <p:sp>
        <p:nvSpPr>
          <p:cNvPr id="3" name="Θέση περιεχομένου 2">
            <a:extLst>
              <a:ext uri="{FF2B5EF4-FFF2-40B4-BE49-F238E27FC236}">
                <a16:creationId xmlns:a16="http://schemas.microsoft.com/office/drawing/2014/main" id="{A7F414CE-03E9-458F-A32A-AD42BFA73A18}"/>
              </a:ext>
            </a:extLst>
          </p:cNvPr>
          <p:cNvSpPr>
            <a:spLocks noGrp="1"/>
          </p:cNvSpPr>
          <p:nvPr>
            <p:ph idx="1"/>
          </p:nvPr>
        </p:nvSpPr>
        <p:spPr/>
        <p:txBody>
          <a:bodyPr>
            <a:normAutofit fontScale="77500" lnSpcReduction="20000"/>
          </a:bodyPr>
          <a:lstStyle/>
          <a:p>
            <a:pPr marL="514350" indent="-514350">
              <a:buFont typeface="+mj-lt"/>
              <a:buAutoNum type="arabicPeriod"/>
            </a:pPr>
            <a:r>
              <a:rPr lang="el-GR" sz="3200" i="1" dirty="0">
                <a:solidFill>
                  <a:schemeClr val="accent4">
                    <a:lumMod val="75000"/>
                  </a:schemeClr>
                </a:solidFill>
                <a:effectLst/>
                <a:latin typeface="Segoe Script" panose="030B0504020000000003" pitchFamily="66" charset="0"/>
                <a:ea typeface="Times New Roman" panose="02020603050405020304" pitchFamily="18" charset="0"/>
              </a:rPr>
              <a:t>«Τα αποσμητικά απαγορεύονται στο γυμναστήριο» </a:t>
            </a:r>
          </a:p>
          <a:p>
            <a:pPr marL="514350" indent="-514350">
              <a:buFont typeface="+mj-lt"/>
              <a:buAutoNum type="arabicPeriod"/>
            </a:pPr>
            <a:r>
              <a:rPr lang="el-GR" sz="3200" dirty="0">
                <a:solidFill>
                  <a:schemeClr val="accent4">
                    <a:lumMod val="75000"/>
                  </a:schemeClr>
                </a:solidFill>
                <a:effectLst/>
                <a:latin typeface="Segoe Script" panose="030B0504020000000003" pitchFamily="66" charset="0"/>
                <a:ea typeface="Times New Roman" panose="02020603050405020304" pitchFamily="18" charset="0"/>
              </a:rPr>
              <a:t>«</a:t>
            </a:r>
            <a:r>
              <a:rPr lang="el-GR" sz="3200" dirty="0" err="1">
                <a:solidFill>
                  <a:schemeClr val="accent4">
                    <a:lumMod val="75000"/>
                  </a:schemeClr>
                </a:solidFill>
                <a:effectLst/>
                <a:latin typeface="Segoe Script" panose="030B0504020000000003" pitchFamily="66" charset="0"/>
                <a:ea typeface="Times New Roman" panose="02020603050405020304" pitchFamily="18" charset="0"/>
              </a:rPr>
              <a:t>αμφίεσις</a:t>
            </a:r>
            <a:r>
              <a:rPr lang="el-GR" sz="3200" dirty="0">
                <a:solidFill>
                  <a:schemeClr val="accent4">
                    <a:lumMod val="75000"/>
                  </a:schemeClr>
                </a:solidFill>
                <a:effectLst/>
                <a:latin typeface="Segoe Script" panose="030B0504020000000003" pitchFamily="66" charset="0"/>
                <a:ea typeface="Times New Roman" panose="02020603050405020304" pitchFamily="18" charset="0"/>
              </a:rPr>
              <a:t> γυμναστηρίου·</a:t>
            </a:r>
            <a:r>
              <a:rPr lang="en-US" sz="3200" dirty="0">
                <a:solidFill>
                  <a:schemeClr val="accent4">
                    <a:lumMod val="75000"/>
                  </a:schemeClr>
                </a:solidFill>
                <a:effectLst/>
                <a:latin typeface="Segoe Script" panose="030B0504020000000003" pitchFamily="66" charset="0"/>
                <a:ea typeface="Times New Roman" panose="02020603050405020304" pitchFamily="18" charset="0"/>
              </a:rPr>
              <a:t> </a:t>
            </a:r>
            <a:r>
              <a:rPr lang="el-GR" sz="3200" dirty="0">
                <a:solidFill>
                  <a:schemeClr val="accent4">
                    <a:lumMod val="75000"/>
                  </a:schemeClr>
                </a:solidFill>
                <a:effectLst/>
                <a:latin typeface="Segoe Script" panose="030B0504020000000003" pitchFamily="66" charset="0"/>
                <a:ea typeface="Times New Roman" panose="02020603050405020304" pitchFamily="18" charset="0"/>
              </a:rPr>
              <a:t>απαγορεύονται</a:t>
            </a:r>
            <a:r>
              <a:rPr lang="en-US" sz="3200" dirty="0">
                <a:solidFill>
                  <a:schemeClr val="accent4">
                    <a:lumMod val="75000"/>
                  </a:schemeClr>
                </a:solidFill>
                <a:effectLst/>
                <a:latin typeface="Segoe Script" panose="030B0504020000000003" pitchFamily="66" charset="0"/>
                <a:ea typeface="Times New Roman" panose="02020603050405020304" pitchFamily="18" charset="0"/>
              </a:rPr>
              <a:t> </a:t>
            </a:r>
            <a:r>
              <a:rPr lang="el-GR" sz="3200" dirty="0">
                <a:solidFill>
                  <a:schemeClr val="accent4">
                    <a:lumMod val="75000"/>
                  </a:schemeClr>
                </a:solidFill>
                <a:effectLst/>
                <a:latin typeface="Segoe Script" panose="030B0504020000000003" pitchFamily="66" charset="0"/>
                <a:ea typeface="Times New Roman" panose="02020603050405020304" pitchFamily="18" charset="0"/>
              </a:rPr>
              <a:t>οι στηθόδεσμοι κι οι άσεμνες χειρονομίες»</a:t>
            </a:r>
          </a:p>
          <a:p>
            <a:pPr algn="just"/>
            <a:endParaRPr lang="el-GR" sz="3200" b="1" i="1" dirty="0">
              <a:solidFill>
                <a:schemeClr val="accent4">
                  <a:lumMod val="75000"/>
                </a:schemeClr>
              </a:solidFill>
              <a:latin typeface="Segoe Script" panose="030B0504020000000003" pitchFamily="66" charset="0"/>
              <a:ea typeface="Times New Roman" panose="02020603050405020304" pitchFamily="18" charset="0"/>
            </a:endParaRPr>
          </a:p>
          <a:p>
            <a:pPr algn="just"/>
            <a:endParaRPr lang="el-GR" sz="3200" b="1" i="1" dirty="0">
              <a:solidFill>
                <a:schemeClr val="accent4">
                  <a:lumMod val="75000"/>
                </a:schemeClr>
              </a:solidFill>
              <a:effectLst/>
              <a:latin typeface="Segoe Script" panose="030B0504020000000003" pitchFamily="66" charset="0"/>
              <a:ea typeface="Times New Roman" panose="02020603050405020304" pitchFamily="18" charset="0"/>
            </a:endParaRPr>
          </a:p>
          <a:p>
            <a:pPr marL="514350" indent="-514350" algn="just">
              <a:buFont typeface="+mj-lt"/>
              <a:buAutoNum type="arabicPeriod"/>
            </a:pPr>
            <a:r>
              <a:rPr lang="el-GR" sz="3200" b="1" i="1" dirty="0">
                <a:solidFill>
                  <a:schemeClr val="accent4">
                    <a:lumMod val="75000"/>
                  </a:schemeClr>
                </a:solidFill>
                <a:effectLst/>
                <a:latin typeface="Segoe Script" panose="030B0504020000000003" pitchFamily="66" charset="0"/>
                <a:ea typeface="Times New Roman" panose="02020603050405020304" pitchFamily="18" charset="0"/>
              </a:rPr>
              <a:t>«Τα κινητά απαγορεύονται  στην τάξη» </a:t>
            </a:r>
          </a:p>
          <a:p>
            <a:pPr marL="514350" indent="-514350" algn="just">
              <a:buFont typeface="+mj-lt"/>
              <a:buAutoNum type="arabicPeriod"/>
            </a:pPr>
            <a:r>
              <a:rPr lang="el-GR" sz="3200" b="1" i="1" dirty="0">
                <a:solidFill>
                  <a:schemeClr val="accent4">
                    <a:lumMod val="75000"/>
                  </a:schemeClr>
                </a:solidFill>
                <a:effectLst/>
                <a:latin typeface="Segoe Script" panose="030B0504020000000003" pitchFamily="66" charset="0"/>
                <a:ea typeface="Times New Roman" panose="02020603050405020304" pitchFamily="18" charset="0"/>
              </a:rPr>
              <a:t>«Τώρα που ο νους απαγορεύεται και οι ώρες δε γυρίζουν»</a:t>
            </a:r>
            <a:endParaRPr lang="el-GR" sz="3200" dirty="0">
              <a:solidFill>
                <a:schemeClr val="accent4">
                  <a:lumMod val="75000"/>
                </a:schemeClr>
              </a:solidFill>
              <a:effectLst/>
              <a:latin typeface="Segoe Script" panose="030B0504020000000003" pitchFamily="66" charset="0"/>
              <a:ea typeface="Times New Roman" panose="02020603050405020304" pitchFamily="18" charset="0"/>
            </a:endParaRPr>
          </a:p>
          <a:p>
            <a:r>
              <a:rPr lang="el-GR" sz="3200" dirty="0">
                <a:solidFill>
                  <a:schemeClr val="accent4">
                    <a:lumMod val="75000"/>
                  </a:schemeClr>
                </a:solidFill>
                <a:effectLst/>
                <a:latin typeface="Segoe Script" panose="030B0504020000000003" pitchFamily="66" charset="0"/>
                <a:ea typeface="Times New Roman" panose="02020603050405020304" pitchFamily="18" charset="0"/>
              </a:rPr>
              <a:t> </a:t>
            </a:r>
          </a:p>
          <a:p>
            <a:endParaRPr lang="el-GR" dirty="0"/>
          </a:p>
        </p:txBody>
      </p:sp>
    </p:spTree>
    <p:extLst>
      <p:ext uri="{BB962C8B-B14F-4D97-AF65-F5344CB8AC3E}">
        <p14:creationId xmlns:p14="http://schemas.microsoft.com/office/powerpoint/2010/main" val="323458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156B23-7610-413D-93CF-6FC64362FF92}"/>
              </a:ext>
            </a:extLst>
          </p:cNvPr>
          <p:cNvSpPr>
            <a:spLocks noGrp="1"/>
          </p:cNvSpPr>
          <p:nvPr>
            <p:ph type="title"/>
          </p:nvPr>
        </p:nvSpPr>
        <p:spPr>
          <a:xfrm>
            <a:off x="1371600" y="685800"/>
            <a:ext cx="9601200" cy="747346"/>
          </a:xfrm>
        </p:spPr>
        <p:txBody>
          <a:bodyPr/>
          <a:lstStyle/>
          <a:p>
            <a:r>
              <a:rPr lang="el-GR" dirty="0"/>
              <a:t>Άρα:</a:t>
            </a:r>
          </a:p>
        </p:txBody>
      </p:sp>
      <p:sp>
        <p:nvSpPr>
          <p:cNvPr id="3" name="Θέση περιεχομένου 2">
            <a:extLst>
              <a:ext uri="{FF2B5EF4-FFF2-40B4-BE49-F238E27FC236}">
                <a16:creationId xmlns:a16="http://schemas.microsoft.com/office/drawing/2014/main" id="{4780A6B7-CC94-4279-BAE9-F33FD07BBDD0}"/>
              </a:ext>
            </a:extLst>
          </p:cNvPr>
          <p:cNvSpPr>
            <a:spLocks noGrp="1"/>
          </p:cNvSpPr>
          <p:nvPr>
            <p:ph idx="1"/>
          </p:nvPr>
        </p:nvSpPr>
        <p:spPr>
          <a:xfrm>
            <a:off x="1371600" y="1433146"/>
            <a:ext cx="9601200" cy="4739054"/>
          </a:xfrm>
        </p:spPr>
        <p:txBody>
          <a:bodyPr>
            <a:normAutofit fontScale="92500" lnSpcReduction="10000"/>
          </a:bodyPr>
          <a:lstStyle/>
          <a:p>
            <a:r>
              <a:rPr lang="el-GR" sz="2200" dirty="0">
                <a:solidFill>
                  <a:srgbClr val="000000"/>
                </a:solidFill>
                <a:effectLst/>
                <a:latin typeface="+mj-lt"/>
                <a:ea typeface="Times New Roman" panose="02020603050405020304" pitchFamily="18" charset="0"/>
              </a:rPr>
              <a:t>Η λογοτεχνία είναι μια μη καθημερινή, ανοίκεια, ασυνήθιστη, συχνά παιγνιώδης, όπως επίσης συχνά επιδεικτικά “μεταλλαγμένη” χρήση του λόγου.</a:t>
            </a:r>
          </a:p>
          <a:p>
            <a:r>
              <a:rPr lang="el-GR" sz="2200" dirty="0">
                <a:solidFill>
                  <a:srgbClr val="000000"/>
                </a:solidFill>
                <a:latin typeface="+mj-lt"/>
                <a:ea typeface="Times New Roman" panose="02020603050405020304" pitchFamily="18" charset="0"/>
              </a:rPr>
              <a:t>Η λογοτεχνία </a:t>
            </a:r>
            <a:r>
              <a:rPr lang="el-GR" sz="2200" dirty="0">
                <a:effectLst/>
                <a:latin typeface="+mj-lt"/>
                <a:ea typeface="Times New Roman" panose="02020603050405020304" pitchFamily="18" charset="0"/>
              </a:rPr>
              <a:t>είναι η τέχνη που χρησιμοποιεί τη γλώσσα με αισθητική ποιότητα</a:t>
            </a:r>
            <a:r>
              <a:rPr lang="el-GR" sz="2200" dirty="0">
                <a:solidFill>
                  <a:srgbClr val="000000"/>
                </a:solidFill>
                <a:latin typeface="+mj-lt"/>
                <a:ea typeface="Times New Roman" panose="02020603050405020304" pitchFamily="18" charset="0"/>
              </a:rPr>
              <a:t>.</a:t>
            </a:r>
            <a:endParaRPr lang="el-GR" sz="2200" dirty="0">
              <a:effectLst/>
              <a:latin typeface="+mj-lt"/>
              <a:ea typeface="Times New Roman" panose="02020603050405020304" pitchFamily="18" charset="0"/>
            </a:endParaRPr>
          </a:p>
          <a:p>
            <a:pPr algn="just"/>
            <a:r>
              <a:rPr lang="el-GR" sz="2200" dirty="0">
                <a:latin typeface="+mj-lt"/>
              </a:rPr>
              <a:t>Η λογοτεχνία είναι</a:t>
            </a:r>
            <a:r>
              <a:rPr lang="el-GR" sz="2200" dirty="0">
                <a:effectLst/>
                <a:latin typeface="+mj-lt"/>
                <a:ea typeface="Times New Roman" panose="02020603050405020304" pitchFamily="18" charset="0"/>
              </a:rPr>
              <a:t> συγκινησιακή γλώσσα εικόνων και συμβόλων, γλώσσα ελλειπτική. </a:t>
            </a:r>
          </a:p>
          <a:p>
            <a:r>
              <a:rPr lang="el-GR" sz="2200" dirty="0">
                <a:effectLst/>
                <a:latin typeface="+mj-lt"/>
                <a:ea typeface="Times New Roman" panose="02020603050405020304" pitchFamily="18" charset="0"/>
                <a:cs typeface="TimesNewRomanPSMT"/>
              </a:rPr>
              <a:t>Το γεγονός ότι η λογοτεχνία χρησιμοποιεί τη γλώσσα με τρόπο αντισυμβατικό, την καθιστά δυσερμήνευτη και συχνά αινιγματική</a:t>
            </a:r>
            <a:r>
              <a:rPr lang="el-GR" sz="2200" dirty="0">
                <a:effectLst/>
                <a:latin typeface="+mj-lt"/>
                <a:ea typeface="Times New Roman" panose="02020603050405020304" pitchFamily="18" charset="0"/>
              </a:rPr>
              <a:t>.  </a:t>
            </a:r>
            <a:r>
              <a:rPr lang="el-GR" sz="2200" dirty="0">
                <a:latin typeface="+mj-lt"/>
                <a:ea typeface="Times New Roman" panose="02020603050405020304" pitchFamily="18" charset="0"/>
              </a:rPr>
              <a:t>Συνεπώς,</a:t>
            </a:r>
            <a:r>
              <a:rPr lang="el-GR" sz="2200" dirty="0">
                <a:effectLst/>
                <a:latin typeface="+mj-lt"/>
                <a:ea typeface="Times New Roman" panose="02020603050405020304" pitchFamily="18" charset="0"/>
              </a:rPr>
              <a:t> ΑΠΑΙΤΕΙ ΕΙΔΙΚΕΣ ΜΕΘΟΔΟΥΣ ΑΝΑΓΝΩΣΗΣ για να γίνει κατανοητή.</a:t>
            </a:r>
          </a:p>
          <a:p>
            <a:r>
              <a:rPr lang="el-GR" sz="2200" dirty="0">
                <a:effectLst/>
                <a:latin typeface="+mj-lt"/>
                <a:ea typeface="Times New Roman" panose="02020603050405020304" pitchFamily="18" charset="0"/>
              </a:rPr>
              <a:t>Η λογοτεχνία μπορεί να προβάλλει έναν φανταστικό κόσμο, </a:t>
            </a:r>
            <a:r>
              <a:rPr lang="el-GR" sz="2200" b="1" dirty="0">
                <a:solidFill>
                  <a:schemeClr val="tx1"/>
                </a:solidFill>
                <a:effectLst/>
                <a:latin typeface="+mj-lt"/>
                <a:ea typeface="Times New Roman" panose="02020603050405020304" pitchFamily="18" charset="0"/>
              </a:rPr>
              <a:t>έναν </a:t>
            </a:r>
            <a:r>
              <a:rPr lang="el-GR" sz="2200" b="1" dirty="0" err="1">
                <a:solidFill>
                  <a:schemeClr val="tx1"/>
                </a:solidFill>
                <a:effectLst/>
                <a:latin typeface="+mj-lt"/>
                <a:ea typeface="Times New Roman" panose="02020603050405020304" pitchFamily="18" charset="0"/>
              </a:rPr>
              <a:t>μυθοπλασιακό</a:t>
            </a:r>
            <a:r>
              <a:rPr lang="el-GR" sz="2200" b="1" dirty="0">
                <a:solidFill>
                  <a:schemeClr val="tx1"/>
                </a:solidFill>
                <a:effectLst/>
                <a:latin typeface="+mj-lt"/>
                <a:ea typeface="Times New Roman" panose="02020603050405020304" pitchFamily="18" charset="0"/>
              </a:rPr>
              <a:t> κόσμο</a:t>
            </a:r>
            <a:r>
              <a:rPr lang="el-GR" sz="2200" dirty="0">
                <a:effectLst/>
                <a:latin typeface="+mj-lt"/>
                <a:ea typeface="Times New Roman" panose="02020603050405020304" pitchFamily="18" charset="0"/>
              </a:rPr>
              <a:t>, τα πρόσωπα δεν είναι υπαρκτά ούτε τα γεγονότα πραγματικά.</a:t>
            </a:r>
          </a:p>
          <a:p>
            <a:r>
              <a:rPr lang="el-GR" sz="2200" dirty="0">
                <a:latin typeface="+mj-lt"/>
                <a:ea typeface="Times New Roman" panose="02020603050405020304" pitchFamily="18" charset="0"/>
              </a:rPr>
              <a:t>Η λογοτεχνία μπορεί να είναι αναπαράσταση της πραγματικότητας αλλά αποτελείται από λέξεις και όχι από πράγματα. </a:t>
            </a:r>
          </a:p>
          <a:p>
            <a:r>
              <a:rPr lang="el-GR" sz="2200" dirty="0">
                <a:effectLst/>
                <a:latin typeface="+mj-lt"/>
                <a:ea typeface="Times New Roman" panose="02020603050405020304" pitchFamily="18" charset="0"/>
              </a:rPr>
              <a:t>Η λογοτεχνία μπορεί να έχει ιδεολογική λειτουργία: εθνική, παραταξιακή, ανθρωπιστική, κ.ά.</a:t>
            </a:r>
          </a:p>
          <a:p>
            <a:pPr marL="0" indent="0" algn="just">
              <a:buNone/>
            </a:pPr>
            <a:r>
              <a:rPr lang="el-GR" dirty="0">
                <a:effectLst/>
                <a:latin typeface="+mj-lt"/>
                <a:ea typeface="Times New Roman" panose="02020603050405020304" pitchFamily="18" charset="0"/>
              </a:rPr>
              <a:t> </a:t>
            </a:r>
          </a:p>
        </p:txBody>
      </p:sp>
    </p:spTree>
    <p:extLst>
      <p:ext uri="{BB962C8B-B14F-4D97-AF65-F5344CB8AC3E}">
        <p14:creationId xmlns:p14="http://schemas.microsoft.com/office/powerpoint/2010/main" val="3892118458"/>
      </p:ext>
    </p:extLst>
  </p:cSld>
  <p:clrMapOvr>
    <a:masterClrMapping/>
  </p:clrMapOvr>
</p:sld>
</file>

<file path=ppt/theme/theme1.xml><?xml version="1.0" encoding="utf-8"?>
<a:theme xmlns:a="http://schemas.openxmlformats.org/drawingml/2006/main" name="Περικοπή">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835</TotalTime>
  <Words>1497</Words>
  <Application>Microsoft Office PowerPoint</Application>
  <PresentationFormat>Ευρεία οθόνη</PresentationFormat>
  <Paragraphs>83</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Abadi</vt:lpstr>
      <vt:lpstr>Franklin Gothic Book</vt:lpstr>
      <vt:lpstr>Segoe Script</vt:lpstr>
      <vt:lpstr>Times New Roman</vt:lpstr>
      <vt:lpstr>Περικοπή</vt:lpstr>
      <vt:lpstr>Θεωριεσ της λογοτεχνιασ</vt:lpstr>
      <vt:lpstr>Παρουσίαση του PowerPoint</vt:lpstr>
      <vt:lpstr>τι ειναι λογοτεχνια;</vt:lpstr>
      <vt:lpstr>ΜΕΛΕΤΗ:  Αράγης, Γιώργος, «Η έννοια της λογοτεχνικής κριτικής»  Culler, Jonathan., «Τι είναι η λογοτεχνία και γιατί μας ενδιαφέρει;» Από το βιβλίο του, Λογοτεχνική Θεωρία: Μια πολύ σύντομη εισαγωγή (Πανεπιστημιακές Εκδόσεις Κρήτης (στο eclass).  Βαγενάς, Νάσος, «Θεωρία ή Κριτική;»  (στο eclass)   Βελουδής, Γιώργος, «Πόσο κριτική είναι η «λογοτεχνική κριτική»;», Το Βήμα (24.11.2008) . Αναφέρεται στην ιστορία του όρου.  Βλ. https://www.tovima.gr/2008/11/24/opinions/poso-kritiki-einai-i-logotexniki-kritiki/    </vt:lpstr>
      <vt:lpstr>Τι είναι η Λογοτεχνία;</vt:lpstr>
      <vt:lpstr>Γραμματεία = το σύνολο γραπτών κειμένων μιας κοινότητας Λογοτεχνία = επινοητική γραφή</vt:lpstr>
      <vt:lpstr>Ας απαντήσουμε μέσα από παραδείγματα  Ποια είναι κατά τη γνώμη σου η διαφορά ανάμεσα στα 2;</vt:lpstr>
      <vt:lpstr>Ποια είναι κατά τη γνώμη σου η διαφορά ανάμεσα στα 2;</vt:lpstr>
      <vt:lpstr>Άρα:</vt:lpstr>
      <vt:lpstr>ΤΙ ΕΙΝΑΙ Η ΛΟΓΟΤΕΧΝΙΚΟΤΗΤΑ; </vt:lpstr>
      <vt:lpstr>Τι είναι η θεωρία της λογοτεχνίας;</vt:lpstr>
      <vt:lpstr>Παρουσίαση του PowerPoint</vt:lpstr>
      <vt:lpstr>Τι είναι η κριτική της λογοτεχνίας («critique litteraire» ;   </vt:lpstr>
      <vt:lpstr>Τι είναι η κριτική της λογοτεχνίας; </vt:lpstr>
      <vt:lpstr>Θεωρία της λογοτεχνίας</vt:lpstr>
      <vt:lpstr>Θεωρία – Κριτική -  Ερμηνεία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Θεωριεσ της λογοτεχνιασ</dc:title>
  <dc:creator>Georgia Gotsi</dc:creator>
  <cp:lastModifiedBy>Γκότση Γεωργία</cp:lastModifiedBy>
  <cp:revision>32</cp:revision>
  <dcterms:created xsi:type="dcterms:W3CDTF">2020-10-04T20:20:45Z</dcterms:created>
  <dcterms:modified xsi:type="dcterms:W3CDTF">2026-02-16T20:26:47Z</dcterms:modified>
</cp:coreProperties>
</file>