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varScale="1">
        <p:scale>
          <a:sx n="104" d="100"/>
          <a:sy n="104" d="100"/>
        </p:scale>
        <p:origin x="13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8D8D1-3A60-4F59-BF55-958ACD77557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BEC31B7-32BA-432E-8B8D-37DC95D66D72}">
      <dgm:prSet/>
      <dgm:spPr/>
      <dgm:t>
        <a:bodyPr/>
        <a:lstStyle/>
        <a:p>
          <a:r>
            <a:rPr lang="el-GR"/>
            <a:t>Είναι μια από τις τάσεις της οικολογίας που μελετά τη σχέση του ανθρώπου με το περιβάλλον υπό το πρίσμα του φύλου</a:t>
          </a:r>
          <a:endParaRPr lang="en-US"/>
        </a:p>
      </dgm:t>
    </dgm:pt>
    <dgm:pt modelId="{44D959F0-E86C-4D84-9549-3A3AF47DFA58}" type="parTrans" cxnId="{2293B9AC-88A2-47D4-B5CF-73EAC40D27BC}">
      <dgm:prSet/>
      <dgm:spPr/>
      <dgm:t>
        <a:bodyPr/>
        <a:lstStyle/>
        <a:p>
          <a:endParaRPr lang="en-US"/>
        </a:p>
      </dgm:t>
    </dgm:pt>
    <dgm:pt modelId="{FD7B4CA0-2FAA-446A-95E2-A2AE9544684B}" type="sibTrans" cxnId="{2293B9AC-88A2-47D4-B5CF-73EAC40D27BC}">
      <dgm:prSet/>
      <dgm:spPr/>
      <dgm:t>
        <a:bodyPr/>
        <a:lstStyle/>
        <a:p>
          <a:endParaRPr lang="en-US"/>
        </a:p>
      </dgm:t>
    </dgm:pt>
    <dgm:pt modelId="{0180C996-0265-46B7-A715-341E5EA7F99D}">
      <dgm:prSet/>
      <dgm:spPr/>
      <dgm:t>
        <a:bodyPr/>
        <a:lstStyle/>
        <a:p>
          <a:r>
            <a:rPr lang="el-GR"/>
            <a:t>Οικοφεμινισμός: οικολογία + φεμινισμός </a:t>
          </a:r>
          <a:endParaRPr lang="en-US"/>
        </a:p>
      </dgm:t>
    </dgm:pt>
    <dgm:pt modelId="{8DB9CE64-72B6-44B9-98EB-A26354B6DCE1}" type="parTrans" cxnId="{7D0D8619-3A31-4F35-B334-29B4D61FEFF4}">
      <dgm:prSet/>
      <dgm:spPr/>
      <dgm:t>
        <a:bodyPr/>
        <a:lstStyle/>
        <a:p>
          <a:endParaRPr lang="en-US"/>
        </a:p>
      </dgm:t>
    </dgm:pt>
    <dgm:pt modelId="{D796BED9-F066-4F68-B4CC-AAB8B650D10E}" type="sibTrans" cxnId="{7D0D8619-3A31-4F35-B334-29B4D61FEFF4}">
      <dgm:prSet/>
      <dgm:spPr/>
      <dgm:t>
        <a:bodyPr/>
        <a:lstStyle/>
        <a:p>
          <a:endParaRPr lang="en-US"/>
        </a:p>
      </dgm:t>
    </dgm:pt>
    <dgm:pt modelId="{7F2C9D70-11A7-4893-A4AE-04384C2BC9C9}">
      <dgm:prSet/>
      <dgm:spPr/>
      <dgm:t>
        <a:bodyPr/>
        <a:lstStyle/>
        <a:p>
          <a:r>
            <a:rPr lang="el-GR"/>
            <a:t>Simone de Beauvoir στο </a:t>
          </a:r>
          <a:r>
            <a:rPr lang="el-GR" i="1"/>
            <a:t>Δεύτερο φύλο </a:t>
          </a:r>
          <a:r>
            <a:rPr lang="el-GR"/>
            <a:t>(1949): «Η γυναίκα συνοψίζει τη φύση ως μητέρα, σύζυγος και ιδέα»</a:t>
          </a:r>
          <a:endParaRPr lang="en-US"/>
        </a:p>
      </dgm:t>
    </dgm:pt>
    <dgm:pt modelId="{8895300E-AD08-4F06-AEDE-3C8975395E3D}" type="parTrans" cxnId="{3ACE72CF-D534-46CB-95CB-751E7D51A413}">
      <dgm:prSet/>
      <dgm:spPr/>
      <dgm:t>
        <a:bodyPr/>
        <a:lstStyle/>
        <a:p>
          <a:endParaRPr lang="en-US"/>
        </a:p>
      </dgm:t>
    </dgm:pt>
    <dgm:pt modelId="{42DDF1F7-B6AA-4C10-9A69-3D99C6A18F88}" type="sibTrans" cxnId="{3ACE72CF-D534-46CB-95CB-751E7D51A413}">
      <dgm:prSet/>
      <dgm:spPr/>
      <dgm:t>
        <a:bodyPr/>
        <a:lstStyle/>
        <a:p>
          <a:endParaRPr lang="en-US"/>
        </a:p>
      </dgm:t>
    </dgm:pt>
    <dgm:pt modelId="{31D9265E-39FE-46B2-B04B-4F70B775ECD3}" type="pres">
      <dgm:prSet presAssocID="{9D08D8D1-3A60-4F59-BF55-958ACD77557D}" presName="linear" presStyleCnt="0">
        <dgm:presLayoutVars>
          <dgm:animLvl val="lvl"/>
          <dgm:resizeHandles val="exact"/>
        </dgm:presLayoutVars>
      </dgm:prSet>
      <dgm:spPr/>
    </dgm:pt>
    <dgm:pt modelId="{90459CB2-73E7-4589-BD12-F6A7481C24F8}" type="pres">
      <dgm:prSet presAssocID="{EBEC31B7-32BA-432E-8B8D-37DC95D66D72}" presName="parentText" presStyleLbl="node1" presStyleIdx="0" presStyleCnt="3">
        <dgm:presLayoutVars>
          <dgm:chMax val="0"/>
          <dgm:bulletEnabled val="1"/>
        </dgm:presLayoutVars>
      </dgm:prSet>
      <dgm:spPr/>
    </dgm:pt>
    <dgm:pt modelId="{28901C6E-F410-4426-85FC-ADE955860EA1}" type="pres">
      <dgm:prSet presAssocID="{FD7B4CA0-2FAA-446A-95E2-A2AE9544684B}" presName="spacer" presStyleCnt="0"/>
      <dgm:spPr/>
    </dgm:pt>
    <dgm:pt modelId="{B5449943-9D74-40AE-B812-8123F2CE1B77}" type="pres">
      <dgm:prSet presAssocID="{0180C996-0265-46B7-A715-341E5EA7F99D}" presName="parentText" presStyleLbl="node1" presStyleIdx="1" presStyleCnt="3">
        <dgm:presLayoutVars>
          <dgm:chMax val="0"/>
          <dgm:bulletEnabled val="1"/>
        </dgm:presLayoutVars>
      </dgm:prSet>
      <dgm:spPr/>
    </dgm:pt>
    <dgm:pt modelId="{2DFC46AD-237E-4EEC-8429-CB63D6834F10}" type="pres">
      <dgm:prSet presAssocID="{D796BED9-F066-4F68-B4CC-AAB8B650D10E}" presName="spacer" presStyleCnt="0"/>
      <dgm:spPr/>
    </dgm:pt>
    <dgm:pt modelId="{DE17ACA5-DBBC-4B36-BFCB-A8952E94AEFC}" type="pres">
      <dgm:prSet presAssocID="{7F2C9D70-11A7-4893-A4AE-04384C2BC9C9}" presName="parentText" presStyleLbl="node1" presStyleIdx="2" presStyleCnt="3">
        <dgm:presLayoutVars>
          <dgm:chMax val="0"/>
          <dgm:bulletEnabled val="1"/>
        </dgm:presLayoutVars>
      </dgm:prSet>
      <dgm:spPr/>
    </dgm:pt>
  </dgm:ptLst>
  <dgm:cxnLst>
    <dgm:cxn modelId="{8EA9BE13-E4E4-49B0-A354-D3D2365520AE}" type="presOf" srcId="{EBEC31B7-32BA-432E-8B8D-37DC95D66D72}" destId="{90459CB2-73E7-4589-BD12-F6A7481C24F8}" srcOrd="0" destOrd="0" presId="urn:microsoft.com/office/officeart/2005/8/layout/vList2"/>
    <dgm:cxn modelId="{7D0D8619-3A31-4F35-B334-29B4D61FEFF4}" srcId="{9D08D8D1-3A60-4F59-BF55-958ACD77557D}" destId="{0180C996-0265-46B7-A715-341E5EA7F99D}" srcOrd="1" destOrd="0" parTransId="{8DB9CE64-72B6-44B9-98EB-A26354B6DCE1}" sibTransId="{D796BED9-F066-4F68-B4CC-AAB8B650D10E}"/>
    <dgm:cxn modelId="{7BDEAE70-7464-478E-ADA6-32CE5C39A511}" type="presOf" srcId="{9D08D8D1-3A60-4F59-BF55-958ACD77557D}" destId="{31D9265E-39FE-46B2-B04B-4F70B775ECD3}" srcOrd="0" destOrd="0" presId="urn:microsoft.com/office/officeart/2005/8/layout/vList2"/>
    <dgm:cxn modelId="{C8CFA793-DB2B-41C2-B632-BF24B4C5019D}" type="presOf" srcId="{7F2C9D70-11A7-4893-A4AE-04384C2BC9C9}" destId="{DE17ACA5-DBBC-4B36-BFCB-A8952E94AEFC}" srcOrd="0" destOrd="0" presId="urn:microsoft.com/office/officeart/2005/8/layout/vList2"/>
    <dgm:cxn modelId="{2293B9AC-88A2-47D4-B5CF-73EAC40D27BC}" srcId="{9D08D8D1-3A60-4F59-BF55-958ACD77557D}" destId="{EBEC31B7-32BA-432E-8B8D-37DC95D66D72}" srcOrd="0" destOrd="0" parTransId="{44D959F0-E86C-4D84-9549-3A3AF47DFA58}" sibTransId="{FD7B4CA0-2FAA-446A-95E2-A2AE9544684B}"/>
    <dgm:cxn modelId="{3ACE72CF-D534-46CB-95CB-751E7D51A413}" srcId="{9D08D8D1-3A60-4F59-BF55-958ACD77557D}" destId="{7F2C9D70-11A7-4893-A4AE-04384C2BC9C9}" srcOrd="2" destOrd="0" parTransId="{8895300E-AD08-4F06-AEDE-3C8975395E3D}" sibTransId="{42DDF1F7-B6AA-4C10-9A69-3D99C6A18F88}"/>
    <dgm:cxn modelId="{4E1D01EC-F449-4D21-BEC9-F113FE62320C}" type="presOf" srcId="{0180C996-0265-46B7-A715-341E5EA7F99D}" destId="{B5449943-9D74-40AE-B812-8123F2CE1B77}" srcOrd="0" destOrd="0" presId="urn:microsoft.com/office/officeart/2005/8/layout/vList2"/>
    <dgm:cxn modelId="{9B0BACAB-8519-4E72-8497-2F1D98C3B69E}" type="presParOf" srcId="{31D9265E-39FE-46B2-B04B-4F70B775ECD3}" destId="{90459CB2-73E7-4589-BD12-F6A7481C24F8}" srcOrd="0" destOrd="0" presId="urn:microsoft.com/office/officeart/2005/8/layout/vList2"/>
    <dgm:cxn modelId="{E5E83C3A-7127-4854-8626-08675A47ED99}" type="presParOf" srcId="{31D9265E-39FE-46B2-B04B-4F70B775ECD3}" destId="{28901C6E-F410-4426-85FC-ADE955860EA1}" srcOrd="1" destOrd="0" presId="urn:microsoft.com/office/officeart/2005/8/layout/vList2"/>
    <dgm:cxn modelId="{D489277F-D209-4934-9E1D-73C529EB08EF}" type="presParOf" srcId="{31D9265E-39FE-46B2-B04B-4F70B775ECD3}" destId="{B5449943-9D74-40AE-B812-8123F2CE1B77}" srcOrd="2" destOrd="0" presId="urn:microsoft.com/office/officeart/2005/8/layout/vList2"/>
    <dgm:cxn modelId="{FEA1D641-5ADC-43C5-B082-50C153A8C7AC}" type="presParOf" srcId="{31D9265E-39FE-46B2-B04B-4F70B775ECD3}" destId="{2DFC46AD-237E-4EEC-8429-CB63D6834F10}" srcOrd="3" destOrd="0" presId="urn:microsoft.com/office/officeart/2005/8/layout/vList2"/>
    <dgm:cxn modelId="{CE7F75E8-C075-4DA7-A3EE-8EFE7F933265}" type="presParOf" srcId="{31D9265E-39FE-46B2-B04B-4F70B775ECD3}" destId="{DE17ACA5-DBBC-4B36-BFCB-A8952E94AEF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71A72-C444-4F21-BEFA-1E8DC16E9488}"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0A7F512F-84CA-4EBB-8F4C-EA8209B06B30}">
      <dgm:prSet/>
      <dgm:spPr/>
      <dgm:t>
        <a:bodyPr/>
        <a:lstStyle/>
        <a:p>
          <a:r>
            <a:rPr lang="el-GR"/>
            <a:t>Alison Mary Jaggar (</a:t>
          </a:r>
          <a:r>
            <a:rPr lang="en-US" i="1"/>
            <a:t>Feminist Politics and Human Nature</a:t>
          </a:r>
          <a:r>
            <a:rPr lang="el-GR"/>
            <a:t>, 1983): 3 βασικές ομάδες φεμινισμού </a:t>
          </a:r>
          <a:endParaRPr lang="en-US"/>
        </a:p>
      </dgm:t>
    </dgm:pt>
    <dgm:pt modelId="{77F1E234-6375-41CC-B654-4247AC6FED7E}" type="parTrans" cxnId="{44DEE8A3-62C4-4629-9492-1AE7D04E6A60}">
      <dgm:prSet/>
      <dgm:spPr/>
      <dgm:t>
        <a:bodyPr/>
        <a:lstStyle/>
        <a:p>
          <a:endParaRPr lang="en-US"/>
        </a:p>
      </dgm:t>
    </dgm:pt>
    <dgm:pt modelId="{B614A78F-66D4-43FD-BB46-6DA9BC1326B1}" type="sibTrans" cxnId="{44DEE8A3-62C4-4629-9492-1AE7D04E6A60}">
      <dgm:prSet/>
      <dgm:spPr/>
      <dgm:t>
        <a:bodyPr/>
        <a:lstStyle/>
        <a:p>
          <a:endParaRPr lang="en-US"/>
        </a:p>
      </dgm:t>
    </dgm:pt>
    <dgm:pt modelId="{4E316441-C107-4CFD-A2DE-A567A864E04E}">
      <dgm:prSet/>
      <dgm:spPr/>
      <dgm:t>
        <a:bodyPr/>
        <a:lstStyle/>
        <a:p>
          <a:r>
            <a:rPr lang="el-GR"/>
            <a:t>1. Φιλελεύθερος φεμινισμός</a:t>
          </a:r>
          <a:endParaRPr lang="en-US"/>
        </a:p>
      </dgm:t>
    </dgm:pt>
    <dgm:pt modelId="{8CEB6CA4-276C-4EF5-B05A-D2586041D362}" type="parTrans" cxnId="{9169401D-723C-40E9-BC7C-938F57A018B8}">
      <dgm:prSet/>
      <dgm:spPr/>
      <dgm:t>
        <a:bodyPr/>
        <a:lstStyle/>
        <a:p>
          <a:endParaRPr lang="en-US"/>
        </a:p>
      </dgm:t>
    </dgm:pt>
    <dgm:pt modelId="{1D8A87E8-2F86-4A8C-99EE-26EC6C27D481}" type="sibTrans" cxnId="{9169401D-723C-40E9-BC7C-938F57A018B8}">
      <dgm:prSet/>
      <dgm:spPr/>
      <dgm:t>
        <a:bodyPr/>
        <a:lstStyle/>
        <a:p>
          <a:endParaRPr lang="en-US"/>
        </a:p>
      </dgm:t>
    </dgm:pt>
    <dgm:pt modelId="{9F374261-256E-47A3-B4B3-3B59E83BD969}">
      <dgm:prSet/>
      <dgm:spPr/>
      <dgm:t>
        <a:bodyPr/>
        <a:lstStyle/>
        <a:p>
          <a:r>
            <a:rPr lang="el-GR"/>
            <a:t>2. Μαρξιστικός φεμινισμός</a:t>
          </a:r>
          <a:endParaRPr lang="en-US"/>
        </a:p>
      </dgm:t>
    </dgm:pt>
    <dgm:pt modelId="{3B96D166-76F0-449F-8325-F442A550E320}" type="parTrans" cxnId="{1635B19C-32DA-4E4B-98AC-0FCE4C1B8E97}">
      <dgm:prSet/>
      <dgm:spPr/>
      <dgm:t>
        <a:bodyPr/>
        <a:lstStyle/>
        <a:p>
          <a:endParaRPr lang="en-US"/>
        </a:p>
      </dgm:t>
    </dgm:pt>
    <dgm:pt modelId="{C0E20011-163C-4BAB-973E-958EE5BA88A9}" type="sibTrans" cxnId="{1635B19C-32DA-4E4B-98AC-0FCE4C1B8E97}">
      <dgm:prSet/>
      <dgm:spPr/>
      <dgm:t>
        <a:bodyPr/>
        <a:lstStyle/>
        <a:p>
          <a:endParaRPr lang="en-US"/>
        </a:p>
      </dgm:t>
    </dgm:pt>
    <dgm:pt modelId="{D6FE8AF2-C20A-4BF6-AD6F-17DA1B672CA3}">
      <dgm:prSet/>
      <dgm:spPr/>
      <dgm:t>
        <a:bodyPr/>
        <a:lstStyle/>
        <a:p>
          <a:r>
            <a:rPr lang="el-GR"/>
            <a:t>3. Ριζοσπαστικός φεμινισμός</a:t>
          </a:r>
          <a:endParaRPr lang="en-US"/>
        </a:p>
      </dgm:t>
    </dgm:pt>
    <dgm:pt modelId="{9E289A8A-9680-4225-A528-30C8887AAF01}" type="parTrans" cxnId="{1734FEC0-EB41-449F-9F5E-7C6AA9164C5C}">
      <dgm:prSet/>
      <dgm:spPr/>
      <dgm:t>
        <a:bodyPr/>
        <a:lstStyle/>
        <a:p>
          <a:endParaRPr lang="en-US"/>
        </a:p>
      </dgm:t>
    </dgm:pt>
    <dgm:pt modelId="{74B5D47D-3504-4D05-8596-AB837E600030}" type="sibTrans" cxnId="{1734FEC0-EB41-449F-9F5E-7C6AA9164C5C}">
      <dgm:prSet/>
      <dgm:spPr/>
      <dgm:t>
        <a:bodyPr/>
        <a:lstStyle/>
        <a:p>
          <a:endParaRPr lang="en-US"/>
        </a:p>
      </dgm:t>
    </dgm:pt>
    <dgm:pt modelId="{80DE317C-C490-40A8-B5F3-58DCB3914FF1}">
      <dgm:prSet/>
      <dgm:spPr/>
      <dgm:t>
        <a:bodyPr/>
        <a:lstStyle/>
        <a:p>
          <a:r>
            <a:rPr lang="el-GR"/>
            <a:t>4. Πολιτισμικός φεμινισμός</a:t>
          </a:r>
          <a:endParaRPr lang="en-US"/>
        </a:p>
      </dgm:t>
    </dgm:pt>
    <dgm:pt modelId="{7B063054-164C-4646-8E3F-7AAF8E4B0655}" type="parTrans" cxnId="{4890AF7B-CDDD-4926-8746-2A4C1D1D836B}">
      <dgm:prSet/>
      <dgm:spPr/>
      <dgm:t>
        <a:bodyPr/>
        <a:lstStyle/>
        <a:p>
          <a:endParaRPr lang="en-US"/>
        </a:p>
      </dgm:t>
    </dgm:pt>
    <dgm:pt modelId="{530E9433-09F6-47EC-8389-926C1E4D5801}" type="sibTrans" cxnId="{4890AF7B-CDDD-4926-8746-2A4C1D1D836B}">
      <dgm:prSet/>
      <dgm:spPr/>
      <dgm:t>
        <a:bodyPr/>
        <a:lstStyle/>
        <a:p>
          <a:endParaRPr lang="en-US"/>
        </a:p>
      </dgm:t>
    </dgm:pt>
    <dgm:pt modelId="{0ACCBACA-9F4A-4A5D-8118-688079A44C3B}" type="pres">
      <dgm:prSet presAssocID="{4C771A72-C444-4F21-BEFA-1E8DC16E9488}" presName="outerComposite" presStyleCnt="0">
        <dgm:presLayoutVars>
          <dgm:chMax val="5"/>
          <dgm:dir/>
          <dgm:resizeHandles val="exact"/>
        </dgm:presLayoutVars>
      </dgm:prSet>
      <dgm:spPr/>
    </dgm:pt>
    <dgm:pt modelId="{E1CA28A8-98B3-42BD-B395-1CD97912D4A2}" type="pres">
      <dgm:prSet presAssocID="{4C771A72-C444-4F21-BEFA-1E8DC16E9488}" presName="dummyMaxCanvas" presStyleCnt="0">
        <dgm:presLayoutVars/>
      </dgm:prSet>
      <dgm:spPr/>
    </dgm:pt>
    <dgm:pt modelId="{88F1DAE4-0586-425B-A0D8-FF0AF7E2600C}" type="pres">
      <dgm:prSet presAssocID="{4C771A72-C444-4F21-BEFA-1E8DC16E9488}" presName="FourNodes_1" presStyleLbl="node1" presStyleIdx="0" presStyleCnt="4">
        <dgm:presLayoutVars>
          <dgm:bulletEnabled val="1"/>
        </dgm:presLayoutVars>
      </dgm:prSet>
      <dgm:spPr/>
    </dgm:pt>
    <dgm:pt modelId="{8315349F-834E-4EBD-9F07-73574DE0AA35}" type="pres">
      <dgm:prSet presAssocID="{4C771A72-C444-4F21-BEFA-1E8DC16E9488}" presName="FourNodes_2" presStyleLbl="node1" presStyleIdx="1" presStyleCnt="4">
        <dgm:presLayoutVars>
          <dgm:bulletEnabled val="1"/>
        </dgm:presLayoutVars>
      </dgm:prSet>
      <dgm:spPr/>
    </dgm:pt>
    <dgm:pt modelId="{91C811F7-C9DA-4CB8-8A32-3479664EFC59}" type="pres">
      <dgm:prSet presAssocID="{4C771A72-C444-4F21-BEFA-1E8DC16E9488}" presName="FourNodes_3" presStyleLbl="node1" presStyleIdx="2" presStyleCnt="4">
        <dgm:presLayoutVars>
          <dgm:bulletEnabled val="1"/>
        </dgm:presLayoutVars>
      </dgm:prSet>
      <dgm:spPr/>
    </dgm:pt>
    <dgm:pt modelId="{AFAE30CB-D5B3-4ECD-B6C5-AB67D9F22230}" type="pres">
      <dgm:prSet presAssocID="{4C771A72-C444-4F21-BEFA-1E8DC16E9488}" presName="FourNodes_4" presStyleLbl="node1" presStyleIdx="3" presStyleCnt="4">
        <dgm:presLayoutVars>
          <dgm:bulletEnabled val="1"/>
        </dgm:presLayoutVars>
      </dgm:prSet>
      <dgm:spPr/>
    </dgm:pt>
    <dgm:pt modelId="{DD4AD57C-55B1-428E-B434-75E86DFF89E8}" type="pres">
      <dgm:prSet presAssocID="{4C771A72-C444-4F21-BEFA-1E8DC16E9488}" presName="FourConn_1-2" presStyleLbl="fgAccFollowNode1" presStyleIdx="0" presStyleCnt="3">
        <dgm:presLayoutVars>
          <dgm:bulletEnabled val="1"/>
        </dgm:presLayoutVars>
      </dgm:prSet>
      <dgm:spPr/>
    </dgm:pt>
    <dgm:pt modelId="{E8271825-74E7-4C68-A7EC-25A209E65502}" type="pres">
      <dgm:prSet presAssocID="{4C771A72-C444-4F21-BEFA-1E8DC16E9488}" presName="FourConn_2-3" presStyleLbl="fgAccFollowNode1" presStyleIdx="1" presStyleCnt="3">
        <dgm:presLayoutVars>
          <dgm:bulletEnabled val="1"/>
        </dgm:presLayoutVars>
      </dgm:prSet>
      <dgm:spPr/>
    </dgm:pt>
    <dgm:pt modelId="{E8492AA1-87F4-4776-857C-3E91405572C8}" type="pres">
      <dgm:prSet presAssocID="{4C771A72-C444-4F21-BEFA-1E8DC16E9488}" presName="FourConn_3-4" presStyleLbl="fgAccFollowNode1" presStyleIdx="2" presStyleCnt="3">
        <dgm:presLayoutVars>
          <dgm:bulletEnabled val="1"/>
        </dgm:presLayoutVars>
      </dgm:prSet>
      <dgm:spPr/>
    </dgm:pt>
    <dgm:pt modelId="{90398FAC-8B0D-4C09-8C58-CB0CBAACCFD3}" type="pres">
      <dgm:prSet presAssocID="{4C771A72-C444-4F21-BEFA-1E8DC16E9488}" presName="FourNodes_1_text" presStyleLbl="node1" presStyleIdx="3" presStyleCnt="4">
        <dgm:presLayoutVars>
          <dgm:bulletEnabled val="1"/>
        </dgm:presLayoutVars>
      </dgm:prSet>
      <dgm:spPr/>
    </dgm:pt>
    <dgm:pt modelId="{8C32BD63-C542-44CD-A52D-D47F71144484}" type="pres">
      <dgm:prSet presAssocID="{4C771A72-C444-4F21-BEFA-1E8DC16E9488}" presName="FourNodes_2_text" presStyleLbl="node1" presStyleIdx="3" presStyleCnt="4">
        <dgm:presLayoutVars>
          <dgm:bulletEnabled val="1"/>
        </dgm:presLayoutVars>
      </dgm:prSet>
      <dgm:spPr/>
    </dgm:pt>
    <dgm:pt modelId="{FD0A43F7-561D-4A0B-BE24-D6A919C43784}" type="pres">
      <dgm:prSet presAssocID="{4C771A72-C444-4F21-BEFA-1E8DC16E9488}" presName="FourNodes_3_text" presStyleLbl="node1" presStyleIdx="3" presStyleCnt="4">
        <dgm:presLayoutVars>
          <dgm:bulletEnabled val="1"/>
        </dgm:presLayoutVars>
      </dgm:prSet>
      <dgm:spPr/>
    </dgm:pt>
    <dgm:pt modelId="{4E59FBA8-D3B3-449A-B920-6F3F12C1F550}" type="pres">
      <dgm:prSet presAssocID="{4C771A72-C444-4F21-BEFA-1E8DC16E9488}" presName="FourNodes_4_text" presStyleLbl="node1" presStyleIdx="3" presStyleCnt="4">
        <dgm:presLayoutVars>
          <dgm:bulletEnabled val="1"/>
        </dgm:presLayoutVars>
      </dgm:prSet>
      <dgm:spPr/>
    </dgm:pt>
  </dgm:ptLst>
  <dgm:cxnLst>
    <dgm:cxn modelId="{A26FB708-853D-47F2-B978-797C74142D94}" type="presOf" srcId="{1D8A87E8-2F86-4A8C-99EE-26EC6C27D481}" destId="{E8271825-74E7-4C68-A7EC-25A209E65502}" srcOrd="0" destOrd="0" presId="urn:microsoft.com/office/officeart/2005/8/layout/vProcess5"/>
    <dgm:cxn modelId="{39BAA211-3E2F-4627-8A91-AA00E4CCD844}" type="presOf" srcId="{D6FE8AF2-C20A-4BF6-AD6F-17DA1B672CA3}" destId="{4E59FBA8-D3B3-449A-B920-6F3F12C1F550}" srcOrd="1" destOrd="0" presId="urn:microsoft.com/office/officeart/2005/8/layout/vProcess5"/>
    <dgm:cxn modelId="{9169401D-723C-40E9-BC7C-938F57A018B8}" srcId="{4C771A72-C444-4F21-BEFA-1E8DC16E9488}" destId="{4E316441-C107-4CFD-A2DE-A567A864E04E}" srcOrd="1" destOrd="0" parTransId="{8CEB6CA4-276C-4EF5-B05A-D2586041D362}" sibTransId="{1D8A87E8-2F86-4A8C-99EE-26EC6C27D481}"/>
    <dgm:cxn modelId="{2C8CC526-0998-40D4-B925-EB26866DE220}" type="presOf" srcId="{9F374261-256E-47A3-B4B3-3B59E83BD969}" destId="{91C811F7-C9DA-4CB8-8A32-3479664EFC59}" srcOrd="0" destOrd="0" presId="urn:microsoft.com/office/officeart/2005/8/layout/vProcess5"/>
    <dgm:cxn modelId="{FD985A37-A1DB-4576-8D93-E0CD748C7785}" type="presOf" srcId="{4E316441-C107-4CFD-A2DE-A567A864E04E}" destId="{8315349F-834E-4EBD-9F07-73574DE0AA35}" srcOrd="0" destOrd="0" presId="urn:microsoft.com/office/officeart/2005/8/layout/vProcess5"/>
    <dgm:cxn modelId="{87D9F83B-01BE-42A9-936D-7449655AFC90}" type="presOf" srcId="{4C771A72-C444-4F21-BEFA-1E8DC16E9488}" destId="{0ACCBACA-9F4A-4A5D-8118-688079A44C3B}" srcOrd="0" destOrd="0" presId="urn:microsoft.com/office/officeart/2005/8/layout/vProcess5"/>
    <dgm:cxn modelId="{65BF7E6B-7EE3-4849-BBF3-ACA51C7464BE}" type="presOf" srcId="{9F374261-256E-47A3-B4B3-3B59E83BD969}" destId="{FD0A43F7-561D-4A0B-BE24-D6A919C43784}" srcOrd="1" destOrd="0" presId="urn:microsoft.com/office/officeart/2005/8/layout/vProcess5"/>
    <dgm:cxn modelId="{4995BA4E-254A-496B-A939-D0AB81849A65}" type="presOf" srcId="{D6FE8AF2-C20A-4BF6-AD6F-17DA1B672CA3}" destId="{AFAE30CB-D5B3-4ECD-B6C5-AB67D9F22230}" srcOrd="0" destOrd="0" presId="urn:microsoft.com/office/officeart/2005/8/layout/vProcess5"/>
    <dgm:cxn modelId="{4890AF7B-CDDD-4926-8746-2A4C1D1D836B}" srcId="{D6FE8AF2-C20A-4BF6-AD6F-17DA1B672CA3}" destId="{80DE317C-C490-40A8-B5F3-58DCB3914FF1}" srcOrd="0" destOrd="0" parTransId="{7B063054-164C-4646-8E3F-7AAF8E4B0655}" sibTransId="{530E9433-09F6-47EC-8389-926C1E4D5801}"/>
    <dgm:cxn modelId="{6DC6DB87-F1CB-4372-9396-5C93532A542B}" type="presOf" srcId="{0A7F512F-84CA-4EBB-8F4C-EA8209B06B30}" destId="{88F1DAE4-0586-425B-A0D8-FF0AF7E2600C}" srcOrd="0" destOrd="0" presId="urn:microsoft.com/office/officeart/2005/8/layout/vProcess5"/>
    <dgm:cxn modelId="{13140F9A-A8DC-4B1C-8F3F-863670692CF4}" type="presOf" srcId="{B614A78F-66D4-43FD-BB46-6DA9BC1326B1}" destId="{DD4AD57C-55B1-428E-B434-75E86DFF89E8}" srcOrd="0" destOrd="0" presId="urn:microsoft.com/office/officeart/2005/8/layout/vProcess5"/>
    <dgm:cxn modelId="{1635B19C-32DA-4E4B-98AC-0FCE4C1B8E97}" srcId="{4C771A72-C444-4F21-BEFA-1E8DC16E9488}" destId="{9F374261-256E-47A3-B4B3-3B59E83BD969}" srcOrd="2" destOrd="0" parTransId="{3B96D166-76F0-449F-8325-F442A550E320}" sibTransId="{C0E20011-163C-4BAB-973E-958EE5BA88A9}"/>
    <dgm:cxn modelId="{44DEE8A3-62C4-4629-9492-1AE7D04E6A60}" srcId="{4C771A72-C444-4F21-BEFA-1E8DC16E9488}" destId="{0A7F512F-84CA-4EBB-8F4C-EA8209B06B30}" srcOrd="0" destOrd="0" parTransId="{77F1E234-6375-41CC-B654-4247AC6FED7E}" sibTransId="{B614A78F-66D4-43FD-BB46-6DA9BC1326B1}"/>
    <dgm:cxn modelId="{95BBBBAC-B355-4FD4-AFFB-FA0275F78044}" type="presOf" srcId="{80DE317C-C490-40A8-B5F3-58DCB3914FF1}" destId="{AFAE30CB-D5B3-4ECD-B6C5-AB67D9F22230}" srcOrd="0" destOrd="1" presId="urn:microsoft.com/office/officeart/2005/8/layout/vProcess5"/>
    <dgm:cxn modelId="{AE3A11BD-809E-4A73-B18D-23B85894F92F}" type="presOf" srcId="{0A7F512F-84CA-4EBB-8F4C-EA8209B06B30}" destId="{90398FAC-8B0D-4C09-8C58-CB0CBAACCFD3}" srcOrd="1" destOrd="0" presId="urn:microsoft.com/office/officeart/2005/8/layout/vProcess5"/>
    <dgm:cxn modelId="{1734FEC0-EB41-449F-9F5E-7C6AA9164C5C}" srcId="{4C771A72-C444-4F21-BEFA-1E8DC16E9488}" destId="{D6FE8AF2-C20A-4BF6-AD6F-17DA1B672CA3}" srcOrd="3" destOrd="0" parTransId="{9E289A8A-9680-4225-A528-30C8887AAF01}" sibTransId="{74B5D47D-3504-4D05-8596-AB837E600030}"/>
    <dgm:cxn modelId="{7EB249E4-F157-49F8-BFFA-1921831E4578}" type="presOf" srcId="{80DE317C-C490-40A8-B5F3-58DCB3914FF1}" destId="{4E59FBA8-D3B3-449A-B920-6F3F12C1F550}" srcOrd="1" destOrd="1" presId="urn:microsoft.com/office/officeart/2005/8/layout/vProcess5"/>
    <dgm:cxn modelId="{E05E86F6-FCE5-4FAF-B0DF-6CEEF891E9EC}" type="presOf" srcId="{4E316441-C107-4CFD-A2DE-A567A864E04E}" destId="{8C32BD63-C542-44CD-A52D-D47F71144484}" srcOrd="1" destOrd="0" presId="urn:microsoft.com/office/officeart/2005/8/layout/vProcess5"/>
    <dgm:cxn modelId="{275647FC-4DC9-4226-ADA2-CA445BED8C5B}" type="presOf" srcId="{C0E20011-163C-4BAB-973E-958EE5BA88A9}" destId="{E8492AA1-87F4-4776-857C-3E91405572C8}" srcOrd="0" destOrd="0" presId="urn:microsoft.com/office/officeart/2005/8/layout/vProcess5"/>
    <dgm:cxn modelId="{46521E39-0E01-44AF-961D-FEB81349253A}" type="presParOf" srcId="{0ACCBACA-9F4A-4A5D-8118-688079A44C3B}" destId="{E1CA28A8-98B3-42BD-B395-1CD97912D4A2}" srcOrd="0" destOrd="0" presId="urn:microsoft.com/office/officeart/2005/8/layout/vProcess5"/>
    <dgm:cxn modelId="{98D28168-81FE-4BCF-A9D8-AFB55E5EEA5B}" type="presParOf" srcId="{0ACCBACA-9F4A-4A5D-8118-688079A44C3B}" destId="{88F1DAE4-0586-425B-A0D8-FF0AF7E2600C}" srcOrd="1" destOrd="0" presId="urn:microsoft.com/office/officeart/2005/8/layout/vProcess5"/>
    <dgm:cxn modelId="{A5AC839B-0B82-4C7B-8842-17B734E02BB6}" type="presParOf" srcId="{0ACCBACA-9F4A-4A5D-8118-688079A44C3B}" destId="{8315349F-834E-4EBD-9F07-73574DE0AA35}" srcOrd="2" destOrd="0" presId="urn:microsoft.com/office/officeart/2005/8/layout/vProcess5"/>
    <dgm:cxn modelId="{1401FF8B-AAAA-4766-8B39-32F01782B8E4}" type="presParOf" srcId="{0ACCBACA-9F4A-4A5D-8118-688079A44C3B}" destId="{91C811F7-C9DA-4CB8-8A32-3479664EFC59}" srcOrd="3" destOrd="0" presId="urn:microsoft.com/office/officeart/2005/8/layout/vProcess5"/>
    <dgm:cxn modelId="{13E8EF87-4628-4648-8FEC-8BD25C423861}" type="presParOf" srcId="{0ACCBACA-9F4A-4A5D-8118-688079A44C3B}" destId="{AFAE30CB-D5B3-4ECD-B6C5-AB67D9F22230}" srcOrd="4" destOrd="0" presId="urn:microsoft.com/office/officeart/2005/8/layout/vProcess5"/>
    <dgm:cxn modelId="{38B1987B-A328-4969-BFC8-2F3DAA8244E2}" type="presParOf" srcId="{0ACCBACA-9F4A-4A5D-8118-688079A44C3B}" destId="{DD4AD57C-55B1-428E-B434-75E86DFF89E8}" srcOrd="5" destOrd="0" presId="urn:microsoft.com/office/officeart/2005/8/layout/vProcess5"/>
    <dgm:cxn modelId="{E5781191-21E5-4F02-A387-D86D7FA14BEE}" type="presParOf" srcId="{0ACCBACA-9F4A-4A5D-8118-688079A44C3B}" destId="{E8271825-74E7-4C68-A7EC-25A209E65502}" srcOrd="6" destOrd="0" presId="urn:microsoft.com/office/officeart/2005/8/layout/vProcess5"/>
    <dgm:cxn modelId="{A9E2DADA-4DDF-41D2-8B58-726023EEE913}" type="presParOf" srcId="{0ACCBACA-9F4A-4A5D-8118-688079A44C3B}" destId="{E8492AA1-87F4-4776-857C-3E91405572C8}" srcOrd="7" destOrd="0" presId="urn:microsoft.com/office/officeart/2005/8/layout/vProcess5"/>
    <dgm:cxn modelId="{44910264-A713-49AF-B498-6E447F4F9B3F}" type="presParOf" srcId="{0ACCBACA-9F4A-4A5D-8118-688079A44C3B}" destId="{90398FAC-8B0D-4C09-8C58-CB0CBAACCFD3}" srcOrd="8" destOrd="0" presId="urn:microsoft.com/office/officeart/2005/8/layout/vProcess5"/>
    <dgm:cxn modelId="{CB887BD8-4C55-4ED0-90F5-BACD95DAA44A}" type="presParOf" srcId="{0ACCBACA-9F4A-4A5D-8118-688079A44C3B}" destId="{8C32BD63-C542-44CD-A52D-D47F71144484}" srcOrd="9" destOrd="0" presId="urn:microsoft.com/office/officeart/2005/8/layout/vProcess5"/>
    <dgm:cxn modelId="{183B4CC6-0644-458C-99A2-615DF33376DC}" type="presParOf" srcId="{0ACCBACA-9F4A-4A5D-8118-688079A44C3B}" destId="{FD0A43F7-561D-4A0B-BE24-D6A919C43784}" srcOrd="10" destOrd="0" presId="urn:microsoft.com/office/officeart/2005/8/layout/vProcess5"/>
    <dgm:cxn modelId="{DD9279B2-79F9-40DC-B78F-FC12B4989FFE}" type="presParOf" srcId="{0ACCBACA-9F4A-4A5D-8118-688079A44C3B}" destId="{4E59FBA8-D3B3-449A-B920-6F3F12C1F55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89D9E-1792-4AC6-B60C-9D40F510D6DF}"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055207BA-A888-4206-B458-97C1B315AD94}">
      <dgm:prSet/>
      <dgm:spPr/>
      <dgm:t>
        <a:bodyPr/>
        <a:lstStyle/>
        <a:p>
          <a:r>
            <a:rPr lang="el-GR"/>
            <a:t>Όλα τα ανθρώπινα όντα: ελεύθερα και ορθολογικά </a:t>
          </a:r>
          <a:r>
            <a:rPr lang="el-GR">
              <a:sym typeface="Wingdings" panose="05000000000000000000" pitchFamily="2" charset="2"/>
            </a:rPr>
            <a:t></a:t>
          </a:r>
          <a:r>
            <a:rPr lang="el-GR"/>
            <a:t> ίσα στο ηθικό επίπεδο. Η άνιση μεταχείριση των γυναικών </a:t>
          </a:r>
          <a:r>
            <a:rPr lang="el-GR">
              <a:sym typeface="Wingdings" panose="05000000000000000000" pitchFamily="2" charset="2"/>
            </a:rPr>
            <a:t></a:t>
          </a:r>
          <a:r>
            <a:rPr lang="el-GR"/>
            <a:t>ανισότητα και αδικία</a:t>
          </a:r>
          <a:endParaRPr lang="en-US"/>
        </a:p>
      </dgm:t>
    </dgm:pt>
    <dgm:pt modelId="{E0F73171-36E1-4B1B-B6E1-D81E8E5B8595}" type="parTrans" cxnId="{B8EBE989-7D72-427B-8575-0F91865B4F3C}">
      <dgm:prSet/>
      <dgm:spPr/>
      <dgm:t>
        <a:bodyPr/>
        <a:lstStyle/>
        <a:p>
          <a:endParaRPr lang="en-US"/>
        </a:p>
      </dgm:t>
    </dgm:pt>
    <dgm:pt modelId="{03AAD305-AA9E-4667-9263-EFD426DBEC68}" type="sibTrans" cxnId="{B8EBE989-7D72-427B-8575-0F91865B4F3C}">
      <dgm:prSet/>
      <dgm:spPr/>
      <dgm:t>
        <a:bodyPr/>
        <a:lstStyle/>
        <a:p>
          <a:endParaRPr lang="en-US"/>
        </a:p>
      </dgm:t>
    </dgm:pt>
    <dgm:pt modelId="{DADC8649-EFF4-43B0-81B6-2CB8E67AFD6E}">
      <dgm:prSet/>
      <dgm:spPr/>
      <dgm:t>
        <a:bodyPr/>
        <a:lstStyle/>
        <a:p>
          <a:r>
            <a:rPr lang="el-GR"/>
            <a:t>Υπέρ της εξάλειψης των διακρίσεων, υπέρ των ίσων δικαιωμάτων και ευκαιριών και υπέρ της ισότιμης συμμετοχής στους επιστημονικούς κλάδους </a:t>
          </a:r>
          <a:r>
            <a:rPr lang="el-GR">
              <a:sym typeface="Wingdings" panose="05000000000000000000" pitchFamily="2" charset="2"/>
            </a:rPr>
            <a:t></a:t>
          </a:r>
          <a:r>
            <a:rPr lang="el-GR"/>
            <a:t>Προσαρμογή των γυναικών στην ανδροκρατία και στα αντίστοιχα χαρακτηριστικά των ανδρών</a:t>
          </a:r>
          <a:r>
            <a:rPr lang="el-GR">
              <a:sym typeface="Wingdings" panose="05000000000000000000" pitchFamily="2" charset="2"/>
            </a:rPr>
            <a:t></a:t>
          </a:r>
          <a:r>
            <a:rPr lang="el-GR"/>
            <a:t> ισότητα: πλάνη</a:t>
          </a:r>
          <a:endParaRPr lang="en-US"/>
        </a:p>
      </dgm:t>
    </dgm:pt>
    <dgm:pt modelId="{1DF965CC-5CB8-46A9-AB4B-652B38D44621}" type="parTrans" cxnId="{853D6F3A-1D53-42C8-974A-F29DED661532}">
      <dgm:prSet/>
      <dgm:spPr/>
      <dgm:t>
        <a:bodyPr/>
        <a:lstStyle/>
        <a:p>
          <a:endParaRPr lang="en-US"/>
        </a:p>
      </dgm:t>
    </dgm:pt>
    <dgm:pt modelId="{A567D842-FC74-44A5-8556-3328DA5EFB8D}" type="sibTrans" cxnId="{853D6F3A-1D53-42C8-974A-F29DED661532}">
      <dgm:prSet/>
      <dgm:spPr/>
      <dgm:t>
        <a:bodyPr/>
        <a:lstStyle/>
        <a:p>
          <a:endParaRPr lang="en-US"/>
        </a:p>
      </dgm:t>
    </dgm:pt>
    <dgm:pt modelId="{ADFCB758-E88E-4279-9AE7-56A17FB877C6}">
      <dgm:prSet/>
      <dgm:spPr/>
      <dgm:t>
        <a:bodyPr/>
        <a:lstStyle/>
        <a:p>
          <a:r>
            <a:rPr lang="el-GR"/>
            <a:t>Λύση στα περιβαλλοντικά προβλήματα: Καλύτερη επιστήμη, αποτελεσματικότεροι τρόποι διαχείρισης της φύσης και ευστοχότεροι νόμοι</a:t>
          </a:r>
          <a:endParaRPr lang="en-US"/>
        </a:p>
      </dgm:t>
    </dgm:pt>
    <dgm:pt modelId="{9AAFE85A-99A4-41FA-9561-6395215FB483}" type="parTrans" cxnId="{92E20EE7-1CCD-4F35-852E-D451E13538F9}">
      <dgm:prSet/>
      <dgm:spPr/>
      <dgm:t>
        <a:bodyPr/>
        <a:lstStyle/>
        <a:p>
          <a:endParaRPr lang="en-US"/>
        </a:p>
      </dgm:t>
    </dgm:pt>
    <dgm:pt modelId="{95C6B016-79ED-4DD5-80AB-C1F8F18FF4E9}" type="sibTrans" cxnId="{92E20EE7-1CCD-4F35-852E-D451E13538F9}">
      <dgm:prSet/>
      <dgm:spPr/>
      <dgm:t>
        <a:bodyPr/>
        <a:lstStyle/>
        <a:p>
          <a:endParaRPr lang="en-US"/>
        </a:p>
      </dgm:t>
    </dgm:pt>
    <dgm:pt modelId="{EF24E60A-1A07-4A2E-88E5-BD4662B030B5}" type="pres">
      <dgm:prSet presAssocID="{89C89D9E-1792-4AC6-B60C-9D40F510D6DF}" presName="vert0" presStyleCnt="0">
        <dgm:presLayoutVars>
          <dgm:dir/>
          <dgm:animOne val="branch"/>
          <dgm:animLvl val="lvl"/>
        </dgm:presLayoutVars>
      </dgm:prSet>
      <dgm:spPr/>
    </dgm:pt>
    <dgm:pt modelId="{A710F5A7-1F5E-4346-BE35-03D60231D9CD}" type="pres">
      <dgm:prSet presAssocID="{055207BA-A888-4206-B458-97C1B315AD94}" presName="thickLine" presStyleLbl="alignNode1" presStyleIdx="0" presStyleCnt="3"/>
      <dgm:spPr/>
    </dgm:pt>
    <dgm:pt modelId="{3015A1DE-8506-41DE-900F-701084C731AA}" type="pres">
      <dgm:prSet presAssocID="{055207BA-A888-4206-B458-97C1B315AD94}" presName="horz1" presStyleCnt="0"/>
      <dgm:spPr/>
    </dgm:pt>
    <dgm:pt modelId="{43B159F6-52E0-44A3-B59C-7FA810FB1AF7}" type="pres">
      <dgm:prSet presAssocID="{055207BA-A888-4206-B458-97C1B315AD94}" presName="tx1" presStyleLbl="revTx" presStyleIdx="0" presStyleCnt="3"/>
      <dgm:spPr/>
    </dgm:pt>
    <dgm:pt modelId="{89C8EF2F-9366-47D8-AFC4-1B985399C68C}" type="pres">
      <dgm:prSet presAssocID="{055207BA-A888-4206-B458-97C1B315AD94}" presName="vert1" presStyleCnt="0"/>
      <dgm:spPr/>
    </dgm:pt>
    <dgm:pt modelId="{CAE7007A-306A-495F-80B2-F7AC16B4F85C}" type="pres">
      <dgm:prSet presAssocID="{DADC8649-EFF4-43B0-81B6-2CB8E67AFD6E}" presName="thickLine" presStyleLbl="alignNode1" presStyleIdx="1" presStyleCnt="3"/>
      <dgm:spPr/>
    </dgm:pt>
    <dgm:pt modelId="{74E4EA1B-1AD4-499D-B2AA-FEFA77241384}" type="pres">
      <dgm:prSet presAssocID="{DADC8649-EFF4-43B0-81B6-2CB8E67AFD6E}" presName="horz1" presStyleCnt="0"/>
      <dgm:spPr/>
    </dgm:pt>
    <dgm:pt modelId="{3D998D47-440C-4CBE-B9B7-AAB8DF584B99}" type="pres">
      <dgm:prSet presAssocID="{DADC8649-EFF4-43B0-81B6-2CB8E67AFD6E}" presName="tx1" presStyleLbl="revTx" presStyleIdx="1" presStyleCnt="3"/>
      <dgm:spPr/>
    </dgm:pt>
    <dgm:pt modelId="{F1557423-4A9C-4630-9A4C-1B6C2B57B2FC}" type="pres">
      <dgm:prSet presAssocID="{DADC8649-EFF4-43B0-81B6-2CB8E67AFD6E}" presName="vert1" presStyleCnt="0"/>
      <dgm:spPr/>
    </dgm:pt>
    <dgm:pt modelId="{1588C9CA-C9B3-4420-9FEE-235E9034E213}" type="pres">
      <dgm:prSet presAssocID="{ADFCB758-E88E-4279-9AE7-56A17FB877C6}" presName="thickLine" presStyleLbl="alignNode1" presStyleIdx="2" presStyleCnt="3"/>
      <dgm:spPr/>
    </dgm:pt>
    <dgm:pt modelId="{89FAF2B2-E747-401C-806A-25FF794EFBD8}" type="pres">
      <dgm:prSet presAssocID="{ADFCB758-E88E-4279-9AE7-56A17FB877C6}" presName="horz1" presStyleCnt="0"/>
      <dgm:spPr/>
    </dgm:pt>
    <dgm:pt modelId="{F68DF4AB-CC84-468C-89A8-BC9CECFCD820}" type="pres">
      <dgm:prSet presAssocID="{ADFCB758-E88E-4279-9AE7-56A17FB877C6}" presName="tx1" presStyleLbl="revTx" presStyleIdx="2" presStyleCnt="3"/>
      <dgm:spPr/>
    </dgm:pt>
    <dgm:pt modelId="{0B2BB661-5EEE-4D2B-ADB2-FAE052C6D368}" type="pres">
      <dgm:prSet presAssocID="{ADFCB758-E88E-4279-9AE7-56A17FB877C6}" presName="vert1" presStyleCnt="0"/>
      <dgm:spPr/>
    </dgm:pt>
  </dgm:ptLst>
  <dgm:cxnLst>
    <dgm:cxn modelId="{BEC2B600-2274-4D6C-A209-0EDBCF9E9D26}" type="presOf" srcId="{89C89D9E-1792-4AC6-B60C-9D40F510D6DF}" destId="{EF24E60A-1A07-4A2E-88E5-BD4662B030B5}" srcOrd="0" destOrd="0" presId="urn:microsoft.com/office/officeart/2008/layout/LinedList"/>
    <dgm:cxn modelId="{F39EEE22-3332-4488-9558-3CF7C5B4E541}" type="presOf" srcId="{ADFCB758-E88E-4279-9AE7-56A17FB877C6}" destId="{F68DF4AB-CC84-468C-89A8-BC9CECFCD820}" srcOrd="0" destOrd="0" presId="urn:microsoft.com/office/officeart/2008/layout/LinedList"/>
    <dgm:cxn modelId="{853D6F3A-1D53-42C8-974A-F29DED661532}" srcId="{89C89D9E-1792-4AC6-B60C-9D40F510D6DF}" destId="{DADC8649-EFF4-43B0-81B6-2CB8E67AFD6E}" srcOrd="1" destOrd="0" parTransId="{1DF965CC-5CB8-46A9-AB4B-652B38D44621}" sibTransId="{A567D842-FC74-44A5-8556-3328DA5EFB8D}"/>
    <dgm:cxn modelId="{0B05517C-7602-4F2E-A17D-3797B5A82200}" type="presOf" srcId="{055207BA-A888-4206-B458-97C1B315AD94}" destId="{43B159F6-52E0-44A3-B59C-7FA810FB1AF7}" srcOrd="0" destOrd="0" presId="urn:microsoft.com/office/officeart/2008/layout/LinedList"/>
    <dgm:cxn modelId="{B8EBE989-7D72-427B-8575-0F91865B4F3C}" srcId="{89C89D9E-1792-4AC6-B60C-9D40F510D6DF}" destId="{055207BA-A888-4206-B458-97C1B315AD94}" srcOrd="0" destOrd="0" parTransId="{E0F73171-36E1-4B1B-B6E1-D81E8E5B8595}" sibTransId="{03AAD305-AA9E-4667-9263-EFD426DBEC68}"/>
    <dgm:cxn modelId="{92E20EE7-1CCD-4F35-852E-D451E13538F9}" srcId="{89C89D9E-1792-4AC6-B60C-9D40F510D6DF}" destId="{ADFCB758-E88E-4279-9AE7-56A17FB877C6}" srcOrd="2" destOrd="0" parTransId="{9AAFE85A-99A4-41FA-9561-6395215FB483}" sibTransId="{95C6B016-79ED-4DD5-80AB-C1F8F18FF4E9}"/>
    <dgm:cxn modelId="{DE692AF2-BE47-4A0D-AAB7-396FE31E97F0}" type="presOf" srcId="{DADC8649-EFF4-43B0-81B6-2CB8E67AFD6E}" destId="{3D998D47-440C-4CBE-B9B7-AAB8DF584B99}" srcOrd="0" destOrd="0" presId="urn:microsoft.com/office/officeart/2008/layout/LinedList"/>
    <dgm:cxn modelId="{D3AE44A3-6991-42D3-AAFD-6EDB0BC632E7}" type="presParOf" srcId="{EF24E60A-1A07-4A2E-88E5-BD4662B030B5}" destId="{A710F5A7-1F5E-4346-BE35-03D60231D9CD}" srcOrd="0" destOrd="0" presId="urn:microsoft.com/office/officeart/2008/layout/LinedList"/>
    <dgm:cxn modelId="{8B124F1C-35C5-446A-9D4E-ADEC8964E3AE}" type="presParOf" srcId="{EF24E60A-1A07-4A2E-88E5-BD4662B030B5}" destId="{3015A1DE-8506-41DE-900F-701084C731AA}" srcOrd="1" destOrd="0" presId="urn:microsoft.com/office/officeart/2008/layout/LinedList"/>
    <dgm:cxn modelId="{AD8C7705-622C-433F-98C7-1657EB880262}" type="presParOf" srcId="{3015A1DE-8506-41DE-900F-701084C731AA}" destId="{43B159F6-52E0-44A3-B59C-7FA810FB1AF7}" srcOrd="0" destOrd="0" presId="urn:microsoft.com/office/officeart/2008/layout/LinedList"/>
    <dgm:cxn modelId="{012EE908-AFF6-4191-B549-7D2FB427E351}" type="presParOf" srcId="{3015A1DE-8506-41DE-900F-701084C731AA}" destId="{89C8EF2F-9366-47D8-AFC4-1B985399C68C}" srcOrd="1" destOrd="0" presId="urn:microsoft.com/office/officeart/2008/layout/LinedList"/>
    <dgm:cxn modelId="{CE1AFFFE-2DD9-4A65-809E-D0DD1D797EF8}" type="presParOf" srcId="{EF24E60A-1A07-4A2E-88E5-BD4662B030B5}" destId="{CAE7007A-306A-495F-80B2-F7AC16B4F85C}" srcOrd="2" destOrd="0" presId="urn:microsoft.com/office/officeart/2008/layout/LinedList"/>
    <dgm:cxn modelId="{9A09EE02-7853-437B-BE39-818164F3521C}" type="presParOf" srcId="{EF24E60A-1A07-4A2E-88E5-BD4662B030B5}" destId="{74E4EA1B-1AD4-499D-B2AA-FEFA77241384}" srcOrd="3" destOrd="0" presId="urn:microsoft.com/office/officeart/2008/layout/LinedList"/>
    <dgm:cxn modelId="{C5D532C3-8909-4887-B113-FDFF6E3A56F3}" type="presParOf" srcId="{74E4EA1B-1AD4-499D-B2AA-FEFA77241384}" destId="{3D998D47-440C-4CBE-B9B7-AAB8DF584B99}" srcOrd="0" destOrd="0" presId="urn:microsoft.com/office/officeart/2008/layout/LinedList"/>
    <dgm:cxn modelId="{290465CD-03ED-47D6-AE83-2EF56E710CCC}" type="presParOf" srcId="{74E4EA1B-1AD4-499D-B2AA-FEFA77241384}" destId="{F1557423-4A9C-4630-9A4C-1B6C2B57B2FC}" srcOrd="1" destOrd="0" presId="urn:microsoft.com/office/officeart/2008/layout/LinedList"/>
    <dgm:cxn modelId="{D3E5EABA-3682-4A78-B758-B398E57E1127}" type="presParOf" srcId="{EF24E60A-1A07-4A2E-88E5-BD4662B030B5}" destId="{1588C9CA-C9B3-4420-9FEE-235E9034E213}" srcOrd="4" destOrd="0" presId="urn:microsoft.com/office/officeart/2008/layout/LinedList"/>
    <dgm:cxn modelId="{2819FC58-7A46-4014-830E-A0B62203B8AF}" type="presParOf" srcId="{EF24E60A-1A07-4A2E-88E5-BD4662B030B5}" destId="{89FAF2B2-E747-401C-806A-25FF794EFBD8}" srcOrd="5" destOrd="0" presId="urn:microsoft.com/office/officeart/2008/layout/LinedList"/>
    <dgm:cxn modelId="{BD9F140B-0D17-4E20-896A-3B6ABBE21F76}" type="presParOf" srcId="{89FAF2B2-E747-401C-806A-25FF794EFBD8}" destId="{F68DF4AB-CC84-468C-89A8-BC9CECFCD820}" srcOrd="0" destOrd="0" presId="urn:microsoft.com/office/officeart/2008/layout/LinedList"/>
    <dgm:cxn modelId="{31AEDEC9-D43F-487A-A711-35461AB1A2C9}" type="presParOf" srcId="{89FAF2B2-E747-401C-806A-25FF794EFBD8}" destId="{0B2BB661-5EEE-4D2B-ADB2-FAE052C6D3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DCCADB-019F-411F-ADFD-828D2BDEFC1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2B7C944-8214-4A09-A8C0-D41A0A34D607}">
      <dgm:prSet/>
      <dgm:spPr/>
      <dgm:t>
        <a:bodyPr/>
        <a:lstStyle/>
        <a:p>
          <a:r>
            <a:rPr lang="el-GR"/>
            <a:t>Γιατί είναι αναποτελεσματικές οι φιλελεύθερες οικοφεμινίστριες:</a:t>
          </a:r>
          <a:endParaRPr lang="en-US"/>
        </a:p>
      </dgm:t>
    </dgm:pt>
    <dgm:pt modelId="{9EDCD2E1-1244-49AA-A21C-4AF891647D47}" type="parTrans" cxnId="{C63246E4-5119-48A3-80D1-CE5ADB241177}">
      <dgm:prSet/>
      <dgm:spPr/>
      <dgm:t>
        <a:bodyPr/>
        <a:lstStyle/>
        <a:p>
          <a:endParaRPr lang="en-US"/>
        </a:p>
      </dgm:t>
    </dgm:pt>
    <dgm:pt modelId="{F04B9110-A122-4CBD-886C-F23DC12C76B1}" type="sibTrans" cxnId="{C63246E4-5119-48A3-80D1-CE5ADB241177}">
      <dgm:prSet/>
      <dgm:spPr/>
      <dgm:t>
        <a:bodyPr/>
        <a:lstStyle/>
        <a:p>
          <a:endParaRPr lang="en-US"/>
        </a:p>
      </dgm:t>
    </dgm:pt>
    <dgm:pt modelId="{A4F1C477-1774-4C81-9A54-466D9C5500C8}">
      <dgm:prSet/>
      <dgm:spPr/>
      <dgm:t>
        <a:bodyPr/>
        <a:lstStyle/>
        <a:p>
          <a:r>
            <a:rPr lang="el-GR"/>
            <a:t>Έλλειψη άσκησης κριτικής στην πατριαρχία</a:t>
          </a:r>
          <a:endParaRPr lang="en-US"/>
        </a:p>
      </dgm:t>
    </dgm:pt>
    <dgm:pt modelId="{79170583-68A0-463F-B257-B41CD9422359}" type="parTrans" cxnId="{B63539DC-FA85-4299-A80D-DBF508574A6B}">
      <dgm:prSet/>
      <dgm:spPr/>
      <dgm:t>
        <a:bodyPr/>
        <a:lstStyle/>
        <a:p>
          <a:endParaRPr lang="en-US"/>
        </a:p>
      </dgm:t>
    </dgm:pt>
    <dgm:pt modelId="{2B52FE3E-2B5E-45A4-9FC7-5369180BCD49}" type="sibTrans" cxnId="{B63539DC-FA85-4299-A80D-DBF508574A6B}">
      <dgm:prSet/>
      <dgm:spPr/>
      <dgm:t>
        <a:bodyPr/>
        <a:lstStyle/>
        <a:p>
          <a:endParaRPr lang="en-US"/>
        </a:p>
      </dgm:t>
    </dgm:pt>
    <dgm:pt modelId="{CF175FED-AABF-46FC-AA65-6D6054260780}">
      <dgm:prSet/>
      <dgm:spPr/>
      <dgm:t>
        <a:bodyPr/>
        <a:lstStyle/>
        <a:p>
          <a:r>
            <a:rPr lang="el-GR"/>
            <a:t>Μη ενασχόληση του οντολογικού διαχωρισμού του ανθρώπου και της φύσης</a:t>
          </a:r>
          <a:endParaRPr lang="en-US"/>
        </a:p>
      </dgm:t>
    </dgm:pt>
    <dgm:pt modelId="{3F15820E-66BA-4783-BCB0-773620023B9D}" type="parTrans" cxnId="{D945BC26-C2F0-4405-8DEC-9ADB1DBDFA01}">
      <dgm:prSet/>
      <dgm:spPr/>
      <dgm:t>
        <a:bodyPr/>
        <a:lstStyle/>
        <a:p>
          <a:endParaRPr lang="en-US"/>
        </a:p>
      </dgm:t>
    </dgm:pt>
    <dgm:pt modelId="{A24E5FB4-32A5-454A-827E-2D5A3ABC1ECC}" type="sibTrans" cxnId="{D945BC26-C2F0-4405-8DEC-9ADB1DBDFA01}">
      <dgm:prSet/>
      <dgm:spPr/>
      <dgm:t>
        <a:bodyPr/>
        <a:lstStyle/>
        <a:p>
          <a:endParaRPr lang="en-US"/>
        </a:p>
      </dgm:t>
    </dgm:pt>
    <dgm:pt modelId="{1B1CE6F9-AF2A-4035-BC0D-CC4044947947}" type="pres">
      <dgm:prSet presAssocID="{85DCCADB-019F-411F-ADFD-828D2BDEFC1D}" presName="linear" presStyleCnt="0">
        <dgm:presLayoutVars>
          <dgm:animLvl val="lvl"/>
          <dgm:resizeHandles val="exact"/>
        </dgm:presLayoutVars>
      </dgm:prSet>
      <dgm:spPr/>
    </dgm:pt>
    <dgm:pt modelId="{63409AB3-8DB7-4B45-99F6-BA019484F5F9}" type="pres">
      <dgm:prSet presAssocID="{A2B7C944-8214-4A09-A8C0-D41A0A34D607}" presName="parentText" presStyleLbl="node1" presStyleIdx="0" presStyleCnt="3">
        <dgm:presLayoutVars>
          <dgm:chMax val="0"/>
          <dgm:bulletEnabled val="1"/>
        </dgm:presLayoutVars>
      </dgm:prSet>
      <dgm:spPr/>
    </dgm:pt>
    <dgm:pt modelId="{396DD3C7-777E-4E23-AE21-8C245E8C9377}" type="pres">
      <dgm:prSet presAssocID="{F04B9110-A122-4CBD-886C-F23DC12C76B1}" presName="spacer" presStyleCnt="0"/>
      <dgm:spPr/>
    </dgm:pt>
    <dgm:pt modelId="{E97C4648-D4DA-4555-8953-0B4B7E4E6988}" type="pres">
      <dgm:prSet presAssocID="{A4F1C477-1774-4C81-9A54-466D9C5500C8}" presName="parentText" presStyleLbl="node1" presStyleIdx="1" presStyleCnt="3">
        <dgm:presLayoutVars>
          <dgm:chMax val="0"/>
          <dgm:bulletEnabled val="1"/>
        </dgm:presLayoutVars>
      </dgm:prSet>
      <dgm:spPr/>
    </dgm:pt>
    <dgm:pt modelId="{6406D899-0808-4BE7-A702-3237DECEF0B4}" type="pres">
      <dgm:prSet presAssocID="{2B52FE3E-2B5E-45A4-9FC7-5369180BCD49}" presName="spacer" presStyleCnt="0"/>
      <dgm:spPr/>
    </dgm:pt>
    <dgm:pt modelId="{A0E86CF5-69B9-41D0-8EE8-41ECA9C2E621}" type="pres">
      <dgm:prSet presAssocID="{CF175FED-AABF-46FC-AA65-6D6054260780}" presName="parentText" presStyleLbl="node1" presStyleIdx="2" presStyleCnt="3">
        <dgm:presLayoutVars>
          <dgm:chMax val="0"/>
          <dgm:bulletEnabled val="1"/>
        </dgm:presLayoutVars>
      </dgm:prSet>
      <dgm:spPr/>
    </dgm:pt>
  </dgm:ptLst>
  <dgm:cxnLst>
    <dgm:cxn modelId="{8D9A3A19-7067-453A-BB65-837206388256}" type="presOf" srcId="{CF175FED-AABF-46FC-AA65-6D6054260780}" destId="{A0E86CF5-69B9-41D0-8EE8-41ECA9C2E621}" srcOrd="0" destOrd="0" presId="urn:microsoft.com/office/officeart/2005/8/layout/vList2"/>
    <dgm:cxn modelId="{D945BC26-C2F0-4405-8DEC-9ADB1DBDFA01}" srcId="{85DCCADB-019F-411F-ADFD-828D2BDEFC1D}" destId="{CF175FED-AABF-46FC-AA65-6D6054260780}" srcOrd="2" destOrd="0" parTransId="{3F15820E-66BA-4783-BCB0-773620023B9D}" sibTransId="{A24E5FB4-32A5-454A-827E-2D5A3ABC1ECC}"/>
    <dgm:cxn modelId="{7EE4C8C8-F99E-4926-84B7-80FCCE2A52AF}" type="presOf" srcId="{A4F1C477-1774-4C81-9A54-466D9C5500C8}" destId="{E97C4648-D4DA-4555-8953-0B4B7E4E6988}" srcOrd="0" destOrd="0" presId="urn:microsoft.com/office/officeart/2005/8/layout/vList2"/>
    <dgm:cxn modelId="{FC6D7CD3-025E-4E3D-A68D-38D58817B8DA}" type="presOf" srcId="{85DCCADB-019F-411F-ADFD-828D2BDEFC1D}" destId="{1B1CE6F9-AF2A-4035-BC0D-CC4044947947}" srcOrd="0" destOrd="0" presId="urn:microsoft.com/office/officeart/2005/8/layout/vList2"/>
    <dgm:cxn modelId="{B63539DC-FA85-4299-A80D-DBF508574A6B}" srcId="{85DCCADB-019F-411F-ADFD-828D2BDEFC1D}" destId="{A4F1C477-1774-4C81-9A54-466D9C5500C8}" srcOrd="1" destOrd="0" parTransId="{79170583-68A0-463F-B257-B41CD9422359}" sibTransId="{2B52FE3E-2B5E-45A4-9FC7-5369180BCD49}"/>
    <dgm:cxn modelId="{C63246E4-5119-48A3-80D1-CE5ADB241177}" srcId="{85DCCADB-019F-411F-ADFD-828D2BDEFC1D}" destId="{A2B7C944-8214-4A09-A8C0-D41A0A34D607}" srcOrd="0" destOrd="0" parTransId="{9EDCD2E1-1244-49AA-A21C-4AF891647D47}" sibTransId="{F04B9110-A122-4CBD-886C-F23DC12C76B1}"/>
    <dgm:cxn modelId="{16D18EF4-4AED-4C6A-A564-3E5B8C3C8E6A}" type="presOf" srcId="{A2B7C944-8214-4A09-A8C0-D41A0A34D607}" destId="{63409AB3-8DB7-4B45-99F6-BA019484F5F9}" srcOrd="0" destOrd="0" presId="urn:microsoft.com/office/officeart/2005/8/layout/vList2"/>
    <dgm:cxn modelId="{1F6F29C3-B440-4867-8FD8-F5D26026853B}" type="presParOf" srcId="{1B1CE6F9-AF2A-4035-BC0D-CC4044947947}" destId="{63409AB3-8DB7-4B45-99F6-BA019484F5F9}" srcOrd="0" destOrd="0" presId="urn:microsoft.com/office/officeart/2005/8/layout/vList2"/>
    <dgm:cxn modelId="{BD9A8F54-7D0E-45B1-B789-BC5664B2E9DA}" type="presParOf" srcId="{1B1CE6F9-AF2A-4035-BC0D-CC4044947947}" destId="{396DD3C7-777E-4E23-AE21-8C245E8C9377}" srcOrd="1" destOrd="0" presId="urn:microsoft.com/office/officeart/2005/8/layout/vList2"/>
    <dgm:cxn modelId="{9AD975ED-DDE9-4F1D-9421-35D587366AF2}" type="presParOf" srcId="{1B1CE6F9-AF2A-4035-BC0D-CC4044947947}" destId="{E97C4648-D4DA-4555-8953-0B4B7E4E6988}" srcOrd="2" destOrd="0" presId="urn:microsoft.com/office/officeart/2005/8/layout/vList2"/>
    <dgm:cxn modelId="{D662E4F3-AA31-4A79-97E8-3E918772D511}" type="presParOf" srcId="{1B1CE6F9-AF2A-4035-BC0D-CC4044947947}" destId="{6406D899-0808-4BE7-A702-3237DECEF0B4}" srcOrd="3" destOrd="0" presId="urn:microsoft.com/office/officeart/2005/8/layout/vList2"/>
    <dgm:cxn modelId="{B4EC7DD1-F9BD-4970-8D92-DBD386B1CDEB}" type="presParOf" srcId="{1B1CE6F9-AF2A-4035-BC0D-CC4044947947}" destId="{A0E86CF5-69B9-41D0-8EE8-41ECA9C2E62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7924EC-98B8-4065-AE33-F37C920E4F2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4E16D38-3C3D-456B-A31A-8245E3E59B58}">
      <dgm:prSet/>
      <dgm:spPr/>
      <dgm:t>
        <a:bodyPr/>
        <a:lstStyle/>
        <a:p>
          <a:r>
            <a:rPr lang="el-GR"/>
            <a:t>Καταπίεση των γυναικών: είδος ταξικής καταπίεσης </a:t>
          </a:r>
          <a:endParaRPr lang="en-US"/>
        </a:p>
      </dgm:t>
    </dgm:pt>
    <dgm:pt modelId="{94826B5F-2480-4588-9918-9AE17F33836F}" type="parTrans" cxnId="{24EDB684-CBA4-489B-9E90-5EEAB7745C54}">
      <dgm:prSet/>
      <dgm:spPr/>
      <dgm:t>
        <a:bodyPr/>
        <a:lstStyle/>
        <a:p>
          <a:endParaRPr lang="en-US"/>
        </a:p>
      </dgm:t>
    </dgm:pt>
    <dgm:pt modelId="{E8222FE2-109A-469E-8C38-B47F2FF3DA1C}" type="sibTrans" cxnId="{24EDB684-CBA4-489B-9E90-5EEAB7745C54}">
      <dgm:prSet/>
      <dgm:spPr/>
      <dgm:t>
        <a:bodyPr/>
        <a:lstStyle/>
        <a:p>
          <a:endParaRPr lang="en-US"/>
        </a:p>
      </dgm:t>
    </dgm:pt>
    <dgm:pt modelId="{595F44AB-B0D9-4266-9000-65D35116BE93}">
      <dgm:prSet/>
      <dgm:spPr/>
      <dgm:t>
        <a:bodyPr/>
        <a:lstStyle/>
        <a:p>
          <a:r>
            <a:rPr lang="el-GR"/>
            <a:t>Γυναίκες: αντικείμενο εκμετάλλευσης λόγω της οικιακής εργασίας </a:t>
          </a:r>
          <a:endParaRPr lang="en-US"/>
        </a:p>
      </dgm:t>
    </dgm:pt>
    <dgm:pt modelId="{DF335492-BDAE-44C2-AC10-AD08B9A40089}" type="parTrans" cxnId="{071BAAE3-39BA-4ABA-90D7-C8A4374F17EB}">
      <dgm:prSet/>
      <dgm:spPr/>
      <dgm:t>
        <a:bodyPr/>
        <a:lstStyle/>
        <a:p>
          <a:endParaRPr lang="en-US"/>
        </a:p>
      </dgm:t>
    </dgm:pt>
    <dgm:pt modelId="{783232C2-E26B-4C71-98E0-698C61D31AB5}" type="sibTrans" cxnId="{071BAAE3-39BA-4ABA-90D7-C8A4374F17EB}">
      <dgm:prSet/>
      <dgm:spPr/>
      <dgm:t>
        <a:bodyPr/>
        <a:lstStyle/>
        <a:p>
          <a:endParaRPr lang="en-US"/>
        </a:p>
      </dgm:t>
    </dgm:pt>
    <dgm:pt modelId="{CB195FE1-E291-4738-AC37-4AA14E07CA0B}">
      <dgm:prSet/>
      <dgm:spPr/>
      <dgm:t>
        <a:bodyPr/>
        <a:lstStyle/>
        <a:p>
          <a:r>
            <a:rPr lang="el-GR"/>
            <a:t>Ισότιμη συμμετοχή και διαδικασία της </a:t>
          </a:r>
          <a:r>
            <a:rPr lang="el-GR" i="1"/>
            <a:t>πράξεως </a:t>
          </a:r>
          <a:r>
            <a:rPr lang="el-GR">
              <a:sym typeface="Wingdings" panose="05000000000000000000" pitchFamily="2" charset="2"/>
            </a:rPr>
            <a:t></a:t>
          </a:r>
          <a:r>
            <a:rPr lang="el-GR"/>
            <a:t> η ανθρώπινη και μη φύση οικοδομούνται κοινωνικά και ιστορικά και μετασχηματίζονται συνέχεια</a:t>
          </a:r>
          <a:endParaRPr lang="en-US"/>
        </a:p>
      </dgm:t>
    </dgm:pt>
    <dgm:pt modelId="{408C92A6-44B3-4D45-9A72-7D0CA562864D}" type="parTrans" cxnId="{9E66DDE6-929D-4CC9-9AA0-D158A42BA03D}">
      <dgm:prSet/>
      <dgm:spPr/>
      <dgm:t>
        <a:bodyPr/>
        <a:lstStyle/>
        <a:p>
          <a:endParaRPr lang="en-US"/>
        </a:p>
      </dgm:t>
    </dgm:pt>
    <dgm:pt modelId="{B151ED8E-B1AA-4356-88A2-3B194F0FC34C}" type="sibTrans" cxnId="{9E66DDE6-929D-4CC9-9AA0-D158A42BA03D}">
      <dgm:prSet/>
      <dgm:spPr/>
      <dgm:t>
        <a:bodyPr/>
        <a:lstStyle/>
        <a:p>
          <a:endParaRPr lang="en-US"/>
        </a:p>
      </dgm:t>
    </dgm:pt>
    <dgm:pt modelId="{6810C643-F5D2-41D9-B4B2-0CC1E7B2D75A}">
      <dgm:prSet/>
      <dgm:spPr/>
      <dgm:t>
        <a:bodyPr/>
        <a:lstStyle/>
        <a:p>
          <a:r>
            <a:rPr lang="el-GR"/>
            <a:t>Φύση: ενεργό υποκείμενο που περιμένει να κυριαρχηθεί</a:t>
          </a:r>
          <a:endParaRPr lang="en-US"/>
        </a:p>
      </dgm:t>
    </dgm:pt>
    <dgm:pt modelId="{7AA9BC50-F494-4524-907C-EDACA0677767}" type="parTrans" cxnId="{D4B01A48-5C0D-4E47-ACCD-3E0E8A6B0DD3}">
      <dgm:prSet/>
      <dgm:spPr/>
      <dgm:t>
        <a:bodyPr/>
        <a:lstStyle/>
        <a:p>
          <a:endParaRPr lang="en-US"/>
        </a:p>
      </dgm:t>
    </dgm:pt>
    <dgm:pt modelId="{3A38B669-F61E-459E-BBA3-73AECFCF42E7}" type="sibTrans" cxnId="{D4B01A48-5C0D-4E47-ACCD-3E0E8A6B0DD3}">
      <dgm:prSet/>
      <dgm:spPr/>
      <dgm:t>
        <a:bodyPr/>
        <a:lstStyle/>
        <a:p>
          <a:endParaRPr lang="en-US"/>
        </a:p>
      </dgm:t>
    </dgm:pt>
    <dgm:pt modelId="{B4673852-5638-40AB-92AB-7199EE2E835E}">
      <dgm:prSet/>
      <dgm:spPr/>
      <dgm:t>
        <a:bodyPr/>
        <a:lstStyle/>
        <a:p>
          <a:r>
            <a:rPr lang="el-GR"/>
            <a:t>Αξία: εργαλειακή σε σχέση με την παραγωγή οικονομικών αγαθών για τον άνθρωπο</a:t>
          </a:r>
          <a:endParaRPr lang="en-US"/>
        </a:p>
      </dgm:t>
    </dgm:pt>
    <dgm:pt modelId="{76369F47-79DA-4812-AD49-5FCEDA010161}" type="parTrans" cxnId="{7917A55E-F66B-476A-B8C3-CEBE2D4FCD5B}">
      <dgm:prSet/>
      <dgm:spPr/>
      <dgm:t>
        <a:bodyPr/>
        <a:lstStyle/>
        <a:p>
          <a:endParaRPr lang="en-US"/>
        </a:p>
      </dgm:t>
    </dgm:pt>
    <dgm:pt modelId="{26EE127D-5218-49F5-850E-BBA08988DAB8}" type="sibTrans" cxnId="{7917A55E-F66B-476A-B8C3-CEBE2D4FCD5B}">
      <dgm:prSet/>
      <dgm:spPr/>
      <dgm:t>
        <a:bodyPr/>
        <a:lstStyle/>
        <a:p>
          <a:endParaRPr lang="en-US"/>
        </a:p>
      </dgm:t>
    </dgm:pt>
    <dgm:pt modelId="{DB145663-8BAA-4024-957A-59F3CBE7C731}" type="pres">
      <dgm:prSet presAssocID="{577924EC-98B8-4065-AE33-F37C920E4F22}" presName="linear" presStyleCnt="0">
        <dgm:presLayoutVars>
          <dgm:animLvl val="lvl"/>
          <dgm:resizeHandles val="exact"/>
        </dgm:presLayoutVars>
      </dgm:prSet>
      <dgm:spPr/>
    </dgm:pt>
    <dgm:pt modelId="{3676F4BC-699B-44A6-B7A6-27FD24DD7CB4}" type="pres">
      <dgm:prSet presAssocID="{04E16D38-3C3D-456B-A31A-8245E3E59B58}" presName="parentText" presStyleLbl="node1" presStyleIdx="0" presStyleCnt="5">
        <dgm:presLayoutVars>
          <dgm:chMax val="0"/>
          <dgm:bulletEnabled val="1"/>
        </dgm:presLayoutVars>
      </dgm:prSet>
      <dgm:spPr/>
    </dgm:pt>
    <dgm:pt modelId="{B15BC93D-8558-4BBD-8334-71E402725FB3}" type="pres">
      <dgm:prSet presAssocID="{E8222FE2-109A-469E-8C38-B47F2FF3DA1C}" presName="spacer" presStyleCnt="0"/>
      <dgm:spPr/>
    </dgm:pt>
    <dgm:pt modelId="{3790D2CC-9D83-4BB5-A9B8-1CF84699D0E3}" type="pres">
      <dgm:prSet presAssocID="{595F44AB-B0D9-4266-9000-65D35116BE93}" presName="parentText" presStyleLbl="node1" presStyleIdx="1" presStyleCnt="5">
        <dgm:presLayoutVars>
          <dgm:chMax val="0"/>
          <dgm:bulletEnabled val="1"/>
        </dgm:presLayoutVars>
      </dgm:prSet>
      <dgm:spPr/>
    </dgm:pt>
    <dgm:pt modelId="{56862F6D-B87D-49B1-B9DF-E7819A9F0789}" type="pres">
      <dgm:prSet presAssocID="{783232C2-E26B-4C71-98E0-698C61D31AB5}" presName="spacer" presStyleCnt="0"/>
      <dgm:spPr/>
    </dgm:pt>
    <dgm:pt modelId="{9A07FBD8-CA9C-4C70-A982-33884FD45A7B}" type="pres">
      <dgm:prSet presAssocID="{CB195FE1-E291-4738-AC37-4AA14E07CA0B}" presName="parentText" presStyleLbl="node1" presStyleIdx="2" presStyleCnt="5">
        <dgm:presLayoutVars>
          <dgm:chMax val="0"/>
          <dgm:bulletEnabled val="1"/>
        </dgm:presLayoutVars>
      </dgm:prSet>
      <dgm:spPr/>
    </dgm:pt>
    <dgm:pt modelId="{335B6A7A-AEC8-455F-A2D9-DA6EE199D57C}" type="pres">
      <dgm:prSet presAssocID="{B151ED8E-B1AA-4356-88A2-3B194F0FC34C}" presName="spacer" presStyleCnt="0"/>
      <dgm:spPr/>
    </dgm:pt>
    <dgm:pt modelId="{CA5693F5-98A6-4C07-BBBF-1AE2579A3531}" type="pres">
      <dgm:prSet presAssocID="{6810C643-F5D2-41D9-B4B2-0CC1E7B2D75A}" presName="parentText" presStyleLbl="node1" presStyleIdx="3" presStyleCnt="5">
        <dgm:presLayoutVars>
          <dgm:chMax val="0"/>
          <dgm:bulletEnabled val="1"/>
        </dgm:presLayoutVars>
      </dgm:prSet>
      <dgm:spPr/>
    </dgm:pt>
    <dgm:pt modelId="{15261346-72E5-4F01-9515-15048E792770}" type="pres">
      <dgm:prSet presAssocID="{3A38B669-F61E-459E-BBA3-73AECFCF42E7}" presName="spacer" presStyleCnt="0"/>
      <dgm:spPr/>
    </dgm:pt>
    <dgm:pt modelId="{A7F2F2FC-57B4-47B7-A7A8-BB2721EACCDD}" type="pres">
      <dgm:prSet presAssocID="{B4673852-5638-40AB-92AB-7199EE2E835E}" presName="parentText" presStyleLbl="node1" presStyleIdx="4" presStyleCnt="5">
        <dgm:presLayoutVars>
          <dgm:chMax val="0"/>
          <dgm:bulletEnabled val="1"/>
        </dgm:presLayoutVars>
      </dgm:prSet>
      <dgm:spPr/>
    </dgm:pt>
  </dgm:ptLst>
  <dgm:cxnLst>
    <dgm:cxn modelId="{107F5D3C-EB53-4A4C-8E8C-27CFA58D8272}" type="presOf" srcId="{04E16D38-3C3D-456B-A31A-8245E3E59B58}" destId="{3676F4BC-699B-44A6-B7A6-27FD24DD7CB4}" srcOrd="0" destOrd="0" presId="urn:microsoft.com/office/officeart/2005/8/layout/vList2"/>
    <dgm:cxn modelId="{7917A55E-F66B-476A-B8C3-CEBE2D4FCD5B}" srcId="{577924EC-98B8-4065-AE33-F37C920E4F22}" destId="{B4673852-5638-40AB-92AB-7199EE2E835E}" srcOrd="4" destOrd="0" parTransId="{76369F47-79DA-4812-AD49-5FCEDA010161}" sibTransId="{26EE127D-5218-49F5-850E-BBA08988DAB8}"/>
    <dgm:cxn modelId="{749AC342-1BC9-483E-974A-76732DB733B0}" type="presOf" srcId="{6810C643-F5D2-41D9-B4B2-0CC1E7B2D75A}" destId="{CA5693F5-98A6-4C07-BBBF-1AE2579A3531}" srcOrd="0" destOrd="0" presId="urn:microsoft.com/office/officeart/2005/8/layout/vList2"/>
    <dgm:cxn modelId="{D4B01A48-5C0D-4E47-ACCD-3E0E8A6B0DD3}" srcId="{577924EC-98B8-4065-AE33-F37C920E4F22}" destId="{6810C643-F5D2-41D9-B4B2-0CC1E7B2D75A}" srcOrd="3" destOrd="0" parTransId="{7AA9BC50-F494-4524-907C-EDACA0677767}" sibTransId="{3A38B669-F61E-459E-BBA3-73AECFCF42E7}"/>
    <dgm:cxn modelId="{24EDB684-CBA4-489B-9E90-5EEAB7745C54}" srcId="{577924EC-98B8-4065-AE33-F37C920E4F22}" destId="{04E16D38-3C3D-456B-A31A-8245E3E59B58}" srcOrd="0" destOrd="0" parTransId="{94826B5F-2480-4588-9918-9AE17F33836F}" sibTransId="{E8222FE2-109A-469E-8C38-B47F2FF3DA1C}"/>
    <dgm:cxn modelId="{DFA68FC5-846A-45FC-A72E-C2A382DEA0CC}" type="presOf" srcId="{CB195FE1-E291-4738-AC37-4AA14E07CA0B}" destId="{9A07FBD8-CA9C-4C70-A982-33884FD45A7B}" srcOrd="0" destOrd="0" presId="urn:microsoft.com/office/officeart/2005/8/layout/vList2"/>
    <dgm:cxn modelId="{8F37FACB-A10E-4B5E-BCFD-6AA196AA391E}" type="presOf" srcId="{595F44AB-B0D9-4266-9000-65D35116BE93}" destId="{3790D2CC-9D83-4BB5-A9B8-1CF84699D0E3}" srcOrd="0" destOrd="0" presId="urn:microsoft.com/office/officeart/2005/8/layout/vList2"/>
    <dgm:cxn modelId="{217C89D2-73BB-4F3B-B1D3-3968F9398D0D}" type="presOf" srcId="{B4673852-5638-40AB-92AB-7199EE2E835E}" destId="{A7F2F2FC-57B4-47B7-A7A8-BB2721EACCDD}" srcOrd="0" destOrd="0" presId="urn:microsoft.com/office/officeart/2005/8/layout/vList2"/>
    <dgm:cxn modelId="{867062E2-2AC5-4144-86AC-CC174989CB92}" type="presOf" srcId="{577924EC-98B8-4065-AE33-F37C920E4F22}" destId="{DB145663-8BAA-4024-957A-59F3CBE7C731}" srcOrd="0" destOrd="0" presId="urn:microsoft.com/office/officeart/2005/8/layout/vList2"/>
    <dgm:cxn modelId="{071BAAE3-39BA-4ABA-90D7-C8A4374F17EB}" srcId="{577924EC-98B8-4065-AE33-F37C920E4F22}" destId="{595F44AB-B0D9-4266-9000-65D35116BE93}" srcOrd="1" destOrd="0" parTransId="{DF335492-BDAE-44C2-AC10-AD08B9A40089}" sibTransId="{783232C2-E26B-4C71-98E0-698C61D31AB5}"/>
    <dgm:cxn modelId="{9E66DDE6-929D-4CC9-9AA0-D158A42BA03D}" srcId="{577924EC-98B8-4065-AE33-F37C920E4F22}" destId="{CB195FE1-E291-4738-AC37-4AA14E07CA0B}" srcOrd="2" destOrd="0" parTransId="{408C92A6-44B3-4D45-9A72-7D0CA562864D}" sibTransId="{B151ED8E-B1AA-4356-88A2-3B194F0FC34C}"/>
    <dgm:cxn modelId="{EDC7A66D-284A-4AED-9527-953D6C6F050F}" type="presParOf" srcId="{DB145663-8BAA-4024-957A-59F3CBE7C731}" destId="{3676F4BC-699B-44A6-B7A6-27FD24DD7CB4}" srcOrd="0" destOrd="0" presId="urn:microsoft.com/office/officeart/2005/8/layout/vList2"/>
    <dgm:cxn modelId="{82C33FF9-B047-4C5A-B23F-C781D7B50B9D}" type="presParOf" srcId="{DB145663-8BAA-4024-957A-59F3CBE7C731}" destId="{B15BC93D-8558-4BBD-8334-71E402725FB3}" srcOrd="1" destOrd="0" presId="urn:microsoft.com/office/officeart/2005/8/layout/vList2"/>
    <dgm:cxn modelId="{A70F756E-2731-4F71-B50E-D00EF58D5081}" type="presParOf" srcId="{DB145663-8BAA-4024-957A-59F3CBE7C731}" destId="{3790D2CC-9D83-4BB5-A9B8-1CF84699D0E3}" srcOrd="2" destOrd="0" presId="urn:microsoft.com/office/officeart/2005/8/layout/vList2"/>
    <dgm:cxn modelId="{1CC8AE91-DCFB-4539-862F-60279B4B4B2B}" type="presParOf" srcId="{DB145663-8BAA-4024-957A-59F3CBE7C731}" destId="{56862F6D-B87D-49B1-B9DF-E7819A9F0789}" srcOrd="3" destOrd="0" presId="urn:microsoft.com/office/officeart/2005/8/layout/vList2"/>
    <dgm:cxn modelId="{761F96BD-FC64-4AE8-927A-EE0122B56FBA}" type="presParOf" srcId="{DB145663-8BAA-4024-957A-59F3CBE7C731}" destId="{9A07FBD8-CA9C-4C70-A982-33884FD45A7B}" srcOrd="4" destOrd="0" presId="urn:microsoft.com/office/officeart/2005/8/layout/vList2"/>
    <dgm:cxn modelId="{39BCC2E1-8850-464C-A2A3-8297BAD0406A}" type="presParOf" srcId="{DB145663-8BAA-4024-957A-59F3CBE7C731}" destId="{335B6A7A-AEC8-455F-A2D9-DA6EE199D57C}" srcOrd="5" destOrd="0" presId="urn:microsoft.com/office/officeart/2005/8/layout/vList2"/>
    <dgm:cxn modelId="{EA8F7E22-B1CB-4A08-B77E-083E6ECBE083}" type="presParOf" srcId="{DB145663-8BAA-4024-957A-59F3CBE7C731}" destId="{CA5693F5-98A6-4C07-BBBF-1AE2579A3531}" srcOrd="6" destOrd="0" presId="urn:microsoft.com/office/officeart/2005/8/layout/vList2"/>
    <dgm:cxn modelId="{16EBF96D-C3C9-45A9-BE35-E720965A6510}" type="presParOf" srcId="{DB145663-8BAA-4024-957A-59F3CBE7C731}" destId="{15261346-72E5-4F01-9515-15048E792770}" srcOrd="7" destOrd="0" presId="urn:microsoft.com/office/officeart/2005/8/layout/vList2"/>
    <dgm:cxn modelId="{E9591AAB-72F8-4BBE-BF4C-F8E60F25CA90}" type="presParOf" srcId="{DB145663-8BAA-4024-957A-59F3CBE7C731}" destId="{A7F2F2FC-57B4-47B7-A7A8-BB2721EACCD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0878CF-486E-4866-B163-F91EC10656A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7F8A5C2-7558-4BF0-A325-E26B743A42B0}">
      <dgm:prSet/>
      <dgm:spPr/>
      <dgm:t>
        <a:bodyPr/>
        <a:lstStyle/>
        <a:p>
          <a:r>
            <a:rPr lang="el-GR"/>
            <a:t>Γιατί είναι αναποτελεσματικές οι μαρξίστριες οικοφεμινίστριες:</a:t>
          </a:r>
          <a:endParaRPr lang="en-US"/>
        </a:p>
      </dgm:t>
    </dgm:pt>
    <dgm:pt modelId="{BD1D346E-A7E7-4D0D-A2B1-EFE451E05C4E}" type="parTrans" cxnId="{36B37A0E-E610-407B-A3B4-476F154942C7}">
      <dgm:prSet/>
      <dgm:spPr/>
      <dgm:t>
        <a:bodyPr/>
        <a:lstStyle/>
        <a:p>
          <a:endParaRPr lang="en-US"/>
        </a:p>
      </dgm:t>
    </dgm:pt>
    <dgm:pt modelId="{D95B12FB-8874-4700-B2F4-70D88B7323FD}" type="sibTrans" cxnId="{36B37A0E-E610-407B-A3B4-476F154942C7}">
      <dgm:prSet/>
      <dgm:spPr/>
      <dgm:t>
        <a:bodyPr/>
        <a:lstStyle/>
        <a:p>
          <a:endParaRPr lang="en-US"/>
        </a:p>
      </dgm:t>
    </dgm:pt>
    <dgm:pt modelId="{7EF1A74D-2B5A-425D-A541-608C06F3911D}">
      <dgm:prSet/>
      <dgm:spPr/>
      <dgm:t>
        <a:bodyPr/>
        <a:lstStyle/>
        <a:p>
          <a:r>
            <a:rPr lang="el-GR"/>
            <a:t>Μη ενασχόληση με την εγγενή αξία</a:t>
          </a:r>
          <a:endParaRPr lang="en-US"/>
        </a:p>
      </dgm:t>
    </dgm:pt>
    <dgm:pt modelId="{506C66CA-0C25-4D0C-BC97-7F8EC336C701}" type="parTrans" cxnId="{152323B5-3B93-445C-B3DC-43736F8F3640}">
      <dgm:prSet/>
      <dgm:spPr/>
      <dgm:t>
        <a:bodyPr/>
        <a:lstStyle/>
        <a:p>
          <a:endParaRPr lang="en-US"/>
        </a:p>
      </dgm:t>
    </dgm:pt>
    <dgm:pt modelId="{F1019F63-A6A4-422F-A180-0F30AC852281}" type="sibTrans" cxnId="{152323B5-3B93-445C-B3DC-43736F8F3640}">
      <dgm:prSet/>
      <dgm:spPr/>
      <dgm:t>
        <a:bodyPr/>
        <a:lstStyle/>
        <a:p>
          <a:endParaRPr lang="en-US"/>
        </a:p>
      </dgm:t>
    </dgm:pt>
    <dgm:pt modelId="{54DB3911-4804-470C-80AC-4BB8DCB5A2AE}" type="pres">
      <dgm:prSet presAssocID="{800878CF-486E-4866-B163-F91EC10656A6}" presName="linear" presStyleCnt="0">
        <dgm:presLayoutVars>
          <dgm:animLvl val="lvl"/>
          <dgm:resizeHandles val="exact"/>
        </dgm:presLayoutVars>
      </dgm:prSet>
      <dgm:spPr/>
    </dgm:pt>
    <dgm:pt modelId="{BCF03204-C2B1-40A2-AA20-5BBE6241BB62}" type="pres">
      <dgm:prSet presAssocID="{07F8A5C2-7558-4BF0-A325-E26B743A42B0}" presName="parentText" presStyleLbl="node1" presStyleIdx="0" presStyleCnt="2">
        <dgm:presLayoutVars>
          <dgm:chMax val="0"/>
          <dgm:bulletEnabled val="1"/>
        </dgm:presLayoutVars>
      </dgm:prSet>
      <dgm:spPr/>
    </dgm:pt>
    <dgm:pt modelId="{8B48C487-568F-4233-AB33-17D546E44759}" type="pres">
      <dgm:prSet presAssocID="{D95B12FB-8874-4700-B2F4-70D88B7323FD}" presName="spacer" presStyleCnt="0"/>
      <dgm:spPr/>
    </dgm:pt>
    <dgm:pt modelId="{D5274BDD-D476-417B-A36A-B01B96DBEF43}" type="pres">
      <dgm:prSet presAssocID="{7EF1A74D-2B5A-425D-A541-608C06F3911D}" presName="parentText" presStyleLbl="node1" presStyleIdx="1" presStyleCnt="2">
        <dgm:presLayoutVars>
          <dgm:chMax val="0"/>
          <dgm:bulletEnabled val="1"/>
        </dgm:presLayoutVars>
      </dgm:prSet>
      <dgm:spPr/>
    </dgm:pt>
  </dgm:ptLst>
  <dgm:cxnLst>
    <dgm:cxn modelId="{36B37A0E-E610-407B-A3B4-476F154942C7}" srcId="{800878CF-486E-4866-B163-F91EC10656A6}" destId="{07F8A5C2-7558-4BF0-A325-E26B743A42B0}" srcOrd="0" destOrd="0" parTransId="{BD1D346E-A7E7-4D0D-A2B1-EFE451E05C4E}" sibTransId="{D95B12FB-8874-4700-B2F4-70D88B7323FD}"/>
    <dgm:cxn modelId="{030DD363-4CAE-46B4-91F3-CC2044532AD4}" type="presOf" srcId="{7EF1A74D-2B5A-425D-A541-608C06F3911D}" destId="{D5274BDD-D476-417B-A36A-B01B96DBEF43}" srcOrd="0" destOrd="0" presId="urn:microsoft.com/office/officeart/2005/8/layout/vList2"/>
    <dgm:cxn modelId="{51D57779-B78B-4579-88DC-538F0D0D8BB1}" type="presOf" srcId="{800878CF-486E-4866-B163-F91EC10656A6}" destId="{54DB3911-4804-470C-80AC-4BB8DCB5A2AE}" srcOrd="0" destOrd="0" presId="urn:microsoft.com/office/officeart/2005/8/layout/vList2"/>
    <dgm:cxn modelId="{152323B5-3B93-445C-B3DC-43736F8F3640}" srcId="{800878CF-486E-4866-B163-F91EC10656A6}" destId="{7EF1A74D-2B5A-425D-A541-608C06F3911D}" srcOrd="1" destOrd="0" parTransId="{506C66CA-0C25-4D0C-BC97-7F8EC336C701}" sibTransId="{F1019F63-A6A4-422F-A180-0F30AC852281}"/>
    <dgm:cxn modelId="{EA7835D5-731C-480E-9123-FC72975875E5}" type="presOf" srcId="{07F8A5C2-7558-4BF0-A325-E26B743A42B0}" destId="{BCF03204-C2B1-40A2-AA20-5BBE6241BB62}" srcOrd="0" destOrd="0" presId="urn:microsoft.com/office/officeart/2005/8/layout/vList2"/>
    <dgm:cxn modelId="{7CC051F9-3889-46CA-A7F3-7586BB996A95}" type="presParOf" srcId="{54DB3911-4804-470C-80AC-4BB8DCB5A2AE}" destId="{BCF03204-C2B1-40A2-AA20-5BBE6241BB62}" srcOrd="0" destOrd="0" presId="urn:microsoft.com/office/officeart/2005/8/layout/vList2"/>
    <dgm:cxn modelId="{7B456312-F204-4AEF-A9C4-BF50784A9ED4}" type="presParOf" srcId="{54DB3911-4804-470C-80AC-4BB8DCB5A2AE}" destId="{8B48C487-568F-4233-AB33-17D546E44759}" srcOrd="1" destOrd="0" presId="urn:microsoft.com/office/officeart/2005/8/layout/vList2"/>
    <dgm:cxn modelId="{F68C1C75-71B4-43F8-A82B-279A407F88CC}" type="presParOf" srcId="{54DB3911-4804-470C-80AC-4BB8DCB5A2AE}" destId="{D5274BDD-D476-417B-A36A-B01B96DBEF4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C0F67D-B8D8-4A2E-944B-94230E09A561}"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68EDD761-CC48-4C78-A311-AA3964A87D44}">
      <dgm:prSet/>
      <dgm:spPr/>
      <dgm:t>
        <a:bodyPr/>
        <a:lstStyle/>
        <a:p>
          <a:r>
            <a:rPr lang="el-GR"/>
            <a:t>Γιατί είναι αναποτελεσματικές οι ριζοσπάστριες οικοφεμινίστριες:</a:t>
          </a:r>
          <a:endParaRPr lang="en-US"/>
        </a:p>
      </dgm:t>
    </dgm:pt>
    <dgm:pt modelId="{3A285364-F961-4C80-8B23-677E7094526E}" type="parTrans" cxnId="{A8F57FD0-E58C-4B74-B750-224F6EF3AEF8}">
      <dgm:prSet/>
      <dgm:spPr/>
      <dgm:t>
        <a:bodyPr/>
        <a:lstStyle/>
        <a:p>
          <a:endParaRPr lang="en-US"/>
        </a:p>
      </dgm:t>
    </dgm:pt>
    <dgm:pt modelId="{3CD0CADC-43A0-4BA3-B73C-DAC8583AA0DD}" type="sibTrans" cxnId="{A8F57FD0-E58C-4B74-B750-224F6EF3AEF8}">
      <dgm:prSet/>
      <dgm:spPr/>
      <dgm:t>
        <a:bodyPr/>
        <a:lstStyle/>
        <a:p>
          <a:endParaRPr lang="en-US"/>
        </a:p>
      </dgm:t>
    </dgm:pt>
    <dgm:pt modelId="{C866AE2E-7F97-4F00-9BFE-D9FEB1D2236C}">
      <dgm:prSet/>
      <dgm:spPr/>
      <dgm:t>
        <a:bodyPr/>
        <a:lstStyle/>
        <a:p>
          <a:r>
            <a:rPr lang="el-GR"/>
            <a:t>Απόρριψη αρσενικών ιδανικών, καταστροφική η απομάκρυνση των ανδρών από τη φύση, άρνηση του στοιχείου της φροντίδας στους άνδρες</a:t>
          </a:r>
          <a:endParaRPr lang="en-US"/>
        </a:p>
      </dgm:t>
    </dgm:pt>
    <dgm:pt modelId="{3CFE6A65-FD13-4A9B-A222-B11385DE68FF}" type="parTrans" cxnId="{572C61E9-9D82-43AD-B5B6-D9D6CBF34947}">
      <dgm:prSet/>
      <dgm:spPr/>
      <dgm:t>
        <a:bodyPr/>
        <a:lstStyle/>
        <a:p>
          <a:endParaRPr lang="en-US"/>
        </a:p>
      </dgm:t>
    </dgm:pt>
    <dgm:pt modelId="{6044185E-5352-4532-BF2D-A0B0F23E7E84}" type="sibTrans" cxnId="{572C61E9-9D82-43AD-B5B6-D9D6CBF34947}">
      <dgm:prSet/>
      <dgm:spPr/>
      <dgm:t>
        <a:bodyPr/>
        <a:lstStyle/>
        <a:p>
          <a:endParaRPr lang="en-US"/>
        </a:p>
      </dgm:t>
    </dgm:pt>
    <dgm:pt modelId="{3511971A-76C1-4859-84CD-724905487E71}">
      <dgm:prSet/>
      <dgm:spPr/>
      <dgm:t>
        <a:bodyPr/>
        <a:lstStyle/>
        <a:p>
          <a:r>
            <a:rPr lang="el-GR"/>
            <a:t>Εντός αυτού του είδους του φεμινισμού δημιουργούνται πολλές υπο-ομάδες </a:t>
          </a:r>
          <a:r>
            <a:rPr lang="el-GR">
              <a:sym typeface="Wingdings" panose="05000000000000000000" pitchFamily="2" charset="2"/>
            </a:rPr>
            <a:t></a:t>
          </a:r>
          <a:r>
            <a:rPr lang="el-GR"/>
            <a:t> πολλές διαφορετικές απόψεις για την προσέγγιση της φύσης</a:t>
          </a:r>
          <a:endParaRPr lang="en-US"/>
        </a:p>
      </dgm:t>
    </dgm:pt>
    <dgm:pt modelId="{E9E90915-79E4-4C08-9554-FDB1DD437460}" type="parTrans" cxnId="{B988305F-5698-4811-BF95-9347962C5325}">
      <dgm:prSet/>
      <dgm:spPr/>
      <dgm:t>
        <a:bodyPr/>
        <a:lstStyle/>
        <a:p>
          <a:endParaRPr lang="en-US"/>
        </a:p>
      </dgm:t>
    </dgm:pt>
    <dgm:pt modelId="{3432A87B-AAFA-456B-8FC8-02CD16715C13}" type="sibTrans" cxnId="{B988305F-5698-4811-BF95-9347962C5325}">
      <dgm:prSet/>
      <dgm:spPr/>
      <dgm:t>
        <a:bodyPr/>
        <a:lstStyle/>
        <a:p>
          <a:endParaRPr lang="en-US"/>
        </a:p>
      </dgm:t>
    </dgm:pt>
    <dgm:pt modelId="{56D66CF2-4246-4B68-9366-2D3D3C170D28}">
      <dgm:prSet/>
      <dgm:spPr/>
      <dgm:t>
        <a:bodyPr/>
        <a:lstStyle/>
        <a:p>
          <a:r>
            <a:rPr lang="el-GR"/>
            <a:t>Καμία ενασχόληση με το καπιταλιστικό σύστημα και απουσία σχεδιασμού μιας αποτελεσματικής στρατηγικής για την ανατροπή της πατριαρχίας</a:t>
          </a:r>
          <a:endParaRPr lang="en-US"/>
        </a:p>
      </dgm:t>
    </dgm:pt>
    <dgm:pt modelId="{99F2E532-6E8D-4065-BB41-C6C543DE5A77}" type="parTrans" cxnId="{6F060266-DF7D-4140-AE8A-AAA859051936}">
      <dgm:prSet/>
      <dgm:spPr/>
      <dgm:t>
        <a:bodyPr/>
        <a:lstStyle/>
        <a:p>
          <a:endParaRPr lang="en-US"/>
        </a:p>
      </dgm:t>
    </dgm:pt>
    <dgm:pt modelId="{716EDF4E-06BA-441E-8FF9-34453128892C}" type="sibTrans" cxnId="{6F060266-DF7D-4140-AE8A-AAA859051936}">
      <dgm:prSet/>
      <dgm:spPr/>
      <dgm:t>
        <a:bodyPr/>
        <a:lstStyle/>
        <a:p>
          <a:endParaRPr lang="en-US"/>
        </a:p>
      </dgm:t>
    </dgm:pt>
    <dgm:pt modelId="{4160043E-8A7F-4C8F-9084-E4A3FAE4D43B}">
      <dgm:prSet/>
      <dgm:spPr/>
      <dgm:t>
        <a:bodyPr/>
        <a:lstStyle/>
        <a:p>
          <a:r>
            <a:rPr lang="el-GR"/>
            <a:t>Μη ενασχόληση</a:t>
          </a:r>
          <a:r>
            <a:rPr lang="en-US"/>
            <a:t> </a:t>
          </a:r>
          <a:r>
            <a:rPr lang="el-GR"/>
            <a:t>με άλλα κοινωνικά προβλήματα</a:t>
          </a:r>
          <a:endParaRPr lang="en-US"/>
        </a:p>
      </dgm:t>
    </dgm:pt>
    <dgm:pt modelId="{8C30BD3F-06F8-4069-B616-48CA5E0CFB2B}" type="parTrans" cxnId="{7051D004-D5F7-4D38-B406-6A23DEBD2122}">
      <dgm:prSet/>
      <dgm:spPr/>
      <dgm:t>
        <a:bodyPr/>
        <a:lstStyle/>
        <a:p>
          <a:endParaRPr lang="en-US"/>
        </a:p>
      </dgm:t>
    </dgm:pt>
    <dgm:pt modelId="{5B68E72B-D1E7-4641-8567-94FF806CB38E}" type="sibTrans" cxnId="{7051D004-D5F7-4D38-B406-6A23DEBD2122}">
      <dgm:prSet/>
      <dgm:spPr/>
      <dgm:t>
        <a:bodyPr/>
        <a:lstStyle/>
        <a:p>
          <a:endParaRPr lang="en-US"/>
        </a:p>
      </dgm:t>
    </dgm:pt>
    <dgm:pt modelId="{45F8A3C9-AE6B-4486-9AAA-5B225603EC1A}" type="pres">
      <dgm:prSet presAssocID="{41C0F67D-B8D8-4A2E-944B-94230E09A561}" presName="linear" presStyleCnt="0">
        <dgm:presLayoutVars>
          <dgm:animLvl val="lvl"/>
          <dgm:resizeHandles val="exact"/>
        </dgm:presLayoutVars>
      </dgm:prSet>
      <dgm:spPr/>
    </dgm:pt>
    <dgm:pt modelId="{41EE946E-6AB9-48D1-93CF-D58F5294E375}" type="pres">
      <dgm:prSet presAssocID="{68EDD761-CC48-4C78-A311-AA3964A87D44}" presName="parentText" presStyleLbl="node1" presStyleIdx="0" presStyleCnt="5">
        <dgm:presLayoutVars>
          <dgm:chMax val="0"/>
          <dgm:bulletEnabled val="1"/>
        </dgm:presLayoutVars>
      </dgm:prSet>
      <dgm:spPr/>
    </dgm:pt>
    <dgm:pt modelId="{B1A9C61D-8395-4E62-BFE3-7FD6EEBC5978}" type="pres">
      <dgm:prSet presAssocID="{3CD0CADC-43A0-4BA3-B73C-DAC8583AA0DD}" presName="spacer" presStyleCnt="0"/>
      <dgm:spPr/>
    </dgm:pt>
    <dgm:pt modelId="{EAE3D59F-6EBB-412D-8DB6-5F831606815D}" type="pres">
      <dgm:prSet presAssocID="{C866AE2E-7F97-4F00-9BFE-D9FEB1D2236C}" presName="parentText" presStyleLbl="node1" presStyleIdx="1" presStyleCnt="5">
        <dgm:presLayoutVars>
          <dgm:chMax val="0"/>
          <dgm:bulletEnabled val="1"/>
        </dgm:presLayoutVars>
      </dgm:prSet>
      <dgm:spPr/>
    </dgm:pt>
    <dgm:pt modelId="{05DB3DAC-3F78-4A28-B3DC-96204474EE41}" type="pres">
      <dgm:prSet presAssocID="{6044185E-5352-4532-BF2D-A0B0F23E7E84}" presName="spacer" presStyleCnt="0"/>
      <dgm:spPr/>
    </dgm:pt>
    <dgm:pt modelId="{369CE81D-9DEC-4479-90CE-09D50AC8951F}" type="pres">
      <dgm:prSet presAssocID="{3511971A-76C1-4859-84CD-724905487E71}" presName="parentText" presStyleLbl="node1" presStyleIdx="2" presStyleCnt="5">
        <dgm:presLayoutVars>
          <dgm:chMax val="0"/>
          <dgm:bulletEnabled val="1"/>
        </dgm:presLayoutVars>
      </dgm:prSet>
      <dgm:spPr/>
    </dgm:pt>
    <dgm:pt modelId="{8802544F-7615-4162-8A5D-13A0054084BB}" type="pres">
      <dgm:prSet presAssocID="{3432A87B-AAFA-456B-8FC8-02CD16715C13}" presName="spacer" presStyleCnt="0"/>
      <dgm:spPr/>
    </dgm:pt>
    <dgm:pt modelId="{5CEFB3EE-36E4-4DD1-98DC-574165AFD000}" type="pres">
      <dgm:prSet presAssocID="{56D66CF2-4246-4B68-9366-2D3D3C170D28}" presName="parentText" presStyleLbl="node1" presStyleIdx="3" presStyleCnt="5">
        <dgm:presLayoutVars>
          <dgm:chMax val="0"/>
          <dgm:bulletEnabled val="1"/>
        </dgm:presLayoutVars>
      </dgm:prSet>
      <dgm:spPr/>
    </dgm:pt>
    <dgm:pt modelId="{C0058515-520E-4223-A5C1-A44D9A52CC77}" type="pres">
      <dgm:prSet presAssocID="{716EDF4E-06BA-441E-8FF9-34453128892C}" presName="spacer" presStyleCnt="0"/>
      <dgm:spPr/>
    </dgm:pt>
    <dgm:pt modelId="{0B7C72D6-5661-497A-B063-FF0B250156EF}" type="pres">
      <dgm:prSet presAssocID="{4160043E-8A7F-4C8F-9084-E4A3FAE4D43B}" presName="parentText" presStyleLbl="node1" presStyleIdx="4" presStyleCnt="5">
        <dgm:presLayoutVars>
          <dgm:chMax val="0"/>
          <dgm:bulletEnabled val="1"/>
        </dgm:presLayoutVars>
      </dgm:prSet>
      <dgm:spPr/>
    </dgm:pt>
  </dgm:ptLst>
  <dgm:cxnLst>
    <dgm:cxn modelId="{7051D004-D5F7-4D38-B406-6A23DEBD2122}" srcId="{41C0F67D-B8D8-4A2E-944B-94230E09A561}" destId="{4160043E-8A7F-4C8F-9084-E4A3FAE4D43B}" srcOrd="4" destOrd="0" parTransId="{8C30BD3F-06F8-4069-B616-48CA5E0CFB2B}" sibTransId="{5B68E72B-D1E7-4641-8567-94FF806CB38E}"/>
    <dgm:cxn modelId="{B988305F-5698-4811-BF95-9347962C5325}" srcId="{41C0F67D-B8D8-4A2E-944B-94230E09A561}" destId="{3511971A-76C1-4859-84CD-724905487E71}" srcOrd="2" destOrd="0" parTransId="{E9E90915-79E4-4C08-9554-FDB1DD437460}" sibTransId="{3432A87B-AAFA-456B-8FC8-02CD16715C13}"/>
    <dgm:cxn modelId="{6F060266-DF7D-4140-AE8A-AAA859051936}" srcId="{41C0F67D-B8D8-4A2E-944B-94230E09A561}" destId="{56D66CF2-4246-4B68-9366-2D3D3C170D28}" srcOrd="3" destOrd="0" parTransId="{99F2E532-6E8D-4065-BB41-C6C543DE5A77}" sibTransId="{716EDF4E-06BA-441E-8FF9-34453128892C}"/>
    <dgm:cxn modelId="{DF641253-CE2E-408C-8AFD-1120F869BDC2}" type="presOf" srcId="{56D66CF2-4246-4B68-9366-2D3D3C170D28}" destId="{5CEFB3EE-36E4-4DD1-98DC-574165AFD000}" srcOrd="0" destOrd="0" presId="urn:microsoft.com/office/officeart/2005/8/layout/vList2"/>
    <dgm:cxn modelId="{01FB5284-8B76-4C99-860F-62610C0445F2}" type="presOf" srcId="{C866AE2E-7F97-4F00-9BFE-D9FEB1D2236C}" destId="{EAE3D59F-6EBB-412D-8DB6-5F831606815D}" srcOrd="0" destOrd="0" presId="urn:microsoft.com/office/officeart/2005/8/layout/vList2"/>
    <dgm:cxn modelId="{A361B19A-9E03-4736-BC2B-952BB21E705A}" type="presOf" srcId="{4160043E-8A7F-4C8F-9084-E4A3FAE4D43B}" destId="{0B7C72D6-5661-497A-B063-FF0B250156EF}" srcOrd="0" destOrd="0" presId="urn:microsoft.com/office/officeart/2005/8/layout/vList2"/>
    <dgm:cxn modelId="{A8F57FD0-E58C-4B74-B750-224F6EF3AEF8}" srcId="{41C0F67D-B8D8-4A2E-944B-94230E09A561}" destId="{68EDD761-CC48-4C78-A311-AA3964A87D44}" srcOrd="0" destOrd="0" parTransId="{3A285364-F961-4C80-8B23-677E7094526E}" sibTransId="{3CD0CADC-43A0-4BA3-B73C-DAC8583AA0DD}"/>
    <dgm:cxn modelId="{0A3744E1-B85A-4DE0-95FE-AEF12A4CBE85}" type="presOf" srcId="{3511971A-76C1-4859-84CD-724905487E71}" destId="{369CE81D-9DEC-4479-90CE-09D50AC8951F}" srcOrd="0" destOrd="0" presId="urn:microsoft.com/office/officeart/2005/8/layout/vList2"/>
    <dgm:cxn modelId="{572C61E9-9D82-43AD-B5B6-D9D6CBF34947}" srcId="{41C0F67D-B8D8-4A2E-944B-94230E09A561}" destId="{C866AE2E-7F97-4F00-9BFE-D9FEB1D2236C}" srcOrd="1" destOrd="0" parTransId="{3CFE6A65-FD13-4A9B-A222-B11385DE68FF}" sibTransId="{6044185E-5352-4532-BF2D-A0B0F23E7E84}"/>
    <dgm:cxn modelId="{068987EC-0674-4126-83FF-431570879E1D}" type="presOf" srcId="{68EDD761-CC48-4C78-A311-AA3964A87D44}" destId="{41EE946E-6AB9-48D1-93CF-D58F5294E375}" srcOrd="0" destOrd="0" presId="urn:microsoft.com/office/officeart/2005/8/layout/vList2"/>
    <dgm:cxn modelId="{1DE02CF3-0A80-4E57-9FE4-EC56C9B99D80}" type="presOf" srcId="{41C0F67D-B8D8-4A2E-944B-94230E09A561}" destId="{45F8A3C9-AE6B-4486-9AAA-5B225603EC1A}" srcOrd="0" destOrd="0" presId="urn:microsoft.com/office/officeart/2005/8/layout/vList2"/>
    <dgm:cxn modelId="{B1D8B1D5-3EBA-4683-941D-A91F0FD40920}" type="presParOf" srcId="{45F8A3C9-AE6B-4486-9AAA-5B225603EC1A}" destId="{41EE946E-6AB9-48D1-93CF-D58F5294E375}" srcOrd="0" destOrd="0" presId="urn:microsoft.com/office/officeart/2005/8/layout/vList2"/>
    <dgm:cxn modelId="{D4515BA3-0630-4D7B-A918-4BF82D820AE3}" type="presParOf" srcId="{45F8A3C9-AE6B-4486-9AAA-5B225603EC1A}" destId="{B1A9C61D-8395-4E62-BFE3-7FD6EEBC5978}" srcOrd="1" destOrd="0" presId="urn:microsoft.com/office/officeart/2005/8/layout/vList2"/>
    <dgm:cxn modelId="{FBB28655-2F91-4494-B1CC-6BA7B4357D4D}" type="presParOf" srcId="{45F8A3C9-AE6B-4486-9AAA-5B225603EC1A}" destId="{EAE3D59F-6EBB-412D-8DB6-5F831606815D}" srcOrd="2" destOrd="0" presId="urn:microsoft.com/office/officeart/2005/8/layout/vList2"/>
    <dgm:cxn modelId="{101D06B8-7DDA-449D-852D-E68A6F89E2F5}" type="presParOf" srcId="{45F8A3C9-AE6B-4486-9AAA-5B225603EC1A}" destId="{05DB3DAC-3F78-4A28-B3DC-96204474EE41}" srcOrd="3" destOrd="0" presId="urn:microsoft.com/office/officeart/2005/8/layout/vList2"/>
    <dgm:cxn modelId="{4A485FC1-8DA1-40DA-8BB3-9FA91D925C87}" type="presParOf" srcId="{45F8A3C9-AE6B-4486-9AAA-5B225603EC1A}" destId="{369CE81D-9DEC-4479-90CE-09D50AC8951F}" srcOrd="4" destOrd="0" presId="urn:microsoft.com/office/officeart/2005/8/layout/vList2"/>
    <dgm:cxn modelId="{316271B3-D9CD-412A-815F-68D77C112E2A}" type="presParOf" srcId="{45F8A3C9-AE6B-4486-9AAA-5B225603EC1A}" destId="{8802544F-7615-4162-8A5D-13A0054084BB}" srcOrd="5" destOrd="0" presId="urn:microsoft.com/office/officeart/2005/8/layout/vList2"/>
    <dgm:cxn modelId="{696D4E34-833A-4230-87A9-37FE36190B54}" type="presParOf" srcId="{45F8A3C9-AE6B-4486-9AAA-5B225603EC1A}" destId="{5CEFB3EE-36E4-4DD1-98DC-574165AFD000}" srcOrd="6" destOrd="0" presId="urn:microsoft.com/office/officeart/2005/8/layout/vList2"/>
    <dgm:cxn modelId="{C19EFED3-73FC-48EF-A739-8712F999658E}" type="presParOf" srcId="{45F8A3C9-AE6B-4486-9AAA-5B225603EC1A}" destId="{C0058515-520E-4223-A5C1-A44D9A52CC77}" srcOrd="7" destOrd="0" presId="urn:microsoft.com/office/officeart/2005/8/layout/vList2"/>
    <dgm:cxn modelId="{646A8734-3F2D-4E9B-872B-EB2471D57E12}" type="presParOf" srcId="{45F8A3C9-AE6B-4486-9AAA-5B225603EC1A}" destId="{0B7C72D6-5661-497A-B063-FF0B250156E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59CB2-73E7-4589-BD12-F6A7481C24F8}">
      <dsp:nvSpPr>
        <dsp:cNvPr id="0" name=""/>
        <dsp:cNvSpPr/>
      </dsp:nvSpPr>
      <dsp:spPr>
        <a:xfrm>
          <a:off x="0" y="367269"/>
          <a:ext cx="6832212" cy="146016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Είναι μια από τις τάσεις της οικολογίας που μελετά τη σχέση του ανθρώπου με το περιβάλλον υπό το πρίσμα του φύλου</a:t>
          </a:r>
          <a:endParaRPr lang="en-US" sz="2600" kern="1200"/>
        </a:p>
      </dsp:txBody>
      <dsp:txXfrm>
        <a:off x="71279" y="438548"/>
        <a:ext cx="6689654" cy="1317602"/>
      </dsp:txXfrm>
    </dsp:sp>
    <dsp:sp modelId="{B5449943-9D74-40AE-B812-8123F2CE1B77}">
      <dsp:nvSpPr>
        <dsp:cNvPr id="0" name=""/>
        <dsp:cNvSpPr/>
      </dsp:nvSpPr>
      <dsp:spPr>
        <a:xfrm>
          <a:off x="0" y="1902309"/>
          <a:ext cx="6832212" cy="1460160"/>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Οικοφεμινισμός: οικολογία + φεμινισμός </a:t>
          </a:r>
          <a:endParaRPr lang="en-US" sz="2600" kern="1200"/>
        </a:p>
      </dsp:txBody>
      <dsp:txXfrm>
        <a:off x="71279" y="1973588"/>
        <a:ext cx="6689654" cy="1317602"/>
      </dsp:txXfrm>
    </dsp:sp>
    <dsp:sp modelId="{DE17ACA5-DBBC-4B36-BFCB-A8952E94AEFC}">
      <dsp:nvSpPr>
        <dsp:cNvPr id="0" name=""/>
        <dsp:cNvSpPr/>
      </dsp:nvSpPr>
      <dsp:spPr>
        <a:xfrm>
          <a:off x="0" y="3437349"/>
          <a:ext cx="6832212" cy="146016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Simone de Beauvoir στο </a:t>
          </a:r>
          <a:r>
            <a:rPr lang="el-GR" sz="2600" i="1" kern="1200"/>
            <a:t>Δεύτερο φύλο </a:t>
          </a:r>
          <a:r>
            <a:rPr lang="el-GR" sz="2600" kern="1200"/>
            <a:t>(1949): «Η γυναίκα συνοψίζει τη φύση ως μητέρα, σύζυγος και ιδέα»</a:t>
          </a:r>
          <a:endParaRPr lang="en-US" sz="2600" kern="1200"/>
        </a:p>
      </dsp:txBody>
      <dsp:txXfrm>
        <a:off x="71279" y="3508628"/>
        <a:ext cx="6689654" cy="1317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1DAE4-0586-425B-A0D8-FF0AF7E2600C}">
      <dsp:nvSpPr>
        <dsp:cNvPr id="0" name=""/>
        <dsp:cNvSpPr/>
      </dsp:nvSpPr>
      <dsp:spPr>
        <a:xfrm>
          <a:off x="0" y="0"/>
          <a:ext cx="7189923" cy="803867"/>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Alison Mary Jaggar (</a:t>
          </a:r>
          <a:r>
            <a:rPr lang="en-US" sz="1900" i="1" kern="1200"/>
            <a:t>Feminist Politics and Human Nature</a:t>
          </a:r>
          <a:r>
            <a:rPr lang="el-GR" sz="1900" kern="1200"/>
            <a:t>, 1983): 3 βασικές ομάδες φεμινισμού </a:t>
          </a:r>
          <a:endParaRPr lang="en-US" sz="1900" kern="1200"/>
        </a:p>
      </dsp:txBody>
      <dsp:txXfrm>
        <a:off x="23544" y="23544"/>
        <a:ext cx="6254562" cy="756779"/>
      </dsp:txXfrm>
    </dsp:sp>
    <dsp:sp modelId="{8315349F-834E-4EBD-9F07-73574DE0AA35}">
      <dsp:nvSpPr>
        <dsp:cNvPr id="0" name=""/>
        <dsp:cNvSpPr/>
      </dsp:nvSpPr>
      <dsp:spPr>
        <a:xfrm>
          <a:off x="602156" y="950024"/>
          <a:ext cx="7189923" cy="803867"/>
        </a:xfrm>
        <a:prstGeom prst="roundRect">
          <a:avLst>
            <a:gd name="adj" fmla="val 10000"/>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1. Φιλελεύθερος φεμινισμός</a:t>
          </a:r>
          <a:endParaRPr lang="en-US" sz="1900" kern="1200"/>
        </a:p>
      </dsp:txBody>
      <dsp:txXfrm>
        <a:off x="625700" y="973568"/>
        <a:ext cx="6018165" cy="756779"/>
      </dsp:txXfrm>
    </dsp:sp>
    <dsp:sp modelId="{91C811F7-C9DA-4CB8-8A32-3479664EFC59}">
      <dsp:nvSpPr>
        <dsp:cNvPr id="0" name=""/>
        <dsp:cNvSpPr/>
      </dsp:nvSpPr>
      <dsp:spPr>
        <a:xfrm>
          <a:off x="1195324" y="1900049"/>
          <a:ext cx="7189923" cy="803867"/>
        </a:xfrm>
        <a:prstGeom prst="roundRect">
          <a:avLst>
            <a:gd name="adj" fmla="val 10000"/>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2. Μαρξιστικός φεμινισμός</a:t>
          </a:r>
          <a:endParaRPr lang="en-US" sz="1900" kern="1200"/>
        </a:p>
      </dsp:txBody>
      <dsp:txXfrm>
        <a:off x="1218868" y="1923593"/>
        <a:ext cx="6027152" cy="756779"/>
      </dsp:txXfrm>
    </dsp:sp>
    <dsp:sp modelId="{AFAE30CB-D5B3-4ECD-B6C5-AB67D9F22230}">
      <dsp:nvSpPr>
        <dsp:cNvPr id="0" name=""/>
        <dsp:cNvSpPr/>
      </dsp:nvSpPr>
      <dsp:spPr>
        <a:xfrm>
          <a:off x="1797480" y="2850073"/>
          <a:ext cx="7189923" cy="803867"/>
        </a:xfrm>
        <a:prstGeom prst="roundRect">
          <a:avLst>
            <a:gd name="adj" fmla="val 1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3. Ριζοσπαστικός φεμινισμός</a:t>
          </a:r>
          <a:endParaRPr lang="en-US" sz="1900" kern="1200"/>
        </a:p>
        <a:p>
          <a:pPr marL="114300" lvl="1" indent="-114300" algn="l" defTabSz="666750">
            <a:lnSpc>
              <a:spcPct val="90000"/>
            </a:lnSpc>
            <a:spcBef>
              <a:spcPct val="0"/>
            </a:spcBef>
            <a:spcAft>
              <a:spcPct val="15000"/>
            </a:spcAft>
            <a:buChar char="•"/>
          </a:pPr>
          <a:r>
            <a:rPr lang="el-GR" sz="1500" kern="1200"/>
            <a:t>4. Πολιτισμικός φεμινισμός</a:t>
          </a:r>
          <a:endParaRPr lang="en-US" sz="1500" kern="1200"/>
        </a:p>
      </dsp:txBody>
      <dsp:txXfrm>
        <a:off x="1821024" y="2873617"/>
        <a:ext cx="6018165" cy="756779"/>
      </dsp:txXfrm>
    </dsp:sp>
    <dsp:sp modelId="{DD4AD57C-55B1-428E-B434-75E86DFF89E8}">
      <dsp:nvSpPr>
        <dsp:cNvPr id="0" name=""/>
        <dsp:cNvSpPr/>
      </dsp:nvSpPr>
      <dsp:spPr>
        <a:xfrm>
          <a:off x="6667409" y="615689"/>
          <a:ext cx="522513" cy="52251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784974" y="615689"/>
        <a:ext cx="287383" cy="393191"/>
      </dsp:txXfrm>
    </dsp:sp>
    <dsp:sp modelId="{E8271825-74E7-4C68-A7EC-25A209E65502}">
      <dsp:nvSpPr>
        <dsp:cNvPr id="0" name=""/>
        <dsp:cNvSpPr/>
      </dsp:nvSpPr>
      <dsp:spPr>
        <a:xfrm>
          <a:off x="7269565" y="1565713"/>
          <a:ext cx="522513" cy="522513"/>
        </a:xfrm>
        <a:prstGeom prst="downArrow">
          <a:avLst>
            <a:gd name="adj1" fmla="val 55000"/>
            <a:gd name="adj2" fmla="val 45000"/>
          </a:avLst>
        </a:prstGeom>
        <a:solidFill>
          <a:schemeClr val="accent2">
            <a:tint val="40000"/>
            <a:alpha val="90000"/>
            <a:hueOff val="464328"/>
            <a:satOff val="-20928"/>
            <a:lumOff val="-1477"/>
            <a:alphaOff val="0"/>
          </a:schemeClr>
        </a:solidFill>
        <a:ln w="9525" cap="rnd" cmpd="sng" algn="ctr">
          <a:solidFill>
            <a:schemeClr val="accent2">
              <a:tint val="40000"/>
              <a:alpha val="90000"/>
              <a:hueOff val="464328"/>
              <a:satOff val="-20928"/>
              <a:lumOff val="-14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387130" y="1565713"/>
        <a:ext cx="287383" cy="393191"/>
      </dsp:txXfrm>
    </dsp:sp>
    <dsp:sp modelId="{E8492AA1-87F4-4776-857C-3E91405572C8}">
      <dsp:nvSpPr>
        <dsp:cNvPr id="0" name=""/>
        <dsp:cNvSpPr/>
      </dsp:nvSpPr>
      <dsp:spPr>
        <a:xfrm>
          <a:off x="7862734" y="2515738"/>
          <a:ext cx="522513" cy="522513"/>
        </a:xfrm>
        <a:prstGeom prst="downArrow">
          <a:avLst>
            <a:gd name="adj1" fmla="val 55000"/>
            <a:gd name="adj2" fmla="val 45000"/>
          </a:avLst>
        </a:prstGeom>
        <a:solidFill>
          <a:schemeClr val="accent2">
            <a:tint val="40000"/>
            <a:alpha val="90000"/>
            <a:hueOff val="928656"/>
            <a:satOff val="-41856"/>
            <a:lumOff val="-2954"/>
            <a:alphaOff val="0"/>
          </a:schemeClr>
        </a:solidFill>
        <a:ln w="9525" cap="rnd" cmpd="sng" algn="ctr">
          <a:solidFill>
            <a:schemeClr val="accent2">
              <a:tint val="40000"/>
              <a:alpha val="90000"/>
              <a:hueOff val="928656"/>
              <a:satOff val="-41856"/>
              <a:lumOff val="-29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980299" y="2515738"/>
        <a:ext cx="287383" cy="393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0F5A7-1F5E-4346-BE35-03D60231D9CD}">
      <dsp:nvSpPr>
        <dsp:cNvPr id="0" name=""/>
        <dsp:cNvSpPr/>
      </dsp:nvSpPr>
      <dsp:spPr>
        <a:xfrm>
          <a:off x="0" y="2570"/>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3B159F6-52E0-44A3-B59C-7FA810FB1AF7}">
      <dsp:nvSpPr>
        <dsp:cNvPr id="0" name=""/>
        <dsp:cNvSpPr/>
      </dsp:nvSpPr>
      <dsp:spPr>
        <a:xfrm>
          <a:off x="0" y="2570"/>
          <a:ext cx="6832212"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Όλα τα ανθρώπινα όντα: ελεύθερα και ορθολογικά </a:t>
          </a:r>
          <a:r>
            <a:rPr lang="el-GR" sz="1900" kern="1200">
              <a:sym typeface="Wingdings" panose="05000000000000000000" pitchFamily="2" charset="2"/>
            </a:rPr>
            <a:t></a:t>
          </a:r>
          <a:r>
            <a:rPr lang="el-GR" sz="1900" kern="1200"/>
            <a:t> ίσα στο ηθικό επίπεδο. Η άνιση μεταχείριση των γυναικών </a:t>
          </a:r>
          <a:r>
            <a:rPr lang="el-GR" sz="1900" kern="1200">
              <a:sym typeface="Wingdings" panose="05000000000000000000" pitchFamily="2" charset="2"/>
            </a:rPr>
            <a:t></a:t>
          </a:r>
          <a:r>
            <a:rPr lang="el-GR" sz="1900" kern="1200"/>
            <a:t>ανισότητα και αδικία</a:t>
          </a:r>
          <a:endParaRPr lang="en-US" sz="1900" kern="1200"/>
        </a:p>
      </dsp:txBody>
      <dsp:txXfrm>
        <a:off x="0" y="2570"/>
        <a:ext cx="6832212" cy="1753212"/>
      </dsp:txXfrm>
    </dsp:sp>
    <dsp:sp modelId="{CAE7007A-306A-495F-80B2-F7AC16B4F85C}">
      <dsp:nvSpPr>
        <dsp:cNvPr id="0" name=""/>
        <dsp:cNvSpPr/>
      </dsp:nvSpPr>
      <dsp:spPr>
        <a:xfrm>
          <a:off x="0" y="1755783"/>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3D998D47-440C-4CBE-B9B7-AAB8DF584B99}">
      <dsp:nvSpPr>
        <dsp:cNvPr id="0" name=""/>
        <dsp:cNvSpPr/>
      </dsp:nvSpPr>
      <dsp:spPr>
        <a:xfrm>
          <a:off x="0" y="1755783"/>
          <a:ext cx="6832212"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Υπέρ της εξάλειψης των διακρίσεων, υπέρ των ίσων δικαιωμάτων και ευκαιριών και υπέρ της ισότιμης συμμετοχής στους επιστημονικούς κλάδους </a:t>
          </a:r>
          <a:r>
            <a:rPr lang="el-GR" sz="1900" kern="1200">
              <a:sym typeface="Wingdings" panose="05000000000000000000" pitchFamily="2" charset="2"/>
            </a:rPr>
            <a:t></a:t>
          </a:r>
          <a:r>
            <a:rPr lang="el-GR" sz="1900" kern="1200"/>
            <a:t>Προσαρμογή των γυναικών στην ανδροκρατία και στα αντίστοιχα χαρακτηριστικά των ανδρών</a:t>
          </a:r>
          <a:r>
            <a:rPr lang="el-GR" sz="1900" kern="1200">
              <a:sym typeface="Wingdings" panose="05000000000000000000" pitchFamily="2" charset="2"/>
            </a:rPr>
            <a:t></a:t>
          </a:r>
          <a:r>
            <a:rPr lang="el-GR" sz="1900" kern="1200"/>
            <a:t> ισότητα: πλάνη</a:t>
          </a:r>
          <a:endParaRPr lang="en-US" sz="1900" kern="1200"/>
        </a:p>
      </dsp:txBody>
      <dsp:txXfrm>
        <a:off x="0" y="1755783"/>
        <a:ext cx="6832212" cy="1753212"/>
      </dsp:txXfrm>
    </dsp:sp>
    <dsp:sp modelId="{1588C9CA-C9B3-4420-9FEE-235E9034E213}">
      <dsp:nvSpPr>
        <dsp:cNvPr id="0" name=""/>
        <dsp:cNvSpPr/>
      </dsp:nvSpPr>
      <dsp:spPr>
        <a:xfrm>
          <a:off x="0" y="3508995"/>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68DF4AB-CC84-468C-89A8-BC9CECFCD820}">
      <dsp:nvSpPr>
        <dsp:cNvPr id="0" name=""/>
        <dsp:cNvSpPr/>
      </dsp:nvSpPr>
      <dsp:spPr>
        <a:xfrm>
          <a:off x="0" y="3508995"/>
          <a:ext cx="6832212"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Λύση στα περιβαλλοντικά προβλήματα: Καλύτερη επιστήμη, αποτελεσματικότεροι τρόποι διαχείρισης της φύσης και ευστοχότεροι νόμοι</a:t>
          </a:r>
          <a:endParaRPr lang="en-US" sz="1900" kern="1200"/>
        </a:p>
      </dsp:txBody>
      <dsp:txXfrm>
        <a:off x="0" y="3508995"/>
        <a:ext cx="6832212" cy="1753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09AB3-8DB7-4B45-99F6-BA019484F5F9}">
      <dsp:nvSpPr>
        <dsp:cNvPr id="0" name=""/>
        <dsp:cNvSpPr/>
      </dsp:nvSpPr>
      <dsp:spPr>
        <a:xfrm>
          <a:off x="0" y="28661"/>
          <a:ext cx="6832212" cy="1678218"/>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kern="1200"/>
            <a:t>Γιατί είναι αναποτελεσματικές οι φιλελεύθερες οικοφεμινίστριες:</a:t>
          </a:r>
          <a:endParaRPr lang="en-US" sz="3000" kern="1200"/>
        </a:p>
      </dsp:txBody>
      <dsp:txXfrm>
        <a:off x="81924" y="110585"/>
        <a:ext cx="6668364" cy="1514370"/>
      </dsp:txXfrm>
    </dsp:sp>
    <dsp:sp modelId="{E97C4648-D4DA-4555-8953-0B4B7E4E6988}">
      <dsp:nvSpPr>
        <dsp:cNvPr id="0" name=""/>
        <dsp:cNvSpPr/>
      </dsp:nvSpPr>
      <dsp:spPr>
        <a:xfrm>
          <a:off x="0" y="1793280"/>
          <a:ext cx="6832212" cy="1678218"/>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kern="1200"/>
            <a:t>Έλλειψη άσκησης κριτικής στην πατριαρχία</a:t>
          </a:r>
          <a:endParaRPr lang="en-US" sz="3000" kern="1200"/>
        </a:p>
      </dsp:txBody>
      <dsp:txXfrm>
        <a:off x="81924" y="1875204"/>
        <a:ext cx="6668364" cy="1514370"/>
      </dsp:txXfrm>
    </dsp:sp>
    <dsp:sp modelId="{A0E86CF5-69B9-41D0-8EE8-41ECA9C2E621}">
      <dsp:nvSpPr>
        <dsp:cNvPr id="0" name=""/>
        <dsp:cNvSpPr/>
      </dsp:nvSpPr>
      <dsp:spPr>
        <a:xfrm>
          <a:off x="0" y="3557898"/>
          <a:ext cx="6832212" cy="1678218"/>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kern="1200"/>
            <a:t>Μη ενασχόληση του οντολογικού διαχωρισμού του ανθρώπου και της φύσης</a:t>
          </a:r>
          <a:endParaRPr lang="en-US" sz="3000" kern="1200"/>
        </a:p>
      </dsp:txBody>
      <dsp:txXfrm>
        <a:off x="81924" y="3639822"/>
        <a:ext cx="6668364" cy="1514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6F4BC-699B-44A6-B7A6-27FD24DD7CB4}">
      <dsp:nvSpPr>
        <dsp:cNvPr id="0" name=""/>
        <dsp:cNvSpPr/>
      </dsp:nvSpPr>
      <dsp:spPr>
        <a:xfrm>
          <a:off x="0" y="14851"/>
          <a:ext cx="6832212" cy="1005543"/>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Καταπίεση των γυναικών: είδος ταξικής καταπίεσης </a:t>
          </a:r>
          <a:endParaRPr lang="en-US" sz="1800" kern="1200"/>
        </a:p>
      </dsp:txBody>
      <dsp:txXfrm>
        <a:off x="49087" y="63938"/>
        <a:ext cx="6734038" cy="907369"/>
      </dsp:txXfrm>
    </dsp:sp>
    <dsp:sp modelId="{3790D2CC-9D83-4BB5-A9B8-1CF84699D0E3}">
      <dsp:nvSpPr>
        <dsp:cNvPr id="0" name=""/>
        <dsp:cNvSpPr/>
      </dsp:nvSpPr>
      <dsp:spPr>
        <a:xfrm>
          <a:off x="0" y="1072234"/>
          <a:ext cx="6832212" cy="1005543"/>
        </a:xfrm>
        <a:prstGeom prst="roundRect">
          <a:avLst/>
        </a:prstGeom>
        <a:gradFill rotWithShape="0">
          <a:gsLst>
            <a:gs pos="0">
              <a:schemeClr val="accent2">
                <a:hueOff val="113291"/>
                <a:satOff val="-11998"/>
                <a:lumOff val="-294"/>
                <a:alphaOff val="0"/>
                <a:tint val="96000"/>
                <a:lumMod val="104000"/>
              </a:schemeClr>
            </a:gs>
            <a:gs pos="100000">
              <a:schemeClr val="accent2">
                <a:hueOff val="113291"/>
                <a:satOff val="-11998"/>
                <a:lumOff val="-29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Γυναίκες: αντικείμενο εκμετάλλευσης λόγω της οικιακής εργασίας </a:t>
          </a:r>
          <a:endParaRPr lang="en-US" sz="1800" kern="1200"/>
        </a:p>
      </dsp:txBody>
      <dsp:txXfrm>
        <a:off x="49087" y="1121321"/>
        <a:ext cx="6734038" cy="907369"/>
      </dsp:txXfrm>
    </dsp:sp>
    <dsp:sp modelId="{9A07FBD8-CA9C-4C70-A982-33884FD45A7B}">
      <dsp:nvSpPr>
        <dsp:cNvPr id="0" name=""/>
        <dsp:cNvSpPr/>
      </dsp:nvSpPr>
      <dsp:spPr>
        <a:xfrm>
          <a:off x="0" y="2129617"/>
          <a:ext cx="6832212" cy="1005543"/>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Ισότιμη συμμετοχή και διαδικασία της </a:t>
          </a:r>
          <a:r>
            <a:rPr lang="el-GR" sz="1800" i="1" kern="1200"/>
            <a:t>πράξεως </a:t>
          </a:r>
          <a:r>
            <a:rPr lang="el-GR" sz="1800" kern="1200">
              <a:sym typeface="Wingdings" panose="05000000000000000000" pitchFamily="2" charset="2"/>
            </a:rPr>
            <a:t></a:t>
          </a:r>
          <a:r>
            <a:rPr lang="el-GR" sz="1800" kern="1200"/>
            <a:t> η ανθρώπινη και μη φύση οικοδομούνται κοινωνικά και ιστορικά και μετασχηματίζονται συνέχεια</a:t>
          </a:r>
          <a:endParaRPr lang="en-US" sz="1800" kern="1200"/>
        </a:p>
      </dsp:txBody>
      <dsp:txXfrm>
        <a:off x="49087" y="2178704"/>
        <a:ext cx="6734038" cy="907369"/>
      </dsp:txXfrm>
    </dsp:sp>
    <dsp:sp modelId="{CA5693F5-98A6-4C07-BBBF-1AE2579A3531}">
      <dsp:nvSpPr>
        <dsp:cNvPr id="0" name=""/>
        <dsp:cNvSpPr/>
      </dsp:nvSpPr>
      <dsp:spPr>
        <a:xfrm>
          <a:off x="0" y="3187001"/>
          <a:ext cx="6832212" cy="1005543"/>
        </a:xfrm>
        <a:prstGeom prst="roundRect">
          <a:avLst/>
        </a:prstGeom>
        <a:gradFill rotWithShape="0">
          <a:gsLst>
            <a:gs pos="0">
              <a:schemeClr val="accent2">
                <a:hueOff val="339874"/>
                <a:satOff val="-35995"/>
                <a:lumOff val="-882"/>
                <a:alphaOff val="0"/>
                <a:tint val="96000"/>
                <a:lumMod val="104000"/>
              </a:schemeClr>
            </a:gs>
            <a:gs pos="100000">
              <a:schemeClr val="accent2">
                <a:hueOff val="339874"/>
                <a:satOff val="-35995"/>
                <a:lumOff val="-88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Φύση: ενεργό υποκείμενο που περιμένει να κυριαρχηθεί</a:t>
          </a:r>
          <a:endParaRPr lang="en-US" sz="1800" kern="1200"/>
        </a:p>
      </dsp:txBody>
      <dsp:txXfrm>
        <a:off x="49087" y="3236088"/>
        <a:ext cx="6734038" cy="907369"/>
      </dsp:txXfrm>
    </dsp:sp>
    <dsp:sp modelId="{A7F2F2FC-57B4-47B7-A7A8-BB2721EACCDD}">
      <dsp:nvSpPr>
        <dsp:cNvPr id="0" name=""/>
        <dsp:cNvSpPr/>
      </dsp:nvSpPr>
      <dsp:spPr>
        <a:xfrm>
          <a:off x="0" y="4244384"/>
          <a:ext cx="6832212" cy="1005543"/>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Αξία: εργαλειακή σε σχέση με την παραγωγή οικονομικών αγαθών για τον άνθρωπο</a:t>
          </a:r>
          <a:endParaRPr lang="en-US" sz="1800" kern="1200"/>
        </a:p>
      </dsp:txBody>
      <dsp:txXfrm>
        <a:off x="49087" y="4293471"/>
        <a:ext cx="6734038" cy="9073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3204-C2B1-40A2-AA20-5BBE6241BB62}">
      <dsp:nvSpPr>
        <dsp:cNvPr id="0" name=""/>
        <dsp:cNvSpPr/>
      </dsp:nvSpPr>
      <dsp:spPr>
        <a:xfrm>
          <a:off x="0" y="558789"/>
          <a:ext cx="6832212" cy="202176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l-GR" sz="3600" kern="1200"/>
            <a:t>Γιατί είναι αναποτελεσματικές οι μαρξίστριες οικοφεμινίστριες:</a:t>
          </a:r>
          <a:endParaRPr lang="en-US" sz="3600" kern="1200"/>
        </a:p>
      </dsp:txBody>
      <dsp:txXfrm>
        <a:off x="98694" y="657483"/>
        <a:ext cx="6634824" cy="1824372"/>
      </dsp:txXfrm>
    </dsp:sp>
    <dsp:sp modelId="{D5274BDD-D476-417B-A36A-B01B96DBEF43}">
      <dsp:nvSpPr>
        <dsp:cNvPr id="0" name=""/>
        <dsp:cNvSpPr/>
      </dsp:nvSpPr>
      <dsp:spPr>
        <a:xfrm>
          <a:off x="0" y="2684229"/>
          <a:ext cx="6832212" cy="202176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l-GR" sz="3600" kern="1200"/>
            <a:t>Μη ενασχόληση με την εγγενή αξία</a:t>
          </a:r>
          <a:endParaRPr lang="en-US" sz="3600" kern="1200"/>
        </a:p>
      </dsp:txBody>
      <dsp:txXfrm>
        <a:off x="98694" y="2782923"/>
        <a:ext cx="6634824" cy="18243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E946E-6AB9-48D1-93CF-D58F5294E375}">
      <dsp:nvSpPr>
        <dsp:cNvPr id="0" name=""/>
        <dsp:cNvSpPr/>
      </dsp:nvSpPr>
      <dsp:spPr>
        <a:xfrm>
          <a:off x="0" y="11381"/>
          <a:ext cx="6832212" cy="1006931"/>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Γιατί είναι αναποτελεσματικές οι ριζοσπάστριες οικοφεμινίστριες:</a:t>
          </a:r>
          <a:endParaRPr lang="en-US" sz="1800" kern="1200"/>
        </a:p>
      </dsp:txBody>
      <dsp:txXfrm>
        <a:off x="49154" y="60535"/>
        <a:ext cx="6733904" cy="908623"/>
      </dsp:txXfrm>
    </dsp:sp>
    <dsp:sp modelId="{EAE3D59F-6EBB-412D-8DB6-5F831606815D}">
      <dsp:nvSpPr>
        <dsp:cNvPr id="0" name=""/>
        <dsp:cNvSpPr/>
      </dsp:nvSpPr>
      <dsp:spPr>
        <a:xfrm>
          <a:off x="0" y="1070152"/>
          <a:ext cx="6832212" cy="1006931"/>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Απόρριψη αρσενικών ιδανικών, καταστροφική η απομάκρυνση των ανδρών από τη φύση, άρνηση του στοιχείου της φροντίδας στους άνδρες</a:t>
          </a:r>
          <a:endParaRPr lang="en-US" sz="1800" kern="1200"/>
        </a:p>
      </dsp:txBody>
      <dsp:txXfrm>
        <a:off x="49154" y="1119306"/>
        <a:ext cx="6733904" cy="908623"/>
      </dsp:txXfrm>
    </dsp:sp>
    <dsp:sp modelId="{369CE81D-9DEC-4479-90CE-09D50AC8951F}">
      <dsp:nvSpPr>
        <dsp:cNvPr id="0" name=""/>
        <dsp:cNvSpPr/>
      </dsp:nvSpPr>
      <dsp:spPr>
        <a:xfrm>
          <a:off x="0" y="2128923"/>
          <a:ext cx="6832212" cy="1006931"/>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Εντός αυτού του είδους του φεμινισμού δημιουργούνται πολλές υπο-ομάδες </a:t>
          </a:r>
          <a:r>
            <a:rPr lang="el-GR" sz="1800" kern="1200">
              <a:sym typeface="Wingdings" panose="05000000000000000000" pitchFamily="2" charset="2"/>
            </a:rPr>
            <a:t></a:t>
          </a:r>
          <a:r>
            <a:rPr lang="el-GR" sz="1800" kern="1200"/>
            <a:t> πολλές διαφορετικές απόψεις για την προσέγγιση της φύσης</a:t>
          </a:r>
          <a:endParaRPr lang="en-US" sz="1800" kern="1200"/>
        </a:p>
      </dsp:txBody>
      <dsp:txXfrm>
        <a:off x="49154" y="2178077"/>
        <a:ext cx="6733904" cy="908623"/>
      </dsp:txXfrm>
    </dsp:sp>
    <dsp:sp modelId="{5CEFB3EE-36E4-4DD1-98DC-574165AFD000}">
      <dsp:nvSpPr>
        <dsp:cNvPr id="0" name=""/>
        <dsp:cNvSpPr/>
      </dsp:nvSpPr>
      <dsp:spPr>
        <a:xfrm>
          <a:off x="0" y="3187695"/>
          <a:ext cx="6832212" cy="1006931"/>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Καμία ενασχόληση με το καπιταλιστικό σύστημα και απουσία σχεδιασμού μιας αποτελεσματικής στρατηγικής για την ανατροπή της πατριαρχίας</a:t>
          </a:r>
          <a:endParaRPr lang="en-US" sz="1800" kern="1200"/>
        </a:p>
      </dsp:txBody>
      <dsp:txXfrm>
        <a:off x="49154" y="3236849"/>
        <a:ext cx="6733904" cy="908623"/>
      </dsp:txXfrm>
    </dsp:sp>
    <dsp:sp modelId="{0B7C72D6-5661-497A-B063-FF0B250156EF}">
      <dsp:nvSpPr>
        <dsp:cNvPr id="0" name=""/>
        <dsp:cNvSpPr/>
      </dsp:nvSpPr>
      <dsp:spPr>
        <a:xfrm>
          <a:off x="0" y="4246466"/>
          <a:ext cx="6832212" cy="1006931"/>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Μη ενασχόληση</a:t>
          </a:r>
          <a:r>
            <a:rPr lang="en-US" sz="1800" kern="1200"/>
            <a:t> </a:t>
          </a:r>
          <a:r>
            <a:rPr lang="el-GR" sz="1800" kern="1200"/>
            <a:t>με άλλα κοινωνικά προβλήματα</a:t>
          </a:r>
          <a:endParaRPr lang="en-US" sz="1800" kern="1200"/>
        </a:p>
      </dsp:txBody>
      <dsp:txXfrm>
        <a:off x="49154" y="4295620"/>
        <a:ext cx="6733904" cy="9086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52B916C-1C2B-4AAE-8803-56CD8B4A132E}" type="datetimeFigureOut">
              <a:rPr lang="el-GR" smtClean="0"/>
              <a:t>27/5/2024</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341198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52B916C-1C2B-4AAE-8803-56CD8B4A132E}" type="datetimeFigureOut">
              <a:rPr lang="el-GR" smtClean="0"/>
              <a:t>27/5/2024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380025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52B916C-1C2B-4AAE-8803-56CD8B4A132E}" type="datetimeFigureOut">
              <a:rPr lang="el-GR" smtClean="0"/>
              <a:t>27/5/2024</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1A5809-276C-43AB-A962-A4B2244CD03D}"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425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52B916C-1C2B-4AAE-8803-56CD8B4A132E}" type="datetimeFigureOut">
              <a:rPr lang="el-GR" smtClean="0"/>
              <a:t>27/5/2024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323929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52B916C-1C2B-4AAE-8803-56CD8B4A132E}" type="datetimeFigureOut">
              <a:rPr lang="el-GR" smtClean="0"/>
              <a:t>27/5/2024</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1A5809-276C-43AB-A962-A4B2244CD03D}"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36915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52B916C-1C2B-4AAE-8803-56CD8B4A132E}" type="datetimeFigureOut">
              <a:rPr lang="el-GR" smtClean="0"/>
              <a:t>27/5/2024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3434488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52B916C-1C2B-4AAE-8803-56CD8B4A132E}" type="datetimeFigureOut">
              <a:rPr lang="el-GR" smtClean="0"/>
              <a:t>27/5/2024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1677765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52B916C-1C2B-4AAE-8803-56CD8B4A132E}" type="datetimeFigureOut">
              <a:rPr lang="el-GR" smtClean="0"/>
              <a:t>27/5/2024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296209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52B916C-1C2B-4AAE-8803-56CD8B4A132E}" type="datetimeFigureOut">
              <a:rPr lang="el-GR" smtClean="0"/>
              <a:t>27/5/2024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400074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52B916C-1C2B-4AAE-8803-56CD8B4A132E}" type="datetimeFigureOut">
              <a:rPr lang="el-GR" smtClean="0"/>
              <a:t>27/5/2024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84717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52B916C-1C2B-4AAE-8803-56CD8B4A132E}" type="datetimeFigureOut">
              <a:rPr lang="el-GR" smtClean="0"/>
              <a:t>27/5/2024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62088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52B916C-1C2B-4AAE-8803-56CD8B4A132E}" type="datetimeFigureOut">
              <a:rPr lang="el-GR" smtClean="0"/>
              <a:t>27/5/2024</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126189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52B916C-1C2B-4AAE-8803-56CD8B4A132E}" type="datetimeFigureOut">
              <a:rPr lang="el-GR" smtClean="0"/>
              <a:t>27/5/2024</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45856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B916C-1C2B-4AAE-8803-56CD8B4A132E}" type="datetimeFigureOut">
              <a:rPr lang="el-GR" smtClean="0"/>
              <a:t>27/5/2024</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85176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52B916C-1C2B-4AAE-8803-56CD8B4A132E}" type="datetimeFigureOut">
              <a:rPr lang="el-GR" smtClean="0"/>
              <a:t>27/5/2024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200198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52B916C-1C2B-4AAE-8803-56CD8B4A132E}" type="datetimeFigureOut">
              <a:rPr lang="el-GR" smtClean="0"/>
              <a:t>27/5/2024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1A5809-276C-43AB-A962-A4B2244CD03D}" type="slidenum">
              <a:rPr lang="el-GR" smtClean="0"/>
              <a:t>‹#›</a:t>
            </a:fld>
            <a:endParaRPr lang="el-GR"/>
          </a:p>
        </p:txBody>
      </p:sp>
    </p:spTree>
    <p:extLst>
      <p:ext uri="{BB962C8B-B14F-4D97-AF65-F5344CB8AC3E}">
        <p14:creationId xmlns:p14="http://schemas.microsoft.com/office/powerpoint/2010/main" val="245080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52B916C-1C2B-4AAE-8803-56CD8B4A132E}" type="datetimeFigureOut">
              <a:rPr lang="el-GR" smtClean="0"/>
              <a:t>27/5/2024</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1A5809-276C-43AB-A962-A4B2244CD03D}" type="slidenum">
              <a:rPr lang="el-GR" smtClean="0"/>
              <a:t>‹#›</a:t>
            </a:fld>
            <a:endParaRPr lang="el-GR"/>
          </a:p>
        </p:txBody>
      </p:sp>
    </p:spTree>
    <p:extLst>
      <p:ext uri="{BB962C8B-B14F-4D97-AF65-F5344CB8AC3E}">
        <p14:creationId xmlns:p14="http://schemas.microsoft.com/office/powerpoint/2010/main" val="9625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repository.kallipos.gr/handle/11419/10675?&amp;locale=e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0" name="Rectangle 30">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2">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52" name="Group 34">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5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l-GR"/>
            </a:p>
          </p:txBody>
        </p:sp>
        <p:sp>
          <p:nvSpPr>
            <p:cNvPr id="5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l-GR"/>
            </a:p>
          </p:txBody>
        </p:sp>
        <p:sp>
          <p:nvSpPr>
            <p:cNvPr id="5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l-GR"/>
            </a:p>
          </p:txBody>
        </p:sp>
        <p:sp>
          <p:nvSpPr>
            <p:cNvPr id="5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l-GR"/>
            </a:p>
          </p:txBody>
        </p:sp>
        <p:sp>
          <p:nvSpPr>
            <p:cNvPr id="5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l-GR"/>
            </a:p>
          </p:txBody>
        </p:sp>
        <p:sp>
          <p:nvSpPr>
            <p:cNvPr id="5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l-GR"/>
            </a:p>
          </p:txBody>
        </p:sp>
        <p:sp>
          <p:nvSpPr>
            <p:cNvPr id="5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l-GR"/>
            </a:p>
          </p:txBody>
        </p:sp>
        <p:sp>
          <p:nvSpPr>
            <p:cNvPr id="6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l-GR"/>
            </a:p>
          </p:txBody>
        </p:sp>
        <p:sp>
          <p:nvSpPr>
            <p:cNvPr id="6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l-GR"/>
            </a:p>
          </p:txBody>
        </p:sp>
        <p:sp>
          <p:nvSpPr>
            <p:cNvPr id="6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l-GR"/>
            </a:p>
          </p:txBody>
        </p:sp>
        <p:sp>
          <p:nvSpPr>
            <p:cNvPr id="46"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l-GR"/>
            </a:p>
          </p:txBody>
        </p:sp>
        <p:sp>
          <p:nvSpPr>
            <p:cNvPr id="63"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l-GR"/>
            </a:p>
          </p:txBody>
        </p:sp>
      </p:grpSp>
      <p:sp>
        <p:nvSpPr>
          <p:cNvPr id="2" name="Τίτλος 1">
            <a:extLst>
              <a:ext uri="{FF2B5EF4-FFF2-40B4-BE49-F238E27FC236}">
                <a16:creationId xmlns:a16="http://schemas.microsoft.com/office/drawing/2014/main" id="{285ED3A9-6B52-8735-AFA7-8B8EF30F7F42}"/>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el-GR" sz="4600">
                <a:solidFill>
                  <a:schemeClr val="tx2">
                    <a:lumMod val="75000"/>
                  </a:schemeClr>
                </a:solidFill>
              </a:rPr>
              <a:t>ΟΙΚΟΦΕΜΙΝΙΣΜΟΣ</a:t>
            </a:r>
            <a:br>
              <a:rPr lang="el-GR" sz="4600">
                <a:solidFill>
                  <a:schemeClr val="tx2">
                    <a:lumMod val="75000"/>
                  </a:schemeClr>
                </a:solidFill>
              </a:rPr>
            </a:br>
            <a:br>
              <a:rPr lang="en-US" sz="4600">
                <a:solidFill>
                  <a:schemeClr val="tx2">
                    <a:lumMod val="75000"/>
                  </a:schemeClr>
                </a:solidFill>
              </a:rPr>
            </a:br>
            <a:r>
              <a:rPr lang="el-GR" sz="4600">
                <a:solidFill>
                  <a:schemeClr val="tx2">
                    <a:lumMod val="75000"/>
                  </a:schemeClr>
                </a:solidFill>
              </a:rPr>
              <a:t>Παρουσίαση Ανδριάνα Ταγκαλάκη</a:t>
            </a:r>
            <a:br>
              <a:rPr lang="el-GR" sz="4600">
                <a:solidFill>
                  <a:schemeClr val="tx2">
                    <a:lumMod val="75000"/>
                  </a:schemeClr>
                </a:solidFill>
              </a:rPr>
            </a:br>
            <a:r>
              <a:rPr lang="el-GR" sz="4600">
                <a:solidFill>
                  <a:schemeClr val="tx2">
                    <a:lumMod val="75000"/>
                  </a:schemeClr>
                </a:solidFill>
              </a:rPr>
              <a:t>Μάϊος 2024</a:t>
            </a:r>
          </a:p>
        </p:txBody>
      </p:sp>
      <p:sp>
        <p:nvSpPr>
          <p:cNvPr id="3" name="Υπότιτλος 2">
            <a:extLst>
              <a:ext uri="{FF2B5EF4-FFF2-40B4-BE49-F238E27FC236}">
                <a16:creationId xmlns:a16="http://schemas.microsoft.com/office/drawing/2014/main" id="{B09D8F38-F2DD-4A7F-9BC8-5352031CBF03}"/>
              </a:ext>
            </a:extLst>
          </p:cNvPr>
          <p:cNvSpPr>
            <a:spLocks noGrp="1"/>
          </p:cNvSpPr>
          <p:nvPr>
            <p:ph type="subTitle" idx="1"/>
          </p:nvPr>
        </p:nvSpPr>
        <p:spPr>
          <a:xfrm>
            <a:off x="7855048" y="1871831"/>
            <a:ext cx="3084569" cy="3199806"/>
          </a:xfrm>
        </p:spPr>
        <p:txBody>
          <a:bodyPr anchor="ctr">
            <a:normAutofit/>
          </a:bodyPr>
          <a:lstStyle/>
          <a:p>
            <a:endParaRPr lang="el-GR">
              <a:solidFill>
                <a:schemeClr val="tx2">
                  <a:lumMod val="75000"/>
                </a:schemeClr>
              </a:solidFill>
            </a:endParaRPr>
          </a:p>
          <a:p>
            <a:r>
              <a:rPr lang="el-GR">
                <a:solidFill>
                  <a:schemeClr val="tx2">
                    <a:lumMod val="75000"/>
                  </a:schemeClr>
                </a:solidFill>
              </a:rPr>
              <a:t>Ορισμός-Τύποι-Είδη σύνδεσης-Διαμάχη με Βαθιά Οικολογία-Στιγμές του οικοφεμινιστικού κινήματος-Οικοφεμινισμός στη Λογοτεχνία</a:t>
            </a:r>
          </a:p>
        </p:txBody>
      </p:sp>
      <p:cxnSp>
        <p:nvCxnSpPr>
          <p:cNvPr id="49" name="Straight Connector 48">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6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FE2518D-D93E-5B84-6EF5-757916545567}"/>
              </a:ext>
            </a:extLst>
          </p:cNvPr>
          <p:cNvSpPr>
            <a:spLocks noGrp="1"/>
          </p:cNvSpPr>
          <p:nvPr>
            <p:ph type="title"/>
          </p:nvPr>
        </p:nvSpPr>
        <p:spPr>
          <a:xfrm>
            <a:off x="1259893" y="3101093"/>
            <a:ext cx="2454052" cy="3029344"/>
          </a:xfrm>
        </p:spPr>
        <p:txBody>
          <a:bodyPr>
            <a:normAutofit/>
          </a:bodyPr>
          <a:lstStyle/>
          <a:p>
            <a:r>
              <a:rPr lang="el-GR" sz="2500">
                <a:solidFill>
                  <a:schemeClr val="bg1"/>
                </a:solidFill>
              </a:rPr>
              <a:t>Ριζοσπαστικός φεμινισμός</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l-GR"/>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099E1100-7DE6-998A-3ED9-570D1B4756DE}"/>
              </a:ext>
            </a:extLst>
          </p:cNvPr>
          <p:cNvGraphicFramePr>
            <a:graphicFrameLocks noGrp="1"/>
          </p:cNvGraphicFramePr>
          <p:nvPr>
            <p:ph idx="1"/>
            <p:extLst>
              <p:ext uri="{D42A27DB-BD31-4B8C-83A1-F6EECF244321}">
                <p14:modId xmlns:p14="http://schemas.microsoft.com/office/powerpoint/2010/main" val="423995003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0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6033E6C-4C90-C384-AE22-A1B2B2FE44E7}"/>
              </a:ext>
            </a:extLst>
          </p:cNvPr>
          <p:cNvSpPr>
            <a:spLocks noGrp="1"/>
          </p:cNvSpPr>
          <p:nvPr>
            <p:ph type="title"/>
          </p:nvPr>
        </p:nvSpPr>
        <p:spPr>
          <a:xfrm>
            <a:off x="1433889" y="1059872"/>
            <a:ext cx="3012216" cy="4851349"/>
          </a:xfrm>
        </p:spPr>
        <p:txBody>
          <a:bodyPr>
            <a:normAutofit/>
          </a:bodyPr>
          <a:lstStyle/>
          <a:p>
            <a:r>
              <a:rPr lang="el-GR" dirty="0"/>
              <a:t> Πολιτισμικός φεμινισμός </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l-GR"/>
          </a:p>
        </p:txBody>
      </p:sp>
      <p:sp>
        <p:nvSpPr>
          <p:cNvPr id="3" name="Θέση περιεχομένου 2">
            <a:extLst>
              <a:ext uri="{FF2B5EF4-FFF2-40B4-BE49-F238E27FC236}">
                <a16:creationId xmlns:a16="http://schemas.microsoft.com/office/drawing/2014/main" id="{C3EE0C39-EC01-AD4A-4B95-21E2229D07D0}"/>
              </a:ext>
            </a:extLst>
          </p:cNvPr>
          <p:cNvSpPr>
            <a:spLocks noGrp="1"/>
          </p:cNvSpPr>
          <p:nvPr>
            <p:ph idx="1"/>
          </p:nvPr>
        </p:nvSpPr>
        <p:spPr>
          <a:xfrm>
            <a:off x="5280368" y="1059872"/>
            <a:ext cx="6224244" cy="4851350"/>
          </a:xfrm>
        </p:spPr>
        <p:txBody>
          <a:bodyPr>
            <a:normAutofit/>
          </a:bodyPr>
          <a:lstStyle/>
          <a:p>
            <a:r>
              <a:rPr lang="el-GR" dirty="0"/>
              <a:t>Ειδικά η τελευταία προσέγγιση του ριζοσπαστικού φεμινισμού για τη γυναικεία χειραφέτηση: αποδοχή της γυναικείας φύσης ως μιας διαφορετικής οντότητας (γυναικεία εμπειρία, γυναικεία χαρακτηριστικά, εγγύτερα στη φύση) </a:t>
            </a:r>
            <a:r>
              <a:rPr lang="el-GR" dirty="0">
                <a:sym typeface="Wingdings" panose="05000000000000000000" pitchFamily="2" charset="2"/>
              </a:rPr>
              <a:t> δημιούργησε τον Πολιτισμικό Φεμινισμό</a:t>
            </a:r>
            <a:endParaRPr lang="el-GR">
              <a:sym typeface="Wingdings" panose="05000000000000000000" pitchFamily="2" charset="2"/>
            </a:endParaRPr>
          </a:p>
          <a:p>
            <a:endParaRPr lang="el-GR">
              <a:sym typeface="Wingdings" panose="05000000000000000000" pitchFamily="2" charset="2"/>
            </a:endParaRPr>
          </a:p>
          <a:p>
            <a:r>
              <a:rPr lang="el-GR" dirty="0">
                <a:sym typeface="Wingdings" panose="05000000000000000000" pitchFamily="2" charset="2"/>
              </a:rPr>
              <a:t>Έμφυτη σύνδεση γυναίκας-φύσης, αναγνώριση πράξεων και χαρακτηριστικών της γυναίκας</a:t>
            </a:r>
            <a:endParaRPr lang="el-GR">
              <a:sym typeface="Wingdings" panose="05000000000000000000" pitchFamily="2" charset="2"/>
            </a:endParaRPr>
          </a:p>
          <a:p>
            <a:endParaRPr lang="el-GR">
              <a:sym typeface="Wingdings" panose="05000000000000000000" pitchFamily="2" charset="2"/>
            </a:endParaRPr>
          </a:p>
          <a:p>
            <a:r>
              <a:rPr lang="en-US" dirty="0">
                <a:sym typeface="Wingdings" panose="05000000000000000000" pitchFamily="2" charset="2"/>
              </a:rPr>
              <a:t>Val </a:t>
            </a:r>
            <a:r>
              <a:rPr lang="en-US" dirty="0" err="1">
                <a:sym typeface="Wingdings" panose="05000000000000000000" pitchFamily="2" charset="2"/>
              </a:rPr>
              <a:t>Plumwood</a:t>
            </a:r>
            <a:r>
              <a:rPr lang="el-GR" dirty="0">
                <a:sym typeface="Wingdings" panose="05000000000000000000" pitchFamily="2" charset="2"/>
              </a:rPr>
              <a:t>: αναστροφή της κυρίαρχης αρσενικής κουλτούρας, προκειμένου η φύση και η γυναίκα να πάρουν τη θέση που τους αξίζει</a:t>
            </a:r>
            <a:endParaRPr lang="el-GR"/>
          </a:p>
        </p:txBody>
      </p:sp>
    </p:spTree>
    <p:extLst>
      <p:ext uri="{BB962C8B-B14F-4D97-AF65-F5344CB8AC3E}">
        <p14:creationId xmlns:p14="http://schemas.microsoft.com/office/powerpoint/2010/main" val="369262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C7C5972-34BC-BB0C-1D8B-4D842EA46144}"/>
              </a:ext>
            </a:extLst>
          </p:cNvPr>
          <p:cNvSpPr>
            <a:spLocks noGrp="1"/>
          </p:cNvSpPr>
          <p:nvPr>
            <p:ph type="title"/>
          </p:nvPr>
        </p:nvSpPr>
        <p:spPr>
          <a:xfrm>
            <a:off x="1433889" y="1059872"/>
            <a:ext cx="3012216" cy="4851349"/>
          </a:xfrm>
        </p:spPr>
        <p:txBody>
          <a:bodyPr>
            <a:normAutofit/>
          </a:bodyPr>
          <a:lstStyle/>
          <a:p>
            <a:r>
              <a:rPr lang="el-GR"/>
              <a:t>Πολιτισμικός φεμινισμός </a:t>
            </a:r>
          </a:p>
        </p:txBody>
      </p:sp>
      <p:sp>
        <p:nvSpPr>
          <p:cNvPr id="29"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l-GR"/>
          </a:p>
        </p:txBody>
      </p:sp>
      <p:sp>
        <p:nvSpPr>
          <p:cNvPr id="3" name="Θέση περιεχομένου 2">
            <a:extLst>
              <a:ext uri="{FF2B5EF4-FFF2-40B4-BE49-F238E27FC236}">
                <a16:creationId xmlns:a16="http://schemas.microsoft.com/office/drawing/2014/main" id="{D7E060EB-348E-4FDA-7759-D627153F2094}"/>
              </a:ext>
            </a:extLst>
          </p:cNvPr>
          <p:cNvSpPr>
            <a:spLocks noGrp="1"/>
          </p:cNvSpPr>
          <p:nvPr>
            <p:ph idx="1"/>
          </p:nvPr>
        </p:nvSpPr>
        <p:spPr>
          <a:xfrm>
            <a:off x="5280368" y="1059872"/>
            <a:ext cx="6224244" cy="4851350"/>
          </a:xfrm>
        </p:spPr>
        <p:txBody>
          <a:bodyPr>
            <a:normAutofit/>
          </a:bodyPr>
          <a:lstStyle/>
          <a:p>
            <a:pPr marL="0" indent="0">
              <a:buNone/>
            </a:pPr>
            <a:r>
              <a:rPr lang="el-GR"/>
              <a:t>Γιατί είναι αναποτελεσματικές οι πολιτισμικές οικοφεμινίστριες;</a:t>
            </a:r>
          </a:p>
          <a:p>
            <a:pPr marL="0" indent="0">
              <a:buNone/>
            </a:pPr>
            <a:endParaRPr lang="el-GR"/>
          </a:p>
          <a:p>
            <a:r>
              <a:rPr lang="el-GR"/>
              <a:t>Γυναικεία εμπειρία: κάτι το μυστικιστικό</a:t>
            </a:r>
            <a:r>
              <a:rPr lang="el-GR">
                <a:sym typeface="Wingdings" panose="05000000000000000000" pitchFamily="2" charset="2"/>
              </a:rPr>
              <a:t> μη συγκεκριμένο και όχι ανοικτό προς ανάλυση ενδυνάμωση δυϊσμών και ιεραρχίας</a:t>
            </a:r>
          </a:p>
          <a:p>
            <a:r>
              <a:rPr lang="el-GR"/>
              <a:t>Φροντίδα: ενίσχυση πατριαρχικών στερεοτύπων</a:t>
            </a:r>
          </a:p>
          <a:p>
            <a:r>
              <a:rPr lang="el-GR"/>
              <a:t>Άρνηση ανάπτυξης της ηθικής της φροντίδας στην ανδρική φύση. Ό,τι κάνει ο άνδρας είναι κακό και ό,τι κάνει η γυναίκα είναι καλό λόγω της φύσης τους</a:t>
            </a:r>
          </a:p>
          <a:p>
            <a:endParaRPr lang="el-GR"/>
          </a:p>
          <a:p>
            <a:endParaRPr lang="el-GR"/>
          </a:p>
        </p:txBody>
      </p:sp>
    </p:spTree>
    <p:extLst>
      <p:ext uri="{BB962C8B-B14F-4D97-AF65-F5344CB8AC3E}">
        <p14:creationId xmlns:p14="http://schemas.microsoft.com/office/powerpoint/2010/main" val="12218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79B16A-030D-D3CC-4D7F-CD4C7BA7D079}"/>
              </a:ext>
            </a:extLst>
          </p:cNvPr>
          <p:cNvSpPr>
            <a:spLocks noGrp="1"/>
          </p:cNvSpPr>
          <p:nvPr>
            <p:ph type="title"/>
          </p:nvPr>
        </p:nvSpPr>
        <p:spPr/>
        <p:txBody>
          <a:bodyPr/>
          <a:lstStyle/>
          <a:p>
            <a:pPr algn="just"/>
            <a:r>
              <a:rPr lang="el-GR" dirty="0"/>
              <a:t>Είδη σύνδεσης της διπλής καταπίεσης</a:t>
            </a:r>
          </a:p>
        </p:txBody>
      </p:sp>
      <p:sp>
        <p:nvSpPr>
          <p:cNvPr id="3" name="Θέση περιεχομένου 2">
            <a:extLst>
              <a:ext uri="{FF2B5EF4-FFF2-40B4-BE49-F238E27FC236}">
                <a16:creationId xmlns:a16="http://schemas.microsoft.com/office/drawing/2014/main" id="{2101E509-526C-A185-80D0-4631D9735496}"/>
              </a:ext>
            </a:extLst>
          </p:cNvPr>
          <p:cNvSpPr>
            <a:spLocks noGrp="1"/>
          </p:cNvSpPr>
          <p:nvPr>
            <p:ph idx="1"/>
          </p:nvPr>
        </p:nvSpPr>
        <p:spPr>
          <a:xfrm>
            <a:off x="2592924" y="1904999"/>
            <a:ext cx="8760875" cy="4810593"/>
          </a:xfrm>
        </p:spPr>
        <p:txBody>
          <a:bodyPr>
            <a:normAutofit/>
          </a:bodyPr>
          <a:lstStyle/>
          <a:p>
            <a:pPr marL="0" indent="0" algn="just">
              <a:buNone/>
            </a:pPr>
            <a:r>
              <a:rPr lang="en-US" dirty="0"/>
              <a:t>Karen J. Warren</a:t>
            </a:r>
            <a:r>
              <a:rPr lang="el-GR" dirty="0"/>
              <a:t>: υπάρχουν 7 είδη συνδέσεων για τη στοιχειοθέτηση της διπλής αυτής κυριαρχίας (φύσης-γυναίκας) από τις </a:t>
            </a:r>
            <a:r>
              <a:rPr lang="el-GR" dirty="0" err="1"/>
              <a:t>οικοφεμινίστριες</a:t>
            </a:r>
            <a:r>
              <a:rPr lang="el-GR" dirty="0"/>
              <a:t>: </a:t>
            </a:r>
          </a:p>
          <a:p>
            <a:pPr marL="514350" indent="-514350" algn="just">
              <a:buAutoNum type="arabicPeriod"/>
            </a:pPr>
            <a:r>
              <a:rPr lang="el-GR" dirty="0"/>
              <a:t>Ιστορικού και </a:t>
            </a:r>
            <a:r>
              <a:rPr lang="el-GR" dirty="0" err="1"/>
              <a:t>αιτιακού</a:t>
            </a:r>
            <a:r>
              <a:rPr lang="el-GR" dirty="0"/>
              <a:t> τύπου συνδέσεις</a:t>
            </a:r>
          </a:p>
          <a:p>
            <a:pPr marL="514350" indent="-514350" algn="just">
              <a:buAutoNum type="arabicPeriod"/>
            </a:pPr>
            <a:r>
              <a:rPr lang="el-GR" dirty="0"/>
              <a:t>Εννοιολογικού τύπου συνδέσεις</a:t>
            </a:r>
          </a:p>
          <a:p>
            <a:pPr marL="514350" indent="-514350" algn="just">
              <a:buAutoNum type="arabicPeriod"/>
            </a:pPr>
            <a:r>
              <a:rPr lang="el-GR" dirty="0"/>
              <a:t>Εμπειρικού και βιωματικού τύπου συνδέσεις</a:t>
            </a:r>
          </a:p>
          <a:p>
            <a:pPr marL="514350" indent="-514350" algn="just">
              <a:buAutoNum type="arabicPeriod"/>
            </a:pPr>
            <a:r>
              <a:rPr lang="el-GR" dirty="0"/>
              <a:t>Συμβολικές συνδέσεις</a:t>
            </a:r>
          </a:p>
          <a:p>
            <a:pPr marL="514350" indent="-514350" algn="just">
              <a:buAutoNum type="arabicPeriod"/>
            </a:pPr>
            <a:r>
              <a:rPr lang="el-GR" dirty="0"/>
              <a:t>Επιστημολογικές συνδέσεις</a:t>
            </a:r>
          </a:p>
          <a:p>
            <a:pPr marL="514350" indent="-514350" algn="just">
              <a:buAutoNum type="arabicPeriod"/>
            </a:pPr>
            <a:r>
              <a:rPr lang="el-GR" dirty="0"/>
              <a:t>Πολιτικές συνδέσεις</a:t>
            </a:r>
          </a:p>
          <a:p>
            <a:pPr marL="514350" indent="-514350" algn="just">
              <a:buAutoNum type="arabicPeriod"/>
            </a:pPr>
            <a:r>
              <a:rPr lang="el-GR" dirty="0"/>
              <a:t>Συνδέσεις στο ηθικό επίπεδο</a:t>
            </a:r>
          </a:p>
          <a:p>
            <a:pPr marL="514350" indent="-514350" algn="just">
              <a:buAutoNum type="arabicPeriod"/>
            </a:pPr>
            <a:endParaRPr lang="el-GR" dirty="0"/>
          </a:p>
        </p:txBody>
      </p:sp>
    </p:spTree>
    <p:extLst>
      <p:ext uri="{BB962C8B-B14F-4D97-AF65-F5344CB8AC3E}">
        <p14:creationId xmlns:p14="http://schemas.microsoft.com/office/powerpoint/2010/main" val="17575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93923A-80F4-504B-789D-D33329184209}"/>
              </a:ext>
            </a:extLst>
          </p:cNvPr>
          <p:cNvSpPr>
            <a:spLocks noGrp="1"/>
          </p:cNvSpPr>
          <p:nvPr>
            <p:ph type="title"/>
          </p:nvPr>
        </p:nvSpPr>
        <p:spPr/>
        <p:txBody>
          <a:bodyPr>
            <a:normAutofit fontScale="90000"/>
          </a:bodyPr>
          <a:lstStyle/>
          <a:p>
            <a:pPr algn="just"/>
            <a:br>
              <a:rPr lang="en-US" dirty="0"/>
            </a:br>
            <a:r>
              <a:rPr lang="el-GR" dirty="0"/>
              <a:t>Ιστορικού και </a:t>
            </a:r>
            <a:r>
              <a:rPr lang="el-GR" dirty="0" err="1"/>
              <a:t>αιτιακού</a:t>
            </a:r>
            <a:r>
              <a:rPr lang="el-GR" dirty="0"/>
              <a:t> τύπου συνδέσεις</a:t>
            </a:r>
            <a:br>
              <a:rPr lang="el-GR" dirty="0"/>
            </a:br>
            <a:endParaRPr lang="el-GR" dirty="0"/>
          </a:p>
        </p:txBody>
      </p:sp>
      <p:sp>
        <p:nvSpPr>
          <p:cNvPr id="3" name="Θέση περιεχομένου 2">
            <a:extLst>
              <a:ext uri="{FF2B5EF4-FFF2-40B4-BE49-F238E27FC236}">
                <a16:creationId xmlns:a16="http://schemas.microsoft.com/office/drawing/2014/main" id="{CAEC843B-2CFD-2E72-E8C1-9E3D3A7E5BB9}"/>
              </a:ext>
            </a:extLst>
          </p:cNvPr>
          <p:cNvSpPr>
            <a:spLocks noGrp="1"/>
          </p:cNvSpPr>
          <p:nvPr>
            <p:ph idx="1"/>
          </p:nvPr>
        </p:nvSpPr>
        <p:spPr/>
        <p:txBody>
          <a:bodyPr>
            <a:normAutofit fontScale="92500"/>
          </a:bodyPr>
          <a:lstStyle/>
          <a:p>
            <a:pPr marL="0" indent="0" algn="just">
              <a:buNone/>
            </a:pPr>
            <a:r>
              <a:rPr lang="el-GR" dirty="0"/>
              <a:t>Χρήση της Ιστορίας</a:t>
            </a:r>
          </a:p>
          <a:p>
            <a:pPr marL="0" indent="0" algn="just">
              <a:buNone/>
            </a:pPr>
            <a:r>
              <a:rPr lang="el-GR" dirty="0"/>
              <a:t>Πώς συντελείται: </a:t>
            </a:r>
          </a:p>
          <a:p>
            <a:pPr algn="just"/>
            <a:r>
              <a:rPr lang="el-GR" dirty="0"/>
              <a:t>Με τον εντοπισμό ιστορικών δεδομένων που αναφέρονται σε μητριαρχικές κοινωνίες πριν την επιβολή των πατριαρχιών – ειρηνική αγροτική εποχή</a:t>
            </a:r>
          </a:p>
          <a:p>
            <a:pPr algn="just"/>
            <a:r>
              <a:rPr lang="el-GR" dirty="0"/>
              <a:t>Με τον εντοπισμό των ιστορικών πηγών που δικαιολογούν τη διπλή κυριαρχία με ορθολογικές έννοιες της κλασικής ελληνικής φιλοσοφίας, η οποία με τη σειρά της επηρέασε όλη τη φιλοσοφική παράδοση κυρίως της Δύσης</a:t>
            </a:r>
          </a:p>
          <a:p>
            <a:pPr algn="just"/>
            <a:r>
              <a:rPr lang="el-GR" dirty="0"/>
              <a:t>Με τον εντοπισμό ιστορικών δεδομένων για αλλαγές στον πολιτισμό και την επιστήμη που συνέβησαν κατά τη διάρκεια της επιστημονικής επανάστασης του 16ου και του 17ου αιώνα, όπως έχει εντοπιστεί από την </a:t>
            </a:r>
            <a:r>
              <a:rPr lang="en-US" dirty="0"/>
              <a:t>Carolyn Merchant </a:t>
            </a:r>
            <a:r>
              <a:rPr lang="el-GR" dirty="0"/>
              <a:t>στο βιβλίο της: </a:t>
            </a:r>
            <a:r>
              <a:rPr lang="en-US" i="1" dirty="0"/>
              <a:t>The Death of Nature: Women, Ecology, and the Scientific Revolution</a:t>
            </a:r>
            <a:r>
              <a:rPr lang="en-US" dirty="0"/>
              <a:t> (</a:t>
            </a:r>
            <a:r>
              <a:rPr lang="el-GR" i="1" dirty="0"/>
              <a:t>Ο θάνατος της Φύσης</a:t>
            </a:r>
            <a:r>
              <a:rPr lang="el-GR" dirty="0"/>
              <a:t>) του 1980</a:t>
            </a:r>
          </a:p>
        </p:txBody>
      </p:sp>
    </p:spTree>
    <p:extLst>
      <p:ext uri="{BB962C8B-B14F-4D97-AF65-F5344CB8AC3E}">
        <p14:creationId xmlns:p14="http://schemas.microsoft.com/office/powerpoint/2010/main" val="3153773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468D2C-7719-2108-CF38-3ED3DFC71032}"/>
              </a:ext>
            </a:extLst>
          </p:cNvPr>
          <p:cNvSpPr>
            <a:spLocks noGrp="1"/>
          </p:cNvSpPr>
          <p:nvPr>
            <p:ph type="title"/>
          </p:nvPr>
        </p:nvSpPr>
        <p:spPr/>
        <p:txBody>
          <a:bodyPr>
            <a:normAutofit/>
          </a:bodyPr>
          <a:lstStyle/>
          <a:p>
            <a:pPr algn="just"/>
            <a:r>
              <a:rPr lang="en-US" sz="3200" dirty="0"/>
              <a:t>Carolyn Merchant</a:t>
            </a:r>
            <a:r>
              <a:rPr lang="el-GR" sz="3200" dirty="0"/>
              <a:t>, </a:t>
            </a:r>
            <a:r>
              <a:rPr lang="en-US" sz="3200" i="1" dirty="0"/>
              <a:t>The Death of Nature</a:t>
            </a:r>
            <a:r>
              <a:rPr lang="el-GR" sz="3200" i="1" dirty="0"/>
              <a:t> </a:t>
            </a:r>
            <a:r>
              <a:rPr lang="el-GR" sz="3200" dirty="0"/>
              <a:t>(1980)</a:t>
            </a:r>
          </a:p>
        </p:txBody>
      </p:sp>
      <p:sp>
        <p:nvSpPr>
          <p:cNvPr id="3" name="Θέση περιεχομένου 2">
            <a:extLst>
              <a:ext uri="{FF2B5EF4-FFF2-40B4-BE49-F238E27FC236}">
                <a16:creationId xmlns:a16="http://schemas.microsoft.com/office/drawing/2014/main" id="{B2F4B7B9-D2C3-96EE-5E06-3A57E373CA50}"/>
              </a:ext>
            </a:extLst>
          </p:cNvPr>
          <p:cNvSpPr>
            <a:spLocks noGrp="1"/>
          </p:cNvSpPr>
          <p:nvPr>
            <p:ph idx="1"/>
          </p:nvPr>
        </p:nvSpPr>
        <p:spPr/>
        <p:txBody>
          <a:bodyPr>
            <a:normAutofit fontScale="92500" lnSpcReduction="20000"/>
          </a:bodyPr>
          <a:lstStyle/>
          <a:p>
            <a:pPr marL="0" indent="0">
              <a:buNone/>
            </a:pPr>
            <a:r>
              <a:rPr lang="el-GR" dirty="0"/>
              <a:t>Μέχρι τον 16ο και 17ο αιώνα:</a:t>
            </a:r>
          </a:p>
          <a:p>
            <a:r>
              <a:rPr lang="el-GR" dirty="0" err="1"/>
              <a:t>Οργανισμική</a:t>
            </a:r>
            <a:r>
              <a:rPr lang="el-GR" dirty="0"/>
              <a:t> θεωρία</a:t>
            </a:r>
          </a:p>
          <a:p>
            <a:r>
              <a:rPr lang="el-GR" dirty="0"/>
              <a:t>Φύση: άγρια δύναμη και «τροφός-μητέρα»</a:t>
            </a:r>
          </a:p>
          <a:p>
            <a:r>
              <a:rPr lang="el-GR" dirty="0"/>
              <a:t>Λειτουργία του μέρους της κοινωνίας προς όφελος του συνόλου</a:t>
            </a:r>
          </a:p>
          <a:p>
            <a:pPr marL="0" indent="0">
              <a:buNone/>
            </a:pPr>
            <a:endParaRPr lang="el-GR" dirty="0"/>
          </a:p>
          <a:p>
            <a:pPr marL="0" indent="0">
              <a:buNone/>
            </a:pPr>
            <a:r>
              <a:rPr lang="el-GR" dirty="0"/>
              <a:t>Μετά τον 16ο και 17ο αιώνα: </a:t>
            </a:r>
          </a:p>
          <a:p>
            <a:r>
              <a:rPr lang="el-GR" dirty="0"/>
              <a:t>Μηχανιστική </a:t>
            </a:r>
            <a:r>
              <a:rPr lang="el-GR" dirty="0" err="1"/>
              <a:t>κοσμοθεώρηση</a:t>
            </a:r>
            <a:r>
              <a:rPr lang="el-GR" dirty="0"/>
              <a:t> της μοντέρνας επιστήμης</a:t>
            </a:r>
          </a:p>
          <a:p>
            <a:r>
              <a:rPr lang="el-GR" dirty="0"/>
              <a:t>Φύση: μηχανή</a:t>
            </a:r>
          </a:p>
          <a:p>
            <a:r>
              <a:rPr lang="el-GR" dirty="0"/>
              <a:t>Λειτουργία και συμπεριφορά του μέρους της κοινωνίας καθορίζεται από τους νόμους</a:t>
            </a:r>
          </a:p>
          <a:p>
            <a:pPr marL="0" indent="0">
              <a:buNone/>
            </a:pPr>
            <a:r>
              <a:rPr lang="el-GR" dirty="0">
                <a:sym typeface="Wingdings" panose="05000000000000000000" pitchFamily="2" charset="2"/>
              </a:rPr>
              <a:t>Κατά τη διάρκεια της Επιστημονικής Επανάστασης, η τεράστια επεμβατική και χειριστική διάθεση του ανθρώπου οδήγησε τη φύση στον θάνατο</a:t>
            </a:r>
            <a:endParaRPr lang="el-GR" dirty="0"/>
          </a:p>
          <a:p>
            <a:endParaRPr lang="el-GR" dirty="0"/>
          </a:p>
        </p:txBody>
      </p:sp>
    </p:spTree>
    <p:extLst>
      <p:ext uri="{BB962C8B-B14F-4D97-AF65-F5344CB8AC3E}">
        <p14:creationId xmlns:p14="http://schemas.microsoft.com/office/powerpoint/2010/main" val="2223533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C18BCA-1E6B-1390-3B1F-C5F951EA9F47}"/>
              </a:ext>
            </a:extLst>
          </p:cNvPr>
          <p:cNvSpPr>
            <a:spLocks noGrp="1"/>
          </p:cNvSpPr>
          <p:nvPr>
            <p:ph type="title"/>
          </p:nvPr>
        </p:nvSpPr>
        <p:spPr/>
        <p:txBody>
          <a:bodyPr/>
          <a:lstStyle/>
          <a:p>
            <a:r>
              <a:rPr lang="el-GR" dirty="0"/>
              <a:t>Εννοιολογικού τύπου συνδέσεις</a:t>
            </a:r>
          </a:p>
        </p:txBody>
      </p:sp>
      <p:sp>
        <p:nvSpPr>
          <p:cNvPr id="3" name="Θέση περιεχομένου 2">
            <a:extLst>
              <a:ext uri="{FF2B5EF4-FFF2-40B4-BE49-F238E27FC236}">
                <a16:creationId xmlns:a16="http://schemas.microsoft.com/office/drawing/2014/main" id="{A1298BAD-452B-6C34-D566-CC430F8D47BF}"/>
              </a:ext>
            </a:extLst>
          </p:cNvPr>
          <p:cNvSpPr>
            <a:spLocks noGrp="1"/>
          </p:cNvSpPr>
          <p:nvPr>
            <p:ph idx="1"/>
          </p:nvPr>
        </p:nvSpPr>
        <p:spPr/>
        <p:txBody>
          <a:bodyPr>
            <a:normAutofit fontScale="92500" lnSpcReduction="10000"/>
          </a:bodyPr>
          <a:lstStyle/>
          <a:p>
            <a:pPr algn="just"/>
            <a:r>
              <a:rPr lang="el-GR" dirty="0"/>
              <a:t>Καταπιεστικό εννοιολογικό πλαίσιο: πατριαρχικό στη βάση αιτιολόγησης και συντήρησης της χειραγώγησης της γυναίκας από τον άνδρα</a:t>
            </a:r>
          </a:p>
          <a:p>
            <a:pPr algn="just"/>
            <a:r>
              <a:rPr lang="el-GR" dirty="0"/>
              <a:t>Εννοιολογικό πλαίσιο με δυϊσμούς </a:t>
            </a:r>
            <a:r>
              <a:rPr lang="el-GR" dirty="0">
                <a:sym typeface="Wingdings" panose="05000000000000000000" pitchFamily="2" charset="2"/>
              </a:rPr>
              <a:t> αξιολόγηση αξίας και ιεράρχηση</a:t>
            </a:r>
          </a:p>
          <a:p>
            <a:pPr algn="just"/>
            <a:r>
              <a:rPr lang="el-GR" dirty="0">
                <a:sym typeface="Wingdings" panose="05000000000000000000" pitchFamily="2" charset="2"/>
              </a:rPr>
              <a:t>Για παράδειγμα, λογική-συναίσθημα, νους-σώμα, άνδρας-γυναίκα, άνθρωπος-φύση/ζώο κ.ά. </a:t>
            </a:r>
          </a:p>
          <a:p>
            <a:pPr algn="just"/>
            <a:r>
              <a:rPr lang="el-GR" dirty="0">
                <a:sym typeface="Wingdings" panose="05000000000000000000" pitchFamily="2" charset="2"/>
              </a:rPr>
              <a:t>Επίσης, ηθικές θεωρίες για τη στοιχειοθέτηση της εγγενούς αξίας των μη ανθρώπινων ζώων μέσω του συναισθήματος είναι πιο αδύναμες και λιγότερο σημαντικές από τις αντίστοιχες, η βάση των οποίων είναι η λογική, η νόηση και η γνώση</a:t>
            </a:r>
          </a:p>
          <a:p>
            <a:pPr algn="just"/>
            <a:r>
              <a:rPr lang="el-GR" dirty="0"/>
              <a:t>Σύλληψη της εξουσίας ως εξουσίας πάνω σε κάποιον ή κάτι</a:t>
            </a:r>
          </a:p>
          <a:p>
            <a:pPr algn="just"/>
            <a:r>
              <a:rPr lang="el-GR" dirty="0"/>
              <a:t>Διαφορετική φύση μεταξύ του άνδρα και της γυναίκας</a:t>
            </a:r>
            <a:r>
              <a:rPr lang="el-GR" dirty="0">
                <a:sym typeface="Wingdings" panose="05000000000000000000" pitchFamily="2" charset="2"/>
              </a:rPr>
              <a:t> </a:t>
            </a:r>
            <a:r>
              <a:rPr lang="el-GR" dirty="0"/>
              <a:t>διαφορετική συνείδηση για τη φύση των δύο φύλων </a:t>
            </a:r>
            <a:r>
              <a:rPr lang="el-GR" dirty="0">
                <a:sym typeface="Wingdings" panose="05000000000000000000" pitchFamily="2" charset="2"/>
              </a:rPr>
              <a:t>δυϊσμός αντικειμενική/ επιστημονική προσέγγιση – υποκειμενική προσέγγιση. Ο άνδρας έχει υψηλότερη αξία από τη γυναίκα</a:t>
            </a:r>
          </a:p>
        </p:txBody>
      </p:sp>
    </p:spTree>
    <p:extLst>
      <p:ext uri="{BB962C8B-B14F-4D97-AF65-F5344CB8AC3E}">
        <p14:creationId xmlns:p14="http://schemas.microsoft.com/office/powerpoint/2010/main" val="337414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000C49-1168-4E2A-CF84-890BEC0BC98C}"/>
              </a:ext>
            </a:extLst>
          </p:cNvPr>
          <p:cNvSpPr>
            <a:spLocks noGrp="1"/>
          </p:cNvSpPr>
          <p:nvPr>
            <p:ph type="title"/>
          </p:nvPr>
        </p:nvSpPr>
        <p:spPr/>
        <p:txBody>
          <a:bodyPr/>
          <a:lstStyle/>
          <a:p>
            <a:pPr algn="just"/>
            <a:r>
              <a:rPr lang="el-GR" dirty="0"/>
              <a:t>Εμπειρικού και βιωματικού τύπου συνδέσεις </a:t>
            </a:r>
          </a:p>
        </p:txBody>
      </p:sp>
      <p:sp>
        <p:nvSpPr>
          <p:cNvPr id="3" name="Θέση περιεχομένου 2">
            <a:extLst>
              <a:ext uri="{FF2B5EF4-FFF2-40B4-BE49-F238E27FC236}">
                <a16:creationId xmlns:a16="http://schemas.microsoft.com/office/drawing/2014/main" id="{BBACC901-22EE-F1CA-F291-06AF6C0D988C}"/>
              </a:ext>
            </a:extLst>
          </p:cNvPr>
          <p:cNvSpPr>
            <a:spLocks noGrp="1"/>
          </p:cNvSpPr>
          <p:nvPr>
            <p:ph idx="1"/>
          </p:nvPr>
        </p:nvSpPr>
        <p:spPr>
          <a:xfrm>
            <a:off x="2589212" y="2133600"/>
            <a:ext cx="8915400" cy="4724400"/>
          </a:xfrm>
        </p:spPr>
        <p:txBody>
          <a:bodyPr/>
          <a:lstStyle/>
          <a:p>
            <a:pPr algn="just"/>
            <a:r>
              <a:rPr lang="el-GR" dirty="0"/>
              <a:t>Σύνδεση γυναίκας με φυσικό περιβάλλον με βάση το βίωμα, την προσωπική τους μαρτυρία</a:t>
            </a:r>
          </a:p>
          <a:p>
            <a:pPr algn="just"/>
            <a:r>
              <a:rPr lang="el-GR" dirty="0"/>
              <a:t>Από την εμπειρία τους αναγνωρίζουν και άλλου είδους καταπιέσεις: της υγεία τους, των φυλετικών μειονοτήτων, των φτωχών και της απόδοσης δικαιωμάτων στα μη ανθρώπινα ζώα</a:t>
            </a:r>
          </a:p>
          <a:p>
            <a:pPr algn="just"/>
            <a:r>
              <a:rPr lang="el-GR" dirty="0"/>
              <a:t>Πατριαρχική οικονομία: σύνδεση της γυναικείας εργασίας και των περιβαλλοντικών επιπτώσεων πάνω στις γυναίκες</a:t>
            </a:r>
          </a:p>
          <a:p>
            <a:pPr lvl="1" algn="just"/>
            <a:r>
              <a:rPr lang="el-GR" dirty="0"/>
              <a:t>Σε τριτοκοσμικές χώρες: μερική ή καθόλου αναγνώριση της εργασίας των γυναικών στο ΑΕΠ. Επίσης, στην Πράσινη Επανάσταση: αποσταθεροποίηση της γονιμότητας του εδάφους και υποτίμηση της γυναικείας εργασίας που τις οδήγησε ακόμα και στον θάνατο</a:t>
            </a:r>
          </a:p>
          <a:p>
            <a:pPr lvl="1" algn="just"/>
            <a:r>
              <a:rPr lang="el-GR" dirty="0"/>
              <a:t>Στον ανεπτυγμένο κόσμο: μη μίσθωση οικιακής εργασίας. Ανάπτυξη και αύξηση του ΑΕΠ</a:t>
            </a:r>
            <a:r>
              <a:rPr lang="el-GR" dirty="0">
                <a:sym typeface="Wingdings" panose="05000000000000000000" pitchFamily="2" charset="2"/>
              </a:rPr>
              <a:t> </a:t>
            </a:r>
            <a:r>
              <a:rPr lang="el-GR" dirty="0"/>
              <a:t>καταπίεση της γυναίκας</a:t>
            </a:r>
          </a:p>
          <a:p>
            <a:pPr lvl="1" algn="just"/>
            <a:r>
              <a:rPr lang="el-GR" dirty="0"/>
              <a:t>Άλλα προβλήματα: προβλήματα υγείας, βλάβες στο έμβρυο, αποβολές και ώθηση στην πορνεία </a:t>
            </a:r>
          </a:p>
          <a:p>
            <a:endParaRPr lang="el-GR" dirty="0"/>
          </a:p>
        </p:txBody>
      </p:sp>
    </p:spTree>
    <p:extLst>
      <p:ext uri="{BB962C8B-B14F-4D97-AF65-F5344CB8AC3E}">
        <p14:creationId xmlns:p14="http://schemas.microsoft.com/office/powerpoint/2010/main" val="2185828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19D1AB-1583-5BF8-3A22-48710B3D9617}"/>
              </a:ext>
            </a:extLst>
          </p:cNvPr>
          <p:cNvSpPr>
            <a:spLocks noGrp="1"/>
          </p:cNvSpPr>
          <p:nvPr>
            <p:ph type="title"/>
          </p:nvPr>
        </p:nvSpPr>
        <p:spPr>
          <a:xfrm>
            <a:off x="2589212" y="446087"/>
            <a:ext cx="4929188" cy="1048883"/>
          </a:xfrm>
        </p:spPr>
        <p:txBody>
          <a:bodyPr>
            <a:normAutofit/>
          </a:bodyPr>
          <a:lstStyle/>
          <a:p>
            <a:r>
              <a:rPr lang="el-GR" sz="3600" dirty="0"/>
              <a:t>Συμβολικές συνδέσεις</a:t>
            </a:r>
          </a:p>
        </p:txBody>
      </p:sp>
      <p:pic>
        <p:nvPicPr>
          <p:cNvPr id="5" name="Θέση περιεχομένου 4">
            <a:extLst>
              <a:ext uri="{FF2B5EF4-FFF2-40B4-BE49-F238E27FC236}">
                <a16:creationId xmlns:a16="http://schemas.microsoft.com/office/drawing/2014/main" id="{113703C5-F3CB-3E78-CD16-8BB73EB90F70}"/>
              </a:ext>
            </a:extLst>
          </p:cNvPr>
          <p:cNvPicPr>
            <a:picLocks noGrp="1" noChangeAspect="1"/>
          </p:cNvPicPr>
          <p:nvPr>
            <p:ph idx="1"/>
          </p:nvPr>
        </p:nvPicPr>
        <p:blipFill>
          <a:blip r:embed="rId2"/>
          <a:stretch>
            <a:fillRect/>
          </a:stretch>
        </p:blipFill>
        <p:spPr>
          <a:xfrm>
            <a:off x="8711845" y="1051264"/>
            <a:ext cx="2337155" cy="4374355"/>
          </a:xfrm>
          <a:prstGeom prst="rect">
            <a:avLst/>
          </a:prstGeom>
        </p:spPr>
      </p:pic>
      <p:sp>
        <p:nvSpPr>
          <p:cNvPr id="4" name="Θέση κειμένου 3">
            <a:extLst>
              <a:ext uri="{FF2B5EF4-FFF2-40B4-BE49-F238E27FC236}">
                <a16:creationId xmlns:a16="http://schemas.microsoft.com/office/drawing/2014/main" id="{0867A744-7A61-5C1D-1F13-7EBCAF10DE1A}"/>
              </a:ext>
            </a:extLst>
          </p:cNvPr>
          <p:cNvSpPr>
            <a:spLocks noGrp="1"/>
          </p:cNvSpPr>
          <p:nvPr>
            <p:ph type="body" sz="half" idx="2"/>
          </p:nvPr>
        </p:nvSpPr>
        <p:spPr>
          <a:xfrm>
            <a:off x="2589212" y="1598613"/>
            <a:ext cx="5233988" cy="4262436"/>
          </a:xfrm>
        </p:spPr>
        <p:txBody>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Εντοπίζονται στη θρησκεία, τη θεολογία, την τέχνη και τη λογοτεχνία</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l-GR"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Οικοφεμινιστικές</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κοσμοθεωρίες: είναι κατά της πατριαρχίας, θετικές προς τη ζωή και απελευθερωτικές</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Το πιο γνωστό σύμβολο που συνδέει τη γυναίκα με τη φύση είναι ειδώλια αρχαϊκών γυναικείων θεοτήτων και κυρίως της Γης</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lang="el-GR" sz="1800" dirty="0">
                <a:solidFill>
                  <a:prstClr val="black">
                    <a:lumMod val="75000"/>
                    <a:lumOff val="25000"/>
                  </a:prstClr>
                </a:solidFill>
                <a:latin typeface="Century Gothic" panose="020B0502020202020204"/>
              </a:rPr>
              <a:t>Σ</a:t>
            </a:r>
            <a:r>
              <a:rPr kumimoji="0" lang="el-GR"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ύνδεση</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ανάμεσα στις γυναίκες και τα μη ανθρώπινα ζώα</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lang="el-GR" sz="1800" dirty="0">
                <a:solidFill>
                  <a:prstClr val="black">
                    <a:lumMod val="75000"/>
                    <a:lumOff val="25000"/>
                  </a:prstClr>
                </a:solidFill>
                <a:latin typeface="Century Gothic" panose="020B0502020202020204"/>
              </a:rPr>
              <a:t>Φύση περιγραφόμενη με σεξουαλικούς όρους</a:t>
            </a:r>
            <a:endPar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endParaRPr lang="el-GR" dirty="0"/>
          </a:p>
        </p:txBody>
      </p:sp>
    </p:spTree>
    <p:extLst>
      <p:ext uri="{BB962C8B-B14F-4D97-AF65-F5344CB8AC3E}">
        <p14:creationId xmlns:p14="http://schemas.microsoft.com/office/powerpoint/2010/main" val="30139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67080F-BA95-09E4-7D88-326E401914B5}"/>
              </a:ext>
            </a:extLst>
          </p:cNvPr>
          <p:cNvSpPr>
            <a:spLocks noGrp="1"/>
          </p:cNvSpPr>
          <p:nvPr>
            <p:ph type="title"/>
          </p:nvPr>
        </p:nvSpPr>
        <p:spPr/>
        <p:txBody>
          <a:bodyPr/>
          <a:lstStyle/>
          <a:p>
            <a:r>
              <a:rPr lang="el-GR" dirty="0"/>
              <a:t>Επιστημολογικές συνδέσεις</a:t>
            </a:r>
          </a:p>
        </p:txBody>
      </p:sp>
      <p:sp>
        <p:nvSpPr>
          <p:cNvPr id="3" name="Θέση περιεχομένου 2">
            <a:extLst>
              <a:ext uri="{FF2B5EF4-FFF2-40B4-BE49-F238E27FC236}">
                <a16:creationId xmlns:a16="http://schemas.microsoft.com/office/drawing/2014/main" id="{44A3D934-1A10-5878-860D-B3CDE999E5CA}"/>
              </a:ext>
            </a:extLst>
          </p:cNvPr>
          <p:cNvSpPr>
            <a:spLocks noGrp="1"/>
          </p:cNvSpPr>
          <p:nvPr>
            <p:ph idx="1"/>
          </p:nvPr>
        </p:nvSpPr>
        <p:spPr>
          <a:xfrm>
            <a:off x="2589212" y="1407886"/>
            <a:ext cx="8915400" cy="5450114"/>
          </a:xfrm>
        </p:spPr>
        <p:txBody>
          <a:bodyPr>
            <a:normAutofit fontScale="92500"/>
          </a:bodyPr>
          <a:lstStyle/>
          <a:p>
            <a:pPr algn="just"/>
            <a:r>
              <a:rPr lang="el-GR" dirty="0"/>
              <a:t>Ανάπτυξη επιστημολογιών με βάση τα γραπτά της φιλοσοφίας του φεμινισμού </a:t>
            </a:r>
            <a:endParaRPr lang="en-US" dirty="0"/>
          </a:p>
          <a:p>
            <a:pPr algn="just"/>
            <a:r>
              <a:rPr lang="el-GR" dirty="0" err="1"/>
              <a:t>Plumwood</a:t>
            </a:r>
            <a:r>
              <a:rPr lang="el-GR" dirty="0"/>
              <a:t>: χρέος της περιβαλλοντικής φιλοσοφίας αποτελεί η ενασχόλησή της με τη σύλληψη της ιδιαίτερης φύσης του ανθρώπου, της θέασης της φύσης ως εργαλείου και των πολιτικών απόψεων της κριτικής αυτής. Λογική και ορθολογισμός της δυτικής φιλοσοφικής παράδοσης </a:t>
            </a:r>
            <a:r>
              <a:rPr lang="el-GR" dirty="0">
                <a:sym typeface="Wingdings" panose="05000000000000000000" pitchFamily="2" charset="2"/>
              </a:rPr>
              <a:t></a:t>
            </a:r>
            <a:r>
              <a:rPr lang="el-GR" dirty="0"/>
              <a:t>ύπαρξη δυϊσμών που αξιολογούν και ιεραρχούν τα όντα</a:t>
            </a:r>
            <a:endParaRPr lang="en-US" dirty="0"/>
          </a:p>
          <a:p>
            <a:pPr algn="just"/>
            <a:r>
              <a:rPr lang="el-GR" dirty="0"/>
              <a:t>Αποφυγή αφηρημένων εννοιών λόγω της απόρριψης προσωπικού, του ειδικού και συναισθηματικού στοιχείου </a:t>
            </a:r>
          </a:p>
          <a:p>
            <a:pPr algn="just"/>
            <a:r>
              <a:rPr lang="el-GR" dirty="0" err="1"/>
              <a:t>Συμπεριφορική</a:t>
            </a:r>
            <a:r>
              <a:rPr lang="el-GR" dirty="0"/>
              <a:t> στάση</a:t>
            </a:r>
          </a:p>
          <a:p>
            <a:pPr algn="just"/>
            <a:r>
              <a:rPr lang="el-GR" dirty="0"/>
              <a:t>Βασικό κριτήριο της ηθικής στη ζωή μας: οι ειδικές σχέσεις για ανάπτυξη της συμπάθειας, της </a:t>
            </a:r>
            <a:r>
              <a:rPr lang="el-GR" dirty="0" err="1"/>
              <a:t>ενσυναίσθησης</a:t>
            </a:r>
            <a:r>
              <a:rPr lang="el-GR" dirty="0"/>
              <a:t> και της υπευθυνότητας</a:t>
            </a:r>
          </a:p>
          <a:p>
            <a:pPr algn="just"/>
            <a:r>
              <a:rPr lang="el-GR" dirty="0"/>
              <a:t>Ανεπαρκείς οι ηθικές θεωρίες, γιατί βασίζονται σε αφηρημένες έννοιες και αρνούνται το προσωπικό και συναισθηματικό στοιχείο και τις διαπροσωπικές σχέσεις (</a:t>
            </a:r>
            <a:r>
              <a:rPr lang="en-US" dirty="0" err="1"/>
              <a:t>Plumwood</a:t>
            </a:r>
            <a:r>
              <a:rPr lang="el-GR" dirty="0"/>
              <a:t>)</a:t>
            </a:r>
          </a:p>
          <a:p>
            <a:pPr algn="just"/>
            <a:r>
              <a:rPr lang="el-GR" dirty="0"/>
              <a:t>Σε σχέση με τα μη ανθρώπινα ζώα, η</a:t>
            </a:r>
            <a:r>
              <a:rPr lang="en-US" dirty="0"/>
              <a:t> </a:t>
            </a:r>
            <a:r>
              <a:rPr lang="en-US" dirty="0" err="1"/>
              <a:t>Plumwood</a:t>
            </a:r>
            <a:r>
              <a:rPr lang="el-GR" dirty="0"/>
              <a:t> προτείνει μια ηθική της φύσης που εστιάζει περισσότερο στις ηθικές έννοιες του σεβασμού, της συμπάθειας, του ενδιαφέροντος, της ευγνωμοσύνης, της φιλίας και της υπευθυνότητας</a:t>
            </a:r>
          </a:p>
        </p:txBody>
      </p:sp>
    </p:spTree>
    <p:extLst>
      <p:ext uri="{BB962C8B-B14F-4D97-AF65-F5344CB8AC3E}">
        <p14:creationId xmlns:p14="http://schemas.microsoft.com/office/powerpoint/2010/main" val="9840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8DD2C34-69B3-CB5C-D731-D2BEBB7624EB}"/>
              </a:ext>
            </a:extLst>
          </p:cNvPr>
          <p:cNvSpPr>
            <a:spLocks noGrp="1"/>
          </p:cNvSpPr>
          <p:nvPr>
            <p:ph type="title"/>
          </p:nvPr>
        </p:nvSpPr>
        <p:spPr>
          <a:xfrm>
            <a:off x="1259893" y="3101093"/>
            <a:ext cx="2454052" cy="3029344"/>
          </a:xfrm>
        </p:spPr>
        <p:txBody>
          <a:bodyPr>
            <a:normAutofit/>
          </a:bodyPr>
          <a:lstStyle/>
          <a:p>
            <a:r>
              <a:rPr lang="el-GR" sz="3200">
                <a:solidFill>
                  <a:schemeClr val="bg1"/>
                </a:solidFill>
              </a:rPr>
              <a:t>Ορισμός</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l-GR"/>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8E022E42-43E9-09BB-28CD-534B73CCFA11}"/>
              </a:ext>
            </a:extLst>
          </p:cNvPr>
          <p:cNvGraphicFramePr>
            <a:graphicFrameLocks noGrp="1"/>
          </p:cNvGraphicFramePr>
          <p:nvPr>
            <p:ph idx="1"/>
            <p:extLst>
              <p:ext uri="{D42A27DB-BD31-4B8C-83A1-F6EECF244321}">
                <p14:modId xmlns:p14="http://schemas.microsoft.com/office/powerpoint/2010/main" val="55606780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810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216ACF-F896-1C61-0772-D680F4188FF7}"/>
              </a:ext>
            </a:extLst>
          </p:cNvPr>
          <p:cNvSpPr>
            <a:spLocks noGrp="1"/>
          </p:cNvSpPr>
          <p:nvPr>
            <p:ph type="title"/>
          </p:nvPr>
        </p:nvSpPr>
        <p:spPr/>
        <p:txBody>
          <a:bodyPr/>
          <a:lstStyle/>
          <a:p>
            <a:r>
              <a:rPr lang="el-GR" dirty="0"/>
              <a:t>Πολιτικές συνδέσεις</a:t>
            </a:r>
          </a:p>
        </p:txBody>
      </p:sp>
      <p:sp>
        <p:nvSpPr>
          <p:cNvPr id="3" name="Θέση περιεχομένου 2">
            <a:extLst>
              <a:ext uri="{FF2B5EF4-FFF2-40B4-BE49-F238E27FC236}">
                <a16:creationId xmlns:a16="http://schemas.microsoft.com/office/drawing/2014/main" id="{C45829E5-0267-36F5-B84B-127E18541542}"/>
              </a:ext>
            </a:extLst>
          </p:cNvPr>
          <p:cNvSpPr>
            <a:spLocks noGrp="1"/>
          </p:cNvSpPr>
          <p:nvPr>
            <p:ph idx="1"/>
          </p:nvPr>
        </p:nvSpPr>
        <p:spPr>
          <a:xfrm>
            <a:off x="2589212" y="1524000"/>
            <a:ext cx="8915400" cy="4387222"/>
          </a:xfrm>
        </p:spPr>
        <p:txBody>
          <a:bodyPr>
            <a:normAutofit fontScale="92500" lnSpcReduction="10000"/>
          </a:bodyPr>
          <a:lstStyle/>
          <a:p>
            <a:pPr algn="just"/>
            <a:r>
              <a:rPr lang="el-GR" dirty="0"/>
              <a:t>Μια αντιπροσωπευτική για το είδος της πολιτικής της </a:t>
            </a:r>
            <a:r>
              <a:rPr lang="el-GR" dirty="0" err="1"/>
              <a:t>οικοφεμινιστικής</a:t>
            </a:r>
            <a:r>
              <a:rPr lang="el-GR" dirty="0"/>
              <a:t> ιδεολογίας είναι η ολιστική πολιτική ή η πολιτική των προσωπικών καθημερινών μας επιλογών της </a:t>
            </a:r>
            <a:r>
              <a:rPr lang="el-GR" dirty="0" err="1"/>
              <a:t>Julia</a:t>
            </a:r>
            <a:r>
              <a:rPr lang="el-GR" dirty="0"/>
              <a:t> </a:t>
            </a:r>
            <a:r>
              <a:rPr lang="el-GR" dirty="0" err="1"/>
              <a:t>Scofield</a:t>
            </a:r>
            <a:r>
              <a:rPr lang="el-GR" dirty="0"/>
              <a:t> </a:t>
            </a:r>
            <a:r>
              <a:rPr lang="el-GR" dirty="0" err="1"/>
              <a:t>Russell</a:t>
            </a:r>
            <a:endParaRPr lang="el-GR" dirty="0"/>
          </a:p>
          <a:p>
            <a:pPr algn="just"/>
            <a:r>
              <a:rPr lang="el-GR" dirty="0"/>
              <a:t>Απελευθέρωση των γυναικών = απελευθέρωση των ανθρώπων ανεξαρτήτου φυλής, γλώσσας, θρησκευτικών αντιλήψεων, καθώς και των μη ανθρώπινων ζώων, των φυτών και την Γης</a:t>
            </a:r>
          </a:p>
          <a:p>
            <a:pPr algn="just"/>
            <a:r>
              <a:rPr lang="el-GR" dirty="0"/>
              <a:t>Πώς θα επιτευχθεί η αλλαγή από το αρσενικό μοντέλο της «κοινωνίας-κατακτητή» προς το θηλυκό μοντέλο της «κοινωνίας-τροφού»;</a:t>
            </a:r>
          </a:p>
          <a:p>
            <a:pPr algn="just"/>
            <a:r>
              <a:rPr lang="el-GR" dirty="0"/>
              <a:t>Αναγνωρίζει ότι ορισμένα βήματα προς αυτήν την κατεύθυνση έχουν συντελεστεί, ενώ, ταυτόχρονα, προτείνει επιπλέον δράσεις</a:t>
            </a:r>
          </a:p>
          <a:p>
            <a:pPr algn="just"/>
            <a:r>
              <a:rPr lang="el-GR" dirty="0"/>
              <a:t>Πώς θα επιτευχθούν αυτά τα βήματα; Μέσω της συλλογικής συμμετοχής και μέσω της προσωπικής αλλαγής της ατομικής συμπεριφοράς και του τρόπου ζωής μας</a:t>
            </a:r>
          </a:p>
          <a:p>
            <a:pPr algn="just"/>
            <a:r>
              <a:rPr lang="el-GR" dirty="0"/>
              <a:t>Γενικά, να θεωρούμε ευρύτερα την ανθρωπότητα ως μέρος της Μάνας-Γης-Φύσης και τα ζώα και τα φυτά ως αδέρφια μας</a:t>
            </a:r>
          </a:p>
        </p:txBody>
      </p:sp>
    </p:spTree>
    <p:extLst>
      <p:ext uri="{BB962C8B-B14F-4D97-AF65-F5344CB8AC3E}">
        <p14:creationId xmlns:p14="http://schemas.microsoft.com/office/powerpoint/2010/main" val="170947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0D7361-68EC-CC74-5551-E01BB3C65A16}"/>
              </a:ext>
            </a:extLst>
          </p:cNvPr>
          <p:cNvSpPr>
            <a:spLocks noGrp="1"/>
          </p:cNvSpPr>
          <p:nvPr>
            <p:ph type="title"/>
          </p:nvPr>
        </p:nvSpPr>
        <p:spPr/>
        <p:txBody>
          <a:bodyPr/>
          <a:lstStyle/>
          <a:p>
            <a:pPr algn="just"/>
            <a:r>
              <a:rPr lang="el-GR" dirty="0"/>
              <a:t>Συνδέσεις στο ηθικό επίπεδο</a:t>
            </a:r>
          </a:p>
        </p:txBody>
      </p:sp>
      <p:sp>
        <p:nvSpPr>
          <p:cNvPr id="3" name="Θέση περιεχομένου 2">
            <a:extLst>
              <a:ext uri="{FF2B5EF4-FFF2-40B4-BE49-F238E27FC236}">
                <a16:creationId xmlns:a16="http://schemas.microsoft.com/office/drawing/2014/main" id="{25EE7AD5-4A33-9604-3864-EC3FF3AAA059}"/>
              </a:ext>
            </a:extLst>
          </p:cNvPr>
          <p:cNvSpPr>
            <a:spLocks noGrp="1"/>
          </p:cNvSpPr>
          <p:nvPr>
            <p:ph idx="1"/>
          </p:nvPr>
        </p:nvSpPr>
        <p:spPr>
          <a:xfrm>
            <a:off x="2589212" y="1422400"/>
            <a:ext cx="8915400" cy="5435600"/>
          </a:xfrm>
        </p:spPr>
        <p:txBody>
          <a:bodyPr>
            <a:normAutofit lnSpcReduction="10000"/>
          </a:bodyPr>
          <a:lstStyle/>
          <a:p>
            <a:pPr algn="just"/>
            <a:r>
              <a:rPr lang="el-GR" dirty="0"/>
              <a:t>Στόχος του </a:t>
            </a:r>
            <a:r>
              <a:rPr lang="el-GR" dirty="0" err="1"/>
              <a:t>οικοφεμινιστικού</a:t>
            </a:r>
            <a:r>
              <a:rPr lang="el-GR" dirty="0"/>
              <a:t> κινήματος είναι η οικοδόμηση θεωριών και πρακτικών σχετικά με τον άνθρωπο και τη φύση. Τέτοιες θεωρίες είναι: η </a:t>
            </a:r>
            <a:r>
              <a:rPr lang="el-GR" dirty="0" err="1"/>
              <a:t>οικοφεμινιστική</a:t>
            </a:r>
            <a:r>
              <a:rPr lang="el-GR" dirty="0"/>
              <a:t> θεωρία της φροντίδας, η ηθική της συγγένειας, η </a:t>
            </a:r>
            <a:r>
              <a:rPr lang="el-GR" dirty="0" err="1"/>
              <a:t>οικοφεμινιστική</a:t>
            </a:r>
            <a:r>
              <a:rPr lang="el-GR" dirty="0"/>
              <a:t> θεωρία των δικαιωμάτων των ζώων</a:t>
            </a:r>
          </a:p>
          <a:p>
            <a:pPr marL="0" indent="0" algn="just">
              <a:buNone/>
            </a:pPr>
            <a:r>
              <a:rPr lang="el-GR" dirty="0"/>
              <a:t>Η Ηθική της Φροντίδας</a:t>
            </a:r>
          </a:p>
          <a:p>
            <a:pPr algn="just"/>
            <a:r>
              <a:rPr lang="el-GR" dirty="0"/>
              <a:t>Ορισμένες αξίες έχουν άμεση σχέση με τον ρόλο των γυναικών ως μητέρων και συζύγων, και είναι η φροντίδα, οι σχέσεις, η αγάπη, η υπευθυνότητα, η εμπιστοσύνη </a:t>
            </a:r>
          </a:p>
          <a:p>
            <a:pPr algn="just"/>
            <a:r>
              <a:rPr lang="el-GR" dirty="0"/>
              <a:t>Την έννοια της ηθικής της φροντίδας ανέπτυξε η </a:t>
            </a:r>
            <a:r>
              <a:rPr lang="en-US" dirty="0"/>
              <a:t>Carol Gilligan </a:t>
            </a:r>
            <a:r>
              <a:rPr lang="el-GR" dirty="0"/>
              <a:t>το 1982 στο βιβλίο της: </a:t>
            </a:r>
            <a:r>
              <a:rPr lang="en-US" i="1" dirty="0"/>
              <a:t>In a Different Voice: psychological theory and women's development</a:t>
            </a:r>
            <a:endParaRPr lang="el-GR" i="1" dirty="0"/>
          </a:p>
          <a:p>
            <a:pPr algn="just"/>
            <a:r>
              <a:rPr lang="el-GR" dirty="0"/>
              <a:t>Η ηθική της φροντίδας επισημαίνει τη </a:t>
            </a:r>
            <a:r>
              <a:rPr lang="el-GR" dirty="0" err="1"/>
              <a:t>συνεργατικότητα</a:t>
            </a:r>
            <a:r>
              <a:rPr lang="el-GR" dirty="0"/>
              <a:t>, τη σύναψη σχέσεων και τη μέριμνα και θεωρεί τη μητρότητα και τη φιλία ως τα ύψιστα ιδανικά</a:t>
            </a:r>
          </a:p>
          <a:p>
            <a:pPr algn="just"/>
            <a:r>
              <a:rPr lang="el-GR" dirty="0"/>
              <a:t>Ως θεωρία ταιριάζει περισσότερο με τη γυναικεία εμπειρία και φύση, λειτουργεί με σκοπό τη σύναψη ισορροπημένων σχέσεων και εστιάζει στην ατομική δράση και συμπεριφορά εντός της ιδιωτικής σφαίρας</a:t>
            </a:r>
          </a:p>
          <a:p>
            <a:pPr algn="just"/>
            <a:r>
              <a:rPr lang="el-GR" dirty="0"/>
              <a:t>Δεν απαιτείται αμοιβαιότητα, η φροντίδα γίνεται αυτοσκοπός </a:t>
            </a:r>
          </a:p>
          <a:p>
            <a:pPr algn="just"/>
            <a:endParaRPr lang="el-GR" dirty="0"/>
          </a:p>
        </p:txBody>
      </p:sp>
    </p:spTree>
    <p:extLst>
      <p:ext uri="{BB962C8B-B14F-4D97-AF65-F5344CB8AC3E}">
        <p14:creationId xmlns:p14="http://schemas.microsoft.com/office/powerpoint/2010/main" val="372549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712B13-6790-C47C-5E0E-890856248C87}"/>
              </a:ext>
            </a:extLst>
          </p:cNvPr>
          <p:cNvSpPr>
            <a:spLocks noGrp="1"/>
          </p:cNvSpPr>
          <p:nvPr>
            <p:ph type="title"/>
          </p:nvPr>
        </p:nvSpPr>
        <p:spPr/>
        <p:txBody>
          <a:bodyPr/>
          <a:lstStyle/>
          <a:p>
            <a:pPr algn="just"/>
            <a:r>
              <a:rPr lang="el-GR" dirty="0"/>
              <a:t>Διαμάχη </a:t>
            </a:r>
            <a:r>
              <a:rPr lang="el-GR" dirty="0" err="1"/>
              <a:t>οικοφεμινιστριών</a:t>
            </a:r>
            <a:r>
              <a:rPr lang="el-GR" dirty="0"/>
              <a:t> με τους </a:t>
            </a:r>
            <a:r>
              <a:rPr lang="el-GR" dirty="0" err="1"/>
              <a:t>βαθείς</a:t>
            </a:r>
            <a:r>
              <a:rPr lang="el-GR" dirty="0"/>
              <a:t> οικολόγους</a:t>
            </a:r>
          </a:p>
        </p:txBody>
      </p:sp>
      <p:sp>
        <p:nvSpPr>
          <p:cNvPr id="3" name="Θέση περιεχομένου 2">
            <a:extLst>
              <a:ext uri="{FF2B5EF4-FFF2-40B4-BE49-F238E27FC236}">
                <a16:creationId xmlns:a16="http://schemas.microsoft.com/office/drawing/2014/main" id="{C8B486CE-CA52-7FB2-1498-41BA2C424457}"/>
              </a:ext>
            </a:extLst>
          </p:cNvPr>
          <p:cNvSpPr>
            <a:spLocks noGrp="1"/>
          </p:cNvSpPr>
          <p:nvPr>
            <p:ph idx="1"/>
          </p:nvPr>
        </p:nvSpPr>
        <p:spPr>
          <a:xfrm>
            <a:off x="2589212" y="2133600"/>
            <a:ext cx="8915400" cy="4724400"/>
          </a:xfrm>
        </p:spPr>
        <p:txBody>
          <a:bodyPr>
            <a:normAutofit lnSpcReduction="10000"/>
          </a:bodyPr>
          <a:lstStyle/>
          <a:p>
            <a:pPr algn="just"/>
            <a:r>
              <a:rPr lang="el-GR" dirty="0"/>
              <a:t>1</a:t>
            </a:r>
            <a:r>
              <a:rPr lang="el-GR" baseline="30000" dirty="0"/>
              <a:t>η</a:t>
            </a:r>
            <a:r>
              <a:rPr lang="el-GR" dirty="0"/>
              <a:t> διαφορά: Η Βαθιά οικολογία εντοπίζει την κυριαρχία του ανθρώπου πάνω στη φύση στον </a:t>
            </a:r>
            <a:r>
              <a:rPr lang="el-GR" i="1" dirty="0"/>
              <a:t>ανθρωπο</a:t>
            </a:r>
            <a:r>
              <a:rPr lang="el-GR" dirty="0"/>
              <a:t>κεντρισμό, ενώ ο </a:t>
            </a:r>
            <a:r>
              <a:rPr lang="el-GR" dirty="0" err="1"/>
              <a:t>οικοφεμινισμός</a:t>
            </a:r>
            <a:r>
              <a:rPr lang="el-GR" dirty="0"/>
              <a:t> στον </a:t>
            </a:r>
            <a:r>
              <a:rPr lang="el-GR" i="1" dirty="0" err="1"/>
              <a:t>ανδρο</a:t>
            </a:r>
            <a:r>
              <a:rPr lang="el-GR" dirty="0" err="1"/>
              <a:t>κεντρισμό</a:t>
            </a:r>
            <a:endParaRPr lang="el-GR" dirty="0"/>
          </a:p>
          <a:p>
            <a:pPr algn="just"/>
            <a:r>
              <a:rPr lang="el-GR" dirty="0"/>
              <a:t>Η βαθιά οικολογία δεν ασκεί κριτική στους ίδιους τους ανθρώπους, αλλά στον ανθρωποκεντρισμό (</a:t>
            </a:r>
            <a:r>
              <a:rPr lang="el-GR" dirty="0" err="1"/>
              <a:t>Fox</a:t>
            </a:r>
            <a:r>
              <a:rPr lang="el-GR" dirty="0"/>
              <a:t>)</a:t>
            </a:r>
          </a:p>
          <a:p>
            <a:pPr algn="just"/>
            <a:r>
              <a:rPr lang="el-GR" dirty="0"/>
              <a:t>Για να υποστηρίξει τα ιδεώδη της βαθιάς οικολογίας ο </a:t>
            </a:r>
            <a:r>
              <a:rPr lang="el-GR" dirty="0" err="1"/>
              <a:t>Fox</a:t>
            </a:r>
            <a:r>
              <a:rPr lang="el-GR" dirty="0"/>
              <a:t> απαντά:</a:t>
            </a:r>
          </a:p>
          <a:p>
            <a:pPr marL="0" indent="0" algn="just">
              <a:buNone/>
            </a:pPr>
            <a:r>
              <a:rPr lang="el-GR" dirty="0"/>
              <a:t>Όποια κοινωνική ομάδα και να θεωρήσουμε πως είναι η κύρια υπεύθυνη για τα οικολογικά δεινά του πλανήτη (π.χ. άνδρες, καπιταλιστές, λευκοί, δυτικοί), πάντως όλες τους για να δικαιώσουν και να νομιμοποιήσουν αυτό που έκαναν προέβαλαν έναν κοινό ισχυρισμό: έλεγαν πως ενσωμάτωναν την ουσία της ανθρώπινης ύπαρξης, ότι εκπροσωπούσαν την «αφρόκρεμα» του ανθρώπινου είδους, είτε λόγω «ειδικών» σχέσεων με το Θεό (χριστιανοί, ισλαμιστές), είτε επειδή διαθέτουν τον ορθό λόγο (δυτικοί) και θεωρούσαν πως είναι περισσότερο άνθρωποι από τις γυναίκες (το ασθενές φύλο), από τους ανθρώπους των κατώτερων τάξεων, τους μαύρους και τους μη δυτικούς. Αυτή ακριβώς η χαρισματική ανθρώπινη ιδιότητα τους επέτρεπε να κάνουν ό,τι έκανα εν </a:t>
            </a:r>
            <a:r>
              <a:rPr lang="el-GR" dirty="0" err="1"/>
              <a:t>ονόματι</a:t>
            </a:r>
            <a:r>
              <a:rPr lang="el-GR" dirty="0"/>
              <a:t> της ανθρωπότητας</a:t>
            </a:r>
          </a:p>
          <a:p>
            <a:endParaRPr lang="el-GR" dirty="0"/>
          </a:p>
          <a:p>
            <a:endParaRPr lang="el-GR" dirty="0"/>
          </a:p>
        </p:txBody>
      </p:sp>
    </p:spTree>
    <p:extLst>
      <p:ext uri="{BB962C8B-B14F-4D97-AF65-F5344CB8AC3E}">
        <p14:creationId xmlns:p14="http://schemas.microsoft.com/office/powerpoint/2010/main" val="220210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52C3FE-980C-5A3C-C914-D915AADB017A}"/>
              </a:ext>
            </a:extLst>
          </p:cNvPr>
          <p:cNvSpPr>
            <a:spLocks noGrp="1"/>
          </p:cNvSpPr>
          <p:nvPr>
            <p:ph type="title"/>
          </p:nvPr>
        </p:nvSpPr>
        <p:spPr/>
        <p:txBody>
          <a:bodyPr/>
          <a:lstStyle/>
          <a:p>
            <a:pPr algn="just"/>
            <a:r>
              <a:rPr lang="el-GR" dirty="0"/>
              <a:t>Διαμάχη </a:t>
            </a:r>
            <a:r>
              <a:rPr lang="el-GR" dirty="0" err="1"/>
              <a:t>Οικοφεμινισμού</a:t>
            </a:r>
            <a:r>
              <a:rPr lang="el-GR" dirty="0"/>
              <a:t> – Βαθιάς Οικολογίας</a:t>
            </a:r>
          </a:p>
        </p:txBody>
      </p:sp>
      <p:sp>
        <p:nvSpPr>
          <p:cNvPr id="3" name="Θέση περιεχομένου 2">
            <a:extLst>
              <a:ext uri="{FF2B5EF4-FFF2-40B4-BE49-F238E27FC236}">
                <a16:creationId xmlns:a16="http://schemas.microsoft.com/office/drawing/2014/main" id="{562E5CBE-90EB-72E9-5EA6-3C47E9533AB4}"/>
              </a:ext>
            </a:extLst>
          </p:cNvPr>
          <p:cNvSpPr>
            <a:spLocks noGrp="1"/>
          </p:cNvSpPr>
          <p:nvPr>
            <p:ph idx="1"/>
          </p:nvPr>
        </p:nvSpPr>
        <p:spPr>
          <a:xfrm>
            <a:off x="2589212" y="2133599"/>
            <a:ext cx="8915400" cy="4809067"/>
          </a:xfrm>
        </p:spPr>
        <p:txBody>
          <a:bodyPr>
            <a:normAutofit fontScale="92500" lnSpcReduction="10000"/>
          </a:bodyPr>
          <a:lstStyle/>
          <a:p>
            <a:pPr algn="just"/>
            <a:r>
              <a:rPr lang="el-GR" dirty="0"/>
              <a:t>2</a:t>
            </a:r>
            <a:r>
              <a:rPr lang="el-GR" baseline="30000" dirty="0"/>
              <a:t>η</a:t>
            </a:r>
            <a:r>
              <a:rPr lang="el-GR" dirty="0"/>
              <a:t> διαφορά: Ο </a:t>
            </a:r>
            <a:r>
              <a:rPr lang="el-GR" dirty="0" err="1"/>
              <a:t>οικοφεμινισμός</a:t>
            </a:r>
            <a:r>
              <a:rPr lang="el-GR" dirty="0"/>
              <a:t> υποστηρίζει την ταύτιση με τις οντότητες και τις διαπροσωπικές σχέσεις τους, ενώ η Βαθιά οικολογία μια ταύτιση αφηρημένη και </a:t>
            </a:r>
            <a:r>
              <a:rPr lang="el-GR" dirty="0" err="1"/>
              <a:t>υπερπροσωπική</a:t>
            </a:r>
            <a:r>
              <a:rPr lang="el-GR" dirty="0"/>
              <a:t> με τον κόσμο</a:t>
            </a:r>
          </a:p>
          <a:p>
            <a:pPr algn="just"/>
            <a:r>
              <a:rPr lang="el-GR" dirty="0" err="1"/>
              <a:t>Plumwood</a:t>
            </a:r>
            <a:r>
              <a:rPr lang="el-GR" dirty="0"/>
              <a:t>: αυτή η ταύτιση της βαθιάς οικολογίας μπορεί να συντελεστεί με τρεις τρόπους:</a:t>
            </a:r>
          </a:p>
          <a:p>
            <a:pPr marL="0" indent="0" algn="just">
              <a:buNone/>
            </a:pPr>
            <a:r>
              <a:rPr lang="el-GR" dirty="0"/>
              <a:t>1. Ο εαυτός ως οντότητα μη διακριτή από τη φύση: ο άνθρωπος γίνεται ένα με τη φύση. Οικοφεμινιστική κριτική: άρνηση στη μη </a:t>
            </a:r>
            <a:r>
              <a:rPr lang="el-GR" dirty="0" err="1"/>
              <a:t>διακριτότητα</a:t>
            </a:r>
            <a:r>
              <a:rPr lang="el-GR" dirty="0"/>
              <a:t> και απώλεια του ατομικού, του προσωπικού, του ανθρώπινου και μη εαυτού</a:t>
            </a:r>
          </a:p>
          <a:p>
            <a:pPr marL="0" indent="0" algn="just">
              <a:buNone/>
            </a:pPr>
            <a:r>
              <a:rPr lang="el-GR" dirty="0"/>
              <a:t>2. Ο διαστελλόμενος εαυτός: ταύτιση σε υπερβολικό βαθμό με τους εαυτούς των υπόλοιπων όντων. «Όλα αυτά που βρίσκονται μέσα στο σύμπαν μου δεν είναι απλώς δικά μου. </a:t>
            </a:r>
            <a:r>
              <a:rPr lang="el-GR" b="1" dirty="0"/>
              <a:t>Είμαι εγώ</a:t>
            </a:r>
            <a:r>
              <a:rPr lang="el-GR" dirty="0"/>
              <a:t>!». Οικοφεμινιστική κριτική: ο διαστελλόμενος εαυτός ισοδυναμεί με τον διαστελλόμενο (αρσενικό) εγωισμό και ό,τι αυτό συνεπάγεται</a:t>
            </a:r>
          </a:p>
          <a:p>
            <a:pPr marL="0" indent="0" algn="just">
              <a:buNone/>
            </a:pPr>
            <a:r>
              <a:rPr lang="el-GR" dirty="0"/>
              <a:t>3. Ο υπερβατικός ή </a:t>
            </a:r>
            <a:r>
              <a:rPr lang="el-GR" dirty="0" err="1"/>
              <a:t>υπερπρόσωπος</a:t>
            </a:r>
            <a:r>
              <a:rPr lang="el-GR" dirty="0"/>
              <a:t> εαυτός: απομάκρυνση από ό,τι προσωπικό, υπέρβαση εαυτού, ταύτιση απροσωπόληπτα, γνήσια, αντικειμενικά και δίχως ανθρώπινο συμφέρον με όλον τον κόσμο. Οικοφεμινιστική κριτική: υποβάθμιση της  ειδικής και συγκεκριμένης ανθρώπινης προσπάθειας και αδιαφορία της ιδιαίτερης πολιτισμικής ταυτότητας των προβιομηχανικών λαών</a:t>
            </a:r>
          </a:p>
          <a:p>
            <a:endParaRPr lang="el-GR" dirty="0"/>
          </a:p>
          <a:p>
            <a:endParaRPr lang="el-GR" dirty="0"/>
          </a:p>
        </p:txBody>
      </p:sp>
    </p:spTree>
    <p:extLst>
      <p:ext uri="{BB962C8B-B14F-4D97-AF65-F5344CB8AC3E}">
        <p14:creationId xmlns:p14="http://schemas.microsoft.com/office/powerpoint/2010/main" val="245899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A2DD0B-94AE-38CF-667E-9A63666C194C}"/>
              </a:ext>
            </a:extLst>
          </p:cNvPr>
          <p:cNvSpPr>
            <a:spLocks noGrp="1"/>
          </p:cNvSpPr>
          <p:nvPr>
            <p:ph type="title"/>
          </p:nvPr>
        </p:nvSpPr>
        <p:spPr/>
        <p:txBody>
          <a:bodyPr/>
          <a:lstStyle/>
          <a:p>
            <a:r>
              <a:rPr lang="el-GR" dirty="0"/>
              <a:t>Στιγμές του </a:t>
            </a:r>
            <a:r>
              <a:rPr lang="el-GR" dirty="0" err="1"/>
              <a:t>Οικοφεμινιστικού</a:t>
            </a:r>
            <a:r>
              <a:rPr lang="el-GR" dirty="0"/>
              <a:t> κινήματος</a:t>
            </a:r>
          </a:p>
        </p:txBody>
      </p:sp>
      <p:sp>
        <p:nvSpPr>
          <p:cNvPr id="3" name="Θέση περιεχομένου 2">
            <a:extLst>
              <a:ext uri="{FF2B5EF4-FFF2-40B4-BE49-F238E27FC236}">
                <a16:creationId xmlns:a16="http://schemas.microsoft.com/office/drawing/2014/main" id="{68588984-FBD7-67FF-6CEC-EB0ABDEA5A3A}"/>
              </a:ext>
            </a:extLst>
          </p:cNvPr>
          <p:cNvSpPr>
            <a:spLocks noGrp="1"/>
          </p:cNvSpPr>
          <p:nvPr>
            <p:ph idx="1"/>
          </p:nvPr>
        </p:nvSpPr>
        <p:spPr>
          <a:xfrm>
            <a:off x="2589212" y="1494971"/>
            <a:ext cx="8915400" cy="5196115"/>
          </a:xfrm>
        </p:spPr>
        <p:txBody>
          <a:bodyPr>
            <a:normAutofit fontScale="92500"/>
          </a:bodyPr>
          <a:lstStyle/>
          <a:p>
            <a:pPr marL="0" indent="0" algn="just">
              <a:buNone/>
            </a:pPr>
            <a:r>
              <a:rPr lang="el-GR" dirty="0"/>
              <a:t>Παραδειγματικές δράσεις γυναικών με σκοπό την προστασία του περιβάλλοντος:</a:t>
            </a:r>
          </a:p>
          <a:p>
            <a:pPr marL="0" indent="0" algn="just">
              <a:buNone/>
            </a:pPr>
            <a:r>
              <a:rPr lang="el-GR" b="1" dirty="0"/>
              <a:t>1978</a:t>
            </a:r>
            <a:r>
              <a:rPr lang="el-GR" dirty="0"/>
              <a:t>: ΗΠΑ - οργάνωσε μια ομάδα γυναικών ενάντια σε μια χημική βιομηχανία πλαστικών και τη χρήση ενός χώρου για τα απόβλητα της βιομηχανίας. Απέδειξαν τα σοβαρά προβλήματα υγείας που προκαλούνταν στις εγκύους</a:t>
            </a:r>
          </a:p>
          <a:p>
            <a:pPr marL="0" indent="0" algn="just">
              <a:buNone/>
            </a:pPr>
            <a:r>
              <a:rPr lang="el-GR" b="1" dirty="0"/>
              <a:t>1988:</a:t>
            </a:r>
            <a:r>
              <a:rPr lang="el-GR" dirty="0"/>
              <a:t> </a:t>
            </a:r>
            <a:r>
              <a:rPr lang="el-GR" dirty="0" err="1"/>
              <a:t>Λος</a:t>
            </a:r>
            <a:r>
              <a:rPr lang="el-GR" dirty="0"/>
              <a:t> </a:t>
            </a:r>
            <a:r>
              <a:rPr lang="el-GR" dirty="0" err="1"/>
              <a:t>Άντζελες</a:t>
            </a:r>
            <a:r>
              <a:rPr lang="el-GR" dirty="0"/>
              <a:t> - γυναίκες αντιστάθηκαν στη δημιουργία εγκατάστασης αποτέφρωσης απορριμμάτων, με σκοπό την προστασία της ατμόσφαιρας</a:t>
            </a:r>
          </a:p>
          <a:p>
            <a:pPr marL="0" indent="0" algn="just">
              <a:buNone/>
            </a:pPr>
            <a:r>
              <a:rPr lang="el-GR" b="1" dirty="0"/>
              <a:t>Δεκαετία του 70</a:t>
            </a:r>
            <a:r>
              <a:rPr lang="el-GR" dirty="0"/>
              <a:t>: Ινδία - γυναίκες του κινήματος Chipko αντιστάθηκαν στην μαζική αποψίλωση εκτεταμένων περιοχών, για την προστασία αυτών των οικοσυστημάτων. Η διαμαρτυρία τους διήρκησε από το 1972 μέχρι το 1978 μέσω πρακτικών της μη βίας (τραγούδι, αγκαλιά κ.ά.)</a:t>
            </a:r>
          </a:p>
          <a:p>
            <a:pPr marL="0" indent="0" algn="just">
              <a:buNone/>
            </a:pPr>
            <a:r>
              <a:rPr lang="el-GR" b="1" dirty="0"/>
              <a:t>1977-1987</a:t>
            </a:r>
            <a:r>
              <a:rPr lang="el-GR" dirty="0"/>
              <a:t>: Κένυα - γυναίκες, με την ίδρυση του κινήματος της Πράσινης Ζώνης από την </a:t>
            </a:r>
            <a:r>
              <a:rPr lang="el-GR" dirty="0" err="1"/>
              <a:t>Wangari</a:t>
            </a:r>
            <a:r>
              <a:rPr lang="el-GR" dirty="0"/>
              <a:t> </a:t>
            </a:r>
            <a:r>
              <a:rPr lang="el-GR" dirty="0" err="1"/>
              <a:t>Maathai</a:t>
            </a:r>
            <a:r>
              <a:rPr lang="el-GR" dirty="0"/>
              <a:t>, φύτεψαν σε </a:t>
            </a:r>
            <a:r>
              <a:rPr lang="el-GR" dirty="0" err="1"/>
              <a:t>ερημοποιημένες</a:t>
            </a:r>
            <a:r>
              <a:rPr lang="el-GR" dirty="0"/>
              <a:t> περιοχές δέντρα </a:t>
            </a:r>
            <a:r>
              <a:rPr lang="el-GR" dirty="0">
                <a:sym typeface="Wingdings" panose="05000000000000000000" pitchFamily="2" charset="2"/>
              </a:rPr>
              <a:t></a:t>
            </a:r>
            <a:r>
              <a:rPr lang="el-GR" dirty="0" err="1"/>
              <a:t>επανεισαγωγή</a:t>
            </a:r>
            <a:r>
              <a:rPr lang="el-GR" dirty="0"/>
              <a:t> ντόπιων ποικιλιών δέντρων, δημιουργία θέσεων εργασίας, ευαισθητοποίηση του κόσμου για την αξία και φροντίδα του περιβάλλοντος μέσω της εκπαίδευσης και προώθηση της συμβολής της γυναίκας στην κοινωνία. Μέσω αυτής της δράσης, οι γυναίκες βοηθήθηκαν στην εύρεση ξύλων για το μαγείρεμα, καθώς έπρεπε να περπατούν για ώρες για τη συλλογή τους</a:t>
            </a:r>
          </a:p>
        </p:txBody>
      </p:sp>
    </p:spTree>
    <p:extLst>
      <p:ext uri="{BB962C8B-B14F-4D97-AF65-F5344CB8AC3E}">
        <p14:creationId xmlns:p14="http://schemas.microsoft.com/office/powerpoint/2010/main" val="48669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D7C336-424E-4735-C7F2-62F770305B51}"/>
              </a:ext>
            </a:extLst>
          </p:cNvPr>
          <p:cNvSpPr>
            <a:spLocks noGrp="1"/>
          </p:cNvSpPr>
          <p:nvPr>
            <p:ph type="title"/>
          </p:nvPr>
        </p:nvSpPr>
        <p:spPr/>
        <p:txBody>
          <a:bodyPr/>
          <a:lstStyle/>
          <a:p>
            <a:pPr algn="just"/>
            <a:r>
              <a:rPr lang="el-GR" dirty="0"/>
              <a:t>Στιγμές του </a:t>
            </a:r>
            <a:r>
              <a:rPr lang="el-GR" dirty="0" err="1"/>
              <a:t>Οικοφεμινιστικού</a:t>
            </a:r>
            <a:r>
              <a:rPr lang="el-GR" dirty="0"/>
              <a:t> κινήματος</a:t>
            </a:r>
          </a:p>
        </p:txBody>
      </p:sp>
      <p:sp>
        <p:nvSpPr>
          <p:cNvPr id="3" name="Θέση περιεχομένου 2">
            <a:extLst>
              <a:ext uri="{FF2B5EF4-FFF2-40B4-BE49-F238E27FC236}">
                <a16:creationId xmlns:a16="http://schemas.microsoft.com/office/drawing/2014/main" id="{80B2C329-BE84-9A73-E713-0A7129B88192}"/>
              </a:ext>
            </a:extLst>
          </p:cNvPr>
          <p:cNvSpPr>
            <a:spLocks noGrp="1"/>
          </p:cNvSpPr>
          <p:nvPr>
            <p:ph idx="1"/>
          </p:nvPr>
        </p:nvSpPr>
        <p:spPr>
          <a:xfrm>
            <a:off x="2589212" y="2133600"/>
            <a:ext cx="8915400" cy="4557486"/>
          </a:xfrm>
        </p:spPr>
        <p:txBody>
          <a:bodyPr>
            <a:normAutofit lnSpcReduction="10000"/>
          </a:bodyPr>
          <a:lstStyle/>
          <a:p>
            <a:pPr algn="just"/>
            <a:r>
              <a:rPr lang="el-GR" b="1" dirty="0"/>
              <a:t>1983</a:t>
            </a:r>
            <a:r>
              <a:rPr lang="el-GR" dirty="0"/>
              <a:t>: Χιλή - γυναίκες αρχίζουν να διαμαρτύρονται για την περιβαλλοντική καταστροφή της χώρας τους και την ανθρώπινη εξαθλίωση και να οργανώνουν συναντήσεις πολλών χιλιάδων ατόμων</a:t>
            </a:r>
            <a:r>
              <a:rPr lang="el-GR" dirty="0">
                <a:sym typeface="Wingdings" panose="05000000000000000000" pitchFamily="2" charset="2"/>
              </a:rPr>
              <a:t> ανάδειξη της γυναίκας ως προστάτη της ζωής και του φυσικού περιβάλλοντος του πλανήτη</a:t>
            </a:r>
          </a:p>
          <a:p>
            <a:pPr algn="just"/>
            <a:r>
              <a:rPr lang="el-GR" b="1" dirty="0"/>
              <a:t>1985</a:t>
            </a:r>
            <a:r>
              <a:rPr lang="el-GR" dirty="0"/>
              <a:t>: Μαλαισία - μέχρι το 1985 είχαν εισαχθεί οι αγροτικές πρακτικές καλλιέργειας της Πράσινης Επανάστασης </a:t>
            </a:r>
            <a:r>
              <a:rPr lang="el-GR" dirty="0">
                <a:sym typeface="Wingdings" panose="05000000000000000000" pitchFamily="2" charset="2"/>
              </a:rPr>
              <a:t> </a:t>
            </a:r>
            <a:r>
              <a:rPr lang="el-GR" dirty="0"/>
              <a:t>υποβάθμιση των γυναικών ως μέρος του μισθωτού εργατικού δυναμικού και έκθεση σε τοξικές δηλητηριώδεις ουσίες κατά τη διάρκεια κύησης. Από το 1985 γυναίκες με τη βοήθεια των Φίλων της Μαλαισίας πίεζαν το Υπουργείο Υγείας για την απαγόρευση αυτών των ουσιών</a:t>
            </a:r>
          </a:p>
          <a:p>
            <a:pPr algn="just"/>
            <a:r>
              <a:rPr lang="el-GR" b="1" dirty="0"/>
              <a:t>Αρχές της δεκαετίας του 1990</a:t>
            </a:r>
            <a:r>
              <a:rPr lang="el-GR" dirty="0"/>
              <a:t>: Τουρκία - η </a:t>
            </a:r>
            <a:r>
              <a:rPr lang="el-GR" dirty="0" err="1"/>
              <a:t>Σεμπαχάτ</a:t>
            </a:r>
            <a:r>
              <a:rPr lang="el-GR" dirty="0"/>
              <a:t> </a:t>
            </a:r>
            <a:r>
              <a:rPr lang="el-GR" dirty="0" err="1"/>
              <a:t>Γκιοκτσέογλου</a:t>
            </a:r>
            <a:r>
              <a:rPr lang="el-GR" dirty="0"/>
              <a:t> αντέδρασε στην αγορά κτημάτων για την εξόρυξη και επεξεργασία χρυσού, γνωρίζοντας την οικολογική καταστροφή που προκαλείται από τέτοιου είδους ενέργειες. Μαζί της έδρασαν και άλλες γυναίκες με την οργάνωση συγκεντρώσεων διαμαρτυρίας</a:t>
            </a:r>
          </a:p>
        </p:txBody>
      </p:sp>
    </p:spTree>
    <p:extLst>
      <p:ext uri="{BB962C8B-B14F-4D97-AF65-F5344CB8AC3E}">
        <p14:creationId xmlns:p14="http://schemas.microsoft.com/office/powerpoint/2010/main" val="2830201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E675DE-D5D5-17CC-EDF6-98172E8D0C09}"/>
              </a:ext>
            </a:extLst>
          </p:cNvPr>
          <p:cNvSpPr>
            <a:spLocks noGrp="1"/>
          </p:cNvSpPr>
          <p:nvPr>
            <p:ph type="title"/>
          </p:nvPr>
        </p:nvSpPr>
        <p:spPr/>
        <p:txBody>
          <a:bodyPr/>
          <a:lstStyle/>
          <a:p>
            <a:pPr algn="just"/>
            <a:r>
              <a:rPr lang="el-GR" dirty="0" err="1"/>
              <a:t>Οικοφεμινισμός</a:t>
            </a:r>
            <a:r>
              <a:rPr lang="el-GR" dirty="0"/>
              <a:t> στη λογοτεχνία</a:t>
            </a:r>
          </a:p>
        </p:txBody>
      </p:sp>
      <p:sp>
        <p:nvSpPr>
          <p:cNvPr id="3" name="Θέση περιεχομένου 2">
            <a:extLst>
              <a:ext uri="{FF2B5EF4-FFF2-40B4-BE49-F238E27FC236}">
                <a16:creationId xmlns:a16="http://schemas.microsoft.com/office/drawing/2014/main" id="{BB65ED9B-A1CE-D21E-8069-E5271517B8D1}"/>
              </a:ext>
            </a:extLst>
          </p:cNvPr>
          <p:cNvSpPr>
            <a:spLocks noGrp="1"/>
          </p:cNvSpPr>
          <p:nvPr>
            <p:ph idx="1"/>
          </p:nvPr>
        </p:nvSpPr>
        <p:spPr>
          <a:xfrm>
            <a:off x="2589212" y="2133600"/>
            <a:ext cx="8915400" cy="4546600"/>
          </a:xfrm>
        </p:spPr>
        <p:txBody>
          <a:bodyPr>
            <a:normAutofit fontScale="92500" lnSpcReduction="20000"/>
          </a:bodyPr>
          <a:lstStyle/>
          <a:p>
            <a:pPr algn="just"/>
            <a:r>
              <a:rPr lang="el-GR" dirty="0"/>
              <a:t>Φεμινιστική </a:t>
            </a:r>
            <a:r>
              <a:rPr lang="el-GR" dirty="0" err="1"/>
              <a:t>οικοκριτική</a:t>
            </a:r>
            <a:r>
              <a:rPr lang="el-GR" dirty="0"/>
              <a:t> ή </a:t>
            </a:r>
            <a:r>
              <a:rPr lang="el-GR" dirty="0" err="1"/>
              <a:t>οικοφεμινιστική</a:t>
            </a:r>
            <a:r>
              <a:rPr lang="el-GR" dirty="0"/>
              <a:t> λογοτεχνική κριτική: φεμινιστική λογοτεχνική κριτική + </a:t>
            </a:r>
            <a:r>
              <a:rPr lang="el-GR" dirty="0" err="1"/>
              <a:t>οικοκριτική</a:t>
            </a:r>
            <a:endParaRPr lang="el-GR" dirty="0"/>
          </a:p>
          <a:p>
            <a:pPr algn="just"/>
            <a:r>
              <a:rPr lang="el-GR" dirty="0"/>
              <a:t>Ο πολιτικά εμπλεκόμενος λόγος που αναλύει τις εννοιολογικές συνδέσεις μεταξύ της χειραγώγησης των γυναικών και του μη ανθρώπινου (</a:t>
            </a:r>
            <a:r>
              <a:rPr lang="el-GR" dirty="0" err="1"/>
              <a:t>Vakoch</a:t>
            </a:r>
            <a:r>
              <a:rPr lang="el-GR" dirty="0"/>
              <a:t>)</a:t>
            </a:r>
          </a:p>
          <a:p>
            <a:pPr algn="just"/>
            <a:r>
              <a:rPr lang="el-GR" dirty="0"/>
              <a:t>Το ενδιαφέρον του επιστημονικού λογοτεχνικού τομέα για τη σύγκλιση οικολογίας και φεμινισμού δεν εκδηλώθηκε κατά τη διάρκεια των δεκαετιών του 1970 και 1980. Οι κριτικοί της λογοτεχνίας τις επόμενες δεκαετίες αναπτύσσουν ουσιαστικό ενδιαφέρον, όταν πια έχουν αναδυθεί και τα διαφορετικά είδη συνδέσεων μεταξύ της γυναίκας και της φύσης</a:t>
            </a:r>
          </a:p>
          <a:p>
            <a:pPr algn="just"/>
            <a:r>
              <a:rPr lang="el-GR" dirty="0"/>
              <a:t>Τι κάνει η </a:t>
            </a:r>
            <a:r>
              <a:rPr lang="el-GR" dirty="0" err="1"/>
              <a:t>οικοφεμινιστική</a:t>
            </a:r>
            <a:r>
              <a:rPr lang="el-GR" dirty="0"/>
              <a:t> κριτική: προωθεί λογοτεχνικά παραδείγματα που αποκαλύπτουν τη διπλή καταπιεστική πατριαρχική σκέψη προς τη γυναίκα και τη φύση και διερευνά την ποικιλία των στρατηγικών χειραφέτησης, ώστε η γυναίκα και η φύση μέσω των διαφόρων ιδανικών να απελευθερωθούν. </a:t>
            </a:r>
          </a:p>
          <a:p>
            <a:pPr algn="just"/>
            <a:r>
              <a:rPr lang="el-GR" dirty="0"/>
              <a:t>Για παράδειγμα: στην </a:t>
            </a:r>
            <a:r>
              <a:rPr lang="el-GR" dirty="0" err="1"/>
              <a:t>οικοφεμινιστική</a:t>
            </a:r>
            <a:r>
              <a:rPr lang="el-GR" dirty="0"/>
              <a:t> ανάλυση του </a:t>
            </a:r>
            <a:r>
              <a:rPr lang="el-GR" dirty="0" err="1"/>
              <a:t>Douglas</a:t>
            </a:r>
            <a:r>
              <a:rPr lang="el-GR" dirty="0"/>
              <a:t> </a:t>
            </a:r>
            <a:r>
              <a:rPr lang="el-GR" dirty="0" err="1"/>
              <a:t>Werden</a:t>
            </a:r>
            <a:r>
              <a:rPr lang="el-GR" dirty="0"/>
              <a:t> (2001), το μυθιστόρημα </a:t>
            </a:r>
            <a:r>
              <a:rPr lang="el-GR" i="1" dirty="0" err="1"/>
              <a:t>So</a:t>
            </a:r>
            <a:r>
              <a:rPr lang="el-GR" i="1" dirty="0"/>
              <a:t> </a:t>
            </a:r>
            <a:r>
              <a:rPr lang="el-GR" i="1" dirty="0" err="1"/>
              <a:t>Big</a:t>
            </a:r>
            <a:r>
              <a:rPr lang="el-GR" i="1" dirty="0"/>
              <a:t> </a:t>
            </a:r>
            <a:r>
              <a:rPr lang="el-GR" dirty="0"/>
              <a:t>της </a:t>
            </a:r>
            <a:r>
              <a:rPr lang="el-GR" dirty="0" err="1"/>
              <a:t>Edna</a:t>
            </a:r>
            <a:r>
              <a:rPr lang="el-GR" dirty="0"/>
              <a:t> </a:t>
            </a:r>
            <a:r>
              <a:rPr lang="el-GR" dirty="0" err="1"/>
              <a:t>Ferber</a:t>
            </a:r>
            <a:r>
              <a:rPr lang="el-GR" dirty="0"/>
              <a:t> αμφισβητεί τον δυϊσμό προωθώντας ένα ιδανικό ομορφιάς που αποκηρύσσει τις πατριαρχικές προκαταλήψεις. Το ιδανικό της ομορφιάς καλλιεργείται μέσα από τη σχέση της γυναίκας και της γης και συμβολίζει την κομψότητα, τον πλούτο της ζωής, την </a:t>
            </a:r>
            <a:r>
              <a:rPr lang="el-GR" dirty="0" err="1"/>
              <a:t>πολυπολιτισμικότητα</a:t>
            </a:r>
            <a:r>
              <a:rPr lang="el-GR" dirty="0"/>
              <a:t> και την κοινωνική ισότητα. Η ομορφιά είναι όλα όσα αξίζουν στη ζωή</a:t>
            </a:r>
          </a:p>
        </p:txBody>
      </p:sp>
    </p:spTree>
    <p:extLst>
      <p:ext uri="{BB962C8B-B14F-4D97-AF65-F5344CB8AC3E}">
        <p14:creationId xmlns:p14="http://schemas.microsoft.com/office/powerpoint/2010/main" val="1341630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843738-DE96-CA65-FF92-4CCAAF54DC2C}"/>
              </a:ext>
            </a:extLst>
          </p:cNvPr>
          <p:cNvSpPr>
            <a:spLocks noGrp="1"/>
          </p:cNvSpPr>
          <p:nvPr>
            <p:ph type="title"/>
          </p:nvPr>
        </p:nvSpPr>
        <p:spPr/>
        <p:txBody>
          <a:bodyPr>
            <a:normAutofit/>
          </a:bodyPr>
          <a:lstStyle/>
          <a:p>
            <a:pPr algn="just"/>
            <a:r>
              <a:rPr lang="el-GR" dirty="0"/>
              <a:t>Ποικιλίες του </a:t>
            </a:r>
            <a:r>
              <a:rPr lang="el-GR" dirty="0" err="1"/>
              <a:t>οικοφεμινισμού</a:t>
            </a:r>
            <a:r>
              <a:rPr lang="el-GR" dirty="0"/>
              <a:t>: οι σχέσεις μεταξύ γυναίκας και φύσης</a:t>
            </a:r>
          </a:p>
        </p:txBody>
      </p:sp>
      <p:sp>
        <p:nvSpPr>
          <p:cNvPr id="3" name="Θέση περιεχομένου 2">
            <a:extLst>
              <a:ext uri="{FF2B5EF4-FFF2-40B4-BE49-F238E27FC236}">
                <a16:creationId xmlns:a16="http://schemas.microsoft.com/office/drawing/2014/main" id="{47CE8B5E-1B8E-9667-0D13-0EE13A3053B8}"/>
              </a:ext>
            </a:extLst>
          </p:cNvPr>
          <p:cNvSpPr>
            <a:spLocks noGrp="1"/>
          </p:cNvSpPr>
          <p:nvPr>
            <p:ph idx="1"/>
          </p:nvPr>
        </p:nvSpPr>
        <p:spPr>
          <a:xfrm>
            <a:off x="2589212" y="2133599"/>
            <a:ext cx="8915400" cy="4528457"/>
          </a:xfrm>
        </p:spPr>
        <p:txBody>
          <a:bodyPr>
            <a:normAutofit/>
          </a:bodyPr>
          <a:lstStyle/>
          <a:p>
            <a:pPr algn="just"/>
            <a:r>
              <a:rPr lang="el-GR" dirty="0"/>
              <a:t>Υπό το πρίσμα του πολιτισμικού φεμινισμού, στη λογοτεχνία, η γυναίκα αρνείται να υφίσταται άλλο την πατριαρχική καταπίεση και εγκαθιδρύει δικό της πολιτισμό στην άγρια φύση με βάση την ειρήνη, την ανεκτικότητα και της δημιουργία ποικίλων συνδέσεων. Επίσης, μπορεί να εκδηλώσει και να αναπτύξει τις ικανότητές της και η γυναίκα συγγενεύει με όλα τα στοιχεία της φύσης. Αναδεικνύεται η θηλυκότητά της, αλλά ο δυϊσμός άνδρα-γυναίκας παραμένει</a:t>
            </a:r>
          </a:p>
          <a:p>
            <a:pPr algn="just"/>
            <a:r>
              <a:rPr lang="el-GR" dirty="0"/>
              <a:t>Υπό το πρίσμα του ορθολογικού φεμινισμού, στη λογοτεχνία προβάλλεται η ανθρώπινη δυνατότητα για τη συνειδητή και ορθολογική δημιουργία μιας ελεύθερης οικολογικής κοινωνίας. Η ανδρική καταπίεση ξεπερνιέται μέσω της αναδιάρθρωσης της κοινωνίας ή της δημιουργίας νέων κοινωνιών</a:t>
            </a:r>
          </a:p>
          <a:p>
            <a:pPr algn="just"/>
            <a:endParaRPr lang="el-GR" dirty="0"/>
          </a:p>
        </p:txBody>
      </p:sp>
    </p:spTree>
    <p:extLst>
      <p:ext uri="{BB962C8B-B14F-4D97-AF65-F5344CB8AC3E}">
        <p14:creationId xmlns:p14="http://schemas.microsoft.com/office/powerpoint/2010/main" val="2004270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E9A719-EA74-59E8-8D3A-C1ECA78DE6F7}"/>
              </a:ext>
            </a:extLst>
          </p:cNvPr>
          <p:cNvSpPr>
            <a:spLocks noGrp="1"/>
          </p:cNvSpPr>
          <p:nvPr>
            <p:ph type="title"/>
          </p:nvPr>
        </p:nvSpPr>
        <p:spPr/>
        <p:txBody>
          <a:bodyPr/>
          <a:lstStyle/>
          <a:p>
            <a:pPr algn="just"/>
            <a:r>
              <a:rPr lang="el-GR" dirty="0"/>
              <a:t>Ποικιλία των στρατηγικών χειραφέτησης γυναίκας-φύσης στη λογοτεχνία</a:t>
            </a:r>
          </a:p>
        </p:txBody>
      </p:sp>
      <p:sp>
        <p:nvSpPr>
          <p:cNvPr id="3" name="Θέση περιεχομένου 2">
            <a:extLst>
              <a:ext uri="{FF2B5EF4-FFF2-40B4-BE49-F238E27FC236}">
                <a16:creationId xmlns:a16="http://schemas.microsoft.com/office/drawing/2014/main" id="{41F527B8-F65E-E10A-3F9C-585BC3DE52ED}"/>
              </a:ext>
            </a:extLst>
          </p:cNvPr>
          <p:cNvSpPr>
            <a:spLocks noGrp="1"/>
          </p:cNvSpPr>
          <p:nvPr>
            <p:ph idx="1"/>
          </p:nvPr>
        </p:nvSpPr>
        <p:spPr/>
        <p:txBody>
          <a:bodyPr/>
          <a:lstStyle/>
          <a:p>
            <a:pPr algn="just"/>
            <a:r>
              <a:rPr lang="el-GR" dirty="0"/>
              <a:t>Μια στρατηγική χειραφέτησης είναι η αναγνώριση των συμπεριφορών και αξιών κατά τη διάρκεια των σταδίων ανάπτυξης, η οποία μπορεί να αναλυθεί υπό το πρίσμα της ψυχανάλυσης </a:t>
            </a:r>
            <a:r>
              <a:rPr lang="el-GR" dirty="0">
                <a:sym typeface="Wingdings" panose="05000000000000000000" pitchFamily="2" charset="2"/>
              </a:rPr>
              <a:t></a:t>
            </a:r>
            <a:r>
              <a:rPr lang="el-GR" dirty="0"/>
              <a:t> σταδιακή μετατόπιση από τον εαυτό στα περιβαλλοντικά προβλήματα και ανάπτυξη της ικανότητας της φροντίδας με αμοιβαίες ευθύνες. Προωθείται μέσω του ακτιβισμού ένα πιο βιώσιμο περιβάλλον και μια πολυπολιτισμική κοινότητα. </a:t>
            </a:r>
          </a:p>
          <a:p>
            <a:pPr algn="just"/>
            <a:r>
              <a:rPr lang="el-GR" dirty="0"/>
              <a:t>Μια άλλη στρατηγική χειραφέτησης είναι η σύγκρουση του άνδρα και της γυναίκας</a:t>
            </a:r>
            <a:r>
              <a:rPr lang="el-GR" dirty="0">
                <a:sym typeface="Wingdings" panose="05000000000000000000" pitchFamily="2" charset="2"/>
              </a:rPr>
              <a:t> γυναίκα σκεπτόμενη πάνω σε οικολογικά ζητήματα και βασισμένη στον επιστημονικό λόγο και στην </a:t>
            </a:r>
            <a:r>
              <a:rPr lang="el-GR" dirty="0" err="1">
                <a:sym typeface="Wingdings" panose="05000000000000000000" pitchFamily="2" charset="2"/>
              </a:rPr>
              <a:t>ενσυναίσθησή</a:t>
            </a:r>
            <a:r>
              <a:rPr lang="el-GR" dirty="0">
                <a:sym typeface="Wingdings" panose="05000000000000000000" pitchFamily="2" charset="2"/>
              </a:rPr>
              <a:t> της θα αντιπαρατεθεί με τον άνδρα, που είναι αδιάφορος προς το περιβάλλον και συνεχίζει να επιβάλει την κυριαρχία του στη φύση. Αφήγηση: συναισθηματικά φορτισμένη και με επιστημονική τεκμηρίωση.</a:t>
            </a:r>
            <a:endParaRPr lang="el-GR" dirty="0"/>
          </a:p>
        </p:txBody>
      </p:sp>
    </p:spTree>
    <p:extLst>
      <p:ext uri="{BB962C8B-B14F-4D97-AF65-F5344CB8AC3E}">
        <p14:creationId xmlns:p14="http://schemas.microsoft.com/office/powerpoint/2010/main" val="2423891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4AA04B-B50B-B54D-E4B7-80E3507E8C52}"/>
              </a:ext>
            </a:extLst>
          </p:cNvPr>
          <p:cNvSpPr>
            <a:spLocks noGrp="1"/>
          </p:cNvSpPr>
          <p:nvPr>
            <p:ph type="title"/>
          </p:nvPr>
        </p:nvSpPr>
        <p:spPr/>
        <p:txBody>
          <a:bodyPr/>
          <a:lstStyle/>
          <a:p>
            <a:pPr algn="just"/>
            <a:r>
              <a:rPr lang="el-GR" dirty="0"/>
              <a:t>Ποικιλία των στρατηγικών χειραφέτησης γυναίκας-φύσης στη λογοτεχνία</a:t>
            </a:r>
          </a:p>
        </p:txBody>
      </p:sp>
      <p:sp>
        <p:nvSpPr>
          <p:cNvPr id="3" name="Θέση περιεχομένου 2">
            <a:extLst>
              <a:ext uri="{FF2B5EF4-FFF2-40B4-BE49-F238E27FC236}">
                <a16:creationId xmlns:a16="http://schemas.microsoft.com/office/drawing/2014/main" id="{46288B6D-B9D0-7D60-1227-FADEA422579B}"/>
              </a:ext>
            </a:extLst>
          </p:cNvPr>
          <p:cNvSpPr>
            <a:spLocks noGrp="1"/>
          </p:cNvSpPr>
          <p:nvPr>
            <p:ph idx="1"/>
          </p:nvPr>
        </p:nvSpPr>
        <p:spPr/>
        <p:txBody>
          <a:bodyPr/>
          <a:lstStyle/>
          <a:p>
            <a:pPr algn="just"/>
            <a:r>
              <a:rPr lang="el-GR" dirty="0"/>
              <a:t>Τέλος, μια ακόμη στρατηγική είναι η εξέταση και ο προβληματισμός επί των ορίων μεταξύ του αρσενικού και του θηλυκού, μεταξύ του ανθρώπου και της φύσης. Τα ανθρώπινα όντα και ο άνδρας δεν έχουν κεντρική σημασία και δράση. Διαρκώς τα όριά τους τίθενται υπό συνεχή αμφισβήτηση και εξέταση.</a:t>
            </a:r>
          </a:p>
          <a:p>
            <a:pPr algn="just"/>
            <a:endParaRPr lang="el-GR" dirty="0"/>
          </a:p>
          <a:p>
            <a:pPr algn="just"/>
            <a:r>
              <a:rPr lang="el-GR" dirty="0"/>
              <a:t>Για την αποφυγή της καταπίεσης της γυναίκας και της καταπίεσης της φύσης πολλές φορές η λογοτεχνία αντανακλά την ίδια την πραγματικότητα και στην υπερβολική επικράτηση των δυϊσμών και της καταπιεστικής κυριαρχίας του άνδρα προβάλλει έναν κόσμο που οδηγείται σε δυσαρμονία και σε καταστροφή</a:t>
            </a:r>
          </a:p>
        </p:txBody>
      </p:sp>
    </p:spTree>
    <p:extLst>
      <p:ext uri="{BB962C8B-B14F-4D97-AF65-F5344CB8AC3E}">
        <p14:creationId xmlns:p14="http://schemas.microsoft.com/office/powerpoint/2010/main" val="221007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10">
            <a:extLst>
              <a:ext uri="{FF2B5EF4-FFF2-40B4-BE49-F238E27FC236}">
                <a16:creationId xmlns:a16="http://schemas.microsoft.com/office/drawing/2014/main" id="{8D44E099-FC66-4167-A593-8F6FBB5EE0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47171E04-FEC4-4208-A619-A786E4234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53" name="Freeform 12">
              <a:extLst>
                <a:ext uri="{FF2B5EF4-FFF2-40B4-BE49-F238E27FC236}">
                  <a16:creationId xmlns:a16="http://schemas.microsoft.com/office/drawing/2014/main" id="{F3DE8019-884E-41C9-A54C-AC668CA52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54" name="Freeform 13">
              <a:extLst>
                <a:ext uri="{FF2B5EF4-FFF2-40B4-BE49-F238E27FC236}">
                  <a16:creationId xmlns:a16="http://schemas.microsoft.com/office/drawing/2014/main" id="{462C1647-5880-4037-8FCE-16E1F646C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55" name="Freeform 14">
              <a:extLst>
                <a:ext uri="{FF2B5EF4-FFF2-40B4-BE49-F238E27FC236}">
                  <a16:creationId xmlns:a16="http://schemas.microsoft.com/office/drawing/2014/main" id="{C91082BE-FDAA-4A80-88B6-C5F5AD0C2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56" name="Freeform 15">
              <a:extLst>
                <a:ext uri="{FF2B5EF4-FFF2-40B4-BE49-F238E27FC236}">
                  <a16:creationId xmlns:a16="http://schemas.microsoft.com/office/drawing/2014/main" id="{059FE918-3CB9-43E6-8025-22A9C21C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57" name="Freeform 16">
              <a:extLst>
                <a:ext uri="{FF2B5EF4-FFF2-40B4-BE49-F238E27FC236}">
                  <a16:creationId xmlns:a16="http://schemas.microsoft.com/office/drawing/2014/main" id="{E30464D7-34FF-42C8-8686-C3A865E90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58" name="Freeform 17">
              <a:extLst>
                <a:ext uri="{FF2B5EF4-FFF2-40B4-BE49-F238E27FC236}">
                  <a16:creationId xmlns:a16="http://schemas.microsoft.com/office/drawing/2014/main" id="{07281894-7888-434B-BC17-FB67B4879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59" name="Freeform 18">
              <a:extLst>
                <a:ext uri="{FF2B5EF4-FFF2-40B4-BE49-F238E27FC236}">
                  <a16:creationId xmlns:a16="http://schemas.microsoft.com/office/drawing/2014/main" id="{7CDF6636-2EE5-4477-B1E7-136C9B4F3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60" name="Freeform 19">
              <a:extLst>
                <a:ext uri="{FF2B5EF4-FFF2-40B4-BE49-F238E27FC236}">
                  <a16:creationId xmlns:a16="http://schemas.microsoft.com/office/drawing/2014/main" id="{6A01C238-0F7D-4DF5-A879-329020008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61" name="Freeform 20">
              <a:extLst>
                <a:ext uri="{FF2B5EF4-FFF2-40B4-BE49-F238E27FC236}">
                  <a16:creationId xmlns:a16="http://schemas.microsoft.com/office/drawing/2014/main" id="{AA10B8D3-BE6D-40AB-BA54-12C4758E5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62" name="Freeform 21">
              <a:extLst>
                <a:ext uri="{FF2B5EF4-FFF2-40B4-BE49-F238E27FC236}">
                  <a16:creationId xmlns:a16="http://schemas.microsoft.com/office/drawing/2014/main" id="{4CD8C1DF-88C2-4F11-AA23-36D5B5BD3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63" name="Freeform 22">
              <a:extLst>
                <a:ext uri="{FF2B5EF4-FFF2-40B4-BE49-F238E27FC236}">
                  <a16:creationId xmlns:a16="http://schemas.microsoft.com/office/drawing/2014/main" id="{9AF01696-99FF-4093-938A-38D0C7223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64" name="Group 24">
            <a:extLst>
              <a:ext uri="{FF2B5EF4-FFF2-40B4-BE49-F238E27FC236}">
                <a16:creationId xmlns:a16="http://schemas.microsoft.com/office/drawing/2014/main" id="{629FAB3C-6A93-4306-8525-B9FC787B15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5" name="Freeform 27">
              <a:extLst>
                <a:ext uri="{FF2B5EF4-FFF2-40B4-BE49-F238E27FC236}">
                  <a16:creationId xmlns:a16="http://schemas.microsoft.com/office/drawing/2014/main" id="{8838005D-B3A9-4E56-9BFB-3DD99E4B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66" name="Freeform 28">
              <a:extLst>
                <a:ext uri="{FF2B5EF4-FFF2-40B4-BE49-F238E27FC236}">
                  <a16:creationId xmlns:a16="http://schemas.microsoft.com/office/drawing/2014/main" id="{6450237E-A2DE-4BA3-AF9F-06399E5CF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67" name="Freeform 29">
              <a:extLst>
                <a:ext uri="{FF2B5EF4-FFF2-40B4-BE49-F238E27FC236}">
                  <a16:creationId xmlns:a16="http://schemas.microsoft.com/office/drawing/2014/main" id="{A643E849-3FBA-4248-B0DF-9D6737E23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68" name="Freeform 30">
              <a:extLst>
                <a:ext uri="{FF2B5EF4-FFF2-40B4-BE49-F238E27FC236}">
                  <a16:creationId xmlns:a16="http://schemas.microsoft.com/office/drawing/2014/main" id="{231C0782-59AA-4C4F-8B86-85102F701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69" name="Freeform 31">
              <a:extLst>
                <a:ext uri="{FF2B5EF4-FFF2-40B4-BE49-F238E27FC236}">
                  <a16:creationId xmlns:a16="http://schemas.microsoft.com/office/drawing/2014/main" id="{E19975F5-4F93-41BF-9A6D-1E6CFDFF1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70" name="Freeform 32">
              <a:extLst>
                <a:ext uri="{FF2B5EF4-FFF2-40B4-BE49-F238E27FC236}">
                  <a16:creationId xmlns:a16="http://schemas.microsoft.com/office/drawing/2014/main" id="{AE6458FC-D3D9-469F-A8FB-0431BD156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71" name="Freeform 33">
              <a:extLst>
                <a:ext uri="{FF2B5EF4-FFF2-40B4-BE49-F238E27FC236}">
                  <a16:creationId xmlns:a16="http://schemas.microsoft.com/office/drawing/2014/main" id="{90B9693F-2248-4DB8-A528-52C13C636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72" name="Freeform 34">
              <a:extLst>
                <a:ext uri="{FF2B5EF4-FFF2-40B4-BE49-F238E27FC236}">
                  <a16:creationId xmlns:a16="http://schemas.microsoft.com/office/drawing/2014/main" id="{11CC5E15-09A8-41A0-930D-434F7D8D6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73" name="Freeform 35">
              <a:extLst>
                <a:ext uri="{FF2B5EF4-FFF2-40B4-BE49-F238E27FC236}">
                  <a16:creationId xmlns:a16="http://schemas.microsoft.com/office/drawing/2014/main" id="{B5566C56-67EC-43D7-A3D2-3CCBEDAFC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74" name="Freeform 36">
              <a:extLst>
                <a:ext uri="{FF2B5EF4-FFF2-40B4-BE49-F238E27FC236}">
                  <a16:creationId xmlns:a16="http://schemas.microsoft.com/office/drawing/2014/main" id="{CF74AC36-5E17-4D3B-A93B-1645741EB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75" name="Freeform 37">
              <a:extLst>
                <a:ext uri="{FF2B5EF4-FFF2-40B4-BE49-F238E27FC236}">
                  <a16:creationId xmlns:a16="http://schemas.microsoft.com/office/drawing/2014/main" id="{39818481-D2FB-4507-B11D-8C6342ACF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76" name="Freeform 38">
              <a:extLst>
                <a:ext uri="{FF2B5EF4-FFF2-40B4-BE49-F238E27FC236}">
                  <a16:creationId xmlns:a16="http://schemas.microsoft.com/office/drawing/2014/main" id="{E996F5F0-3979-44D1-9AE3-1251DA5D2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77" name="Rectangle 38">
            <a:extLst>
              <a:ext uri="{FF2B5EF4-FFF2-40B4-BE49-F238E27FC236}">
                <a16:creationId xmlns:a16="http://schemas.microsoft.com/office/drawing/2014/main" id="{05C469C2-FE8F-491E-9139-7E7F8BB38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78" name="Freeform 11">
            <a:extLst>
              <a:ext uri="{FF2B5EF4-FFF2-40B4-BE49-F238E27FC236}">
                <a16:creationId xmlns:a16="http://schemas.microsoft.com/office/drawing/2014/main" id="{0D31E63E-1DE1-4400-9D1A-FA0378B29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l-GR"/>
          </a:p>
        </p:txBody>
      </p:sp>
      <p:sp useBgFill="1">
        <p:nvSpPr>
          <p:cNvPr id="79" name="Rectangle 42">
            <a:extLst>
              <a:ext uri="{FF2B5EF4-FFF2-40B4-BE49-F238E27FC236}">
                <a16:creationId xmlns:a16="http://schemas.microsoft.com/office/drawing/2014/main" id="{0C8B6C4B-A867-4D7E-9851-29BB2D603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E87A1AA-0450-3403-CB02-A9C246C3C190}"/>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sz="3300"/>
              <a:t>Ο όρος «οικοφεμινισμός»</a:t>
            </a:r>
          </a:p>
        </p:txBody>
      </p:sp>
      <p:sp>
        <p:nvSpPr>
          <p:cNvPr id="80" name="Rectangle 44">
            <a:extLst>
              <a:ext uri="{FF2B5EF4-FFF2-40B4-BE49-F238E27FC236}">
                <a16:creationId xmlns:a16="http://schemas.microsoft.com/office/drawing/2014/main" id="{470BD5D9-CDC5-465C-9E25-2EB0249FE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4" name="Θέση κειμένου 3">
            <a:extLst>
              <a:ext uri="{FF2B5EF4-FFF2-40B4-BE49-F238E27FC236}">
                <a16:creationId xmlns:a16="http://schemas.microsoft.com/office/drawing/2014/main" id="{12EA1AED-CB2F-245E-B919-26D2C9DFA2D0}"/>
              </a:ext>
            </a:extLst>
          </p:cNvPr>
          <p:cNvSpPr>
            <a:spLocks noGrp="1"/>
          </p:cNvSpPr>
          <p:nvPr>
            <p:ph type="body" sz="half" idx="2"/>
          </p:nvPr>
        </p:nvSpPr>
        <p:spPr>
          <a:xfrm>
            <a:off x="649225" y="2133600"/>
            <a:ext cx="3650278" cy="3774537"/>
          </a:xfrm>
        </p:spPr>
        <p:txBody>
          <a:bodyPr vert="horz" lIns="91440" tIns="45720" rIns="91440" bIns="45720" rtlCol="0">
            <a:normAutofit/>
          </a:bodyPr>
          <a:lstStyle/>
          <a:p>
            <a:pPr>
              <a:lnSpc>
                <a:spcPct val="90000"/>
              </a:lnSpc>
              <a:buFont typeface="Wingdings 3" charset="2"/>
              <a:buChar char=""/>
            </a:pPr>
            <a:endParaRPr lang="en-US"/>
          </a:p>
          <a:p>
            <a:pPr>
              <a:lnSpc>
                <a:spcPct val="90000"/>
              </a:lnSpc>
              <a:buFont typeface="Wingdings 3" charset="2"/>
              <a:buChar char=""/>
            </a:pPr>
            <a:r>
              <a:rPr lang="en-US" b="1"/>
              <a:t>1974</a:t>
            </a:r>
            <a:r>
              <a:rPr lang="en-US"/>
              <a:t>: Françoise d' Eaubonne, </a:t>
            </a:r>
            <a:r>
              <a:rPr lang="en-US" i="1"/>
              <a:t>Le féminisme ou la mort</a:t>
            </a:r>
          </a:p>
          <a:p>
            <a:pPr>
              <a:lnSpc>
                <a:spcPct val="90000"/>
              </a:lnSpc>
              <a:buFont typeface="Wingdings 3" charset="2"/>
              <a:buChar char=""/>
            </a:pPr>
            <a:endParaRPr lang="en-US" i="1"/>
          </a:p>
          <a:p>
            <a:pPr>
              <a:lnSpc>
                <a:spcPct val="90000"/>
              </a:lnSpc>
              <a:buFont typeface="Wingdings 3" charset="2"/>
              <a:buChar char=""/>
            </a:pPr>
            <a:r>
              <a:rPr lang="en-US"/>
              <a:t>Αποδοκιμασία για την ανδρική κυριαρχία και την οικολογική καταστροφή</a:t>
            </a:r>
          </a:p>
          <a:p>
            <a:pPr>
              <a:lnSpc>
                <a:spcPct val="90000"/>
              </a:lnSpc>
              <a:buFont typeface="Wingdings 3" charset="2"/>
              <a:buChar char=""/>
            </a:pPr>
            <a:r>
              <a:rPr lang="en-US"/>
              <a:t>Ανάδειξη ιδιαίτερης σχέσης μεταξύ γυναικών και της φύσης και ενθάρρυνση των γυναικών σε περιβαλλοντικές δράσεις </a:t>
            </a:r>
          </a:p>
          <a:p>
            <a:pPr>
              <a:lnSpc>
                <a:spcPct val="90000"/>
              </a:lnSpc>
              <a:buFont typeface="Wingdings 3" charset="2"/>
              <a:buChar char=""/>
            </a:pPr>
            <a:endParaRPr lang="en-US" i="1"/>
          </a:p>
          <a:p>
            <a:pPr>
              <a:lnSpc>
                <a:spcPct val="90000"/>
              </a:lnSpc>
              <a:buFont typeface="Wingdings 3" charset="2"/>
              <a:buChar char=""/>
            </a:pPr>
            <a:r>
              <a:rPr lang="en-US">
                <a:sym typeface="Wingdings" panose="05000000000000000000" pitchFamily="2" charset="2"/>
              </a:rPr>
              <a:t> </a:t>
            </a:r>
            <a:r>
              <a:rPr lang="en-US" i="1">
                <a:sym typeface="Wingdings" panose="05000000000000000000" pitchFamily="2" charset="2"/>
              </a:rPr>
              <a:t>Αλλαγή</a:t>
            </a:r>
            <a:r>
              <a:rPr lang="en-US">
                <a:sym typeface="Wingdings" panose="05000000000000000000" pitchFamily="2" charset="2"/>
              </a:rPr>
              <a:t> των σχέσεων των γυναικών και των ανδρών και </a:t>
            </a:r>
            <a:r>
              <a:rPr lang="en-US" i="1">
                <a:sym typeface="Wingdings" panose="05000000000000000000" pitchFamily="2" charset="2"/>
              </a:rPr>
              <a:t>αλλαγή</a:t>
            </a:r>
            <a:r>
              <a:rPr lang="en-US">
                <a:sym typeface="Wingdings" panose="05000000000000000000" pitchFamily="2" charset="2"/>
              </a:rPr>
              <a:t> των σχέσεων του ανθρώπου με τη φύση</a:t>
            </a:r>
            <a:endParaRPr lang="en-US"/>
          </a:p>
        </p:txBody>
      </p:sp>
      <p:pic>
        <p:nvPicPr>
          <p:cNvPr id="5" name="Θέση περιεχομένου 4">
            <a:extLst>
              <a:ext uri="{FF2B5EF4-FFF2-40B4-BE49-F238E27FC236}">
                <a16:creationId xmlns:a16="http://schemas.microsoft.com/office/drawing/2014/main" id="{4D4138E0-3F63-15E2-1C2B-7954B101F16F}"/>
              </a:ext>
            </a:extLst>
          </p:cNvPr>
          <p:cNvPicPr>
            <a:picLocks noGrp="1" noChangeAspect="1"/>
          </p:cNvPicPr>
          <p:nvPr>
            <p:ph idx="1"/>
          </p:nvPr>
        </p:nvPicPr>
        <p:blipFill rotWithShape="1">
          <a:blip r:embed="rId2"/>
          <a:srcRect l="16902" r="18686" b="-1"/>
          <a:stretch/>
        </p:blipFill>
        <p:spPr>
          <a:xfrm>
            <a:off x="4619544" y="640080"/>
            <a:ext cx="3380136" cy="5271142"/>
          </a:xfrm>
          <a:prstGeom prst="rect">
            <a:avLst/>
          </a:prstGeom>
        </p:spPr>
      </p:pic>
      <p:pic>
        <p:nvPicPr>
          <p:cNvPr id="6" name="Εικόνα 5">
            <a:extLst>
              <a:ext uri="{FF2B5EF4-FFF2-40B4-BE49-F238E27FC236}">
                <a16:creationId xmlns:a16="http://schemas.microsoft.com/office/drawing/2014/main" id="{F7ECDBBA-F905-2A01-064E-A0BC079975E1}"/>
              </a:ext>
            </a:extLst>
          </p:cNvPr>
          <p:cNvPicPr>
            <a:picLocks noChangeAspect="1"/>
          </p:cNvPicPr>
          <p:nvPr/>
        </p:nvPicPr>
        <p:blipFill rotWithShape="1">
          <a:blip r:embed="rId3"/>
          <a:srcRect r="2" b="642"/>
          <a:stretch/>
        </p:blipFill>
        <p:spPr>
          <a:xfrm>
            <a:off x="8163406" y="640080"/>
            <a:ext cx="3395275" cy="5271142"/>
          </a:xfrm>
          <a:prstGeom prst="rect">
            <a:avLst/>
          </a:prstGeom>
        </p:spPr>
      </p:pic>
      <p:sp>
        <p:nvSpPr>
          <p:cNvPr id="81" name="Freeform 11">
            <a:extLst>
              <a:ext uri="{FF2B5EF4-FFF2-40B4-BE49-F238E27FC236}">
                <a16:creationId xmlns:a16="http://schemas.microsoft.com/office/drawing/2014/main" id="{9185F495-8EFA-407B-AAD7-A2F52AE2C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022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5981B8-70FE-C574-25A5-CE5BA4185A11}"/>
              </a:ext>
            </a:extLst>
          </p:cNvPr>
          <p:cNvSpPr>
            <a:spLocks noGrp="1"/>
          </p:cNvSpPr>
          <p:nvPr>
            <p:ph type="title"/>
          </p:nvPr>
        </p:nvSpPr>
        <p:spPr/>
        <p:txBody>
          <a:bodyPr/>
          <a:lstStyle/>
          <a:p>
            <a:pPr algn="just"/>
            <a:r>
              <a:rPr lang="el-GR" dirty="0"/>
              <a:t>Σύνδεση του </a:t>
            </a:r>
            <a:r>
              <a:rPr lang="el-GR" dirty="0" err="1"/>
              <a:t>Οικοφεμινισμού</a:t>
            </a:r>
            <a:r>
              <a:rPr lang="el-GR" dirty="0"/>
              <a:t> με τον Ρομαντισμό</a:t>
            </a:r>
          </a:p>
        </p:txBody>
      </p:sp>
      <p:sp>
        <p:nvSpPr>
          <p:cNvPr id="3" name="Θέση περιεχομένου 2">
            <a:extLst>
              <a:ext uri="{FF2B5EF4-FFF2-40B4-BE49-F238E27FC236}">
                <a16:creationId xmlns:a16="http://schemas.microsoft.com/office/drawing/2014/main" id="{EC62E811-2E7B-3927-3EFA-D06CC3F62802}"/>
              </a:ext>
            </a:extLst>
          </p:cNvPr>
          <p:cNvSpPr>
            <a:spLocks noGrp="1"/>
          </p:cNvSpPr>
          <p:nvPr>
            <p:ph idx="1"/>
          </p:nvPr>
        </p:nvSpPr>
        <p:spPr/>
        <p:txBody>
          <a:bodyPr/>
          <a:lstStyle/>
          <a:p>
            <a:pPr algn="just"/>
            <a:r>
              <a:rPr lang="el-GR" dirty="0"/>
              <a:t>Η δράση εντός της φύσης προσομοιάζει με σύγχρονες οικολογικές θεωρίες που φέρουν το στοιχείο του χάους και της πολυπλοκότητας. Θεωρούν τη φύση όχι ως ένα παθητικό υποκείμενο εντός της οποίας συνυπάρχουν ισορροπημένα οι δυνάμεις, αλλά ως ενεργό υποκείμενο που είναι ικανό να συγκρατήσει τις εντάσεις των διαμαχών και συνεπώς βοηθητικό στην πολυπλοκότητα των περιβαλλοντικών προκλήσεων. Πχ. Το μυθιστόρημα της </a:t>
            </a:r>
            <a:r>
              <a:rPr lang="el-GR" dirty="0" err="1"/>
              <a:t>Mary</a:t>
            </a:r>
            <a:r>
              <a:rPr lang="el-GR" dirty="0"/>
              <a:t> </a:t>
            </a:r>
            <a:r>
              <a:rPr lang="el-GR" dirty="0" err="1"/>
              <a:t>Shelley</a:t>
            </a:r>
            <a:r>
              <a:rPr lang="el-GR" dirty="0"/>
              <a:t>, </a:t>
            </a:r>
            <a:r>
              <a:rPr lang="el-GR" i="1" dirty="0"/>
              <a:t>The </a:t>
            </a:r>
            <a:r>
              <a:rPr lang="el-GR" i="1" dirty="0" err="1"/>
              <a:t>Last</a:t>
            </a:r>
            <a:r>
              <a:rPr lang="el-GR" i="1" dirty="0"/>
              <a:t> </a:t>
            </a:r>
            <a:r>
              <a:rPr lang="el-GR" i="1" dirty="0" err="1"/>
              <a:t>Man</a:t>
            </a:r>
            <a:r>
              <a:rPr lang="el-GR" dirty="0"/>
              <a:t>, διαδραματίζεται στα τέλη του 21ου αιώνα και αφηγείται μέσα από τις αναμνήσεις του τελευταίου επιζώντος της οικολογικής καταστροφής το τέλος της Ευρώπης λόγω της εξάπλωσης της βουβωνικής πανώλης. Με αναδρομές στο παρελθόν αναδεικνύει τον ανθρωποκεντρισμό, όπως επικράτησε στους αιώνες, ως τη βασική αιτία καταστροφής της πραγματικότητας</a:t>
            </a:r>
          </a:p>
        </p:txBody>
      </p:sp>
    </p:spTree>
    <p:extLst>
      <p:ext uri="{BB962C8B-B14F-4D97-AF65-F5344CB8AC3E}">
        <p14:creationId xmlns:p14="http://schemas.microsoft.com/office/powerpoint/2010/main" val="4193876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984620-D639-16D1-53CF-9A5D3E3AAE1E}"/>
              </a:ext>
            </a:extLst>
          </p:cNvPr>
          <p:cNvSpPr>
            <a:spLocks noGrp="1"/>
          </p:cNvSpPr>
          <p:nvPr>
            <p:ph type="title"/>
          </p:nvPr>
        </p:nvSpPr>
        <p:spPr/>
        <p:txBody>
          <a:bodyPr>
            <a:noAutofit/>
          </a:bodyPr>
          <a:lstStyle/>
          <a:p>
            <a:pPr algn="just"/>
            <a:r>
              <a:rPr lang="el-GR" sz="2800" dirty="0"/>
              <a:t>Οικοφεμινιστική ανάγνωση του μυθιστορήματος, </a:t>
            </a:r>
            <a:r>
              <a:rPr lang="el-GR" sz="2800" i="1" dirty="0"/>
              <a:t>Τα ψάθινα καπέλα</a:t>
            </a:r>
            <a:r>
              <a:rPr lang="el-GR" sz="2800" dirty="0"/>
              <a:t> (1946), της Μαργαρίτας </a:t>
            </a:r>
            <a:r>
              <a:rPr lang="el-GR" sz="2800" dirty="0" err="1"/>
              <a:t>Λυμπεράκη</a:t>
            </a:r>
            <a:endParaRPr lang="el-GR" sz="2800" dirty="0"/>
          </a:p>
        </p:txBody>
      </p:sp>
      <p:sp>
        <p:nvSpPr>
          <p:cNvPr id="3" name="Θέση περιεχομένου 2">
            <a:extLst>
              <a:ext uri="{FF2B5EF4-FFF2-40B4-BE49-F238E27FC236}">
                <a16:creationId xmlns:a16="http://schemas.microsoft.com/office/drawing/2014/main" id="{A31FCC12-A298-D062-6024-21D1C3DE887D}"/>
              </a:ext>
            </a:extLst>
          </p:cNvPr>
          <p:cNvSpPr>
            <a:spLocks noGrp="1"/>
          </p:cNvSpPr>
          <p:nvPr>
            <p:ph idx="1"/>
          </p:nvPr>
        </p:nvSpPr>
        <p:spPr/>
        <p:txBody>
          <a:bodyPr>
            <a:normAutofit lnSpcReduction="10000"/>
          </a:bodyPr>
          <a:lstStyle/>
          <a:p>
            <a:pPr algn="just"/>
            <a:r>
              <a:rPr lang="el-GR" dirty="0"/>
              <a:t>Αφήγηση της προσωπικής ιστορίας τριών κοριτσιών, τριών αδελφών, μέχρι την ενηλικίωσή τους, στην ειδυλλιακή εξοχή της Κηφισιάς</a:t>
            </a:r>
          </a:p>
          <a:p>
            <a:pPr algn="just"/>
            <a:r>
              <a:rPr lang="el-GR" dirty="0"/>
              <a:t>Φύση: χώρος μέχρι την ενηλικίωση των κοριτσιών και αντιμετωπίζεται από όλη την οικογένεια με σεβασμό, φροντίδα και αγάπη</a:t>
            </a:r>
          </a:p>
          <a:p>
            <a:pPr algn="just"/>
            <a:r>
              <a:rPr lang="el-GR" dirty="0"/>
              <a:t>Όλα τα στοιχεία της φύσης συμβολίζουν τους τρεις διαφορετικούς χαρακτήρες των κοριτσιών: </a:t>
            </a:r>
          </a:p>
          <a:p>
            <a:pPr lvl="1" algn="just"/>
            <a:r>
              <a:rPr lang="el-GR" dirty="0"/>
              <a:t>Μαρία, ζουμερό κεράσι, τροφοδότης λαχανόκηπος, ετοιμόγεννα κουνέλια: σύμβολα μητρότητας</a:t>
            </a:r>
          </a:p>
          <a:p>
            <a:pPr lvl="1" algn="just"/>
            <a:r>
              <a:rPr lang="el-GR" dirty="0"/>
              <a:t>Κατερίνα, κόκκινη παπαρούνα, παρδαλό παρτέρι, ετοιμόγεννα κουνέλια: σύμβολα ζωής και καλλιτεχνικού πνεύματος και της μητρότητας</a:t>
            </a:r>
          </a:p>
          <a:p>
            <a:pPr lvl="1" algn="just"/>
            <a:r>
              <a:rPr lang="el-GR" dirty="0"/>
              <a:t>Ινφάντα, </a:t>
            </a:r>
            <a:r>
              <a:rPr lang="el-GR" dirty="0" err="1"/>
              <a:t>αγριομυγδαλιά</a:t>
            </a:r>
            <a:r>
              <a:rPr lang="el-GR" dirty="0"/>
              <a:t> χωρίς καρπούς, άλογο: σύμβολα της άρνησης του έρωτα και της δημιουργίας οικογένειας, της απομόνωσης και της απόρριψης των κοινωνικών συμβάσεων</a:t>
            </a:r>
          </a:p>
        </p:txBody>
      </p:sp>
    </p:spTree>
    <p:extLst>
      <p:ext uri="{BB962C8B-B14F-4D97-AF65-F5344CB8AC3E}">
        <p14:creationId xmlns:p14="http://schemas.microsoft.com/office/powerpoint/2010/main" val="297651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967845-FA85-6014-90A7-0E7B4271BEE7}"/>
              </a:ext>
            </a:extLst>
          </p:cNvPr>
          <p:cNvSpPr>
            <a:spLocks noGrp="1"/>
          </p:cNvSpPr>
          <p:nvPr>
            <p:ph type="title"/>
          </p:nvPr>
        </p:nvSpPr>
        <p:spPr/>
        <p:txBody>
          <a:bodyPr>
            <a:noAutofit/>
          </a:bodyPr>
          <a:lstStyle/>
          <a:p>
            <a:pPr algn="just"/>
            <a:r>
              <a:rPr lang="el-GR" sz="2800" dirty="0"/>
              <a:t>Οικοφεμινιστική ανάγνωση του μυθιστορήματος, </a:t>
            </a:r>
            <a:r>
              <a:rPr lang="el-GR" sz="2800" i="1" dirty="0"/>
              <a:t>Τα ψάθινα καπέλα </a:t>
            </a:r>
            <a:r>
              <a:rPr lang="el-GR" sz="2800" dirty="0"/>
              <a:t>(1946), της Μαργαρίτας </a:t>
            </a:r>
            <a:r>
              <a:rPr lang="el-GR" sz="2800" dirty="0" err="1"/>
              <a:t>Λυμπεράκη</a:t>
            </a:r>
            <a:endParaRPr lang="el-GR" sz="2800" dirty="0"/>
          </a:p>
        </p:txBody>
      </p:sp>
      <p:sp>
        <p:nvSpPr>
          <p:cNvPr id="3" name="Θέση περιεχομένου 2">
            <a:extLst>
              <a:ext uri="{FF2B5EF4-FFF2-40B4-BE49-F238E27FC236}">
                <a16:creationId xmlns:a16="http://schemas.microsoft.com/office/drawing/2014/main" id="{31708552-2A26-2E38-71EC-E9BA6C6315FF}"/>
              </a:ext>
            </a:extLst>
          </p:cNvPr>
          <p:cNvSpPr>
            <a:spLocks noGrp="1"/>
          </p:cNvSpPr>
          <p:nvPr>
            <p:ph idx="1"/>
          </p:nvPr>
        </p:nvSpPr>
        <p:spPr>
          <a:xfrm>
            <a:off x="2589212" y="2133600"/>
            <a:ext cx="8915400" cy="4862286"/>
          </a:xfrm>
        </p:spPr>
        <p:txBody>
          <a:bodyPr>
            <a:normAutofit/>
          </a:bodyPr>
          <a:lstStyle/>
          <a:p>
            <a:pPr algn="just"/>
            <a:r>
              <a:rPr lang="el-GR" dirty="0"/>
              <a:t>Οι </a:t>
            </a:r>
            <a:r>
              <a:rPr lang="el-GR" dirty="0" err="1"/>
              <a:t>ηρωίδες</a:t>
            </a:r>
            <a:r>
              <a:rPr lang="el-GR" dirty="0"/>
              <a:t> συνδέονται με διαφορετικές πλευρές της φύσης: την παροχή τροφής και γονιμότητας, τη δημιουργική ελευθερία, την αγριότητα. Και, ταυτόχρονα, απομακρύνονται από τη μονοσήμαντη ταύτιση με την ομορφιά και τη γονιμότητα, όπως επιτάσσεται από την πατριαρχική κοινωνία</a:t>
            </a:r>
          </a:p>
          <a:p>
            <a:pPr algn="just"/>
            <a:r>
              <a:rPr lang="el-GR" dirty="0"/>
              <a:t>Η μητρότητα στη Μαρία είναι ένα φυσικό χαρακτηριστικό και η </a:t>
            </a:r>
            <a:r>
              <a:rPr lang="el-GR" dirty="0" err="1"/>
              <a:t>ηρωίδα</a:t>
            </a:r>
            <a:r>
              <a:rPr lang="el-GR" dirty="0"/>
              <a:t> επιθυμεί να ζήσει στη φύση μακριά από τον ανδροκρατικό πολιτισμό, διαλέγει από τη φύση ένα πρότυπο όπου το θηλυκό είναι κυρίαρχο (βασίλισσα μέλισσα). Γενικά, έχει μια ολιστική αντίληψη για τη φύση και τα ζώα. Είναι «φυσική» και όχι κοινωνική η έκβαση της δημιουργίας οικογένειας για τη Μαρία</a:t>
            </a:r>
          </a:p>
          <a:p>
            <a:pPr algn="just"/>
            <a:r>
              <a:rPr lang="el-GR" dirty="0"/>
              <a:t> Η Ινφάντα διαθέτει μια άγρια και αδάμαστη φύση. Λατρεύει τον Ρωμαίο (το άλογό της), αρνείται τον έρωτα, προσομοιάζει στη θεά Άρτεμη, σαν μια πριγκίπισσα της φύσης, δεν φοβάται τα άλλα ζώα. Είναι άφοβη, αλώβητη και εξοικειωμένη με την άγρια πλευρά της. Επίσης, το κέντημα ενός παγωνιού που φτιάχνει συμβολίζει την ακινησία της γυναικείας ζωής. Απορρίπτει σχεδόν κάθε στοιχείο του πατριαρχικού μοντέλου κοινωνίας</a:t>
            </a:r>
          </a:p>
        </p:txBody>
      </p:sp>
    </p:spTree>
    <p:extLst>
      <p:ext uri="{BB962C8B-B14F-4D97-AF65-F5344CB8AC3E}">
        <p14:creationId xmlns:p14="http://schemas.microsoft.com/office/powerpoint/2010/main" val="10019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26909F-8DD6-D214-8693-DCAD813EBB1C}"/>
              </a:ext>
            </a:extLst>
          </p:cNvPr>
          <p:cNvSpPr>
            <a:spLocks noGrp="1"/>
          </p:cNvSpPr>
          <p:nvPr>
            <p:ph type="title"/>
          </p:nvPr>
        </p:nvSpPr>
        <p:spPr/>
        <p:txBody>
          <a:bodyPr>
            <a:noAutofit/>
          </a:bodyPr>
          <a:lstStyle/>
          <a:p>
            <a:pPr algn="just"/>
            <a:r>
              <a:rPr lang="el-GR" sz="2800" dirty="0"/>
              <a:t>Οικοφεμινιστική ανάγνωση του μυθιστορήματος, </a:t>
            </a:r>
            <a:r>
              <a:rPr lang="el-GR" sz="2800" i="1" dirty="0"/>
              <a:t>Τα ψάθινα καπέλα </a:t>
            </a:r>
            <a:r>
              <a:rPr lang="el-GR" sz="2800" dirty="0"/>
              <a:t>(1946), της Μαργαρίτας </a:t>
            </a:r>
            <a:r>
              <a:rPr lang="el-GR" sz="2800" dirty="0" err="1"/>
              <a:t>Λυμπεράκη</a:t>
            </a:r>
            <a:endParaRPr lang="el-GR" sz="2800" dirty="0"/>
          </a:p>
        </p:txBody>
      </p:sp>
      <p:sp>
        <p:nvSpPr>
          <p:cNvPr id="3" name="Θέση περιεχομένου 2">
            <a:extLst>
              <a:ext uri="{FF2B5EF4-FFF2-40B4-BE49-F238E27FC236}">
                <a16:creationId xmlns:a16="http://schemas.microsoft.com/office/drawing/2014/main" id="{8A605512-0477-F67E-DBA6-2DFE65F28B3B}"/>
              </a:ext>
            </a:extLst>
          </p:cNvPr>
          <p:cNvSpPr>
            <a:spLocks noGrp="1"/>
          </p:cNvSpPr>
          <p:nvPr>
            <p:ph idx="1"/>
          </p:nvPr>
        </p:nvSpPr>
        <p:spPr>
          <a:xfrm>
            <a:off x="2589212" y="2133599"/>
            <a:ext cx="8915400" cy="4528457"/>
          </a:xfrm>
        </p:spPr>
        <p:txBody>
          <a:bodyPr>
            <a:normAutofit lnSpcReduction="10000"/>
          </a:bodyPr>
          <a:lstStyle/>
          <a:p>
            <a:pPr algn="just"/>
            <a:r>
              <a:rPr lang="el-GR" dirty="0"/>
              <a:t>Η Κατερίνα συνδέεται με την ελευθερία, τη χαρά, τη δημιουργικότητα, Τα χρώματα της κάθε ώρας, ο κύκλος ζωής των φυτών και των ζώων ανάλογα με την εποχή, η συμπεριφορά των ζώων ανάλογα με τον καιρό, αποδίδονται με ακρίβεια, καθώς σημαδεύουν τις συζητήσεις και τις ερωτικές συναντήσεις, τις διαθέσεις και τις σκέψεις της Κατερίνας. Ταύτιση με το ανθρώπινο είδος, λόγω της δημιουργικότητας και της ελευθερίας. Δεν υποτάσσεται και δεν υποτάσσει. Βρίσκεται σε μια διττή θέση κυρίαρχου και κυριαρχούμενου, αποστασιοποίησης και ταύτισης: αφενός παρατηρεί, διακρίνει και αφηγείται τις ξεχωριστές ζωές που συναντά στον δρόμο της, αφετέρου επιχειρεί να μπει στη θέση όλων όσων παρατηρεί. Κάνει απόπειρα να ζήσει τη ζωή στην ολότητά της και άλλοτε με μια ήρεμη φυσική συνέχεια</a:t>
            </a:r>
          </a:p>
          <a:p>
            <a:pPr algn="just"/>
            <a:r>
              <a:rPr lang="el-GR" dirty="0"/>
              <a:t>Οι </a:t>
            </a:r>
            <a:r>
              <a:rPr lang="el-GR" dirty="0" err="1"/>
              <a:t>ηρωίδες</a:t>
            </a:r>
            <a:r>
              <a:rPr lang="el-GR" dirty="0"/>
              <a:t> της εμφανίζονται κατά το δυνατόν χωρίς κοινωνικούς και ιστορικούς προσδιορισμούς, ως εκδοχές μιας φυσικής ποικιλίας που παρουσιάζεται με παρόμοια χαρακτηριστικά και σε άλλους έμβιους οργανισμούς. Δεν υπάρχουν σχέσεις ιεραρχίας και οι άνδρες δεν λειτουργούν σύμφωνα με το πατριαρχικό πρότυπο. Υπάρχει ισοτιμία μεταξύ των όντων (ανθρώπου-φυτών-ζώων) </a:t>
            </a:r>
          </a:p>
        </p:txBody>
      </p:sp>
    </p:spTree>
    <p:extLst>
      <p:ext uri="{BB962C8B-B14F-4D97-AF65-F5344CB8AC3E}">
        <p14:creationId xmlns:p14="http://schemas.microsoft.com/office/powerpoint/2010/main" val="2252794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CF2A16-4360-0E14-78E5-949A142BD86B}"/>
              </a:ext>
            </a:extLst>
          </p:cNvPr>
          <p:cNvSpPr>
            <a:spLocks noGrp="1"/>
          </p:cNvSpPr>
          <p:nvPr>
            <p:ph type="title"/>
          </p:nvPr>
        </p:nvSpPr>
        <p:spPr/>
        <p:txBody>
          <a:bodyPr>
            <a:noAutofit/>
          </a:bodyPr>
          <a:lstStyle/>
          <a:p>
            <a:pPr algn="just"/>
            <a:r>
              <a:rPr lang="el-GR" sz="2800" dirty="0"/>
              <a:t>Οικοφεμινιστική ανάγνωση του μυθιστορήματος, </a:t>
            </a:r>
            <a:r>
              <a:rPr lang="el-GR" sz="2800" i="1" dirty="0"/>
              <a:t>Τα ψάθινα καπέλα </a:t>
            </a:r>
            <a:r>
              <a:rPr lang="el-GR" sz="2800" dirty="0"/>
              <a:t>(1946), της Μαργαρίτας </a:t>
            </a:r>
            <a:r>
              <a:rPr lang="el-GR" sz="2800" dirty="0" err="1"/>
              <a:t>Λυμπεράκη</a:t>
            </a:r>
            <a:endParaRPr lang="el-GR" sz="2800" dirty="0"/>
          </a:p>
        </p:txBody>
      </p:sp>
      <p:sp>
        <p:nvSpPr>
          <p:cNvPr id="3" name="Θέση περιεχομένου 2">
            <a:extLst>
              <a:ext uri="{FF2B5EF4-FFF2-40B4-BE49-F238E27FC236}">
                <a16:creationId xmlns:a16="http://schemas.microsoft.com/office/drawing/2014/main" id="{BE98F415-903E-EC8B-3B34-8E5EC85672C5}"/>
              </a:ext>
            </a:extLst>
          </p:cNvPr>
          <p:cNvSpPr>
            <a:spLocks noGrp="1"/>
          </p:cNvSpPr>
          <p:nvPr>
            <p:ph idx="1"/>
          </p:nvPr>
        </p:nvSpPr>
        <p:spPr/>
        <p:txBody>
          <a:bodyPr/>
          <a:lstStyle/>
          <a:p>
            <a:pPr algn="just"/>
            <a:r>
              <a:rPr lang="el-GR" dirty="0"/>
              <a:t>Η επιστημονική αντίληψη του φυσικού περιβάλλοντος, η αντίδραση στον σεξισμό που εξισώνει τη γυναίκα με την απειλητική για το πνεύμα φύση, η αντίσταση στη </a:t>
            </a:r>
            <a:r>
              <a:rPr lang="el-GR" dirty="0" err="1"/>
              <a:t>φυσικοποίηση</a:t>
            </a:r>
            <a:r>
              <a:rPr lang="el-GR" dirty="0"/>
              <a:t> της κάθε είδους ιεραρχίας, και η προβολή, αντίθετα, του αλληλένδετου και της συμπληρωματικότητας όλων των όντων στο πλαίσιο μιας δυναμικής ολότητας δίνουν το στίγμα αυτού του έργου, επιτρέποντάς του μια ήρεμη, αισιόδοξη ματιά απέναντι στην πραγματικότητα της ζωής</a:t>
            </a:r>
          </a:p>
        </p:txBody>
      </p:sp>
    </p:spTree>
    <p:extLst>
      <p:ext uri="{BB962C8B-B14F-4D97-AF65-F5344CB8AC3E}">
        <p14:creationId xmlns:p14="http://schemas.microsoft.com/office/powerpoint/2010/main" val="2967058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56CBC4-0ACD-5430-BE6D-1DD1468E3324}"/>
              </a:ext>
            </a:extLst>
          </p:cNvPr>
          <p:cNvSpPr>
            <a:spLocks noGrp="1"/>
          </p:cNvSpPr>
          <p:nvPr>
            <p:ph type="title"/>
          </p:nvPr>
        </p:nvSpPr>
        <p:spPr>
          <a:xfrm>
            <a:off x="2592925" y="624110"/>
            <a:ext cx="8911687" cy="747490"/>
          </a:xfrm>
        </p:spPr>
        <p:txBody>
          <a:bodyPr>
            <a:normAutofit/>
          </a:bodyPr>
          <a:lstStyle/>
          <a:p>
            <a:r>
              <a:rPr lang="el-GR" sz="2800" dirty="0"/>
              <a:t>Βιβλιογραφία</a:t>
            </a:r>
          </a:p>
        </p:txBody>
      </p:sp>
      <p:sp>
        <p:nvSpPr>
          <p:cNvPr id="3" name="Θέση περιεχομένου 2">
            <a:extLst>
              <a:ext uri="{FF2B5EF4-FFF2-40B4-BE49-F238E27FC236}">
                <a16:creationId xmlns:a16="http://schemas.microsoft.com/office/drawing/2014/main" id="{E478E7B5-180E-FE69-D8AE-5992651C82EC}"/>
              </a:ext>
            </a:extLst>
          </p:cNvPr>
          <p:cNvSpPr>
            <a:spLocks noGrp="1"/>
          </p:cNvSpPr>
          <p:nvPr>
            <p:ph idx="1"/>
          </p:nvPr>
        </p:nvSpPr>
        <p:spPr>
          <a:xfrm>
            <a:off x="2589212" y="1371600"/>
            <a:ext cx="8915400" cy="4539622"/>
          </a:xfrm>
        </p:spPr>
        <p:txBody>
          <a:bodyPr/>
          <a:lstStyle/>
          <a:p>
            <a:pPr marL="0" indent="0" algn="just">
              <a:buNone/>
            </a:pPr>
            <a:r>
              <a:rPr lang="el-GR" dirty="0"/>
              <a:t>Γεωργόπουλος, Α. (2006). O </a:t>
            </a:r>
            <a:r>
              <a:rPr lang="el-GR" dirty="0" err="1"/>
              <a:t>Οικοφεμινισμός</a:t>
            </a:r>
            <a:r>
              <a:rPr lang="el-GR" dirty="0"/>
              <a:t>. Στο: </a:t>
            </a:r>
            <a:r>
              <a:rPr lang="el-GR" i="1" dirty="0"/>
              <a:t>Περιβαλλοντική Ηθική</a:t>
            </a:r>
            <a:r>
              <a:rPr lang="el-GR" dirty="0"/>
              <a:t> </a:t>
            </a:r>
            <a:r>
              <a:rPr lang="en-US" dirty="0"/>
              <a:t>(</a:t>
            </a:r>
            <a:r>
              <a:rPr lang="el-GR" dirty="0"/>
              <a:t>351- </a:t>
            </a:r>
            <a:r>
              <a:rPr lang="en-US" dirty="0"/>
              <a:t>391). </a:t>
            </a:r>
            <a:r>
              <a:rPr lang="el-GR" dirty="0"/>
              <a:t>Αθήνα: </a:t>
            </a:r>
            <a:r>
              <a:rPr lang="el-GR" dirty="0" err="1"/>
              <a:t>Gutenberg</a:t>
            </a:r>
            <a:r>
              <a:rPr lang="el-GR" dirty="0"/>
              <a:t>. </a:t>
            </a:r>
          </a:p>
          <a:p>
            <a:pPr marL="0" indent="0" algn="just">
              <a:buNone/>
            </a:pPr>
            <a:r>
              <a:rPr lang="en-US" dirty="0"/>
              <a:t>Magee, M. R. (2012). Reintegrating Human and Nature. Modern Sentimental Ecology in Rachel Carson and Barbara Kingsolver. In D. A. Vakoch (Eds.),  </a:t>
            </a:r>
            <a:r>
              <a:rPr lang="en-US" i="1" dirty="0"/>
              <a:t>Feminist Ecocriticism. Environment, Women, and Literature </a:t>
            </a:r>
            <a:r>
              <a:rPr lang="en-US" dirty="0"/>
              <a:t>(65-75). Plymouth, UK: Lexington Books.</a:t>
            </a:r>
          </a:p>
          <a:p>
            <a:pPr marL="0" indent="0" algn="just">
              <a:buNone/>
            </a:pPr>
            <a:r>
              <a:rPr lang="el-GR" dirty="0" err="1"/>
              <a:t>Νάτσινα</a:t>
            </a:r>
            <a:r>
              <a:rPr lang="el-GR" dirty="0"/>
              <a:t>, Α. (2023). </a:t>
            </a:r>
            <a:r>
              <a:rPr lang="el-GR" i="1" dirty="0"/>
              <a:t>Η φύση τόσο μακριά, τόσο κοντά – Μια </a:t>
            </a:r>
            <a:r>
              <a:rPr lang="el-GR" i="1" dirty="0" err="1"/>
              <a:t>οικοκριτική</a:t>
            </a:r>
            <a:r>
              <a:rPr lang="en-US" i="1" dirty="0"/>
              <a:t> </a:t>
            </a:r>
            <a:r>
              <a:rPr lang="el-GR" i="1" dirty="0"/>
              <a:t>μελέτη για τη νεοελληνική πεζογραφία </a:t>
            </a:r>
            <a:r>
              <a:rPr lang="el-GR" dirty="0"/>
              <a:t>[Μονογραφία]. </a:t>
            </a:r>
            <a:r>
              <a:rPr lang="el-GR" dirty="0" err="1"/>
              <a:t>Κάλλιπος</a:t>
            </a:r>
            <a:r>
              <a:rPr lang="el-GR" dirty="0"/>
              <a:t>: Ανοικτές Ακαδημαϊκές Εκδόσεις. Ανακτήθηκε 20 Μαΐου, 2024, από </a:t>
            </a:r>
            <a:r>
              <a:rPr lang="el-GR" dirty="0">
                <a:hlinkClick r:id="rId2"/>
              </a:rPr>
              <a:t>εδώ</a:t>
            </a:r>
            <a:endParaRPr lang="el-GR" dirty="0"/>
          </a:p>
          <a:p>
            <a:pPr marL="0" indent="0" algn="just">
              <a:buNone/>
            </a:pPr>
            <a:r>
              <a:rPr lang="en-US" dirty="0"/>
              <a:t>Vakoch, A. D. (2012). Introduction</a:t>
            </a:r>
            <a:r>
              <a:rPr lang="el-GR" dirty="0"/>
              <a:t>: </a:t>
            </a:r>
            <a:r>
              <a:rPr lang="en-US" dirty="0"/>
              <a:t>A Different Story. In D. A. Vakoch (Eds.),  </a:t>
            </a:r>
            <a:r>
              <a:rPr lang="en-US" i="1" dirty="0"/>
              <a:t>Feminist Ecocriticism. Environment, Women, and Literature </a:t>
            </a:r>
            <a:r>
              <a:rPr lang="en-US" dirty="0"/>
              <a:t>(1-12). Plymouth, UK: Lexington Books.</a:t>
            </a:r>
            <a:endParaRPr lang="el-GR" dirty="0"/>
          </a:p>
          <a:p>
            <a:pPr marL="0" indent="0" algn="just">
              <a:buNone/>
            </a:pPr>
            <a:endParaRPr lang="el-GR" dirty="0"/>
          </a:p>
        </p:txBody>
      </p:sp>
    </p:spTree>
    <p:extLst>
      <p:ext uri="{BB962C8B-B14F-4D97-AF65-F5344CB8AC3E}">
        <p14:creationId xmlns:p14="http://schemas.microsoft.com/office/powerpoint/2010/main" val="73663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5BE58DF3-9828-A51D-75CC-A4EDADB2F89C}"/>
              </a:ext>
            </a:extLst>
          </p:cNvPr>
          <p:cNvSpPr>
            <a:spLocks noGrp="1"/>
          </p:cNvSpPr>
          <p:nvPr>
            <p:ph type="title"/>
          </p:nvPr>
        </p:nvSpPr>
        <p:spPr>
          <a:xfrm>
            <a:off x="1794897" y="624110"/>
            <a:ext cx="9712998" cy="1280890"/>
          </a:xfrm>
        </p:spPr>
        <p:txBody>
          <a:bodyPr>
            <a:normAutofit/>
          </a:bodyPr>
          <a:lstStyle/>
          <a:p>
            <a:pPr>
              <a:lnSpc>
                <a:spcPct val="90000"/>
              </a:lnSpc>
            </a:pPr>
            <a:r>
              <a:rPr lang="el-GR" sz="3100" err="1"/>
              <a:t>Οικοφεμινισμός</a:t>
            </a:r>
            <a:r>
              <a:rPr lang="el-GR" sz="3100"/>
              <a:t>: </a:t>
            </a:r>
            <a:r>
              <a:rPr lang="el-GR" sz="3100" err="1"/>
              <a:t>τυπολόγιο</a:t>
            </a:r>
            <a:r>
              <a:rPr lang="el-GR" sz="3100"/>
              <a:t> διαφορετικών τάσεων υπό το πρίσμα της σχέσης ανθρώπου-φύσης.</a:t>
            </a:r>
          </a:p>
        </p:txBody>
      </p:sp>
      <p:sp>
        <p:nvSpPr>
          <p:cNvPr id="11" name="Rectangle 10">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l-GR"/>
          </a:p>
        </p:txBody>
      </p:sp>
      <p:graphicFrame>
        <p:nvGraphicFramePr>
          <p:cNvPr id="5" name="Θέση περιεχομένου 2">
            <a:extLst>
              <a:ext uri="{FF2B5EF4-FFF2-40B4-BE49-F238E27FC236}">
                <a16:creationId xmlns:a16="http://schemas.microsoft.com/office/drawing/2014/main" id="{69F5DDFB-86F8-4D5A-4C03-85D08E1321D6}"/>
              </a:ext>
            </a:extLst>
          </p:cNvPr>
          <p:cNvGraphicFramePr>
            <a:graphicFrameLocks noGrp="1"/>
          </p:cNvGraphicFramePr>
          <p:nvPr>
            <p:ph idx="1"/>
            <p:extLst>
              <p:ext uri="{D42A27DB-BD31-4B8C-83A1-F6EECF244321}">
                <p14:modId xmlns:p14="http://schemas.microsoft.com/office/powerpoint/2010/main" val="743538123"/>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52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F74436F-B5B5-C4D5-32F2-5289BAF529EF}"/>
              </a:ext>
            </a:extLst>
          </p:cNvPr>
          <p:cNvSpPr>
            <a:spLocks noGrp="1"/>
          </p:cNvSpPr>
          <p:nvPr>
            <p:ph type="title"/>
          </p:nvPr>
        </p:nvSpPr>
        <p:spPr>
          <a:xfrm>
            <a:off x="1259893" y="3101093"/>
            <a:ext cx="2454052" cy="3029344"/>
          </a:xfrm>
        </p:spPr>
        <p:txBody>
          <a:bodyPr>
            <a:normAutofit/>
          </a:bodyPr>
          <a:lstStyle/>
          <a:p>
            <a:r>
              <a:rPr lang="el-GR" sz="2700">
                <a:solidFill>
                  <a:schemeClr val="bg1"/>
                </a:solidFill>
              </a:rPr>
              <a:t>Φιλελεύθερος φεμινισμός</a:t>
            </a:r>
            <a:br>
              <a:rPr lang="el-GR" sz="2700">
                <a:solidFill>
                  <a:schemeClr val="bg1"/>
                </a:solidFill>
              </a:rPr>
            </a:br>
            <a:endParaRPr lang="el-GR" sz="2700">
              <a:solidFill>
                <a:schemeClr val="bg1"/>
              </a:solidFill>
            </a:endParaRP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l-GR"/>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35207E4B-60BF-6F03-1ADB-942CDFE89C89}"/>
              </a:ext>
            </a:extLst>
          </p:cNvPr>
          <p:cNvGraphicFramePr>
            <a:graphicFrameLocks noGrp="1"/>
          </p:cNvGraphicFramePr>
          <p:nvPr>
            <p:ph idx="1"/>
            <p:extLst>
              <p:ext uri="{D42A27DB-BD31-4B8C-83A1-F6EECF244321}">
                <p14:modId xmlns:p14="http://schemas.microsoft.com/office/powerpoint/2010/main" val="387783422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199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6E8164A-85A2-821F-DC21-BDF16A802E33}"/>
              </a:ext>
            </a:extLst>
          </p:cNvPr>
          <p:cNvSpPr>
            <a:spLocks noGrp="1"/>
          </p:cNvSpPr>
          <p:nvPr>
            <p:ph type="title"/>
          </p:nvPr>
        </p:nvSpPr>
        <p:spPr>
          <a:xfrm>
            <a:off x="1259893" y="3101093"/>
            <a:ext cx="2454052" cy="3029344"/>
          </a:xfrm>
        </p:spPr>
        <p:txBody>
          <a:bodyPr>
            <a:normAutofit/>
          </a:bodyPr>
          <a:lstStyle/>
          <a:p>
            <a:r>
              <a:rPr lang="el-GR" sz="2700">
                <a:solidFill>
                  <a:schemeClr val="bg1"/>
                </a:solidFill>
              </a:rPr>
              <a:t>Φιλελεύθερος φεμινισμός</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l-GR"/>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E726A66-F22F-4496-B8A2-C9048BB504B1}"/>
              </a:ext>
            </a:extLst>
          </p:cNvPr>
          <p:cNvGraphicFramePr>
            <a:graphicFrameLocks noGrp="1"/>
          </p:cNvGraphicFramePr>
          <p:nvPr>
            <p:ph idx="1"/>
            <p:extLst>
              <p:ext uri="{D42A27DB-BD31-4B8C-83A1-F6EECF244321}">
                <p14:modId xmlns:p14="http://schemas.microsoft.com/office/powerpoint/2010/main" val="427842279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65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2D81622-24C6-B224-D73B-87F745627254}"/>
              </a:ext>
            </a:extLst>
          </p:cNvPr>
          <p:cNvSpPr>
            <a:spLocks noGrp="1"/>
          </p:cNvSpPr>
          <p:nvPr>
            <p:ph type="title"/>
          </p:nvPr>
        </p:nvSpPr>
        <p:spPr>
          <a:xfrm>
            <a:off x="1259893" y="3101093"/>
            <a:ext cx="2454052" cy="3029344"/>
          </a:xfrm>
        </p:spPr>
        <p:txBody>
          <a:bodyPr>
            <a:normAutofit/>
          </a:bodyPr>
          <a:lstStyle/>
          <a:p>
            <a:r>
              <a:rPr lang="el-GR" sz="2700">
                <a:solidFill>
                  <a:schemeClr val="bg1"/>
                </a:solidFill>
              </a:rPr>
              <a:t>Μαρξιστικός φεμινισμός</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l-GR"/>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5E54778F-7F17-BC98-9022-02CB45F2EC2F}"/>
              </a:ext>
            </a:extLst>
          </p:cNvPr>
          <p:cNvGraphicFramePr>
            <a:graphicFrameLocks noGrp="1"/>
          </p:cNvGraphicFramePr>
          <p:nvPr>
            <p:ph idx="1"/>
            <p:extLst>
              <p:ext uri="{D42A27DB-BD31-4B8C-83A1-F6EECF244321}">
                <p14:modId xmlns:p14="http://schemas.microsoft.com/office/powerpoint/2010/main" val="235513931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73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56D421E-3646-FF9B-C8D8-93A8543836A9}"/>
              </a:ext>
            </a:extLst>
          </p:cNvPr>
          <p:cNvSpPr>
            <a:spLocks noGrp="1"/>
          </p:cNvSpPr>
          <p:nvPr>
            <p:ph type="title"/>
          </p:nvPr>
        </p:nvSpPr>
        <p:spPr>
          <a:xfrm>
            <a:off x="1259893" y="3101093"/>
            <a:ext cx="2454052" cy="3029344"/>
          </a:xfrm>
        </p:spPr>
        <p:txBody>
          <a:bodyPr>
            <a:normAutofit/>
          </a:bodyPr>
          <a:lstStyle/>
          <a:p>
            <a:r>
              <a:rPr lang="el-GR" sz="2700">
                <a:solidFill>
                  <a:schemeClr val="bg1"/>
                </a:solidFill>
              </a:rPr>
              <a:t>Μαρξιστικός φεμινισμός</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l-GR"/>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C5941526-A0D2-3AAD-E3C3-CB1059D9A063}"/>
              </a:ext>
            </a:extLst>
          </p:cNvPr>
          <p:cNvGraphicFramePr>
            <a:graphicFrameLocks noGrp="1"/>
          </p:cNvGraphicFramePr>
          <p:nvPr>
            <p:ph idx="1"/>
            <p:extLst>
              <p:ext uri="{D42A27DB-BD31-4B8C-83A1-F6EECF244321}">
                <p14:modId xmlns:p14="http://schemas.microsoft.com/office/powerpoint/2010/main" val="172520651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84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0A8FE19-76E6-851E-DE19-0954FD8411EF}"/>
              </a:ext>
            </a:extLst>
          </p:cNvPr>
          <p:cNvSpPr>
            <a:spLocks noGrp="1"/>
          </p:cNvSpPr>
          <p:nvPr>
            <p:ph type="title"/>
          </p:nvPr>
        </p:nvSpPr>
        <p:spPr>
          <a:xfrm>
            <a:off x="1259893" y="3101093"/>
            <a:ext cx="2454052" cy="3029344"/>
          </a:xfrm>
        </p:spPr>
        <p:txBody>
          <a:bodyPr>
            <a:normAutofit/>
          </a:bodyPr>
          <a:lstStyle/>
          <a:p>
            <a:r>
              <a:rPr lang="el-GR" sz="2500">
                <a:solidFill>
                  <a:schemeClr val="bg1"/>
                </a:solidFill>
              </a:rPr>
              <a:t>Ριζοσπαστικός φεμινισμός</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l-GR"/>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4D6C7EB-6F11-2BCD-C2C3-D3182396F94B}"/>
              </a:ext>
            </a:extLst>
          </p:cNvPr>
          <p:cNvSpPr>
            <a:spLocks noGrp="1"/>
          </p:cNvSpPr>
          <p:nvPr>
            <p:ph idx="1"/>
          </p:nvPr>
        </p:nvSpPr>
        <p:spPr>
          <a:xfrm>
            <a:off x="4706578" y="589722"/>
            <a:ext cx="6798033" cy="5321500"/>
          </a:xfrm>
        </p:spPr>
        <p:txBody>
          <a:bodyPr anchor="ctr">
            <a:normAutofit/>
          </a:bodyPr>
          <a:lstStyle/>
          <a:p>
            <a:r>
              <a:rPr lang="el-GR" dirty="0"/>
              <a:t>Βιολογικές και σεξουαλικές διαφορές των δύο φύλων </a:t>
            </a:r>
            <a:r>
              <a:rPr lang="el-GR" dirty="0">
                <a:sym typeface="Wingdings" panose="05000000000000000000" pitchFamily="2" charset="2"/>
              </a:rPr>
              <a:t>καταπίεση γυναικών και πολιτισμικός καθορισμός τους</a:t>
            </a:r>
          </a:p>
          <a:p>
            <a:endParaRPr lang="el-GR" dirty="0">
              <a:sym typeface="Wingdings" panose="05000000000000000000" pitchFamily="2" charset="2"/>
            </a:endParaRPr>
          </a:p>
          <a:p>
            <a:r>
              <a:rPr lang="el-GR" dirty="0">
                <a:sym typeface="Wingdings" panose="05000000000000000000" pitchFamily="2" charset="2"/>
              </a:rPr>
              <a:t>Σωματικός καθορισμός</a:t>
            </a:r>
          </a:p>
          <a:p>
            <a:r>
              <a:rPr lang="el-GR" dirty="0">
                <a:sym typeface="Wingdings" panose="05000000000000000000" pitchFamily="2" charset="2"/>
              </a:rPr>
              <a:t>Πιο παθητικές και πιο συναισθηματικές σε σχέση με τους άνδρες</a:t>
            </a:r>
          </a:p>
          <a:p>
            <a:endParaRPr lang="el-GR" dirty="0"/>
          </a:p>
          <a:p>
            <a:r>
              <a:rPr lang="el-GR" dirty="0"/>
              <a:t>Χειραφέτηση: σωματική ελευθερία μέσω της κατάργησης των παραδοσιακών ρόλων ή της προώθησης της </a:t>
            </a:r>
            <a:r>
              <a:rPr lang="el-GR" dirty="0" err="1"/>
              <a:t>ανδρόγυνης</a:t>
            </a:r>
            <a:r>
              <a:rPr lang="el-GR" dirty="0"/>
              <a:t> κουλτούρας ή της αυτόνομης συμπεριφοράς των γυναικών ή της αποδοχής της γυναικείας φύσης ως μιας διαφορετικής οντότητας</a:t>
            </a:r>
            <a:endParaRPr lang="el-GR"/>
          </a:p>
        </p:txBody>
      </p:sp>
    </p:spTree>
    <p:extLst>
      <p:ext uri="{BB962C8B-B14F-4D97-AF65-F5344CB8AC3E}">
        <p14:creationId xmlns:p14="http://schemas.microsoft.com/office/powerpoint/2010/main" val="3500140714"/>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620</TotalTime>
  <Words>3821</Words>
  <Application>Microsoft Office PowerPoint</Application>
  <PresentationFormat>Ευρεία οθόνη</PresentationFormat>
  <Paragraphs>192</Paragraphs>
  <Slides>35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35</vt:i4>
      </vt:variant>
    </vt:vector>
  </HeadingPairs>
  <TitlesOfParts>
    <vt:vector size="40" baseType="lpstr">
      <vt:lpstr>Arial</vt:lpstr>
      <vt:lpstr>Century Gothic</vt:lpstr>
      <vt:lpstr>Wingdings</vt:lpstr>
      <vt:lpstr>Wingdings 3</vt:lpstr>
      <vt:lpstr>Θρόισμα</vt:lpstr>
      <vt:lpstr>ΟΙΚΟΦΕΜΙΝΙΣΜΟΣ  Παρουσίαση Ανδριάνα Ταγκαλάκη Μάϊος 2024</vt:lpstr>
      <vt:lpstr>Ορισμός</vt:lpstr>
      <vt:lpstr>Ο όρος «οικοφεμινισμός»</vt:lpstr>
      <vt:lpstr>Οικοφεμινισμός: τυπολόγιο διαφορετικών τάσεων υπό το πρίσμα της σχέσης ανθρώπου-φύσης.</vt:lpstr>
      <vt:lpstr>Φιλελεύθερος φεμινισμός </vt:lpstr>
      <vt:lpstr>Φιλελεύθερος φεμινισμός</vt:lpstr>
      <vt:lpstr>Μαρξιστικός φεμινισμός</vt:lpstr>
      <vt:lpstr>Μαρξιστικός φεμινισμός</vt:lpstr>
      <vt:lpstr>Ριζοσπαστικός φεμινισμός</vt:lpstr>
      <vt:lpstr>Ριζοσπαστικός φεμινισμός</vt:lpstr>
      <vt:lpstr> Πολιτισμικός φεμινισμός </vt:lpstr>
      <vt:lpstr>Πολιτισμικός φεμινισμός </vt:lpstr>
      <vt:lpstr>Είδη σύνδεσης της διπλής καταπίεσης</vt:lpstr>
      <vt:lpstr> Ιστορικού και αιτιακού τύπου συνδέσεις </vt:lpstr>
      <vt:lpstr>Carolyn Merchant, The Death of Nature (1980)</vt:lpstr>
      <vt:lpstr>Εννοιολογικού τύπου συνδέσεις</vt:lpstr>
      <vt:lpstr>Εμπειρικού και βιωματικού τύπου συνδέσεις </vt:lpstr>
      <vt:lpstr>Συμβολικές συνδέσεις</vt:lpstr>
      <vt:lpstr>Επιστημολογικές συνδέσεις</vt:lpstr>
      <vt:lpstr>Πολιτικές συνδέσεις</vt:lpstr>
      <vt:lpstr>Συνδέσεις στο ηθικό επίπεδο</vt:lpstr>
      <vt:lpstr>Διαμάχη οικοφεμινιστριών με τους βαθείς οικολόγους</vt:lpstr>
      <vt:lpstr>Διαμάχη Οικοφεμινισμού – Βαθιάς Οικολογίας</vt:lpstr>
      <vt:lpstr>Στιγμές του Οικοφεμινιστικού κινήματος</vt:lpstr>
      <vt:lpstr>Στιγμές του Οικοφεμινιστικού κινήματος</vt:lpstr>
      <vt:lpstr>Οικοφεμινισμός στη λογοτεχνία</vt:lpstr>
      <vt:lpstr>Ποικιλίες του οικοφεμινισμού: οι σχέσεις μεταξύ γυναίκας και φύσης</vt:lpstr>
      <vt:lpstr>Ποικιλία των στρατηγικών χειραφέτησης γυναίκας-φύσης στη λογοτεχνία</vt:lpstr>
      <vt:lpstr>Ποικιλία των στρατηγικών χειραφέτησης γυναίκας-φύσης στη λογοτεχνία</vt:lpstr>
      <vt:lpstr>Σύνδεση του Οικοφεμινισμού με τον Ρομαντισμό</vt:lpstr>
      <vt:lpstr>Οικοφεμινιστική ανάγνωση του μυθιστορήματος, Τα ψάθινα καπέλα (1946), της Μαργαρίτας Λυμπεράκη</vt:lpstr>
      <vt:lpstr>Οικοφεμινιστική ανάγνωση του μυθιστορήματος, Τα ψάθινα καπέλα (1946), της Μαργαρίτας Λυμπεράκη</vt:lpstr>
      <vt:lpstr>Οικοφεμινιστική ανάγνωση του μυθιστορήματος, Τα ψάθινα καπέλα (1946), της Μαργαρίτας Λυμπεράκη</vt:lpstr>
      <vt:lpstr>Οικοφεμινιστική ανάγνωση του μυθιστορήματος, Τα ψάθινα καπέλα (1946), της Μαργαρίτας Λυμπεράκη</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ΟΙΚΟΦΕΜΙΝΙΣΜΟΣ</dc:title>
  <dc:creator>andriana tagalaki</dc:creator>
  <cp:lastModifiedBy>Georgia Gotsi</cp:lastModifiedBy>
  <cp:revision>17</cp:revision>
  <dcterms:created xsi:type="dcterms:W3CDTF">2024-05-20T06:05:25Z</dcterms:created>
  <dcterms:modified xsi:type="dcterms:W3CDTF">2024-05-27T20:01:54Z</dcterms:modified>
</cp:coreProperties>
</file>