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4" r:id="rId4"/>
    <p:sldId id="258" r:id="rId5"/>
    <p:sldId id="259" r:id="rId6"/>
    <p:sldId id="260" r:id="rId7"/>
    <p:sldId id="261" r:id="rId8"/>
    <p:sldId id="262" r:id="rId9"/>
    <p:sldId id="263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Γεωργία" userId="472e339c-d673-48e8-9309-c3b1731a2deb" providerId="ADAL" clId="{037F7D94-73F9-4FA9-B1A0-6D7F5A0A714B}"/>
    <pc:docChg chg="custSel modSld">
      <pc:chgData name="Γεωργία" userId="472e339c-d673-48e8-9309-c3b1731a2deb" providerId="ADAL" clId="{037F7D94-73F9-4FA9-B1A0-6D7F5A0A714B}" dt="2022-03-08T18:14:25.930" v="170" actId="27636"/>
      <pc:docMkLst>
        <pc:docMk/>
      </pc:docMkLst>
      <pc:sldChg chg="modSp mod">
        <pc:chgData name="Γεωργία" userId="472e339c-d673-48e8-9309-c3b1731a2deb" providerId="ADAL" clId="{037F7D94-73F9-4FA9-B1A0-6D7F5A0A714B}" dt="2022-03-08T18:14:25.930" v="170" actId="27636"/>
        <pc:sldMkLst>
          <pc:docMk/>
          <pc:sldMk cId="1665260472" sldId="256"/>
        </pc:sldMkLst>
        <pc:spChg chg="mod">
          <ac:chgData name="Γεωργία" userId="472e339c-d673-48e8-9309-c3b1731a2deb" providerId="ADAL" clId="{037F7D94-73F9-4FA9-B1A0-6D7F5A0A714B}" dt="2022-03-08T18:14:25.930" v="170" actId="27636"/>
          <ac:spMkLst>
            <pc:docMk/>
            <pc:sldMk cId="1665260472" sldId="256"/>
            <ac:spMk id="3" creationId="{48019485-E5BD-45A4-BB88-0BCA7C8CFF1E}"/>
          </ac:spMkLst>
        </pc:spChg>
      </pc:sldChg>
      <pc:sldChg chg="modSp mod">
        <pc:chgData name="Γεωργία" userId="472e339c-d673-48e8-9309-c3b1731a2deb" providerId="ADAL" clId="{037F7D94-73F9-4FA9-B1A0-6D7F5A0A714B}" dt="2022-03-08T18:07:07.712" v="133" actId="14100"/>
        <pc:sldMkLst>
          <pc:docMk/>
          <pc:sldMk cId="1171551251" sldId="258"/>
        </pc:sldMkLst>
        <pc:spChg chg="mod">
          <ac:chgData name="Γεωργία" userId="472e339c-d673-48e8-9309-c3b1731a2deb" providerId="ADAL" clId="{037F7D94-73F9-4FA9-B1A0-6D7F5A0A714B}" dt="2022-03-08T18:07:07.712" v="133" actId="14100"/>
          <ac:spMkLst>
            <pc:docMk/>
            <pc:sldMk cId="1171551251" sldId="258"/>
            <ac:spMk id="3" creationId="{6E6CBC42-F050-43C6-8E4D-7F17D89869B5}"/>
          </ac:spMkLst>
        </pc:spChg>
      </pc:sldChg>
      <pc:sldChg chg="modSp mod">
        <pc:chgData name="Γεωργία" userId="472e339c-d673-48e8-9309-c3b1731a2deb" providerId="ADAL" clId="{037F7D94-73F9-4FA9-B1A0-6D7F5A0A714B}" dt="2022-03-08T18:12:43.343" v="150" actId="20577"/>
        <pc:sldMkLst>
          <pc:docMk/>
          <pc:sldMk cId="2862355576" sldId="259"/>
        </pc:sldMkLst>
        <pc:spChg chg="mod">
          <ac:chgData name="Γεωργία" userId="472e339c-d673-48e8-9309-c3b1731a2deb" providerId="ADAL" clId="{037F7D94-73F9-4FA9-B1A0-6D7F5A0A714B}" dt="2022-03-08T18:12:43.343" v="150" actId="20577"/>
          <ac:spMkLst>
            <pc:docMk/>
            <pc:sldMk cId="2862355576" sldId="259"/>
            <ac:spMk id="3" creationId="{D94DFCC3-5CF9-4C5F-9AB4-7ACAB9BC6548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9" name="Group 8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accent1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3/8/2022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3/8/2022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3/8/2022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631F2DD-1E63-4127-AEE5-4BC6E828000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err="1"/>
              <a:t>Θεωριεσ</a:t>
            </a:r>
            <a:r>
              <a:rPr lang="el-GR" dirty="0"/>
              <a:t> της </a:t>
            </a:r>
            <a:r>
              <a:rPr lang="el-GR" dirty="0" err="1"/>
              <a:t>λογοτεχνιασ</a:t>
            </a:r>
            <a:endParaRPr lang="el-GR" dirty="0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48019485-E5BD-45A4-BB88-0BCA7C8CFF1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el-GR" sz="5100" dirty="0">
                <a:solidFill>
                  <a:schemeClr val="tx1"/>
                </a:solidFill>
              </a:rPr>
              <a:t>ΜΑΘΗΜΑ 1</a:t>
            </a:r>
            <a:r>
              <a:rPr lang="el-GR" sz="5100" baseline="30000" dirty="0">
                <a:solidFill>
                  <a:schemeClr val="tx1"/>
                </a:solidFill>
              </a:rPr>
              <a:t>ο</a:t>
            </a:r>
            <a:endParaRPr lang="el-GR" sz="5100" dirty="0">
              <a:solidFill>
                <a:schemeClr val="tx1"/>
              </a:solidFill>
            </a:endParaRPr>
          </a:p>
          <a:p>
            <a:r>
              <a:rPr lang="el-GR" sz="5100" dirty="0">
                <a:solidFill>
                  <a:schemeClr val="tx1"/>
                </a:solidFill>
              </a:rPr>
              <a:t>3/3/2022</a:t>
            </a:r>
          </a:p>
          <a:p>
            <a:endParaRPr lang="el-GR" sz="3200" dirty="0">
              <a:solidFill>
                <a:schemeClr val="tx1"/>
              </a:solidFill>
            </a:endParaRPr>
          </a:p>
          <a:p>
            <a:r>
              <a:rPr lang="el-GR" sz="4200" dirty="0" err="1">
                <a:solidFill>
                  <a:schemeClr val="tx1"/>
                </a:solidFill>
              </a:rPr>
              <a:t>Επμέλεια</a:t>
            </a:r>
            <a:r>
              <a:rPr lang="el-GR" sz="4200" dirty="0">
                <a:solidFill>
                  <a:schemeClr val="tx1"/>
                </a:solidFill>
              </a:rPr>
              <a:t> Γ. Γκότση</a:t>
            </a:r>
          </a:p>
        </p:txBody>
      </p:sp>
    </p:spTree>
    <p:extLst>
      <p:ext uri="{BB962C8B-B14F-4D97-AF65-F5344CB8AC3E}">
        <p14:creationId xmlns:p14="http://schemas.microsoft.com/office/powerpoint/2010/main" val="16652604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1729E4A-0BFB-4FCC-97E4-1216CB4066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931985"/>
          </a:xfrm>
        </p:spPr>
        <p:txBody>
          <a:bodyPr>
            <a:noAutofit/>
          </a:bodyPr>
          <a:lstStyle/>
          <a:p>
            <a:r>
              <a:rPr lang="el-GR" sz="4000" b="1" i="1" dirty="0">
                <a:solidFill>
                  <a:srgbClr val="0000FF"/>
                </a:solidFill>
                <a:effectLst/>
                <a:ea typeface="Times New Roman" panose="02020603050405020304" pitchFamily="18" charset="0"/>
              </a:rPr>
              <a:t>Τι είναι η κριτική της λογοτεχνίας;</a:t>
            </a:r>
            <a:br>
              <a:rPr lang="el-GR" sz="4000" dirty="0">
                <a:effectLst/>
                <a:ea typeface="Times New Roman" panose="02020603050405020304" pitchFamily="18" charset="0"/>
              </a:rPr>
            </a:br>
            <a:r>
              <a:rPr lang="el-GR" sz="4000" b="1" i="1" dirty="0">
                <a:solidFill>
                  <a:srgbClr val="0000FF"/>
                </a:solidFill>
                <a:effectLst/>
                <a:ea typeface="Times New Roman" panose="02020603050405020304" pitchFamily="18" charset="0"/>
              </a:rPr>
              <a:t> </a:t>
            </a:r>
            <a:br>
              <a:rPr lang="el-GR" sz="4000" dirty="0">
                <a:effectLst/>
                <a:ea typeface="Times New Roman" panose="02020603050405020304" pitchFamily="18" charset="0"/>
              </a:rPr>
            </a:br>
            <a:endParaRPr lang="el-GR" sz="4000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7AE48AD-4075-4F36-937D-B33075FE0B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Η έννοια της κριτικής προκύπτει μέσα από την πράξη της κριτικής ανάγνωσης και ερμηνείας και διαφέρει από τα εντελώς θεωρητικά ή φιλοσοφικά κείμενα..</a:t>
            </a:r>
          </a:p>
          <a:p>
            <a:r>
              <a:rPr lang="el-GR" dirty="0"/>
              <a:t>Κατά τον </a:t>
            </a:r>
            <a:r>
              <a:rPr lang="el-GR" dirty="0" err="1"/>
              <a:t>Αράγη</a:t>
            </a:r>
            <a:r>
              <a:rPr lang="el-GR" dirty="0"/>
              <a:t> απαιτεί:  προσήλωση στο κείμενο, αναλυτικό λόγο και επιχειρηματολογία, ερμηνεία και αξιολόγηση των κειμένων, συζήτηση της αισθητικής της λογοτεχνίας.</a:t>
            </a:r>
          </a:p>
          <a:p>
            <a:r>
              <a:rPr lang="el-GR" dirty="0"/>
              <a:t>Η κριτική έχει υποκειμενικό χαρακτήρα.</a:t>
            </a:r>
          </a:p>
          <a:p>
            <a:r>
              <a:rPr lang="el-GR" dirty="0"/>
              <a:t>Ο κριτικός προτείνει στους αναγνώστες μια κατεύθυνση για την ανάγνωση.</a:t>
            </a:r>
          </a:p>
          <a:p>
            <a:r>
              <a:rPr lang="el-GR" dirty="0"/>
              <a:t>Εκφράζεται: 1) με γενικές αρχές, 2) με αναφορά σε συγκεκριμένες περιπτώσεις (ένας ποιητής ή ένα ποίημα), 3) και με τα δύο.</a:t>
            </a:r>
          </a:p>
        </p:txBody>
      </p:sp>
    </p:spTree>
    <p:extLst>
      <p:ext uri="{BB962C8B-B14F-4D97-AF65-F5344CB8AC3E}">
        <p14:creationId xmlns:p14="http://schemas.microsoft.com/office/powerpoint/2010/main" val="18706263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8F7A513-1843-41A7-9C5C-67A3ACF31A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019908"/>
          </a:xfrm>
        </p:spPr>
        <p:txBody>
          <a:bodyPr/>
          <a:lstStyle/>
          <a:p>
            <a:pPr algn="ctr"/>
            <a:r>
              <a:rPr lang="el-GR" b="1" i="1" dirty="0">
                <a:solidFill>
                  <a:srgbClr val="0070C0"/>
                </a:solidFill>
              </a:rPr>
              <a:t>Τι είναι η θεωρία της λογοτεχνίας;</a:t>
            </a:r>
          </a:p>
        </p:txBody>
      </p:sp>
      <p:pic>
        <p:nvPicPr>
          <p:cNvPr id="14" name="Θέση περιεχομένου 13">
            <a:extLst>
              <a:ext uri="{FF2B5EF4-FFF2-40B4-BE49-F238E27FC236}">
                <a16:creationId xmlns:a16="http://schemas.microsoft.com/office/drawing/2014/main" id="{0C024C1C-C210-4355-B2D1-A64B6DD56D6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19362" y="2696308"/>
            <a:ext cx="1819275" cy="2514600"/>
          </a:xfrm>
        </p:spPr>
      </p:pic>
      <p:pic>
        <p:nvPicPr>
          <p:cNvPr id="16" name="Εικόνα 15">
            <a:extLst>
              <a:ext uri="{FF2B5EF4-FFF2-40B4-BE49-F238E27FC236}">
                <a16:creationId xmlns:a16="http://schemas.microsoft.com/office/drawing/2014/main" id="{323DD5D1-69A7-4E0A-BA4A-72837CC99A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9016" y="2709495"/>
            <a:ext cx="1962150" cy="2488225"/>
          </a:xfrm>
          <a:prstGeom prst="rect">
            <a:avLst/>
          </a:prstGeom>
        </p:spPr>
      </p:pic>
      <p:pic>
        <p:nvPicPr>
          <p:cNvPr id="18" name="Εικόνα 17">
            <a:extLst>
              <a:ext uri="{FF2B5EF4-FFF2-40B4-BE49-F238E27FC236}">
                <a16:creationId xmlns:a16="http://schemas.microsoft.com/office/drawing/2014/main" id="{45F2D2C4-B736-46C4-B7D2-3353CBA8598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81545" y="2722683"/>
            <a:ext cx="1655885" cy="2488225"/>
          </a:xfrm>
          <a:prstGeom prst="rect">
            <a:avLst/>
          </a:prstGeom>
        </p:spPr>
      </p:pic>
      <p:pic>
        <p:nvPicPr>
          <p:cNvPr id="20" name="Εικόνα 19">
            <a:extLst>
              <a:ext uri="{FF2B5EF4-FFF2-40B4-BE49-F238E27FC236}">
                <a16:creationId xmlns:a16="http://schemas.microsoft.com/office/drawing/2014/main" id="{DC67975B-47AD-4360-87A6-7F3F6376677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873394" y="2686783"/>
            <a:ext cx="1800225" cy="2533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60961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3C1C4D5-91DB-4BFC-8A92-328C2C0EA6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20969"/>
          </a:xfrm>
        </p:spPr>
        <p:txBody>
          <a:bodyPr/>
          <a:lstStyle/>
          <a:p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1D876E8-58F3-4E68-A2A8-0F09DE9AF7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06769"/>
            <a:ext cx="9601200" cy="5292969"/>
          </a:xfrm>
        </p:spPr>
        <p:txBody>
          <a:bodyPr>
            <a:normAutofit fontScale="85000" lnSpcReduction="10000"/>
          </a:bodyPr>
          <a:lstStyle/>
          <a:p>
            <a:r>
              <a:rPr lang="el-GR" dirty="0"/>
              <a:t>Η Θεωρία είναι </a:t>
            </a:r>
            <a:r>
              <a:rPr lang="en-US" dirty="0"/>
              <a:t>“</a:t>
            </a:r>
            <a:r>
              <a:rPr lang="el-GR" dirty="0"/>
              <a:t>ένα σώμα στοχασμού</a:t>
            </a:r>
            <a:r>
              <a:rPr lang="en-US" dirty="0"/>
              <a:t> </a:t>
            </a:r>
            <a:r>
              <a:rPr lang="el-GR" dirty="0"/>
              <a:t>και γραπτών κειμένων»</a:t>
            </a:r>
            <a:r>
              <a:rPr lang="en-US" dirty="0"/>
              <a:t> (J. Culler, </a:t>
            </a:r>
            <a:r>
              <a:rPr lang="el-GR" dirty="0"/>
              <a:t>σ. </a:t>
            </a:r>
            <a:r>
              <a:rPr lang="en-US" dirty="0"/>
              <a:t>5)</a:t>
            </a:r>
            <a:r>
              <a:rPr lang="el-GR" dirty="0"/>
              <a:t>.</a:t>
            </a:r>
          </a:p>
          <a:p>
            <a:r>
              <a:rPr lang="el-GR" dirty="0"/>
              <a:t>Τα θεωρητικά κείμενα μπορεί να προέρχονται από χώρους εκτός του πεδίου των λογοτεχνικών σπουδών.  Για παράδειγμα, η θεωρία μπορεί να περιλαμβάνει κείμενα από τα πεδία της γλωσσολογίας, της ψυχανάλυσης, της κοινωνιολογίας, κ.ά. Επομένως, είναι διεπιστημονική.</a:t>
            </a:r>
          </a:p>
          <a:p>
            <a:r>
              <a:rPr lang="el-GR" dirty="0"/>
              <a:t>Η θεωρία δεν στηρίζεται σε αποδείξεις. Έχει αναλυτικό και συλλογιστικό χαρακτήρα.</a:t>
            </a:r>
          </a:p>
          <a:p>
            <a:r>
              <a:rPr lang="el-GR" dirty="0"/>
              <a:t>Η θεωρία είναι </a:t>
            </a:r>
            <a:r>
              <a:rPr lang="el-GR" dirty="0" err="1"/>
              <a:t>αναστοχαστική</a:t>
            </a:r>
            <a:r>
              <a:rPr lang="el-GR" dirty="0"/>
              <a:t>, δηλαδή μια μορφή στοχασμού επί του στοχασμού.</a:t>
            </a:r>
          </a:p>
          <a:p>
            <a:r>
              <a:rPr lang="el-GR" dirty="0"/>
              <a:t>Προχωρά σε γενικεύσεις, την ενδιαφέρει η διατύπωση γενικών αρχών για το λογοτεχνικό φαινόμενο, και όχι μια συγκεκριμένη ερμηνεία, όπως θα έκανε η κριτική.</a:t>
            </a:r>
          </a:p>
          <a:p>
            <a:r>
              <a:rPr lang="el-GR" dirty="0"/>
              <a:t>Είναι αντίδραση στις παρεκτροπές της άκρως υποκειμενικής προσέγγισης κάποιων κριτικών.</a:t>
            </a:r>
          </a:p>
          <a:p>
            <a:r>
              <a:rPr lang="el-GR" dirty="0"/>
              <a:t>Διατρέχει βέβαια τον κίνδυνο να αποσυνδεθεί από τα ίδια τα κείμενα και να καταλήξει σε δυσνόητες, αφηρημένες διατυπώσεις. Επίσης δεν έχει τέλος, καθώς συνεχώς εξελίσσεται.</a:t>
            </a:r>
          </a:p>
          <a:p>
            <a:r>
              <a:rPr lang="el-GR" dirty="0"/>
              <a:t>Είναι χρήσιμη γιατί μας οδηγεί σε έναν πλούσιο, ακόμα και εριστικό προβληματισμό γύρω από ιδέες ή αρχές που θεωρούνται «αυτονόητες». Με άλλα λόγια επιφέρει την «αμφισβήτηση της κοινής λογικής» (</a:t>
            </a:r>
            <a:r>
              <a:rPr lang="en-US" dirty="0"/>
              <a:t>J. Culler, </a:t>
            </a:r>
            <a:r>
              <a:rPr lang="el-GR" dirty="0"/>
              <a:t>σ. 5)</a:t>
            </a:r>
            <a:r>
              <a:rPr lang="en-US" dirty="0"/>
              <a:t>, </a:t>
            </a:r>
            <a:r>
              <a:rPr lang="el-GR" dirty="0"/>
              <a:t>κάτι που μπορούμε να χρησιμοποιήσουμε όταν σκεφτόμαστε και για άλλα θέματα.</a:t>
            </a:r>
          </a:p>
          <a:p>
            <a:r>
              <a:rPr lang="el-GR" dirty="0"/>
              <a:t>Τα εργαλεία της θεωρίας και της κριτικής </a:t>
            </a:r>
            <a:r>
              <a:rPr lang="el-GR" u="sng" dirty="0"/>
              <a:t>θα πρέπει να συνδυάζονται </a:t>
            </a:r>
            <a:r>
              <a:rPr lang="el-GR" dirty="0"/>
              <a:t>στην επιστημονική μελέτη της λογοτεχνίας ή και ευρύτερα των εκδηλώσεων του πολιτισμού.</a:t>
            </a:r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9486100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990AAA5-6A92-45BA-95FF-A5F6ACC657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235551" cy="1130915"/>
          </a:xfrm>
        </p:spPr>
        <p:txBody>
          <a:bodyPr/>
          <a:lstStyle/>
          <a:p>
            <a:r>
              <a:rPr lang="el-GR" sz="4000" b="1" dirty="0">
                <a:solidFill>
                  <a:schemeClr val="bg1"/>
                </a:solidFill>
              </a:rPr>
              <a:t>τι </a:t>
            </a:r>
            <a:r>
              <a:rPr lang="el-GR" sz="4000" b="1" dirty="0" err="1">
                <a:solidFill>
                  <a:schemeClr val="bg1"/>
                </a:solidFill>
              </a:rPr>
              <a:t>ειναι</a:t>
            </a:r>
            <a:r>
              <a:rPr lang="el-GR" sz="4000" b="1" dirty="0">
                <a:solidFill>
                  <a:schemeClr val="bg1"/>
                </a:solidFill>
              </a:rPr>
              <a:t> </a:t>
            </a:r>
            <a:r>
              <a:rPr lang="el-GR" sz="4000" b="1" dirty="0" err="1">
                <a:solidFill>
                  <a:schemeClr val="bg1"/>
                </a:solidFill>
              </a:rPr>
              <a:t>λογοτεχνια</a:t>
            </a:r>
            <a:r>
              <a:rPr lang="el-GR" dirty="0">
                <a:solidFill>
                  <a:schemeClr val="bg1"/>
                </a:solidFill>
              </a:rPr>
              <a:t>;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7F570330-9AEC-4647-AF93-8F1CE919E4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79906" y="3313651"/>
            <a:ext cx="6883544" cy="2164360"/>
          </a:xfrm>
        </p:spPr>
        <p:txBody>
          <a:bodyPr>
            <a:normAutofit fontScale="40000" lnSpcReduction="20000"/>
          </a:bodyPr>
          <a:lstStyle/>
          <a:p>
            <a:r>
              <a:rPr lang="el-GR" sz="12300" dirty="0"/>
              <a:t>ΤΙ ΕΙΝΑΙ ΘΕΩΡΙΑ;</a:t>
            </a:r>
          </a:p>
          <a:p>
            <a:endParaRPr lang="el-GR" sz="12300" dirty="0"/>
          </a:p>
          <a:p>
            <a:r>
              <a:rPr lang="el-GR" sz="12300" dirty="0"/>
              <a:t>ΤΙ ΕΙΝΑΙ ΚΡΙΤΙΚΗ;</a:t>
            </a:r>
          </a:p>
          <a:p>
            <a:endParaRPr lang="el-GR" sz="7200" dirty="0"/>
          </a:p>
        </p:txBody>
      </p:sp>
    </p:spTree>
    <p:extLst>
      <p:ext uri="{BB962C8B-B14F-4D97-AF65-F5344CB8AC3E}">
        <p14:creationId xmlns:p14="http://schemas.microsoft.com/office/powerpoint/2010/main" val="7989930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6C5719C-A20C-48F0-8980-8F5EE3E704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037492"/>
          </a:xfrm>
        </p:spPr>
        <p:txBody>
          <a:bodyPr>
            <a:normAutofit fontScale="90000"/>
          </a:bodyPr>
          <a:lstStyle/>
          <a:p>
            <a:pPr marL="990600"/>
            <a:r>
              <a:rPr lang="el-GR" dirty="0">
                <a:solidFill>
                  <a:schemeClr val="accent1">
                    <a:lumMod val="50000"/>
                  </a:schemeClr>
                </a:solidFill>
              </a:rPr>
              <a:t>ΜΕΛΕΤΗ:</a:t>
            </a:r>
            <a:br>
              <a:rPr lang="el-GR" dirty="0"/>
            </a:br>
            <a:br>
              <a:rPr lang="el-GR" dirty="0"/>
            </a:br>
            <a:br>
              <a:rPr lang="el-GR" dirty="0"/>
            </a:br>
            <a:br>
              <a:rPr lang="el-G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3100" dirty="0">
                <a:effectLst/>
                <a:latin typeface="+mn-lt"/>
                <a:ea typeface="Times New Roman" panose="02020603050405020304" pitchFamily="18" charset="0"/>
                <a:cs typeface="Calibri" panose="020F0502020204030204" pitchFamily="34" charset="0"/>
              </a:rPr>
              <a:t>Jonathan</a:t>
            </a:r>
            <a:r>
              <a:rPr lang="el-GR" sz="3100" dirty="0">
                <a:effectLst/>
                <a:latin typeface="+mn-lt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3100" dirty="0">
                <a:effectLst/>
                <a:latin typeface="+mn-lt"/>
                <a:ea typeface="Times New Roman" panose="02020603050405020304" pitchFamily="18" charset="0"/>
                <a:cs typeface="Calibri" panose="020F0502020204030204" pitchFamily="34" charset="0"/>
              </a:rPr>
              <a:t>Culler</a:t>
            </a:r>
            <a:r>
              <a:rPr lang="el-GR" sz="3100" dirty="0">
                <a:effectLst/>
                <a:latin typeface="+mn-lt"/>
                <a:ea typeface="Times New Roman" panose="02020603050405020304" pitchFamily="18" charset="0"/>
                <a:cs typeface="Calibri" panose="020F0502020204030204" pitchFamily="34" charset="0"/>
              </a:rPr>
              <a:t>,</a:t>
            </a:r>
            <a:r>
              <a:rPr lang="el-GR" sz="3100" i="1" dirty="0">
                <a:effectLst/>
                <a:latin typeface="+mn-lt"/>
                <a:ea typeface="Times New Roman" panose="02020603050405020304" pitchFamily="18" charset="0"/>
                <a:cs typeface="Calibri" panose="020F0502020204030204" pitchFamily="34" charset="0"/>
              </a:rPr>
              <a:t> «</a:t>
            </a:r>
            <a:r>
              <a:rPr lang="el-GR" sz="3100" dirty="0">
                <a:effectLst/>
                <a:latin typeface="+mn-lt"/>
                <a:ea typeface="Times New Roman" panose="02020603050405020304" pitchFamily="18" charset="0"/>
                <a:cs typeface="Calibri" panose="020F0502020204030204" pitchFamily="34" charset="0"/>
              </a:rPr>
              <a:t>Τι είναι η λογοτεχνία και γιατί μας ενδιαφέρει;» (στο </a:t>
            </a:r>
            <a:r>
              <a:rPr lang="en-US" sz="3100" dirty="0" err="1">
                <a:effectLst/>
                <a:latin typeface="+mn-lt"/>
                <a:ea typeface="Times New Roman" panose="02020603050405020304" pitchFamily="18" charset="0"/>
                <a:cs typeface="Calibri" panose="020F0502020204030204" pitchFamily="34" charset="0"/>
              </a:rPr>
              <a:t>eclass</a:t>
            </a:r>
            <a:r>
              <a:rPr lang="el-GR" sz="3100" dirty="0">
                <a:effectLst/>
                <a:latin typeface="+mn-lt"/>
                <a:ea typeface="Times New Roman" panose="02020603050405020304" pitchFamily="18" charset="0"/>
                <a:cs typeface="Calibri" panose="020F0502020204030204" pitchFamily="34" charset="0"/>
              </a:rPr>
              <a:t>)</a:t>
            </a:r>
            <a:r>
              <a:rPr lang="en-US" sz="3100" dirty="0">
                <a:effectLst/>
                <a:latin typeface="+mn-lt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br>
              <a:rPr lang="en-US" sz="3100" dirty="0">
                <a:effectLst/>
                <a:latin typeface="+mn-lt"/>
                <a:ea typeface="Times New Roman" panose="02020603050405020304" pitchFamily="18" charset="0"/>
                <a:cs typeface="Calibri" panose="020F0502020204030204" pitchFamily="34" charset="0"/>
              </a:rPr>
            </a:br>
            <a:br>
              <a:rPr lang="el-GR" sz="3100" dirty="0">
                <a:effectLst/>
                <a:latin typeface="+mn-lt"/>
                <a:ea typeface="Times New Roman" panose="02020603050405020304" pitchFamily="18" charset="0"/>
              </a:rPr>
            </a:br>
            <a:r>
              <a:rPr lang="el-GR" sz="3100" dirty="0">
                <a:effectLst/>
                <a:latin typeface="+mn-lt"/>
                <a:ea typeface="Times New Roman" panose="02020603050405020304" pitchFamily="18" charset="0"/>
                <a:cs typeface="Calibri" panose="020F0502020204030204" pitchFamily="34" charset="0"/>
              </a:rPr>
              <a:t>Βαγενάς, Νάσος,</a:t>
            </a:r>
            <a:r>
              <a:rPr lang="el-GR" sz="3100" i="1" dirty="0">
                <a:effectLst/>
                <a:latin typeface="+mn-lt"/>
                <a:ea typeface="Times New Roman" panose="02020603050405020304" pitchFamily="18" charset="0"/>
                <a:cs typeface="Calibri" panose="020F0502020204030204" pitchFamily="34" charset="0"/>
              </a:rPr>
              <a:t> «</a:t>
            </a:r>
            <a:r>
              <a:rPr lang="el-GR" sz="3100" dirty="0">
                <a:effectLst/>
                <a:latin typeface="+mn-lt"/>
                <a:ea typeface="Times New Roman" panose="02020603050405020304" pitchFamily="18" charset="0"/>
                <a:cs typeface="Calibri" panose="020F0502020204030204" pitchFamily="34" charset="0"/>
              </a:rPr>
              <a:t>Θεωρία ή Κριτική;»  (στο </a:t>
            </a:r>
            <a:r>
              <a:rPr lang="en-US" sz="3100" dirty="0" err="1">
                <a:effectLst/>
                <a:latin typeface="+mn-lt"/>
                <a:ea typeface="Times New Roman" panose="02020603050405020304" pitchFamily="18" charset="0"/>
                <a:cs typeface="Calibri" panose="020F0502020204030204" pitchFamily="34" charset="0"/>
              </a:rPr>
              <a:t>eclass</a:t>
            </a:r>
            <a:r>
              <a:rPr lang="en-US" sz="3100" dirty="0">
                <a:effectLst/>
                <a:latin typeface="+mn-lt"/>
                <a:ea typeface="Times New Roman" panose="02020603050405020304" pitchFamily="18" charset="0"/>
                <a:cs typeface="Calibri" panose="020F0502020204030204" pitchFamily="34" charset="0"/>
              </a:rPr>
              <a:t>)</a:t>
            </a:r>
            <a:br>
              <a:rPr lang="el-GR" sz="3100" i="1" dirty="0">
                <a:effectLst/>
                <a:latin typeface="+mn-lt"/>
                <a:ea typeface="Times New Roman" panose="02020603050405020304" pitchFamily="18" charset="0"/>
                <a:cs typeface="Calibri" panose="020F0502020204030204" pitchFamily="34" charset="0"/>
              </a:rPr>
            </a:br>
            <a:br>
              <a:rPr lang="el-GR" sz="1800" dirty="0">
                <a:effectLst/>
                <a:latin typeface="+mn-lt"/>
                <a:ea typeface="Times New Roman" panose="02020603050405020304" pitchFamily="18" charset="0"/>
              </a:rPr>
            </a:br>
            <a:endParaRPr lang="el-GR" sz="180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174704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7BFDBA2-CEBB-412A-A8A9-38BEEA540E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sz="4400" b="1" i="1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Τι είναι η Λογοτεχνία;</a:t>
            </a:r>
            <a:endParaRPr lang="el-G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E6CBC42-F050-43C6-8E4D-7F17D89869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845579"/>
            <a:ext cx="10230374" cy="4021822"/>
          </a:xfrm>
        </p:spPr>
        <p:txBody>
          <a:bodyPr>
            <a:normAutofit lnSpcReduction="10000"/>
          </a:bodyPr>
          <a:lstStyle/>
          <a:p>
            <a:r>
              <a:rPr lang="el-GR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Καταρχάς, μας ενδιαφέρει να την ορίσουμε</a:t>
            </a:r>
            <a:r>
              <a:rPr lang="el-GR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l-GR" sz="24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τι πετυχαίνει, τι σκοπούς εξυπηρετεί, τι διακρίνει τα λογοτεχνικά κείμενα από τα μη λογοτεχνικά, υπάρχουν κάποιες κοινές ιδιότητες που διακρίνουν τα διηγήματα, τα μυθιστορήματα, ή τα ποιήματα από άλλα κείμενα;</a:t>
            </a:r>
          </a:p>
          <a:p>
            <a:r>
              <a:rPr lang="el-G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Τέτοια ερωτήματα μας ενδιαφέρουν περισσότερο σήμερα γιατί υπάρχει </a:t>
            </a:r>
            <a:r>
              <a:rPr lang="el-GR" sz="24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ένα μεγάλο εύρος μελετών εντός των οποίων μπορεί κανείς να πραγματευτεί λογοτεχνικά και μη λογοτεχνικά κείμενα.</a:t>
            </a:r>
            <a:endParaRPr lang="el-GR" sz="2400" b="1" i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l-G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Μας ενδιαφέρει επίσης να το απαντήσουμε γιατί ιδιότητες που συνήθως θεωρούνται λογοτεχνικές εμφανίζονται και έχουν καίρια θέση σε μη λογοτεχνικά είδη ή πρακτικές.</a:t>
            </a:r>
            <a:r>
              <a:rPr lang="el-GR" sz="24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l-GR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Π.χ. η αφήγηση είναι στοιχείο τόσο της ιστορίας όσο και της λογοτεχνίας.</a:t>
            </a:r>
            <a:endParaRPr lang="el-GR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715512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4EA41DC-9ADE-42A4-84CA-C805CD69DF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Γραμματεία = το σύνολο γραπτών κειμένων μιας κοινότητας</a:t>
            </a:r>
            <a:br>
              <a:rPr lang="el-GR" dirty="0"/>
            </a:br>
            <a:r>
              <a:rPr lang="el-GR" dirty="0"/>
              <a:t>Λογοτεχνία = επινοητική γραφή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94DFCC3-5CF9-4C5F-9AB4-7ACAB9BC65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683041"/>
            <a:ext cx="9601200" cy="3862137"/>
          </a:xfrm>
        </p:spPr>
        <p:txBody>
          <a:bodyPr>
            <a:normAutofit/>
          </a:bodyPr>
          <a:lstStyle/>
          <a:p>
            <a:pPr algn="just"/>
            <a:r>
              <a:rPr lang="el-GR" sz="1800" dirty="0">
                <a:effectLst/>
                <a:latin typeface="+mj-lt"/>
                <a:ea typeface="Times New Roman" panose="02020603050405020304" pitchFamily="18" charset="0"/>
              </a:rPr>
              <a:t>Πριν από τον 18</a:t>
            </a:r>
            <a:r>
              <a:rPr lang="el-GR" sz="1800" baseline="30000" dirty="0">
                <a:effectLst/>
                <a:latin typeface="+mj-lt"/>
                <a:ea typeface="Times New Roman" panose="02020603050405020304" pitchFamily="18" charset="0"/>
              </a:rPr>
              <a:t>ο</a:t>
            </a:r>
            <a:r>
              <a:rPr lang="el-GR" sz="1800" dirty="0">
                <a:effectLst/>
                <a:latin typeface="+mj-lt"/>
                <a:ea typeface="Times New Roman" panose="02020603050405020304" pitchFamily="18" charset="0"/>
              </a:rPr>
              <a:t> αιώνα, η λέξη λογοτεχνία και άλλοι ανάλογοι όροι σήμαιναν την υπάρχουσα γραμματεία (</a:t>
            </a:r>
            <a:r>
              <a:rPr lang="el-GR" sz="1800" b="0" i="0" dirty="0">
                <a:solidFill>
                  <a:srgbClr val="524F4F"/>
                </a:solidFill>
                <a:effectLst/>
                <a:latin typeface="+mj-lt"/>
              </a:rPr>
              <a:t>που περιλαμβάνει το σύνολο των - γραπτών κατά κανόνα- κειμένων μιας συγκεκριμένης κοινότητας). Τ</a:t>
            </a:r>
            <a:r>
              <a:rPr lang="el-GR" sz="1800" dirty="0">
                <a:effectLst/>
                <a:latin typeface="+mj-lt"/>
                <a:ea typeface="Times New Roman" panose="02020603050405020304" pitchFamily="18" charset="0"/>
              </a:rPr>
              <a:t>α έργα που σήμερα θεωρούνται λογοτεχνικά εξετάζονταν μαζί με άλλα –κηρύγματα, ομιλίες, κ.ά.- ως υποδειγματικά δείγματα γραφής, για την εξέταση της γραμματικής ή των ρητορικών σχημάτων τους-  όχι για το νόημά τους , όπως κάνουμε εμείς σήμερα.   </a:t>
            </a:r>
          </a:p>
          <a:p>
            <a:pPr algn="just"/>
            <a:r>
              <a:rPr lang="el-GR" sz="1800" dirty="0">
                <a:effectLst/>
                <a:latin typeface="+mj-lt"/>
                <a:ea typeface="Times New Roman" panose="02020603050405020304" pitchFamily="18" charset="0"/>
              </a:rPr>
              <a:t>Η </a:t>
            </a:r>
            <a:r>
              <a:rPr lang="el-GR" sz="1800" dirty="0">
                <a:solidFill>
                  <a:srgbClr val="0000FF"/>
                </a:solidFill>
                <a:effectLst/>
                <a:latin typeface="+mj-lt"/>
                <a:ea typeface="Times New Roman" panose="02020603050405020304" pitchFamily="18" charset="0"/>
              </a:rPr>
              <a:t>σύγχρονη δυτική</a:t>
            </a:r>
            <a:r>
              <a:rPr lang="el-GR" sz="1800" dirty="0">
                <a:effectLst/>
                <a:latin typeface="+mj-lt"/>
                <a:ea typeface="Times New Roman" panose="02020603050405020304" pitchFamily="18" charset="0"/>
              </a:rPr>
              <a:t> έννοια της λογοτεχνίας ως </a:t>
            </a:r>
            <a:r>
              <a:rPr lang="el-GR" sz="1800" dirty="0">
                <a:solidFill>
                  <a:srgbClr val="0000FF"/>
                </a:solidFill>
                <a:effectLst/>
                <a:latin typeface="+mj-lt"/>
                <a:ea typeface="Times New Roman" panose="02020603050405020304" pitchFamily="18" charset="0"/>
              </a:rPr>
              <a:t>επινοητικής γραφής</a:t>
            </a:r>
            <a:r>
              <a:rPr lang="el-GR" sz="1800" dirty="0">
                <a:effectLst/>
                <a:latin typeface="+mj-lt"/>
                <a:ea typeface="Times New Roman" panose="02020603050405020304" pitchFamily="18" charset="0"/>
              </a:rPr>
              <a:t> μπορεί να αναχθεί στους Γερμανούς Ρομαντικούς θεωρητικούς του τέλους του 18</a:t>
            </a:r>
            <a:r>
              <a:rPr lang="el-GR" sz="1800" baseline="30000" dirty="0">
                <a:effectLst/>
                <a:latin typeface="+mj-lt"/>
                <a:ea typeface="Times New Roman" panose="02020603050405020304" pitchFamily="18" charset="0"/>
              </a:rPr>
              <a:t>ου</a:t>
            </a:r>
            <a:r>
              <a:rPr lang="el-GR" sz="1800" dirty="0">
                <a:effectLst/>
                <a:latin typeface="+mj-lt"/>
                <a:ea typeface="Times New Roman" panose="02020603050405020304" pitchFamily="18" charset="0"/>
              </a:rPr>
              <a:t> αιώνα. </a:t>
            </a:r>
            <a:r>
              <a:rPr lang="el-GR" sz="1600" b="0" i="0" dirty="0">
                <a:solidFill>
                  <a:srgbClr val="524F4F"/>
                </a:solidFill>
                <a:effectLst/>
                <a:latin typeface="+mj-lt"/>
              </a:rPr>
              <a:t>Με τον όρο Λογοτεχνία, ορίζονται τα γραπτά και προφορικά προϊόντα-κείμενα του έντεχνου λόγου.  Η λογοτεχνία είναι έννοια στενότερη από τη γραμματεία.  </a:t>
            </a:r>
            <a:endParaRPr lang="en-US" sz="1600" b="0" i="0" dirty="0">
              <a:solidFill>
                <a:srgbClr val="524F4F"/>
              </a:solidFill>
              <a:effectLst/>
              <a:latin typeface="+mj-lt"/>
            </a:endParaRPr>
          </a:p>
          <a:p>
            <a:pPr marL="0" indent="0" algn="just">
              <a:buNone/>
            </a:pPr>
            <a:r>
              <a:rPr lang="el-GR" sz="3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Αλλά τι σημαίνει επινοητική γραφή;</a:t>
            </a:r>
            <a:endParaRPr lang="el-GR" sz="32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endParaRPr lang="el-GR" sz="32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623555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198BE7B-0DC6-48EE-B080-8C876DAC1D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600" i="1" dirty="0">
                <a:solidFill>
                  <a:schemeClr val="accent1">
                    <a:lumMod val="75000"/>
                  </a:schemeClr>
                </a:solidFill>
              </a:rPr>
              <a:t>Ποια είναι κατά τη γνώμη σου η διαφορά ανάμεσα στα 2;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760C7A2-78A6-4E6B-9415-F296B15656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algn="ctr">
              <a:buAutoNum type="arabicPeriod"/>
            </a:pPr>
            <a:r>
              <a:rPr lang="el-GR" sz="2800" b="1">
                <a:solidFill>
                  <a:srgbClr val="002060"/>
                </a:solidFill>
                <a:effectLst/>
                <a:latin typeface="+mj-lt"/>
                <a:ea typeface="Times New Roman" panose="02020603050405020304" pitchFamily="18" charset="0"/>
              </a:rPr>
              <a:t>Η </a:t>
            </a:r>
            <a:r>
              <a:rPr lang="el-GR" sz="2800" b="1" dirty="0">
                <a:solidFill>
                  <a:srgbClr val="002060"/>
                </a:solidFill>
                <a:effectLst/>
                <a:latin typeface="+mj-lt"/>
                <a:ea typeface="Times New Roman" panose="02020603050405020304" pitchFamily="18" charset="0"/>
              </a:rPr>
              <a:t>ανεμώνη είναι ένα αγγειόσπερμο, δικοτυλήδονο φυτό</a:t>
            </a:r>
            <a:r>
              <a:rPr lang="el-GR" sz="2800" b="1">
                <a:solidFill>
                  <a:srgbClr val="002060"/>
                </a:solidFill>
                <a:effectLst/>
                <a:latin typeface="+mj-lt"/>
                <a:ea typeface="Times New Roman" panose="02020603050405020304" pitchFamily="18" charset="0"/>
              </a:rPr>
              <a:t>. </a:t>
            </a:r>
          </a:p>
          <a:p>
            <a:pPr marL="514350" indent="-514350" algn="ctr">
              <a:buAutoNum type="arabicPeriod"/>
            </a:pPr>
            <a:endParaRPr lang="el-GR" sz="2800" b="1" dirty="0">
              <a:solidFill>
                <a:srgbClr val="002060"/>
              </a:solidFill>
              <a:effectLst/>
              <a:latin typeface="+mj-lt"/>
              <a:ea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l-GR" sz="2800" b="1" dirty="0">
                <a:solidFill>
                  <a:srgbClr val="002060"/>
                </a:solidFill>
                <a:effectLst/>
                <a:latin typeface="+mj-lt"/>
                <a:ea typeface="Times New Roman" panose="02020603050405020304" pitchFamily="18" charset="0"/>
              </a:rPr>
              <a:t>2. </a:t>
            </a:r>
          </a:p>
          <a:p>
            <a:pPr marL="515112" indent="0" algn="ctr">
              <a:buNone/>
            </a:pPr>
            <a:r>
              <a:rPr lang="el-GR" sz="2800" b="1" dirty="0">
                <a:solidFill>
                  <a:srgbClr val="00206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it-IT" sz="2800" b="1" dirty="0">
                <a:solidFill>
                  <a:srgbClr val="002060"/>
                </a:solidFill>
                <a:effectLst/>
                <a:latin typeface="+mj-lt"/>
                <a:ea typeface="Times New Roman" panose="02020603050405020304" pitchFamily="18" charset="0"/>
              </a:rPr>
              <a:t>Μία ανεμώνη, που ανθεί</a:t>
            </a:r>
            <a:br>
              <a:rPr lang="it-IT" sz="2800" b="1" dirty="0">
                <a:solidFill>
                  <a:srgbClr val="002060"/>
                </a:solidFill>
                <a:effectLst/>
                <a:latin typeface="+mj-lt"/>
                <a:ea typeface="Times New Roman" panose="02020603050405020304" pitchFamily="18" charset="0"/>
              </a:rPr>
            </a:br>
            <a:r>
              <a:rPr lang="it-IT" sz="2800" b="1" dirty="0">
                <a:solidFill>
                  <a:srgbClr val="002060"/>
                </a:solidFill>
                <a:effectLst/>
                <a:latin typeface="+mj-lt"/>
                <a:ea typeface="Times New Roman" panose="02020603050405020304" pitchFamily="18" charset="0"/>
              </a:rPr>
              <a:t>εις τον βράχο στηριγμένη,</a:t>
            </a:r>
            <a:br>
              <a:rPr lang="it-IT" sz="2800" b="1" dirty="0">
                <a:solidFill>
                  <a:srgbClr val="002060"/>
                </a:solidFill>
                <a:effectLst/>
                <a:latin typeface="+mj-lt"/>
                <a:ea typeface="Times New Roman" panose="02020603050405020304" pitchFamily="18" charset="0"/>
              </a:rPr>
            </a:br>
            <a:r>
              <a:rPr lang="it-IT" sz="2800" b="1" dirty="0">
                <a:solidFill>
                  <a:srgbClr val="002060"/>
                </a:solidFill>
                <a:effectLst/>
                <a:latin typeface="+mj-lt"/>
                <a:ea typeface="Times New Roman" panose="02020603050405020304" pitchFamily="18" charset="0"/>
              </a:rPr>
              <a:t>να νοήσει προσπαθεί</a:t>
            </a:r>
            <a:br>
              <a:rPr lang="it-IT" sz="2800" b="1" dirty="0">
                <a:solidFill>
                  <a:srgbClr val="002060"/>
                </a:solidFill>
                <a:effectLst/>
                <a:latin typeface="+mj-lt"/>
                <a:ea typeface="Times New Roman" panose="02020603050405020304" pitchFamily="18" charset="0"/>
              </a:rPr>
            </a:br>
            <a:r>
              <a:rPr lang="it-IT" sz="2800" b="1" dirty="0">
                <a:solidFill>
                  <a:srgbClr val="002060"/>
                </a:solidFill>
                <a:effectLst/>
                <a:latin typeface="+mj-lt"/>
                <a:ea typeface="Times New Roman" panose="02020603050405020304" pitchFamily="18" charset="0"/>
              </a:rPr>
              <a:t>το τραγούδι τι σημαίνει.</a:t>
            </a:r>
            <a:r>
              <a:rPr lang="el-GR" sz="2800" b="1" dirty="0">
                <a:solidFill>
                  <a:srgbClr val="00206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6597163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7A88BEA-4C19-4AEF-AABB-C14745592A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i="1" dirty="0"/>
              <a:t>Ποια είναι κατά τη γνώμη σου η διαφορά ανάμεσα στα 2;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7F414CE-03E9-458F-A32A-AD42BFA73A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l-GR" sz="3200" i="1" dirty="0">
                <a:solidFill>
                  <a:schemeClr val="accent4">
                    <a:lumMod val="75000"/>
                  </a:schemeClr>
                </a:solidFill>
                <a:effectLst/>
                <a:latin typeface="Segoe Script" panose="030B0504020000000003" pitchFamily="66" charset="0"/>
                <a:ea typeface="Times New Roman" panose="02020603050405020304" pitchFamily="18" charset="0"/>
              </a:rPr>
              <a:t>«Τα αποσμητικά απαγορεύονται στο γυμναστήριο» </a:t>
            </a:r>
          </a:p>
          <a:p>
            <a:pPr marL="514350" indent="-514350">
              <a:buFont typeface="+mj-lt"/>
              <a:buAutoNum type="arabicPeriod"/>
            </a:pPr>
            <a:r>
              <a:rPr lang="el-GR" sz="3200" dirty="0">
                <a:solidFill>
                  <a:schemeClr val="accent4">
                    <a:lumMod val="75000"/>
                  </a:schemeClr>
                </a:solidFill>
                <a:effectLst/>
                <a:latin typeface="Segoe Script" panose="030B0504020000000003" pitchFamily="66" charset="0"/>
                <a:ea typeface="Times New Roman" panose="02020603050405020304" pitchFamily="18" charset="0"/>
              </a:rPr>
              <a:t>«</a:t>
            </a:r>
            <a:r>
              <a:rPr lang="el-GR" sz="3200" dirty="0" err="1">
                <a:solidFill>
                  <a:schemeClr val="accent4">
                    <a:lumMod val="75000"/>
                  </a:schemeClr>
                </a:solidFill>
                <a:effectLst/>
                <a:latin typeface="Segoe Script" panose="030B0504020000000003" pitchFamily="66" charset="0"/>
                <a:ea typeface="Times New Roman" panose="02020603050405020304" pitchFamily="18" charset="0"/>
              </a:rPr>
              <a:t>αμφίεσις</a:t>
            </a:r>
            <a:r>
              <a:rPr lang="el-GR" sz="3200" dirty="0">
                <a:solidFill>
                  <a:schemeClr val="accent4">
                    <a:lumMod val="75000"/>
                  </a:schemeClr>
                </a:solidFill>
                <a:effectLst/>
                <a:latin typeface="Segoe Script" panose="030B0504020000000003" pitchFamily="66" charset="0"/>
                <a:ea typeface="Times New Roman" panose="02020603050405020304" pitchFamily="18" charset="0"/>
              </a:rPr>
              <a:t> γυμναστηρίου·</a:t>
            </a:r>
            <a:r>
              <a:rPr lang="en-US" sz="3200" dirty="0">
                <a:solidFill>
                  <a:schemeClr val="accent4">
                    <a:lumMod val="75000"/>
                  </a:schemeClr>
                </a:solidFill>
                <a:effectLst/>
                <a:latin typeface="Segoe Script" panose="030B0504020000000003" pitchFamily="66" charset="0"/>
                <a:ea typeface="Times New Roman" panose="02020603050405020304" pitchFamily="18" charset="0"/>
              </a:rPr>
              <a:t> </a:t>
            </a:r>
            <a:r>
              <a:rPr lang="el-GR" sz="3200" dirty="0">
                <a:solidFill>
                  <a:schemeClr val="accent4">
                    <a:lumMod val="75000"/>
                  </a:schemeClr>
                </a:solidFill>
                <a:effectLst/>
                <a:latin typeface="Segoe Script" panose="030B0504020000000003" pitchFamily="66" charset="0"/>
                <a:ea typeface="Times New Roman" panose="02020603050405020304" pitchFamily="18" charset="0"/>
              </a:rPr>
              <a:t>απαγορεύονται</a:t>
            </a:r>
            <a:r>
              <a:rPr lang="en-US" sz="3200" dirty="0">
                <a:solidFill>
                  <a:schemeClr val="accent4">
                    <a:lumMod val="75000"/>
                  </a:schemeClr>
                </a:solidFill>
                <a:effectLst/>
                <a:latin typeface="Segoe Script" panose="030B0504020000000003" pitchFamily="66" charset="0"/>
                <a:ea typeface="Times New Roman" panose="02020603050405020304" pitchFamily="18" charset="0"/>
              </a:rPr>
              <a:t> </a:t>
            </a:r>
            <a:r>
              <a:rPr lang="el-GR" sz="3200" dirty="0">
                <a:solidFill>
                  <a:schemeClr val="accent4">
                    <a:lumMod val="75000"/>
                  </a:schemeClr>
                </a:solidFill>
                <a:effectLst/>
                <a:latin typeface="Segoe Script" panose="030B0504020000000003" pitchFamily="66" charset="0"/>
                <a:ea typeface="Times New Roman" panose="02020603050405020304" pitchFamily="18" charset="0"/>
              </a:rPr>
              <a:t>οι στηθόδεσμοι κι οι άσεμνες χειρονομίες»</a:t>
            </a:r>
          </a:p>
          <a:p>
            <a:pPr algn="just"/>
            <a:endParaRPr lang="el-GR" sz="3200" b="1" i="1" dirty="0">
              <a:solidFill>
                <a:schemeClr val="accent4">
                  <a:lumMod val="75000"/>
                </a:schemeClr>
              </a:solidFill>
              <a:latin typeface="Segoe Script" panose="030B0504020000000003" pitchFamily="66" charset="0"/>
              <a:ea typeface="Times New Roman" panose="02020603050405020304" pitchFamily="18" charset="0"/>
            </a:endParaRPr>
          </a:p>
          <a:p>
            <a:pPr algn="just"/>
            <a:endParaRPr lang="el-GR" sz="3200" b="1" i="1" dirty="0">
              <a:solidFill>
                <a:schemeClr val="accent4">
                  <a:lumMod val="75000"/>
                </a:schemeClr>
              </a:solidFill>
              <a:effectLst/>
              <a:latin typeface="Segoe Script" panose="030B0504020000000003" pitchFamily="66" charset="0"/>
              <a:ea typeface="Times New Roman" panose="02020603050405020304" pitchFamily="18" charset="0"/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el-GR" sz="3200" b="1" i="1" dirty="0">
                <a:solidFill>
                  <a:schemeClr val="accent4">
                    <a:lumMod val="75000"/>
                  </a:schemeClr>
                </a:solidFill>
                <a:effectLst/>
                <a:latin typeface="Segoe Script" panose="030B0504020000000003" pitchFamily="66" charset="0"/>
                <a:ea typeface="Times New Roman" panose="02020603050405020304" pitchFamily="18" charset="0"/>
              </a:rPr>
              <a:t>«Τα κινητά απαγορεύονται  στην τάξη»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l-GR" sz="3200" b="1" i="1" dirty="0">
                <a:solidFill>
                  <a:schemeClr val="accent4">
                    <a:lumMod val="75000"/>
                  </a:schemeClr>
                </a:solidFill>
                <a:effectLst/>
                <a:latin typeface="Segoe Script" panose="030B0504020000000003" pitchFamily="66" charset="0"/>
                <a:ea typeface="Times New Roman" panose="02020603050405020304" pitchFamily="18" charset="0"/>
              </a:rPr>
              <a:t>«Τώρα που ο νους απαγορεύεται και οι ώρες δε γυρίζουν»</a:t>
            </a:r>
            <a:endParaRPr lang="el-GR" sz="3200" dirty="0">
              <a:solidFill>
                <a:schemeClr val="accent4">
                  <a:lumMod val="75000"/>
                </a:schemeClr>
              </a:solidFill>
              <a:effectLst/>
              <a:latin typeface="Segoe Script" panose="030B0504020000000003" pitchFamily="66" charset="0"/>
              <a:ea typeface="Times New Roman" panose="02020603050405020304" pitchFamily="18" charset="0"/>
            </a:endParaRPr>
          </a:p>
          <a:p>
            <a:r>
              <a:rPr lang="el-GR" sz="3200" dirty="0">
                <a:solidFill>
                  <a:schemeClr val="accent4">
                    <a:lumMod val="75000"/>
                  </a:schemeClr>
                </a:solidFill>
                <a:effectLst/>
                <a:latin typeface="Segoe Script" panose="030B0504020000000003" pitchFamily="66" charset="0"/>
                <a:ea typeface="Times New Roman" panose="02020603050405020304" pitchFamily="18" charset="0"/>
              </a:rPr>
              <a:t> 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345812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7156B23-7610-413D-93CF-6FC64362FF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47346"/>
          </a:xfrm>
        </p:spPr>
        <p:txBody>
          <a:bodyPr/>
          <a:lstStyle/>
          <a:p>
            <a:r>
              <a:rPr lang="el-GR" dirty="0"/>
              <a:t>Άρα: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780A6B7-CC94-4279-BAE9-F33FD07BBD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33146"/>
            <a:ext cx="9601200" cy="4434254"/>
          </a:xfrm>
        </p:spPr>
        <p:txBody>
          <a:bodyPr>
            <a:normAutofit fontScale="92500" lnSpcReduction="20000"/>
          </a:bodyPr>
          <a:lstStyle/>
          <a:p>
            <a:r>
              <a:rPr lang="el-GR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Η λογοτεχνία είναι μια μη καθημερινή, ανοίκεια, ασυνήθιστη, συχνά παιγνιώδης, όπως επίσης συχνά επιδεικτικά “μεταλλαγμένη” χρήση του λόγου.</a:t>
            </a:r>
          </a:p>
          <a:p>
            <a:r>
              <a:rPr lang="el-GR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Η λογοτεχνία </a:t>
            </a:r>
            <a:r>
              <a:rPr lang="el-GR" dirty="0">
                <a:effectLst/>
                <a:latin typeface="+mj-lt"/>
                <a:ea typeface="Times New Roman" panose="02020603050405020304" pitchFamily="18" charset="0"/>
              </a:rPr>
              <a:t>είναι η τέχνη που χρησιμοποιεί τη γλώσσα με αισθητική ποιότητα</a:t>
            </a:r>
            <a:r>
              <a:rPr lang="el-GR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.</a:t>
            </a:r>
            <a:endParaRPr lang="el-GR" dirty="0">
              <a:effectLst/>
              <a:latin typeface="+mj-lt"/>
              <a:ea typeface="Times New Roman" panose="02020603050405020304" pitchFamily="18" charset="0"/>
            </a:endParaRPr>
          </a:p>
          <a:p>
            <a:pPr algn="just"/>
            <a:r>
              <a:rPr lang="el-GR" dirty="0">
                <a:latin typeface="+mj-lt"/>
              </a:rPr>
              <a:t>Η λογοτεχνία είναι</a:t>
            </a:r>
            <a:r>
              <a:rPr lang="el-GR" dirty="0">
                <a:effectLst/>
                <a:latin typeface="+mj-lt"/>
                <a:ea typeface="Times New Roman" panose="02020603050405020304" pitchFamily="18" charset="0"/>
              </a:rPr>
              <a:t> συγκινησιακή γλώσσα εικόνων και συμβόλων, γλώσσα ελλειπτική. </a:t>
            </a:r>
          </a:p>
          <a:p>
            <a:r>
              <a:rPr lang="el-GR" dirty="0">
                <a:effectLst/>
                <a:latin typeface="+mj-lt"/>
                <a:ea typeface="Times New Roman" panose="02020603050405020304" pitchFamily="18" charset="0"/>
                <a:cs typeface="TimesNewRomanPSMT"/>
              </a:rPr>
              <a:t>Το γεγονός ότι η λογοτεχνία χρησιμοποιεί τη γλώσσα με τρόπο αντισυμβατικό, την καθιστά δυσερμήνευτη και συχνά αινιγματική</a:t>
            </a:r>
            <a:r>
              <a:rPr lang="el-GR" dirty="0">
                <a:effectLst/>
                <a:latin typeface="+mj-lt"/>
                <a:ea typeface="Times New Roman" panose="02020603050405020304" pitchFamily="18" charset="0"/>
              </a:rPr>
              <a:t>.  </a:t>
            </a:r>
            <a:r>
              <a:rPr lang="el-GR" dirty="0">
                <a:latin typeface="+mj-lt"/>
                <a:ea typeface="Times New Roman" panose="02020603050405020304" pitchFamily="18" charset="0"/>
              </a:rPr>
              <a:t>Συνεπώς,</a:t>
            </a:r>
            <a:r>
              <a:rPr lang="el-GR" dirty="0">
                <a:effectLst/>
                <a:latin typeface="+mj-lt"/>
                <a:ea typeface="Times New Roman" panose="02020603050405020304" pitchFamily="18" charset="0"/>
              </a:rPr>
              <a:t>  ΑΠΑΙΤΕΙ ΕΙΔΙΚΕΣ ΜΕΘΟΔΟΥΣ ΑΝΑΓΝΩΣΗΣ για να γίνει κατανοητή.</a:t>
            </a:r>
          </a:p>
          <a:p>
            <a:r>
              <a:rPr lang="el-GR" dirty="0">
                <a:effectLst/>
                <a:latin typeface="+mj-lt"/>
                <a:ea typeface="Times New Roman" panose="02020603050405020304" pitchFamily="18" charset="0"/>
              </a:rPr>
              <a:t>Η λογοτεχνία μπορεί να προβάλλει έναν φανταστικό κόσμο, </a:t>
            </a:r>
            <a:r>
              <a:rPr lang="el-GR" b="1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έναν </a:t>
            </a:r>
            <a:r>
              <a:rPr lang="el-GR" b="1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μυθοπλασιακό</a:t>
            </a:r>
            <a:r>
              <a:rPr lang="el-GR" b="1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κόσμο</a:t>
            </a:r>
            <a:r>
              <a:rPr lang="el-GR" dirty="0">
                <a:effectLst/>
                <a:latin typeface="+mj-lt"/>
                <a:ea typeface="Times New Roman" panose="02020603050405020304" pitchFamily="18" charset="0"/>
              </a:rPr>
              <a:t>, τα πρόσωπα δεν είναι υπαρκτά ούτε τα γεγονότα πραγματικά.</a:t>
            </a:r>
          </a:p>
          <a:p>
            <a:r>
              <a:rPr lang="el-GR" dirty="0">
                <a:latin typeface="+mj-lt"/>
                <a:ea typeface="Times New Roman" panose="02020603050405020304" pitchFamily="18" charset="0"/>
              </a:rPr>
              <a:t>Η λογοτεχνία μπορεί να είναι αναπαράσταση της πραγματικότητας αλλά αποτελείται από λέξεις και όχι από πράγματα. </a:t>
            </a:r>
          </a:p>
          <a:p>
            <a:r>
              <a:rPr lang="el-GR" dirty="0">
                <a:effectLst/>
                <a:latin typeface="+mj-lt"/>
                <a:ea typeface="Times New Roman" panose="02020603050405020304" pitchFamily="18" charset="0"/>
              </a:rPr>
              <a:t>Η λογοτεχνία μπορεί να έχει ιδεολογική λειτουργία: εθνική, παραταξιακή, ανθρωπιστική, κ.ά.</a:t>
            </a:r>
          </a:p>
          <a:p>
            <a:pPr marL="0" indent="0" algn="just">
              <a:buNone/>
            </a:pPr>
            <a:r>
              <a:rPr lang="el-GR" dirty="0">
                <a:effectLst/>
                <a:latin typeface="+mj-lt"/>
                <a:ea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8921184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3DED4F7-A7C0-4824-BF95-B76B73C8F3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011115"/>
          </a:xfrm>
        </p:spPr>
        <p:txBody>
          <a:bodyPr>
            <a:normAutofit fontScale="90000"/>
          </a:bodyPr>
          <a:lstStyle/>
          <a:p>
            <a:r>
              <a:rPr lang="el-GR" b="1" dirty="0">
                <a:solidFill>
                  <a:schemeClr val="accent4">
                    <a:lumMod val="75000"/>
                  </a:schemeClr>
                </a:solidFill>
              </a:rPr>
              <a:t>ΤΙ ΕΙΝΑΙ Η ΛΟΓΟΤΕΧΝΙΚΟΤΗΤΑ;</a:t>
            </a:r>
            <a:br>
              <a:rPr lang="el-GR" b="1" dirty="0">
                <a:solidFill>
                  <a:schemeClr val="accent4">
                    <a:lumMod val="75000"/>
                  </a:schemeClr>
                </a:solidFill>
              </a:rPr>
            </a:b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48E0C4E-3A0A-4AA4-803D-6C8975A0A2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5946" y="1828800"/>
            <a:ext cx="10629900" cy="4501662"/>
          </a:xfrm>
        </p:spPr>
        <p:txBody>
          <a:bodyPr>
            <a:normAutofit/>
          </a:bodyPr>
          <a:lstStyle/>
          <a:p>
            <a:r>
              <a:rPr lang="el-GR" sz="2400" dirty="0">
                <a:solidFill>
                  <a:schemeClr val="tx1"/>
                </a:solidFill>
              </a:rPr>
              <a:t>Η </a:t>
            </a:r>
            <a:r>
              <a:rPr lang="el-GR" sz="2400" dirty="0" err="1">
                <a:solidFill>
                  <a:schemeClr val="tx1"/>
                </a:solidFill>
              </a:rPr>
              <a:t>λογοτεχνικότητα</a:t>
            </a:r>
            <a:r>
              <a:rPr lang="el-GR" sz="2400" dirty="0">
                <a:solidFill>
                  <a:schemeClr val="tx1"/>
                </a:solidFill>
              </a:rPr>
              <a:t> είναι αυτό που προσδιορίζει τη λογοτεχνία, δηλαδή οι διαφορετικές της ιδιότητες: αισθητική λειτουργία, </a:t>
            </a:r>
            <a:r>
              <a:rPr lang="el-GR" sz="2400" dirty="0" err="1">
                <a:solidFill>
                  <a:schemeClr val="tx1"/>
                </a:solidFill>
              </a:rPr>
              <a:t>προθετικότητα</a:t>
            </a:r>
            <a:r>
              <a:rPr lang="el-GR" sz="2400" dirty="0">
                <a:solidFill>
                  <a:schemeClr val="tx1"/>
                </a:solidFill>
              </a:rPr>
              <a:t>, διακειμενικότητα, </a:t>
            </a:r>
            <a:r>
              <a:rPr lang="el-GR" sz="2400" dirty="0" err="1">
                <a:solidFill>
                  <a:schemeClr val="tx1"/>
                </a:solidFill>
              </a:rPr>
              <a:t>αυτοαναφορικότητα</a:t>
            </a:r>
            <a:r>
              <a:rPr lang="el-GR" sz="2400" dirty="0">
                <a:solidFill>
                  <a:schemeClr val="tx1"/>
                </a:solidFill>
              </a:rPr>
              <a:t>, κ.ά.</a:t>
            </a:r>
          </a:p>
          <a:p>
            <a:r>
              <a:rPr lang="el-GR" sz="2400" dirty="0">
                <a:solidFill>
                  <a:schemeClr val="tx1"/>
                </a:solidFill>
              </a:rPr>
              <a:t>Η </a:t>
            </a:r>
            <a:r>
              <a:rPr lang="el-GR" sz="2400" dirty="0" err="1">
                <a:solidFill>
                  <a:srgbClr val="222222"/>
                </a:solidFill>
              </a:rPr>
              <a:t>λ</a:t>
            </a:r>
            <a:r>
              <a:rPr lang="el-GR" sz="2400" i="0" dirty="0" err="1">
                <a:solidFill>
                  <a:srgbClr val="222222"/>
                </a:solidFill>
                <a:effectLst/>
              </a:rPr>
              <a:t>ογοτεχνικότητα</a:t>
            </a:r>
            <a:r>
              <a:rPr lang="el-GR" sz="2400" i="0" dirty="0">
                <a:solidFill>
                  <a:srgbClr val="222222"/>
                </a:solidFill>
                <a:effectLst/>
              </a:rPr>
              <a:t> είναι «η ιδιαίτερη εκείνη συνθήκη που καθιστά ένα κείμενο λογοτεχνικό» (</a:t>
            </a:r>
            <a:r>
              <a:rPr lang="en-US" sz="2400" i="0" dirty="0">
                <a:solidFill>
                  <a:srgbClr val="222222"/>
                </a:solidFill>
                <a:effectLst/>
              </a:rPr>
              <a:t>http://stigmalogou.blogspot.com/2018/03/blog-post_19.html</a:t>
            </a:r>
            <a:r>
              <a:rPr lang="el-GR" sz="2400" i="0" dirty="0">
                <a:solidFill>
                  <a:srgbClr val="222222"/>
                </a:solidFill>
                <a:effectLst/>
              </a:rPr>
              <a:t>)</a:t>
            </a:r>
            <a:endParaRPr lang="el-GR" sz="2400" dirty="0">
              <a:solidFill>
                <a:schemeClr val="tx1"/>
              </a:solidFill>
            </a:endParaRPr>
          </a:p>
          <a:p>
            <a:r>
              <a:rPr lang="el-GR" sz="2400" dirty="0">
                <a:effectLst/>
                <a:ea typeface="Times New Roman" panose="02020603050405020304" pitchFamily="18" charset="0"/>
              </a:rPr>
              <a:t>Η </a:t>
            </a:r>
            <a:r>
              <a:rPr lang="el-GR" sz="2400" dirty="0" err="1">
                <a:effectLst/>
                <a:ea typeface="Times New Roman" panose="02020603050405020304" pitchFamily="18" charset="0"/>
              </a:rPr>
              <a:t>λογοτεχνικότητα</a:t>
            </a:r>
            <a:r>
              <a:rPr lang="el-GR" sz="2400" dirty="0">
                <a:effectLst/>
                <a:ea typeface="Times New Roman" panose="02020603050405020304" pitchFamily="18" charset="0"/>
              </a:rPr>
              <a:t> καθορίζεται από την πρόσληψη της κάθε εποχής.</a:t>
            </a:r>
            <a:endParaRPr lang="el-GR" sz="2400" dirty="0">
              <a:solidFill>
                <a:schemeClr val="tx1"/>
              </a:solidFill>
            </a:endParaRPr>
          </a:p>
          <a:p>
            <a:r>
              <a:rPr lang="el-GR" sz="2400" dirty="0">
                <a:effectLst/>
                <a:ea typeface="Times New Roman" panose="02020603050405020304" pitchFamily="18" charset="0"/>
              </a:rPr>
              <a:t>Τη </a:t>
            </a:r>
            <a:r>
              <a:rPr lang="el-GR" sz="2400" dirty="0" err="1">
                <a:effectLst/>
                <a:ea typeface="Times New Roman" panose="02020603050405020304" pitchFamily="18" charset="0"/>
              </a:rPr>
              <a:t>λογοτεχνικότητα</a:t>
            </a:r>
            <a:r>
              <a:rPr lang="el-GR" sz="2400" dirty="0">
                <a:effectLst/>
                <a:ea typeface="Times New Roman" panose="02020603050405020304" pitchFamily="18" charset="0"/>
              </a:rPr>
              <a:t> ρυθμίζει το πλαίσιο των </a:t>
            </a:r>
            <a:r>
              <a:rPr lang="el-GR" sz="2400" dirty="0" err="1">
                <a:effectLst/>
                <a:ea typeface="Times New Roman" panose="02020603050405020304" pitchFamily="18" charset="0"/>
              </a:rPr>
              <a:t>συμφραζομένων</a:t>
            </a:r>
            <a:r>
              <a:rPr lang="el-GR" sz="2400" dirty="0">
                <a:effectLst/>
                <a:ea typeface="Times New Roman" panose="02020603050405020304" pitchFamily="18" charset="0"/>
              </a:rPr>
              <a:t>.</a:t>
            </a:r>
          </a:p>
          <a:p>
            <a:endParaRPr lang="el-GR" sz="2400" dirty="0"/>
          </a:p>
          <a:p>
            <a:pPr marL="0" indent="0">
              <a:buNone/>
            </a:pPr>
            <a:r>
              <a:rPr lang="el-GR" sz="2600" dirty="0">
                <a:latin typeface="+mj-lt"/>
              </a:rPr>
              <a:t>ΑΡΑ, </a:t>
            </a:r>
            <a:r>
              <a:rPr lang="el-GR" sz="2600" dirty="0">
                <a:effectLst/>
                <a:latin typeface="+mj-lt"/>
                <a:ea typeface="Times New Roman" panose="02020603050405020304" pitchFamily="18" charset="0"/>
              </a:rPr>
              <a:t>θα πρέπει να καταλήξουμε ότι αφενός η λογοτεχνία είναι </a:t>
            </a:r>
            <a:r>
              <a:rPr lang="el-GR" sz="2600" dirty="0">
                <a:solidFill>
                  <a:srgbClr val="C00000"/>
                </a:solidFill>
                <a:effectLst/>
                <a:latin typeface="+mj-lt"/>
                <a:ea typeface="Times New Roman" panose="02020603050405020304" pitchFamily="18" charset="0"/>
              </a:rPr>
              <a:t>μια γλώσσα με ιδιάζουσες ιδιότητες αλλά και προϊόν συμβάσεων</a:t>
            </a:r>
            <a:r>
              <a:rPr lang="el-GR" sz="2600" dirty="0">
                <a:effectLst/>
                <a:latin typeface="+mj-lt"/>
                <a:ea typeface="Times New Roman" panose="02020603050405020304" pitchFamily="18" charset="0"/>
              </a:rPr>
              <a:t>.</a:t>
            </a:r>
            <a:endParaRPr lang="el-GR" sz="2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553016151"/>
      </p:ext>
    </p:extLst>
  </p:cSld>
  <p:clrMapOvr>
    <a:masterClrMapping/>
  </p:clrMapOvr>
</p:sld>
</file>

<file path=ppt/theme/theme1.xml><?xml version="1.0" encoding="utf-8"?>
<a:theme xmlns:a="http://schemas.openxmlformats.org/drawingml/2006/main" name="Περικοπή">
  <a:themeElements>
    <a:clrScheme name="Crop">
      <a:dk1>
        <a:sysClr val="windowText" lastClr="000000"/>
      </a:dk1>
      <a:lt1>
        <a:sysClr val="window" lastClr="FFFFFF"/>
      </a:lt1>
      <a:dk2>
        <a:srgbClr val="1A2E40"/>
      </a:dk2>
      <a:lt2>
        <a:srgbClr val="EBE7DD"/>
      </a:lt2>
      <a:accent1>
        <a:srgbClr val="69A1AB"/>
      </a:accent1>
      <a:accent2>
        <a:srgbClr val="F2C418"/>
      </a:accent2>
      <a:accent3>
        <a:srgbClr val="87492C"/>
      </a:accent3>
      <a:accent4>
        <a:srgbClr val="4A845E"/>
      </a:accent4>
      <a:accent5>
        <a:srgbClr val="DC9528"/>
      </a:accent5>
      <a:accent6>
        <a:srgbClr val="9A5D78"/>
      </a:accent6>
      <a:hlink>
        <a:srgbClr val="66C8E3"/>
      </a:hlink>
      <a:folHlink>
        <a:srgbClr val="B162A1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17F9D331-421E-442F-B033-AF5B21A4485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TM10001105[[fn=Περικοπή]]</Template>
  <TotalTime>807</TotalTime>
  <Words>1013</Words>
  <Application>Microsoft Office PowerPoint</Application>
  <PresentationFormat>Ευρεία οθόνη</PresentationFormat>
  <Paragraphs>63</Paragraphs>
  <Slides>12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12</vt:i4>
      </vt:variant>
    </vt:vector>
  </HeadingPairs>
  <TitlesOfParts>
    <vt:vector size="16" baseType="lpstr">
      <vt:lpstr>Franklin Gothic Book</vt:lpstr>
      <vt:lpstr>Segoe Script</vt:lpstr>
      <vt:lpstr>Times New Roman</vt:lpstr>
      <vt:lpstr>Περικοπή</vt:lpstr>
      <vt:lpstr>Θεωριεσ της λογοτεχνιασ</vt:lpstr>
      <vt:lpstr>τι ειναι λογοτεχνια;</vt:lpstr>
      <vt:lpstr>ΜΕΛΕΤΗ:    Jonathan Culler, «Τι είναι η λογοτεχνία και γιατί μας ενδιαφέρει;» (στο eclass).  Βαγενάς, Νάσος, «Θεωρία ή Κριτική;»  (στο eclass)  </vt:lpstr>
      <vt:lpstr>Τι είναι η Λογοτεχνία;</vt:lpstr>
      <vt:lpstr>Γραμματεία = το σύνολο γραπτών κειμένων μιας κοινότητας Λογοτεχνία = επινοητική γραφή</vt:lpstr>
      <vt:lpstr>Ποια είναι κατά τη γνώμη σου η διαφορά ανάμεσα στα 2;</vt:lpstr>
      <vt:lpstr>Ποια είναι κατά τη γνώμη σου η διαφορά ανάμεσα στα 2;</vt:lpstr>
      <vt:lpstr>Άρα:</vt:lpstr>
      <vt:lpstr>ΤΙ ΕΙΝΑΙ Η ΛΟΓΟΤΕΧΝΙΚΟΤΗΤΑ; </vt:lpstr>
      <vt:lpstr>Τι είναι η κριτική της λογοτεχνίας;   </vt:lpstr>
      <vt:lpstr>Τι είναι η θεωρία της λογοτεχνίας;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Θεωριεσ της λογοτεχνιασ</dc:title>
  <dc:creator>Georgia Gotsi</dc:creator>
  <cp:lastModifiedBy>Georgia Gotsi</cp:lastModifiedBy>
  <cp:revision>24</cp:revision>
  <dcterms:created xsi:type="dcterms:W3CDTF">2020-10-04T20:20:45Z</dcterms:created>
  <dcterms:modified xsi:type="dcterms:W3CDTF">2022-03-08T18:14:28Z</dcterms:modified>
</cp:coreProperties>
</file>