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388" r:id="rId1"/>
  </p:sldMasterIdLst>
  <p:sldIdLst>
    <p:sldId id="256" r:id="rId2"/>
    <p:sldId id="274" r:id="rId3"/>
    <p:sldId id="257" r:id="rId4"/>
    <p:sldId id="271" r:id="rId5"/>
    <p:sldId id="275" r:id="rId6"/>
    <p:sldId id="258" r:id="rId7"/>
    <p:sldId id="259" r:id="rId8"/>
    <p:sldId id="260" r:id="rId9"/>
    <p:sldId id="270" r:id="rId10"/>
    <p:sldId id="262" r:id="rId11"/>
    <p:sldId id="263" r:id="rId12"/>
    <p:sldId id="268" r:id="rId13"/>
    <p:sldId id="265" r:id="rId14"/>
    <p:sldId id="266" r:id="rId15"/>
    <p:sldId id="267" r:id="rId16"/>
    <p:sldId id="282" r:id="rId17"/>
    <p:sldId id="272" r:id="rId18"/>
    <p:sldId id="281" r:id="rId19"/>
    <p:sldId id="277" r:id="rId20"/>
    <p:sldId id="283" r:id="rId21"/>
    <p:sldId id="279" r:id="rId22"/>
    <p:sldId id="276" r:id="rId23"/>
    <p:sldId id="273"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35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F2853615-BFDE-46DE-814C-47EC6EF6D371}" type="datetimeFigureOut">
              <a:rPr lang="el-GR" smtClean="0"/>
              <a:t>11/5/2016</a:t>
            </a:fld>
            <a:endParaRPr lang="el-GR"/>
          </a:p>
        </p:txBody>
      </p:sp>
      <p:sp>
        <p:nvSpPr>
          <p:cNvPr id="19" name="Footer Placeholder 18"/>
          <p:cNvSpPr>
            <a:spLocks noGrp="1"/>
          </p:cNvSpPr>
          <p:nvPr>
            <p:ph type="ftr" sz="quarter" idx="11"/>
          </p:nvPr>
        </p:nvSpPr>
        <p:spPr/>
        <p:txBody>
          <a:bodyPr/>
          <a:lstStyle/>
          <a:p>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F2853615-BFDE-46DE-814C-47EC6EF6D371}" type="datetimeFigureOut">
              <a:rPr lang="el-GR" smtClean="0"/>
              <a:t>11/5/2016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F2853615-BFDE-46DE-814C-47EC6EF6D371}" type="datetimeFigureOut">
              <a:rPr lang="el-GR" smtClean="0"/>
              <a:t>11/5/2016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F2853615-BFDE-46DE-814C-47EC6EF6D371}" type="datetimeFigureOut">
              <a:rPr lang="el-GR" smtClean="0"/>
              <a:t>11/5/2016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F2853615-BFDE-46DE-814C-47EC6EF6D371}" type="datetimeFigureOut">
              <a:rPr lang="el-GR" smtClean="0"/>
              <a:t>11/5/2016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F2853615-BFDE-46DE-814C-47EC6EF6D371}" type="datetimeFigureOut">
              <a:rPr lang="el-GR" smtClean="0"/>
              <a:t>11/5/2016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F2853615-BFDE-46DE-814C-47EC6EF6D371}" type="datetimeFigureOut">
              <a:rPr lang="el-GR" smtClean="0"/>
              <a:t>11/5/2016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F2853615-BFDE-46DE-814C-47EC6EF6D371}" type="datetimeFigureOut">
              <a:rPr lang="el-GR" smtClean="0"/>
              <a:t>11/5/2016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53615-BFDE-46DE-814C-47EC6EF6D371}" type="datetimeFigureOut">
              <a:rPr lang="el-GR" smtClean="0"/>
              <a:t>11/5/2016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F2853615-BFDE-46DE-814C-47EC6EF6D371}" type="datetimeFigureOut">
              <a:rPr lang="el-GR" smtClean="0"/>
              <a:t>11/5/2016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F2853615-BFDE-46DE-814C-47EC6EF6D371}" type="datetimeFigureOut">
              <a:rPr lang="el-GR" smtClean="0"/>
              <a:t>11/5/2016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2853615-BFDE-46DE-814C-47EC6EF6D371}" type="datetimeFigureOut">
              <a:rPr lang="el-GR" smtClean="0"/>
              <a:t>11/5/2016</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5389" r:id="rId1"/>
    <p:sldLayoutId id="2147485390" r:id="rId2"/>
    <p:sldLayoutId id="2147485391" r:id="rId3"/>
    <p:sldLayoutId id="2147485392" r:id="rId4"/>
    <p:sldLayoutId id="2147485393" r:id="rId5"/>
    <p:sldLayoutId id="2147485394" r:id="rId6"/>
    <p:sldLayoutId id="2147485395" r:id="rId7"/>
    <p:sldLayoutId id="2147485396" r:id="rId8"/>
    <p:sldLayoutId id="2147485397" r:id="rId9"/>
    <p:sldLayoutId id="2147485398" r:id="rId10"/>
    <p:sldLayoutId id="214748539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tovima.gr/opinions/article/?aid=182880" TargetMode="External"/><Relationship Id="rId2" Type="http://schemas.openxmlformats.org/officeDocument/2006/relationships/hyperlink" Target="https://www.academia.edu/11897070/Roland_Barthes_The_Death_of_the_Author_and_The_Grain_of_the_Voice" TargetMode="External"/><Relationship Id="rId1" Type="http://schemas.openxmlformats.org/officeDocument/2006/relationships/slideLayout" Target="../slideLayouts/slideLayout2.xml"/><Relationship Id="rId5" Type="http://schemas.openxmlformats.org/officeDocument/2006/relationships/hyperlink" Target="http://www.eens-congress.eu/?main__page=1&amp;main__lang=de&amp;eensCongress_cmd=showPaper&amp;eensCongress_id=100" TargetMode="External"/><Relationship Id="rId4" Type="http://schemas.openxmlformats.org/officeDocument/2006/relationships/hyperlink" Target="http://www.tovima.gr/opinions/article/?aid=511098"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cap="none" dirty="0" smtClean="0"/>
              <a:t>Ο θάνατος του συγγραφέα</a:t>
            </a:r>
            <a:endParaRPr lang="el-GR" cap="none" dirty="0"/>
          </a:p>
        </p:txBody>
      </p:sp>
      <p:sp>
        <p:nvSpPr>
          <p:cNvPr id="3" name="Υπότιτλος 2"/>
          <p:cNvSpPr>
            <a:spLocks noGrp="1"/>
          </p:cNvSpPr>
          <p:nvPr>
            <p:ph type="subTitle" idx="1"/>
          </p:nvPr>
        </p:nvSpPr>
        <p:spPr/>
        <p:txBody>
          <a:bodyPr/>
          <a:lstStyle/>
          <a:p>
            <a:r>
              <a:rPr lang="en-US" dirty="0" smtClean="0"/>
              <a:t>Roland Barthes</a:t>
            </a:r>
            <a:endParaRPr lang="el-GR" dirty="0"/>
          </a:p>
        </p:txBody>
      </p:sp>
      <p:sp>
        <p:nvSpPr>
          <p:cNvPr id="4" name="Υπότιτλος 2"/>
          <p:cNvSpPr txBox="1">
            <a:spLocks/>
          </p:cNvSpPr>
          <p:nvPr/>
        </p:nvSpPr>
        <p:spPr>
          <a:xfrm>
            <a:off x="1066800" y="5157192"/>
            <a:ext cx="8077200" cy="971717"/>
          </a:xfrm>
          <a:prstGeom prst="rect">
            <a:avLst/>
          </a:prstGeom>
        </p:spPr>
        <p:txBody>
          <a:bodyPr vert="horz" lIns="118872" tIns="0" rIns="45720" bIns="0" rtlCol="0" anchor="b">
            <a:normAutofit/>
          </a:bodyPr>
          <a:lstStyle>
            <a:lvl1pPr marL="0" indent="0" algn="l" rtl="0" eaLnBrk="1" latinLnBrk="0" hangingPunct="1">
              <a:spcBef>
                <a:spcPts val="0"/>
              </a:spcBef>
              <a:buClr>
                <a:schemeClr val="accent1"/>
              </a:buClr>
              <a:buSzPct val="80000"/>
              <a:buFont typeface="Wingdings 2"/>
              <a:buNone/>
              <a:defRPr kumimoji="0" sz="2000" kern="1200">
                <a:solidFill>
                  <a:srgbClr val="FFFFFF"/>
                </a:solidFill>
                <a:latin typeface="+mn-lt"/>
                <a:ea typeface="+mn-ea"/>
                <a:cs typeface="+mn-cs"/>
              </a:defRPr>
            </a:lvl1pPr>
            <a:lvl2pPr marL="457200" indent="0" algn="ctr" rtl="0" eaLnBrk="1" latinLnBrk="0" hangingPunct="1">
              <a:spcBef>
                <a:spcPct val="20000"/>
              </a:spcBef>
              <a:buClr>
                <a:schemeClr val="accent2"/>
              </a:buClr>
              <a:buSzPct val="90000"/>
              <a:buFont typeface="Wingdings"/>
              <a:buNone/>
              <a:defRPr kumimoji="0" sz="2800" kern="1200">
                <a:solidFill>
                  <a:schemeClr val="tx1">
                    <a:tint val="75000"/>
                  </a:schemeClr>
                </a:solidFill>
                <a:latin typeface="+mn-lt"/>
                <a:ea typeface="+mn-ea"/>
                <a:cs typeface="+mn-cs"/>
              </a:defRPr>
            </a:lvl2pPr>
            <a:lvl3pPr marL="914400" indent="0" algn="ctr" rtl="0" eaLnBrk="1" latinLnBrk="0" hangingPunct="1">
              <a:spcBef>
                <a:spcPct val="20000"/>
              </a:spcBef>
              <a:buClr>
                <a:schemeClr val="accent3"/>
              </a:buClr>
              <a:buFont typeface="Arial"/>
              <a:buNone/>
              <a:defRPr kumimoji="0" sz="2400" kern="1200">
                <a:solidFill>
                  <a:schemeClr val="tx1">
                    <a:tint val="75000"/>
                  </a:schemeClr>
                </a:solidFill>
                <a:latin typeface="+mn-lt"/>
                <a:ea typeface="+mn-ea"/>
                <a:cs typeface="+mn-cs"/>
              </a:defRPr>
            </a:lvl3pPr>
            <a:lvl4pPr marL="1371600" indent="0" algn="ctr" rtl="0" eaLnBrk="1" latinLnBrk="0" hangingPunct="1">
              <a:spcBef>
                <a:spcPct val="20000"/>
              </a:spcBef>
              <a:buClr>
                <a:schemeClr val="accent4"/>
              </a:buClr>
              <a:buFont typeface="Arial"/>
              <a:buNone/>
              <a:defRPr kumimoji="0" sz="2000" kern="1200">
                <a:solidFill>
                  <a:schemeClr val="tx1">
                    <a:tint val="75000"/>
                  </a:schemeClr>
                </a:solidFill>
                <a:latin typeface="+mn-lt"/>
                <a:ea typeface="+mn-ea"/>
                <a:cs typeface="+mn-cs"/>
              </a:defRPr>
            </a:lvl4pPr>
            <a:lvl5pPr marL="1828800" indent="0" algn="ctr" rtl="0" eaLnBrk="1" latinLnBrk="0" hangingPunct="1">
              <a:spcBef>
                <a:spcPct val="20000"/>
              </a:spcBef>
              <a:buClr>
                <a:schemeClr val="accent5"/>
              </a:buClr>
              <a:buFont typeface="Wingdings 3"/>
              <a:buNone/>
              <a:defRPr kumimoji="0" lang="en-US" sz="2000" kern="1200">
                <a:solidFill>
                  <a:schemeClr val="tx1">
                    <a:tint val="75000"/>
                  </a:schemeClr>
                </a:solidFill>
                <a:latin typeface="+mn-lt"/>
                <a:ea typeface="+mn-ea"/>
                <a:cs typeface="+mn-cs"/>
              </a:defRPr>
            </a:lvl5pPr>
            <a:lvl6pPr marL="2286000" indent="0" algn="ctr" rtl="0" eaLnBrk="1" latinLnBrk="0" hangingPunct="1">
              <a:spcBef>
                <a:spcPct val="20000"/>
              </a:spcBef>
              <a:buClr>
                <a:schemeClr val="accent6"/>
              </a:buClr>
              <a:buSzPct val="100000"/>
              <a:buFont typeface="Wingdings 2"/>
              <a:buNone/>
              <a:defRPr kumimoji="0" sz="2000" kern="1200">
                <a:solidFill>
                  <a:schemeClr val="tx1">
                    <a:tint val="75000"/>
                  </a:schemeClr>
                </a:solidFill>
                <a:latin typeface="+mn-lt"/>
                <a:ea typeface="+mn-ea"/>
                <a:cs typeface="+mn-cs"/>
              </a:defRPr>
            </a:lvl6pPr>
            <a:lvl7pPr marL="2743200" indent="0" algn="ctr" rtl="0" eaLnBrk="1" latinLnBrk="0" hangingPunct="1">
              <a:spcBef>
                <a:spcPct val="20000"/>
              </a:spcBef>
              <a:buClr>
                <a:schemeClr val="accent1"/>
              </a:buClr>
              <a:buSzPct val="100000"/>
              <a:buFont typeface="Wingdings 2"/>
              <a:buNone/>
              <a:defRPr kumimoji="0" sz="1800" kern="1200">
                <a:solidFill>
                  <a:schemeClr val="tx1">
                    <a:tint val="75000"/>
                  </a:schemeClr>
                </a:solidFill>
                <a:latin typeface="+mn-lt"/>
                <a:ea typeface="+mn-ea"/>
                <a:cs typeface="+mn-cs"/>
              </a:defRPr>
            </a:lvl7pPr>
            <a:lvl8pPr marL="3200400" indent="0" algn="ctr" rtl="0" eaLnBrk="1" latinLnBrk="0" hangingPunct="1">
              <a:spcBef>
                <a:spcPct val="20000"/>
              </a:spcBef>
              <a:buClr>
                <a:schemeClr val="accent2"/>
              </a:buClr>
              <a:buFont typeface="Wingdings 2" pitchFamily="18" charset="2"/>
              <a:buNone/>
              <a:defRPr kumimoji="0" sz="1800" kern="1200">
                <a:solidFill>
                  <a:schemeClr val="tx1">
                    <a:tint val="75000"/>
                  </a:schemeClr>
                </a:solidFill>
                <a:latin typeface="+mn-lt"/>
                <a:ea typeface="+mn-ea"/>
                <a:cs typeface="+mn-cs"/>
              </a:defRPr>
            </a:lvl8pPr>
            <a:lvl9pPr marL="3657600" indent="0" algn="ctr" rtl="0" eaLnBrk="1" latinLnBrk="0" hangingPunct="1">
              <a:spcBef>
                <a:spcPct val="20000"/>
              </a:spcBef>
              <a:buClr>
                <a:schemeClr val="accent3"/>
              </a:buClr>
              <a:buFont typeface="Wingdings 2" pitchFamily="18" charset="2"/>
              <a:buNone/>
              <a:defRPr kumimoji="0" sz="1800" kern="1200" baseline="0">
                <a:solidFill>
                  <a:schemeClr val="tx1">
                    <a:tint val="75000"/>
                  </a:schemeClr>
                </a:solidFill>
                <a:latin typeface="+mn-lt"/>
                <a:ea typeface="+mn-ea"/>
                <a:cs typeface="+mn-cs"/>
              </a:defRPr>
            </a:lvl9pPr>
            <a:extLst/>
          </a:lstStyle>
          <a:p>
            <a:pPr algn="r"/>
            <a:r>
              <a:rPr lang="el-GR" dirty="0" smtClean="0"/>
              <a:t>Μάθημα: Θεωρία της Λογοτεχνίας</a:t>
            </a:r>
          </a:p>
          <a:p>
            <a:pPr algn="r"/>
            <a:r>
              <a:rPr lang="el-GR" dirty="0" smtClean="0"/>
              <a:t>Εργασία: Ειρήνη </a:t>
            </a:r>
            <a:r>
              <a:rPr lang="el-GR" dirty="0" err="1" smtClean="0"/>
              <a:t>Γεωργουλάκη</a:t>
            </a:r>
            <a:r>
              <a:rPr lang="el-GR" dirty="0" smtClean="0"/>
              <a:t>-</a:t>
            </a:r>
            <a:r>
              <a:rPr lang="el-GR" dirty="0" err="1" smtClean="0"/>
              <a:t>Μισεγιάννη</a:t>
            </a:r>
            <a:endParaRPr lang="el-GR" dirty="0" smtClean="0"/>
          </a:p>
          <a:p>
            <a:pPr algn="r"/>
            <a:r>
              <a:rPr lang="el-GR" dirty="0" smtClean="0"/>
              <a:t>Α.Μ: 453628</a:t>
            </a:r>
            <a:endParaRPr lang="el-GR" dirty="0"/>
          </a:p>
        </p:txBody>
      </p:sp>
    </p:spTree>
    <p:extLst>
      <p:ext uri="{BB962C8B-B14F-4D97-AF65-F5344CB8AC3E}">
        <p14:creationId xmlns:p14="http://schemas.microsoft.com/office/powerpoint/2010/main" val="21879588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2447" y="620688"/>
            <a:ext cx="8229600" cy="938368"/>
          </a:xfrm>
        </p:spPr>
        <p:txBody>
          <a:bodyPr>
            <a:normAutofit fontScale="90000"/>
          </a:bodyPr>
          <a:lstStyle/>
          <a:p>
            <a:r>
              <a:rPr lang="el-GR" cap="none" dirty="0" smtClean="0"/>
              <a:t>Απομακρύνοντας το Συγγραφέα…</a:t>
            </a:r>
            <a:endParaRPr lang="el-GR" cap="none" dirty="0"/>
          </a:p>
        </p:txBody>
      </p:sp>
      <p:sp>
        <p:nvSpPr>
          <p:cNvPr id="3" name="Θέση περιεχομένου 2"/>
          <p:cNvSpPr>
            <a:spLocks noGrp="1"/>
          </p:cNvSpPr>
          <p:nvPr>
            <p:ph idx="1"/>
          </p:nvPr>
        </p:nvSpPr>
        <p:spPr>
          <a:xfrm>
            <a:off x="1115616" y="4869160"/>
            <a:ext cx="4896544" cy="1725817"/>
          </a:xfrm>
        </p:spPr>
        <p:txBody>
          <a:bodyPr>
            <a:normAutofit fontScale="92500" lnSpcReduction="10000"/>
          </a:bodyPr>
          <a:lstStyle/>
          <a:p>
            <a:pPr algn="just"/>
            <a:r>
              <a:rPr lang="el-GR" sz="2800" dirty="0" smtClean="0"/>
              <a:t>Χρόνος εκφοράς- γραφής: </a:t>
            </a:r>
            <a:r>
              <a:rPr lang="el-GR" sz="2800" i="1" dirty="0" smtClean="0"/>
              <a:t>εδώ </a:t>
            </a:r>
            <a:r>
              <a:rPr lang="el-GR" sz="2800" dirty="0" smtClean="0"/>
              <a:t>και </a:t>
            </a:r>
            <a:r>
              <a:rPr lang="el-GR" sz="2800" i="1" dirty="0" smtClean="0"/>
              <a:t>τώρα</a:t>
            </a:r>
            <a:r>
              <a:rPr lang="el-GR" sz="2800" dirty="0" smtClean="0"/>
              <a:t>.</a:t>
            </a:r>
          </a:p>
          <a:p>
            <a:pPr algn="just"/>
            <a:endParaRPr lang="el-GR" sz="2800" dirty="0" smtClean="0"/>
          </a:p>
          <a:p>
            <a:pPr algn="just"/>
            <a:r>
              <a:rPr lang="el-GR" sz="2800" dirty="0" smtClean="0"/>
              <a:t>Γραφή= κάτι το </a:t>
            </a:r>
            <a:r>
              <a:rPr lang="el-GR" sz="2800" dirty="0" err="1" smtClean="0"/>
              <a:t>επιτελεστικό</a:t>
            </a:r>
            <a:endParaRPr lang="el-GR" sz="2800" dirty="0" smtClean="0"/>
          </a:p>
          <a:p>
            <a:pPr algn="just"/>
            <a:endParaRPr lang="el-GR" sz="2800" dirty="0" smtClean="0"/>
          </a:p>
        </p:txBody>
      </p:sp>
      <p:cxnSp>
        <p:nvCxnSpPr>
          <p:cNvPr id="8" name="Ευθύγραμμο βέλος σύνδεσης 7"/>
          <p:cNvCxnSpPr/>
          <p:nvPr/>
        </p:nvCxnSpPr>
        <p:spPr>
          <a:xfrm>
            <a:off x="611560" y="3140968"/>
            <a:ext cx="45365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5724128" y="4149080"/>
            <a:ext cx="25202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Επεξήγηση με στρογγυλεμένο παραλληλόγραμμο 18"/>
          <p:cNvSpPr/>
          <p:nvPr/>
        </p:nvSpPr>
        <p:spPr>
          <a:xfrm>
            <a:off x="539551" y="2276872"/>
            <a:ext cx="1619733" cy="648072"/>
          </a:xfrm>
          <a:prstGeom prst="wedgeRoundRectCallout">
            <a:avLst>
              <a:gd name="adj1" fmla="val 26713"/>
              <a:gd name="adj2" fmla="val 7956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Συγγραφέας</a:t>
            </a:r>
            <a:endParaRPr lang="el-GR" dirty="0"/>
          </a:p>
        </p:txBody>
      </p:sp>
      <p:sp>
        <p:nvSpPr>
          <p:cNvPr id="20" name="Επεξήγηση με στρογγυλεμένο παραλληλόγραμμο 19"/>
          <p:cNvSpPr/>
          <p:nvPr/>
        </p:nvSpPr>
        <p:spPr>
          <a:xfrm>
            <a:off x="2699792" y="3501008"/>
            <a:ext cx="1584176" cy="648072"/>
          </a:xfrm>
          <a:prstGeom prst="wedgeRoundRectCallout">
            <a:avLst>
              <a:gd name="adj1" fmla="val 17338"/>
              <a:gd name="adj2" fmla="val -101352"/>
              <a:gd name="adj3" fmla="val 16667"/>
            </a:avLst>
          </a:prstGeom>
          <a:solidFill>
            <a:schemeClr val="accent2">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Κείμενο</a:t>
            </a:r>
            <a:endParaRPr lang="el-GR" dirty="0"/>
          </a:p>
        </p:txBody>
      </p:sp>
      <p:sp>
        <p:nvSpPr>
          <p:cNvPr id="22" name="Επεξήγηση με στρογγυλεμένο παραλληλόγραμμο 21"/>
          <p:cNvSpPr/>
          <p:nvPr/>
        </p:nvSpPr>
        <p:spPr>
          <a:xfrm>
            <a:off x="5796136" y="3255480"/>
            <a:ext cx="1623199" cy="648072"/>
          </a:xfrm>
          <a:prstGeom prst="wedgeRoundRectCallout">
            <a:avLst>
              <a:gd name="adj1" fmla="val 24980"/>
              <a:gd name="adj2" fmla="val 7956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Συγγραφέας</a:t>
            </a:r>
            <a:endParaRPr lang="el-GR" dirty="0"/>
          </a:p>
        </p:txBody>
      </p:sp>
      <p:sp>
        <p:nvSpPr>
          <p:cNvPr id="23" name="Επεξήγηση με στρογγυλεμένο παραλληλόγραμμο 22"/>
          <p:cNvSpPr/>
          <p:nvPr/>
        </p:nvSpPr>
        <p:spPr>
          <a:xfrm>
            <a:off x="6627247" y="4365104"/>
            <a:ext cx="1584176" cy="504056"/>
          </a:xfrm>
          <a:prstGeom prst="wedgeRoundRectCallout">
            <a:avLst>
              <a:gd name="adj1" fmla="val -24556"/>
              <a:gd name="adj2" fmla="val -89915"/>
              <a:gd name="adj3" fmla="val 16667"/>
            </a:avLst>
          </a:prstGeom>
          <a:solidFill>
            <a:schemeClr val="accent2">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Κείμενο</a:t>
            </a:r>
            <a:endParaRPr lang="el-GR" dirty="0"/>
          </a:p>
        </p:txBody>
      </p:sp>
      <p:sp>
        <p:nvSpPr>
          <p:cNvPr id="24" name="Θέση περιεχομένου 2"/>
          <p:cNvSpPr txBox="1">
            <a:spLocks/>
          </p:cNvSpPr>
          <p:nvPr/>
        </p:nvSpPr>
        <p:spPr>
          <a:xfrm>
            <a:off x="5355866" y="2074044"/>
            <a:ext cx="3419872" cy="1078933"/>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r>
              <a:rPr lang="el-GR" sz="2800" dirty="0" smtClean="0"/>
              <a:t>Τι συμβαίνει στην πραγματικότητα</a:t>
            </a:r>
          </a:p>
        </p:txBody>
      </p:sp>
      <p:sp>
        <p:nvSpPr>
          <p:cNvPr id="25" name="Θέση περιεχομένου 2"/>
          <p:cNvSpPr txBox="1">
            <a:spLocks/>
          </p:cNvSpPr>
          <p:nvPr/>
        </p:nvSpPr>
        <p:spPr>
          <a:xfrm>
            <a:off x="412447" y="1693259"/>
            <a:ext cx="4896544" cy="591161"/>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r>
              <a:rPr lang="el-GR" sz="2800" dirty="0" smtClean="0"/>
              <a:t>Τι πιστεύουμε ότι συμβαίνει</a:t>
            </a:r>
          </a:p>
          <a:p>
            <a:pPr algn="just"/>
            <a:endParaRPr lang="el-GR" sz="2800" dirty="0" smtClean="0"/>
          </a:p>
        </p:txBody>
      </p:sp>
      <p:sp>
        <p:nvSpPr>
          <p:cNvPr id="5" name="Καμπύλο βέλος προς τα κάτω 4"/>
          <p:cNvSpPr/>
          <p:nvPr/>
        </p:nvSpPr>
        <p:spPr>
          <a:xfrm rot="1455480">
            <a:off x="2244762" y="2626861"/>
            <a:ext cx="1248187" cy="438020"/>
          </a:xfrm>
          <a:prstGeom prst="curvedDownArrow">
            <a:avLst/>
          </a:prstGeom>
          <a:solidFill>
            <a:schemeClr val="accent4">
              <a:lumMod val="60000"/>
              <a:lumOff val="40000"/>
              <a:alpha val="54000"/>
            </a:schemeClr>
          </a:solidFill>
          <a:ln>
            <a:solidFill>
              <a:schemeClr val="accent4">
                <a:lumMod val="75000"/>
                <a:alpha val="71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val="1836332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Τι είναι ένα κείμενο;</a:t>
            </a:r>
            <a:endParaRPr lang="el-GR" dirty="0"/>
          </a:p>
        </p:txBody>
      </p:sp>
      <p:sp>
        <p:nvSpPr>
          <p:cNvPr id="3" name="Θέση περιεχομένου 2"/>
          <p:cNvSpPr>
            <a:spLocks noGrp="1"/>
          </p:cNvSpPr>
          <p:nvPr>
            <p:ph idx="1"/>
          </p:nvPr>
        </p:nvSpPr>
        <p:spPr>
          <a:xfrm>
            <a:off x="457200" y="2276872"/>
            <a:ext cx="8229600" cy="4047728"/>
          </a:xfrm>
        </p:spPr>
        <p:txBody>
          <a:bodyPr>
            <a:normAutofit/>
          </a:bodyPr>
          <a:lstStyle/>
          <a:p>
            <a:pPr algn="just"/>
            <a:r>
              <a:rPr lang="el-GR" dirty="0" smtClean="0"/>
              <a:t>Κείμενο ≠ γραμμή λέξεων &lt; νόημα μοναδικό (το μήνυμα του Συγγραφέα-Θεού)</a:t>
            </a:r>
          </a:p>
          <a:p>
            <a:pPr algn="just"/>
            <a:endParaRPr lang="el-GR" dirty="0" smtClean="0"/>
          </a:p>
          <a:p>
            <a:pPr algn="just"/>
            <a:r>
              <a:rPr lang="el-GR" dirty="0" smtClean="0"/>
              <a:t>Κείμενο = ένας χώρος με πολλαπλές διαστάσεις, όπου παντρεύονται και </a:t>
            </a:r>
            <a:r>
              <a:rPr lang="el-GR" dirty="0" err="1" smtClean="0"/>
              <a:t>αλληλοαμφισβητούνται</a:t>
            </a:r>
            <a:r>
              <a:rPr lang="el-GR" dirty="0" smtClean="0"/>
              <a:t> ποικίλες γραφές, από τις οποίες καμία δεν είναι η αρχική.</a:t>
            </a:r>
          </a:p>
          <a:p>
            <a:pPr algn="just"/>
            <a:endParaRPr lang="el-GR" dirty="0" smtClean="0"/>
          </a:p>
        </p:txBody>
      </p:sp>
    </p:spTree>
    <p:extLst>
      <p:ext uri="{BB962C8B-B14F-4D97-AF65-F5344CB8AC3E}">
        <p14:creationId xmlns:p14="http://schemas.microsoft.com/office/powerpoint/2010/main" val="688878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Ποιος είναι, άρα, ο ρόλος του συγγραφέα;</a:t>
            </a:r>
            <a:endParaRPr lang="el-GR" dirty="0"/>
          </a:p>
        </p:txBody>
      </p:sp>
      <p:sp>
        <p:nvSpPr>
          <p:cNvPr id="3" name="Θέση περιεχομένου 2"/>
          <p:cNvSpPr>
            <a:spLocks noGrp="1"/>
          </p:cNvSpPr>
          <p:nvPr>
            <p:ph sz="half" idx="1"/>
          </p:nvPr>
        </p:nvSpPr>
        <p:spPr>
          <a:xfrm>
            <a:off x="3059832" y="1988840"/>
            <a:ext cx="6084168" cy="4752528"/>
          </a:xfrm>
          <a:prstGeom prst="rect">
            <a:avLst/>
          </a:prstGeom>
        </p:spPr>
        <p:txBody>
          <a:bodyPr>
            <a:normAutofit fontScale="85000" lnSpcReduction="20000"/>
          </a:bodyPr>
          <a:lstStyle/>
          <a:p>
            <a:pPr algn="just"/>
            <a:r>
              <a:rPr lang="el-GR" dirty="0" smtClean="0"/>
              <a:t>Όλη η λογοτεχνία είναι διακειμενική.</a:t>
            </a:r>
          </a:p>
          <a:p>
            <a:pPr algn="just"/>
            <a:endParaRPr lang="el-GR" dirty="0"/>
          </a:p>
          <a:p>
            <a:pPr algn="just"/>
            <a:r>
              <a:rPr lang="el-GR" dirty="0" smtClean="0"/>
              <a:t>Η βιογραφία του συγγραφέα δεν είναι παρά άλλο ένα κείμενο.</a:t>
            </a:r>
          </a:p>
          <a:p>
            <a:pPr algn="just"/>
            <a:endParaRPr lang="el-GR" dirty="0"/>
          </a:p>
          <a:p>
            <a:pPr algn="just"/>
            <a:r>
              <a:rPr lang="el-GR" dirty="0" smtClean="0"/>
              <a:t>Ο συγγραφέας συνενώνει στοιχεία, αναμειγνύει τις γραφές, αντιπαραθέτει τις μεν στις δε.</a:t>
            </a:r>
          </a:p>
          <a:p>
            <a:pPr algn="just"/>
            <a:endParaRPr lang="el-GR" dirty="0"/>
          </a:p>
          <a:p>
            <a:pPr algn="just"/>
            <a:r>
              <a:rPr lang="el-GR" dirty="0" smtClean="0"/>
              <a:t>Ο ίδιος χάνει την ταυτότητά του, δεν έχει στη διάθεσή του παρά ένα απέραντο λεξικό, από όπου αντλεί μια γραφή, η οποία δε σταματά ποτέ.</a:t>
            </a:r>
          </a:p>
          <a:p>
            <a:pPr algn="just"/>
            <a:endParaRPr lang="el-GR" dirty="0"/>
          </a:p>
          <a:p>
            <a:pPr algn="just"/>
            <a:r>
              <a:rPr lang="el-GR" dirty="0" smtClean="0"/>
              <a:t>Το βιβλίο δεν είναι παρά ένα πλέγμα σημείων.</a:t>
            </a:r>
          </a:p>
          <a:p>
            <a:pPr algn="just"/>
            <a:endParaRPr lang="el-GR" dirty="0"/>
          </a:p>
          <a:p>
            <a:pPr algn="just"/>
            <a:endParaRPr lang="el-GR" dirty="0" smtClean="0"/>
          </a:p>
          <a:p>
            <a:pPr algn="just"/>
            <a:endParaRPr lang="el-GR" dirty="0"/>
          </a:p>
          <a:p>
            <a:pPr algn="just"/>
            <a:endParaRPr lang="el-GR" dirty="0" smtClean="0"/>
          </a:p>
          <a:p>
            <a:pPr algn="just"/>
            <a:endParaRPr lang="el-GR" dirty="0"/>
          </a:p>
          <a:p>
            <a:pPr algn="just"/>
            <a:endParaRPr lang="el-GR" dirty="0"/>
          </a:p>
        </p:txBody>
      </p:sp>
      <p:pic>
        <p:nvPicPr>
          <p:cNvPr id="6" name="Θέση περιεχομένου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8353" y="2060848"/>
            <a:ext cx="2922422" cy="4392488"/>
          </a:xfrm>
          <a:prstGeom prst="rect">
            <a:avLst/>
          </a:prstGeom>
        </p:spPr>
      </p:pic>
    </p:spTree>
    <p:extLst>
      <p:ext uri="{BB962C8B-B14F-4D97-AF65-F5344CB8AC3E}">
        <p14:creationId xmlns:p14="http://schemas.microsoft.com/office/powerpoint/2010/main" val="13822341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cap="none" dirty="0" smtClean="0"/>
              <a:t>Ποιος είναι, λοιπόν, ο στόχος του κριτικού;</a:t>
            </a:r>
            <a:endParaRPr lang="el-GR" cap="none" dirty="0"/>
          </a:p>
        </p:txBody>
      </p:sp>
      <p:sp>
        <p:nvSpPr>
          <p:cNvPr id="5" name="Θέση περιεχομένου 4"/>
          <p:cNvSpPr>
            <a:spLocks noGrp="1"/>
          </p:cNvSpPr>
          <p:nvPr>
            <p:ph idx="1"/>
          </p:nvPr>
        </p:nvSpPr>
        <p:spPr/>
        <p:txBody>
          <a:bodyPr>
            <a:normAutofit/>
          </a:bodyPr>
          <a:lstStyle/>
          <a:p>
            <a:pPr algn="just"/>
            <a:r>
              <a:rPr lang="el-GR" strike="sngStrike" dirty="0" smtClean="0"/>
              <a:t>αποκρυπτογράφηση του κειμένου</a:t>
            </a:r>
            <a:endParaRPr lang="en-US" dirty="0" smtClean="0"/>
          </a:p>
          <a:p>
            <a:pPr algn="just"/>
            <a:endParaRPr lang="el-GR" dirty="0" smtClean="0"/>
          </a:p>
          <a:p>
            <a:pPr algn="just"/>
            <a:r>
              <a:rPr lang="el-GR" strike="sngStrike" dirty="0" smtClean="0"/>
              <a:t>εφοδιασμός κειμένου με ένα έσχατο σημαινόμενο</a:t>
            </a:r>
          </a:p>
          <a:p>
            <a:pPr algn="just"/>
            <a:endParaRPr lang="el-GR" dirty="0"/>
          </a:p>
          <a:p>
            <a:pPr algn="just"/>
            <a:r>
              <a:rPr lang="el-GR" dirty="0" smtClean="0"/>
              <a:t>Η λογοτεχνία, αρνούμενη να αποδώσει στο κείμενο ένα «μυστικό», δηλαδή ένα έσχατο νόημα, απελευθερώνει μία δραστηριότητα </a:t>
            </a:r>
            <a:r>
              <a:rPr lang="el-GR" b="1" dirty="0" err="1" smtClean="0"/>
              <a:t>αντιθεολογική</a:t>
            </a:r>
            <a:r>
              <a:rPr lang="el-GR" dirty="0" smtClean="0"/>
              <a:t>, κατεξοχήν επαναστατική.</a:t>
            </a:r>
            <a:endParaRPr lang="el-GR" dirty="0"/>
          </a:p>
        </p:txBody>
      </p:sp>
    </p:spTree>
    <p:extLst>
      <p:ext uri="{BB962C8B-B14F-4D97-AF65-F5344CB8AC3E}">
        <p14:creationId xmlns:p14="http://schemas.microsoft.com/office/powerpoint/2010/main" val="26552855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cap="none" dirty="0" smtClean="0"/>
              <a:t>Ποιος λέει τελικά τη φράση του </a:t>
            </a:r>
            <a:r>
              <a:rPr lang="el-GR" cap="none" dirty="0" err="1" smtClean="0"/>
              <a:t>Μπαλζάκ</a:t>
            </a:r>
            <a:r>
              <a:rPr lang="el-GR" cap="none" dirty="0" smtClean="0"/>
              <a:t>;</a:t>
            </a:r>
            <a:endParaRPr lang="el-GR" cap="none" dirty="0"/>
          </a:p>
        </p:txBody>
      </p:sp>
      <p:sp>
        <p:nvSpPr>
          <p:cNvPr id="3" name="Θέση περιεχομένου 2"/>
          <p:cNvSpPr>
            <a:spLocks noGrp="1"/>
          </p:cNvSpPr>
          <p:nvPr>
            <p:ph idx="1"/>
          </p:nvPr>
        </p:nvSpPr>
        <p:spPr>
          <a:xfrm>
            <a:off x="4572000" y="1935480"/>
            <a:ext cx="4114800" cy="4389120"/>
          </a:xfrm>
        </p:spPr>
        <p:txBody>
          <a:bodyPr/>
          <a:lstStyle/>
          <a:p>
            <a:pPr algn="just"/>
            <a:r>
              <a:rPr lang="el-GR" dirty="0" smtClean="0"/>
              <a:t>Κανείς. Η Ανάγνωση.</a:t>
            </a:r>
          </a:p>
          <a:p>
            <a:pPr algn="just"/>
            <a:endParaRPr lang="el-GR" dirty="0"/>
          </a:p>
          <a:p>
            <a:pPr algn="just"/>
            <a:endParaRPr lang="el-GR" dirty="0" smtClean="0"/>
          </a:p>
          <a:p>
            <a:pPr algn="just"/>
            <a:r>
              <a:rPr lang="el-GR" dirty="0" smtClean="0"/>
              <a:t>Η ενότητα ενός κειμένου δε βρίσκεται στην προέλευση αλλά στον προορισμό του.</a:t>
            </a:r>
            <a:endParaRPr lang="el-GR" dirty="0"/>
          </a:p>
        </p:txBody>
      </p:sp>
      <p:sp>
        <p:nvSpPr>
          <p:cNvPr id="4" name="Θέση περιεχομένου 2"/>
          <p:cNvSpPr txBox="1">
            <a:spLocks/>
          </p:cNvSpPr>
          <p:nvPr/>
        </p:nvSpPr>
        <p:spPr>
          <a:xfrm>
            <a:off x="395536" y="2116556"/>
            <a:ext cx="3744445" cy="3403877"/>
          </a:xfrm>
          <a:prstGeom prst="rect">
            <a:avLst/>
          </a:prstGeom>
          <a:blipFill>
            <a:blip r:embed="rId2"/>
            <a:tile tx="0" ty="0" sx="100000" sy="100000" flip="none" algn="tl"/>
          </a:blipFill>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None/>
            </a:pPr>
            <a:r>
              <a:rPr lang="el-GR" sz="2000" dirty="0" smtClean="0"/>
              <a:t>«Ήταν η </a:t>
            </a:r>
            <a:r>
              <a:rPr lang="el-GR" sz="2000" dirty="0"/>
              <a:t>Γ</a:t>
            </a:r>
            <a:r>
              <a:rPr lang="el-GR" sz="2000" dirty="0" smtClean="0"/>
              <a:t>υναίκα </a:t>
            </a:r>
            <a:r>
              <a:rPr lang="el-GR" sz="2000" dirty="0" smtClean="0"/>
              <a:t>με τους άξαφνους φόβους της, τις χωρίς λόγο ιδιοτροπίες της, τις ενστικτώδεις ταραχές της, τα χωρίς λόγο τολμήματά της, τις αποκοτιές της, και την ηδονική λεπτότητα των αισθημάτων της.»</a:t>
            </a:r>
          </a:p>
          <a:p>
            <a:pPr marL="45720" indent="0" algn="r">
              <a:buFont typeface="Wingdings 2"/>
              <a:buNone/>
            </a:pPr>
            <a:endParaRPr lang="el-GR" sz="2400" dirty="0" smtClean="0"/>
          </a:p>
          <a:p>
            <a:pPr marL="45720" indent="0" algn="r">
              <a:buFont typeface="Wingdings 2"/>
              <a:buNone/>
            </a:pPr>
            <a:r>
              <a:rPr lang="en-US" sz="2000" dirty="0" smtClean="0"/>
              <a:t>Balzac, </a:t>
            </a:r>
            <a:r>
              <a:rPr lang="el-GR" sz="2000" i="1" dirty="0" err="1" smtClean="0"/>
              <a:t>Σαραζίν</a:t>
            </a:r>
            <a:r>
              <a:rPr lang="el-GR" sz="2000" i="1" dirty="0" smtClean="0"/>
              <a:t> </a:t>
            </a:r>
            <a:r>
              <a:rPr lang="el-GR" sz="2000" dirty="0" smtClean="0"/>
              <a:t>(1831)</a:t>
            </a:r>
            <a:endParaRPr lang="el-GR" sz="2000" dirty="0"/>
          </a:p>
        </p:txBody>
      </p:sp>
    </p:spTree>
    <p:extLst>
      <p:ext uri="{BB962C8B-B14F-4D97-AF65-F5344CB8AC3E}">
        <p14:creationId xmlns:p14="http://schemas.microsoft.com/office/powerpoint/2010/main" val="2393044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γέννηση του αναγνώστη!</a:t>
            </a:r>
            <a:endParaRPr lang="el-GR" dirty="0"/>
          </a:p>
        </p:txBody>
      </p:sp>
      <p:sp>
        <p:nvSpPr>
          <p:cNvPr id="3" name="Θέση περιεχομένου 2"/>
          <p:cNvSpPr>
            <a:spLocks noGrp="1"/>
          </p:cNvSpPr>
          <p:nvPr>
            <p:ph idx="1"/>
          </p:nvPr>
        </p:nvSpPr>
        <p:spPr>
          <a:xfrm>
            <a:off x="457200" y="2276872"/>
            <a:ext cx="8229600" cy="4047728"/>
          </a:xfrm>
        </p:spPr>
        <p:txBody>
          <a:bodyPr>
            <a:normAutofit/>
          </a:bodyPr>
          <a:lstStyle/>
          <a:p>
            <a:pPr algn="just"/>
            <a:r>
              <a:rPr lang="el-GR" dirty="0" smtClean="0"/>
              <a:t>Η κλασική κριτική ασχολήθηκε πάντοτε με αυτόν που γράφει, ποτέ με τον αναγνώστη.</a:t>
            </a:r>
          </a:p>
          <a:p>
            <a:pPr algn="just"/>
            <a:endParaRPr lang="el-GR" dirty="0"/>
          </a:p>
          <a:p>
            <a:pPr algn="just"/>
            <a:r>
              <a:rPr lang="el-GR" dirty="0" smtClean="0"/>
              <a:t>Μα, για να ξαναδώσουμε στη γραφή το μέλλον της, πρέπει να αντιστρέψουμε το μύθο της: η γέννηση του αναγνώστη πρέπει να εξαγοραστεί με το θάνατο του συγγραφέα!!</a:t>
            </a:r>
            <a:endParaRPr lang="el-GR" dirty="0"/>
          </a:p>
        </p:txBody>
      </p:sp>
    </p:spTree>
    <p:extLst>
      <p:ext uri="{BB962C8B-B14F-4D97-AF65-F5344CB8AC3E}">
        <p14:creationId xmlns:p14="http://schemas.microsoft.com/office/powerpoint/2010/main" val="32433765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Κριτική στο «Θάνατο του συγγραφέα»</a:t>
            </a:r>
            <a:endParaRPr lang="el-GR" dirty="0"/>
          </a:p>
        </p:txBody>
      </p:sp>
      <p:sp>
        <p:nvSpPr>
          <p:cNvPr id="5" name="Θέση κειμένου 4"/>
          <p:cNvSpPr>
            <a:spLocks noGrp="1"/>
          </p:cNvSpPr>
          <p:nvPr>
            <p:ph type="body" idx="1"/>
          </p:nvPr>
        </p:nvSpPr>
        <p:spPr/>
        <p:txBody>
          <a:bodyPr/>
          <a:lstStyle/>
          <a:p>
            <a:r>
              <a:rPr lang="el-GR" dirty="0" smtClean="0"/>
              <a:t>Αντιρρήσεις και αποτίμηση</a:t>
            </a:r>
            <a:endParaRPr lang="el-GR" dirty="0"/>
          </a:p>
        </p:txBody>
      </p:sp>
    </p:spTree>
    <p:extLst>
      <p:ext uri="{BB962C8B-B14F-4D97-AF65-F5344CB8AC3E}">
        <p14:creationId xmlns:p14="http://schemas.microsoft.com/office/powerpoint/2010/main" val="3267998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lgn="just"/>
            <a:r>
              <a:rPr lang="el-GR" sz="4000" b="1" dirty="0" smtClean="0"/>
              <a:t>Αντιρρήσεις: </a:t>
            </a:r>
            <a:r>
              <a:rPr lang="en-US" sz="4000" i="1" dirty="0" smtClean="0"/>
              <a:t>The </a:t>
            </a:r>
            <a:r>
              <a:rPr lang="en-US" sz="4000" i="1" dirty="0"/>
              <a:t>death and return of the author</a:t>
            </a:r>
            <a:r>
              <a:rPr lang="en-US" sz="4000" dirty="0"/>
              <a:t>, </a:t>
            </a:r>
            <a:r>
              <a:rPr lang="en-US" sz="4000" dirty="0" err="1"/>
              <a:t>Seán</a:t>
            </a:r>
            <a:r>
              <a:rPr lang="en-US" sz="4000" dirty="0"/>
              <a:t> </a:t>
            </a:r>
            <a:r>
              <a:rPr lang="en-US" sz="4000" dirty="0" smtClean="0"/>
              <a:t>Burke</a:t>
            </a:r>
            <a:endParaRPr lang="el-GR" sz="4000" dirty="0"/>
          </a:p>
        </p:txBody>
      </p:sp>
      <p:sp>
        <p:nvSpPr>
          <p:cNvPr id="3" name="Θέση περιεχομένου 2"/>
          <p:cNvSpPr>
            <a:spLocks noGrp="1"/>
          </p:cNvSpPr>
          <p:nvPr>
            <p:ph idx="1"/>
          </p:nvPr>
        </p:nvSpPr>
        <p:spPr>
          <a:xfrm>
            <a:off x="457200" y="2276872"/>
            <a:ext cx="8229600" cy="4047728"/>
          </a:xfrm>
        </p:spPr>
        <p:txBody>
          <a:bodyPr>
            <a:normAutofit fontScale="92500" lnSpcReduction="10000"/>
          </a:bodyPr>
          <a:lstStyle/>
          <a:p>
            <a:r>
              <a:rPr lang="el-GR" u="sng" dirty="0" smtClean="0"/>
              <a:t>Δε μπορούμε, δηλαδή, να ταυτιστούμε με έναν καλλιτέχνη</a:t>
            </a:r>
            <a:r>
              <a:rPr lang="el-GR" dirty="0" smtClean="0"/>
              <a:t>;</a:t>
            </a:r>
            <a:r>
              <a:rPr lang="en-US" dirty="0" smtClean="0"/>
              <a:t> </a:t>
            </a:r>
            <a:r>
              <a:rPr lang="el-GR" dirty="0" smtClean="0"/>
              <a:t>«Αν το κείμενο ‘αποκολληθεί’ από την </a:t>
            </a:r>
            <a:r>
              <a:rPr lang="el-GR" dirty="0" err="1" smtClean="0"/>
              <a:t>αναφορικότητά</a:t>
            </a:r>
            <a:r>
              <a:rPr lang="el-GR" dirty="0" smtClean="0"/>
              <a:t> του, ο συγγραφέας δε χρειάζεται να πεθάνει· αντιθέτως, μπορεί να ανθίσει, να γίνει αντικείμενο βιογραφικής απόλαυσης, ίσως ακόμα και ένας ‘ιδρυτής γλώσσας’.»</a:t>
            </a:r>
          </a:p>
          <a:p>
            <a:endParaRPr lang="el-GR" dirty="0"/>
          </a:p>
          <a:p>
            <a:pPr algn="just"/>
            <a:r>
              <a:rPr lang="el-GR" u="sng" dirty="0" smtClean="0"/>
              <a:t>Είναι υποχρεωτικό να «πεθάνει» ο συγγραφέας, προκειμένου να κατανοήσουμε ένα κείμενο</a:t>
            </a:r>
            <a:r>
              <a:rPr lang="el-GR" dirty="0" smtClean="0"/>
              <a:t>;</a:t>
            </a:r>
            <a:r>
              <a:rPr lang="en-US" dirty="0" smtClean="0"/>
              <a:t> </a:t>
            </a:r>
            <a:r>
              <a:rPr lang="el-GR" dirty="0" smtClean="0"/>
              <a:t>«</a:t>
            </a:r>
            <a:r>
              <a:rPr lang="el-GR" dirty="0"/>
              <a:t>Ο Συγγραφέας μπορεί να είναι ταυτόχρονα και νεκρός και </a:t>
            </a:r>
            <a:r>
              <a:rPr lang="el-GR" dirty="0" smtClean="0"/>
              <a:t>ζωντανός</a:t>
            </a:r>
            <a:r>
              <a:rPr lang="en-US" dirty="0" smtClean="0"/>
              <a:t>. </a:t>
            </a:r>
            <a:r>
              <a:rPr lang="el-GR" dirty="0" smtClean="0"/>
              <a:t>Ο Ρολάν </a:t>
            </a:r>
            <a:r>
              <a:rPr lang="el-GR" dirty="0" err="1" smtClean="0"/>
              <a:t>Μπαρτ</a:t>
            </a:r>
            <a:r>
              <a:rPr lang="el-GR" dirty="0" smtClean="0"/>
              <a:t> δε μιλά για το θάνατο του συγγραφέα, μα για το τέλος της αντιπροσώπευσης.»</a:t>
            </a:r>
            <a:endParaRPr lang="el-GR" dirty="0"/>
          </a:p>
        </p:txBody>
      </p:sp>
    </p:spTree>
    <p:extLst>
      <p:ext uri="{BB962C8B-B14F-4D97-AF65-F5344CB8AC3E}">
        <p14:creationId xmlns:p14="http://schemas.microsoft.com/office/powerpoint/2010/main" val="6426015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332656"/>
            <a:ext cx="8229600" cy="1143000"/>
          </a:xfrm>
        </p:spPr>
        <p:txBody>
          <a:bodyPr>
            <a:normAutofit/>
          </a:bodyPr>
          <a:lstStyle/>
          <a:p>
            <a:r>
              <a:rPr lang="el-GR" sz="4000" b="1" dirty="0" smtClean="0"/>
              <a:t>Αντιρρήσεις: </a:t>
            </a:r>
            <a:r>
              <a:rPr lang="el-GR" sz="4000" dirty="0" smtClean="0"/>
              <a:t>Τάσος </a:t>
            </a:r>
            <a:r>
              <a:rPr lang="el-GR" sz="4000" dirty="0" err="1" smtClean="0"/>
              <a:t>Καπλάνης</a:t>
            </a:r>
            <a:endParaRPr lang="el-GR" sz="4000" dirty="0"/>
          </a:p>
        </p:txBody>
      </p:sp>
      <p:sp>
        <p:nvSpPr>
          <p:cNvPr id="3" name="Θέση περιεχομένου 2"/>
          <p:cNvSpPr>
            <a:spLocks noGrp="1"/>
          </p:cNvSpPr>
          <p:nvPr>
            <p:ph idx="1"/>
          </p:nvPr>
        </p:nvSpPr>
        <p:spPr>
          <a:xfrm>
            <a:off x="395536" y="1916832"/>
            <a:ext cx="8229600" cy="4653136"/>
          </a:xfrm>
        </p:spPr>
        <p:txBody>
          <a:bodyPr>
            <a:normAutofit fontScale="85000" lnSpcReduction="20000"/>
          </a:bodyPr>
          <a:lstStyle/>
          <a:p>
            <a:pPr algn="just"/>
            <a:r>
              <a:rPr lang="el-GR" i="1" u="sng" dirty="0" smtClean="0"/>
              <a:t>Γίνεται</a:t>
            </a:r>
            <a:r>
              <a:rPr lang="el-GR" u="sng" dirty="0" smtClean="0"/>
              <a:t> να «σκοτώσουμε» τον συγγραφέα;</a:t>
            </a:r>
            <a:r>
              <a:rPr lang="el-GR" dirty="0" smtClean="0"/>
              <a:t> «Τα περιβόητα κρυμμένα μηνύματα που βρίσκουμε στα κείμενα είναι, αν το καλοσκεφτεί κανείς, η πρόθεση του συγγραφέα μεταμφιεσμένη, γιατί βέβαια το κρυμμένο μήνυμα κάποιος το έβαλε μέσα στο μπουκάλι, στο κείμενο δηλαδή.»</a:t>
            </a:r>
            <a:endParaRPr lang="en-US" dirty="0" smtClean="0"/>
          </a:p>
          <a:p>
            <a:pPr algn="just"/>
            <a:endParaRPr lang="el-GR" dirty="0" smtClean="0"/>
          </a:p>
          <a:p>
            <a:pPr algn="just"/>
            <a:r>
              <a:rPr lang="el-GR" u="sng" dirty="0" smtClean="0"/>
              <a:t>Τα κείμενα δεν είναι προϊόντα της τύχης: </a:t>
            </a:r>
            <a:r>
              <a:rPr lang="el-GR" dirty="0" smtClean="0"/>
              <a:t>«η </a:t>
            </a:r>
            <a:r>
              <a:rPr lang="el-GR" dirty="0"/>
              <a:t>αντικατάσταση του ερωτήματος που στοίχειωσε τα σχολικά μας χρόνια, «Τι θέλει να πει ο ποιητής;», με το ερώτημα «Τι λέει το κείμενο;» αποτελεί απλώς υπεκφυγή· γιατί το κείμενο δεν είναι ουρανοκατέβατο προϊόν της τύχης, αλλά παράγωγο μιας συγγραφικής συνείδησης που το συνέχει και το συγκροτεί σε σώμα</a:t>
            </a:r>
            <a:r>
              <a:rPr lang="el-GR" dirty="0" smtClean="0"/>
              <a:t>.»</a:t>
            </a:r>
            <a:endParaRPr lang="en-US" dirty="0" smtClean="0"/>
          </a:p>
          <a:p>
            <a:pPr algn="just"/>
            <a:endParaRPr lang="el-GR" dirty="0" smtClean="0"/>
          </a:p>
          <a:p>
            <a:pPr algn="just"/>
            <a:r>
              <a:rPr lang="el-GR" dirty="0" smtClean="0"/>
              <a:t>Συχνά, για να ερμηνεύσουμε ένα έργο, ανατρέχουμε σε άλλα έργα του ίδιου συγγραφέα.</a:t>
            </a:r>
            <a:endParaRPr lang="el-GR" dirty="0"/>
          </a:p>
        </p:txBody>
      </p:sp>
    </p:spTree>
    <p:extLst>
      <p:ext uri="{BB962C8B-B14F-4D97-AF65-F5344CB8AC3E}">
        <p14:creationId xmlns:p14="http://schemas.microsoft.com/office/powerpoint/2010/main" val="30602468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smtClean="0"/>
              <a:t>Αντιρρήσεις</a:t>
            </a:r>
            <a:r>
              <a:rPr lang="el-GR" sz="4000" dirty="0" smtClean="0"/>
              <a:t>: Νάσος Βαγενάς, </a:t>
            </a:r>
            <a:r>
              <a:rPr lang="el-GR" sz="4000" i="1" dirty="0" smtClean="0"/>
              <a:t>Πίσω στο συγγραφέα</a:t>
            </a:r>
            <a:endParaRPr lang="el-GR" sz="4000" i="1" dirty="0"/>
          </a:p>
        </p:txBody>
      </p:sp>
      <p:sp>
        <p:nvSpPr>
          <p:cNvPr id="3" name="Θέση περιεχομένου 2"/>
          <p:cNvSpPr>
            <a:spLocks noGrp="1"/>
          </p:cNvSpPr>
          <p:nvPr>
            <p:ph idx="1"/>
          </p:nvPr>
        </p:nvSpPr>
        <p:spPr>
          <a:xfrm>
            <a:off x="251520" y="1772816"/>
            <a:ext cx="8445624" cy="4389120"/>
          </a:xfrm>
        </p:spPr>
        <p:txBody>
          <a:bodyPr>
            <a:noAutofit/>
          </a:bodyPr>
          <a:lstStyle/>
          <a:p>
            <a:pPr marL="0" indent="365125" algn="just">
              <a:buNone/>
            </a:pPr>
            <a:r>
              <a:rPr lang="en-US" sz="2000" dirty="0" smtClean="0"/>
              <a:t>[…]</a:t>
            </a:r>
            <a:r>
              <a:rPr lang="el-GR" sz="2000" dirty="0" smtClean="0"/>
              <a:t>ο </a:t>
            </a:r>
            <a:r>
              <a:rPr lang="el-GR" sz="2000" dirty="0"/>
              <a:t>συγγραφέας (με κεφαλαίο ή μικρό σίγμα) και η έννοιά του δεν χρειάστηκε να επιστρέψουν για τον απλούστατο λόγο ότι δεν πέθαναν ποτέ. Απεναντίας, έχαιραν πάντοτε άκρας υγείας. Αν στο ευρύτερο πεδίο του λογοτεχνικού φαινομένου σημειώθηκε ένας θάνατος, αυτός δεν συνέβη στη συγγραφική περιοχή. […]</a:t>
            </a:r>
          </a:p>
          <a:p>
            <a:pPr marL="0" indent="365125" algn="just">
              <a:buNone/>
            </a:pPr>
            <a:r>
              <a:rPr lang="el-GR" sz="2000" dirty="0" smtClean="0"/>
              <a:t>Η </a:t>
            </a:r>
            <a:r>
              <a:rPr lang="el-GR" sz="2000" dirty="0"/>
              <a:t>Αποδόμηση, η θεωρία του «θανάτου του Συγγραφέα» του </a:t>
            </a:r>
            <a:r>
              <a:rPr lang="el-GR" sz="2000" dirty="0" err="1"/>
              <a:t>Μπαρτ</a:t>
            </a:r>
            <a:r>
              <a:rPr lang="el-GR" sz="2000" dirty="0"/>
              <a:t>, ο </a:t>
            </a:r>
            <a:r>
              <a:rPr lang="el-GR" sz="2000" dirty="0" err="1"/>
              <a:t>Νεοπραγματισμός</a:t>
            </a:r>
            <a:r>
              <a:rPr lang="el-GR" sz="2000" dirty="0"/>
              <a:t>, με τις </a:t>
            </a:r>
            <a:r>
              <a:rPr lang="el-GR" sz="2000" dirty="0" err="1"/>
              <a:t>μεταμοντερνιστικές</a:t>
            </a:r>
            <a:r>
              <a:rPr lang="el-GR" sz="2000" dirty="0"/>
              <a:t> απόψεις τους για το «απεριόριστο ερμηνευτικό άνοιγμα» του λογοτεχνικού κειμένου (που σημαίνει κατάλυση της οργανικής μορφής του), ενώ πίστευαν - και πιστεύουν ακόμη - ότι αποδείκνυαν τον «θάνατο» του συγγραφέα, </a:t>
            </a:r>
            <a:r>
              <a:rPr lang="el-GR" sz="2000" u="sng" dirty="0"/>
              <a:t>στην πραγματικότητα ανήγγελλαν τον θάνατο του κριτικού. Διότι αν, σύμφωνα με τις απόψεις τους για το ερμηνευτικό άνοιγμα, κάθε ερμηνεία είναι νόμιμη </a:t>
            </a:r>
            <a:r>
              <a:rPr lang="el-GR" sz="2000" dirty="0"/>
              <a:t>(το οποίο σημαίνει ότι η πρόθεση του λογοτέχνη δεν μπορεί να επιβιώσει στα σημαινόμενα του κειμένου του)</a:t>
            </a:r>
            <a:r>
              <a:rPr lang="el-GR" sz="2000" u="sng" dirty="0"/>
              <a:t>, τότε καμία ερμηνεία δεν είναι λανθασμένη πράγμα που καθιστά περιττή την κριτική, περιορίζοντας τον λόγο περί λογοτεχνίας στην περιγραφή του ανέμελου «παιχνιδιού του σημαίνοντος</a:t>
            </a:r>
            <a:r>
              <a:rPr lang="el-GR" sz="2000" u="sng" dirty="0" smtClean="0"/>
              <a:t>».</a:t>
            </a:r>
          </a:p>
        </p:txBody>
      </p:sp>
    </p:spTree>
    <p:extLst>
      <p:ext uri="{BB962C8B-B14F-4D97-AF65-F5344CB8AC3E}">
        <p14:creationId xmlns:p14="http://schemas.microsoft.com/office/powerpoint/2010/main" val="1504735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539552" y="1052736"/>
            <a:ext cx="7772400" cy="1362456"/>
          </a:xfrm>
        </p:spPr>
        <p:txBody>
          <a:bodyPr/>
          <a:lstStyle/>
          <a:p>
            <a:r>
              <a:rPr lang="en-US" dirty="0" smtClean="0"/>
              <a:t>Roland Barthes</a:t>
            </a:r>
            <a:endParaRPr lang="el-GR" dirty="0"/>
          </a:p>
        </p:txBody>
      </p:sp>
      <p:sp>
        <p:nvSpPr>
          <p:cNvPr id="5" name="Θέση κειμένου 4"/>
          <p:cNvSpPr>
            <a:spLocks noGrp="1"/>
          </p:cNvSpPr>
          <p:nvPr>
            <p:ph type="body" idx="1"/>
          </p:nvPr>
        </p:nvSpPr>
        <p:spPr/>
        <p:txBody>
          <a:bodyPr/>
          <a:lstStyle/>
          <a:p>
            <a:r>
              <a:rPr lang="el-GR" dirty="0" smtClean="0"/>
              <a:t>Από το δομισμό στο </a:t>
            </a:r>
            <a:r>
              <a:rPr lang="el-GR" dirty="0" err="1" smtClean="0"/>
              <a:t>μεταδομισμό</a:t>
            </a:r>
            <a:endParaRPr lang="el-GR" dirty="0"/>
          </a:p>
        </p:txBody>
      </p:sp>
    </p:spTree>
    <p:extLst>
      <p:ext uri="{BB962C8B-B14F-4D97-AF65-F5344CB8AC3E}">
        <p14:creationId xmlns:p14="http://schemas.microsoft.com/office/powerpoint/2010/main" val="1185151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67544" y="188640"/>
            <a:ext cx="8496944" cy="1143000"/>
          </a:xfrm>
        </p:spPr>
        <p:txBody>
          <a:bodyPr>
            <a:noAutofit/>
          </a:bodyPr>
          <a:lstStyle/>
          <a:p>
            <a:r>
              <a:rPr lang="el-GR" sz="4000" b="1" dirty="0"/>
              <a:t>Αντιρρήσεις</a:t>
            </a:r>
            <a:r>
              <a:rPr lang="el-GR" sz="4000" dirty="0"/>
              <a:t>: Νάσος </a:t>
            </a:r>
            <a:r>
              <a:rPr lang="el-GR" sz="4000" dirty="0" smtClean="0"/>
              <a:t>Βαγενάς (συνέχεια)</a:t>
            </a:r>
            <a:endParaRPr lang="el-GR" sz="4000" dirty="0"/>
          </a:p>
        </p:txBody>
      </p:sp>
      <p:sp>
        <p:nvSpPr>
          <p:cNvPr id="3" name="Θέση περιεχομένου 2"/>
          <p:cNvSpPr>
            <a:spLocks noGrp="1"/>
          </p:cNvSpPr>
          <p:nvPr>
            <p:ph idx="1"/>
          </p:nvPr>
        </p:nvSpPr>
        <p:spPr>
          <a:xfrm>
            <a:off x="323528" y="1556792"/>
            <a:ext cx="8363272" cy="5301208"/>
          </a:xfrm>
        </p:spPr>
        <p:txBody>
          <a:bodyPr>
            <a:normAutofit fontScale="40000" lnSpcReduction="20000"/>
          </a:bodyPr>
          <a:lstStyle/>
          <a:p>
            <a:pPr marL="0" indent="365125" algn="just">
              <a:buNone/>
            </a:pPr>
            <a:r>
              <a:rPr lang="el-GR" sz="4500" dirty="0"/>
              <a:t>Αλλά, βέβαια, η ίδια η συζήτηση περί συγγραφικών προθέσεων είναι, σε </a:t>
            </a:r>
            <a:r>
              <a:rPr lang="el-GR" sz="4500" dirty="0" err="1"/>
              <a:t>ό,τι</a:t>
            </a:r>
            <a:r>
              <a:rPr lang="el-GR" sz="4500" dirty="0"/>
              <a:t> αφορά τη λογοτεχνία, λανθασμένη. Διότι οι προθέσεις σημαίνουν συνειδητό σκοπό, δηλαδή διανοητική λειτουργία, και ο λογοτέχνης (ο πραγματικός λογοτέχνης) ξέρει ότι «στην τέχνη τίποτε δεν είναι περισσότερο δευτερεύον απ' </a:t>
            </a:r>
            <a:r>
              <a:rPr lang="el-GR" sz="4500" dirty="0" err="1"/>
              <a:t>ό,τι</a:t>
            </a:r>
            <a:r>
              <a:rPr lang="el-GR" sz="4500" dirty="0"/>
              <a:t> οι προθέσεις του καλλιτέχνη» (Μπόρχες). </a:t>
            </a:r>
            <a:r>
              <a:rPr lang="el-GR" sz="4500" u="sng" dirty="0"/>
              <a:t>Ξέρει ότι, όταν γράφει, μιλάει με την επιθυμία, δηλαδή με ολόκληρο τον ψυχοσωματικό εαυτό του· κυρίως με τις ασύνειδες και πολυσχιδείς </a:t>
            </a:r>
            <a:r>
              <a:rPr lang="el-GR" sz="4500" u="sng" dirty="0" err="1"/>
              <a:t>ενορμήσεις</a:t>
            </a:r>
            <a:r>
              <a:rPr lang="el-GR" sz="4500" u="sng" dirty="0"/>
              <a:t> του προς έκφραση</a:t>
            </a:r>
            <a:r>
              <a:rPr lang="el-GR" sz="4500" dirty="0"/>
              <a:t>, οι οποίες, υπερβαίνοντας κάθε πρόθεση, αναγκάζουν τη γλώσσα του να </a:t>
            </a:r>
            <a:r>
              <a:rPr lang="el-GR" sz="4500" dirty="0" err="1"/>
              <a:t>συστοιχηθεί</a:t>
            </a:r>
            <a:r>
              <a:rPr lang="el-GR" sz="4500" dirty="0"/>
              <a:t> με αυτές και να υπερβεί τη </a:t>
            </a:r>
            <a:r>
              <a:rPr lang="el-GR" sz="4500" dirty="0" err="1"/>
              <a:t>μονοσημία</a:t>
            </a:r>
            <a:r>
              <a:rPr lang="el-GR" sz="4500" dirty="0"/>
              <a:t> της διανοητικής διατύπωσης για να απεικονίσει την πρόσληψή του της πραγματικότητας με μεγαλύτερη ακρίβεια και καθαρότητα απ' </a:t>
            </a:r>
            <a:r>
              <a:rPr lang="el-GR" sz="4500" dirty="0" err="1"/>
              <a:t>ό,τι</a:t>
            </a:r>
            <a:r>
              <a:rPr lang="el-GR" sz="4500" dirty="0"/>
              <a:t> ο μη λογοτεχνικός λόγος. Υπέρβαση την οποία οι μεταμοντερνιστές θεωρητικοί εκλαμβάνουν ως απεριόριστο άνοιγμα του νοήματος, προκαλούμενο από τις, κατά τη θεωρία τους, απρόσβλητες από τις </a:t>
            </a:r>
            <a:r>
              <a:rPr lang="el-GR" sz="4500" dirty="0" err="1"/>
              <a:t>ενορμήσεις</a:t>
            </a:r>
            <a:r>
              <a:rPr lang="el-GR" sz="4500" dirty="0"/>
              <a:t> και τη γλωσσική ικανότητα των λογοτεχνών βουλήσεις της γλώσσας.</a:t>
            </a:r>
          </a:p>
          <a:p>
            <a:pPr marL="0" indent="365125" algn="just">
              <a:buNone/>
            </a:pPr>
            <a:r>
              <a:rPr lang="el-GR" sz="4500" dirty="0"/>
              <a:t>Με λίγα λόγια, </a:t>
            </a:r>
            <a:r>
              <a:rPr lang="el-GR" sz="4500" u="sng" dirty="0"/>
              <a:t>ο λογοτέχνης ξέρει ότι με τη γλώσσα του τελειωμένου έργου του εκπλήρωσε την επιθυμία του να πει εκείνο που ήθελε να πει </a:t>
            </a:r>
            <a:r>
              <a:rPr lang="el-GR" sz="4500" dirty="0"/>
              <a:t>(διαφορετικά θα συνέχιζε τη συγγραφική προσπάθειά του ως την ολοκλήρωσή της ή θα την εγκατέλειπε). Στον αναγνώστη απομένει να επικοινωνήσει με το έργο και να αισθανθεί όσα αυτό σημαίνει.</a:t>
            </a:r>
          </a:p>
          <a:p>
            <a:pPr marL="0" indent="365125" algn="just">
              <a:buNone/>
            </a:pPr>
            <a:r>
              <a:rPr lang="en-US" sz="4500" dirty="0"/>
              <a:t>[…]</a:t>
            </a:r>
            <a:r>
              <a:rPr lang="el-GR" sz="4500" dirty="0"/>
              <a:t>Ο </a:t>
            </a:r>
            <a:r>
              <a:rPr lang="el-GR" sz="4500" dirty="0" err="1"/>
              <a:t>Τοντορόφ</a:t>
            </a:r>
            <a:r>
              <a:rPr lang="el-GR" sz="4500" dirty="0"/>
              <a:t> [μιλά] όχι για «επιστροφή του συγγραφέα» αλλά για «επιστροφή στον συγγραφέα»: για την ανάγκη της κριτικής να απαντήσει και στο ερώτημα για το περιεχόμενο, για τα σημαινόμενα του λογοτεχνικού κειμένου, το οποίο γράφει ένας άνθρωπος με σάρκα και ψυχή και όχι η μεταφυσική βούληση της γλώσσας.</a:t>
            </a:r>
          </a:p>
          <a:p>
            <a:endParaRPr lang="el-GR" dirty="0"/>
          </a:p>
        </p:txBody>
      </p:sp>
    </p:spTree>
    <p:extLst>
      <p:ext uri="{BB962C8B-B14F-4D97-AF65-F5344CB8AC3E}">
        <p14:creationId xmlns:p14="http://schemas.microsoft.com/office/powerpoint/2010/main" val="30163435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25109" y="404664"/>
            <a:ext cx="8229600" cy="1143000"/>
          </a:xfrm>
        </p:spPr>
        <p:txBody>
          <a:bodyPr>
            <a:normAutofit/>
          </a:bodyPr>
          <a:lstStyle/>
          <a:p>
            <a:r>
              <a:rPr lang="el-GR" sz="3200" b="1" dirty="0" smtClean="0"/>
              <a:t>Αντιρρήσεις</a:t>
            </a:r>
            <a:r>
              <a:rPr lang="el-GR" sz="3200" dirty="0" smtClean="0"/>
              <a:t>: Νάσος Βαγενάς, </a:t>
            </a:r>
            <a:r>
              <a:rPr lang="el-GR" sz="3200" i="1" dirty="0" smtClean="0"/>
              <a:t>Λογοτεχνικές Σπουδές </a:t>
            </a:r>
            <a:r>
              <a:rPr lang="en-US" sz="3200" i="1" dirty="0" smtClean="0"/>
              <a:t>Life Style</a:t>
            </a:r>
            <a:endParaRPr lang="el-GR" sz="3200" i="1" dirty="0"/>
          </a:p>
        </p:txBody>
      </p:sp>
      <p:sp>
        <p:nvSpPr>
          <p:cNvPr id="5" name="Θέση περιεχομένου 2"/>
          <p:cNvSpPr txBox="1">
            <a:spLocks/>
          </p:cNvSpPr>
          <p:nvPr/>
        </p:nvSpPr>
        <p:spPr>
          <a:xfrm>
            <a:off x="0" y="1556792"/>
            <a:ext cx="9144000" cy="5616624"/>
          </a:xfrm>
          <a:prstGeom prst="rect">
            <a:avLst/>
          </a:prstGeom>
        </p:spPr>
        <p:txBody>
          <a:bodyPr vert="horz">
            <a:normAutofit fontScale="62500" lnSpcReduction="2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534988" algn="just">
              <a:buFont typeface="Wingdings 2"/>
              <a:buNone/>
            </a:pPr>
            <a:r>
              <a:rPr lang="el-GR" sz="2900" dirty="0" smtClean="0"/>
              <a:t>[…]Όχι, το δοκίμιο αυτό του </a:t>
            </a:r>
            <a:r>
              <a:rPr lang="el-GR" sz="2900" dirty="0" err="1" smtClean="0"/>
              <a:t>Μπαρτ</a:t>
            </a:r>
            <a:r>
              <a:rPr lang="el-GR" sz="2900" dirty="0" smtClean="0"/>
              <a:t> δεν αποτελεί μια πρωτοποριακή ανακάλυψη της πολυσημίας του λογοτεχνικού κειμένου, όπως νομίζουν όσοι πιστεύουν ότι δεν είναι δυνατόν ο </a:t>
            </a:r>
            <a:r>
              <a:rPr lang="el-GR" sz="2900" dirty="0" err="1" smtClean="0"/>
              <a:t>Μπαρτ</a:t>
            </a:r>
            <a:r>
              <a:rPr lang="el-GR" sz="2900" dirty="0" smtClean="0"/>
              <a:t> να γράφει ανοησίες, και ότι πριν από τον </a:t>
            </a:r>
            <a:r>
              <a:rPr lang="el-GR" sz="2900" dirty="0" err="1" smtClean="0"/>
              <a:t>Μπαρτ</a:t>
            </a:r>
            <a:r>
              <a:rPr lang="el-GR" sz="2900" dirty="0" smtClean="0"/>
              <a:t> στον κριτικό λόγο κυριαρχούσε η έννοια της λογοτεχνικής </a:t>
            </a:r>
            <a:r>
              <a:rPr lang="el-GR" sz="2900" dirty="0" err="1" smtClean="0"/>
              <a:t>μονοσημίας</a:t>
            </a:r>
            <a:r>
              <a:rPr lang="el-GR" sz="2900" dirty="0" smtClean="0"/>
              <a:t>. Γιατί εκείνο που ανήγγελλε ο </a:t>
            </a:r>
            <a:r>
              <a:rPr lang="el-GR" sz="2900" dirty="0" err="1" smtClean="0"/>
              <a:t>Μπαρτ</a:t>
            </a:r>
            <a:r>
              <a:rPr lang="el-GR" sz="2900" dirty="0" smtClean="0"/>
              <a:t> με το δοκίμιό του «Ο θάνατος του Συγγραφέα» ήταν - κυριολεκτικά - η πεποίθησή του ότι </a:t>
            </a:r>
            <a:r>
              <a:rPr lang="el-GR" sz="2900" u="sng" dirty="0" smtClean="0"/>
              <a:t>τη λογοτεχνία δεν τη γράφει ο συγγραφέας αλλά η ίδια η Γλώσσα</a:t>
            </a:r>
            <a:r>
              <a:rPr lang="el-GR" sz="2900" dirty="0" smtClean="0"/>
              <a:t>· αυτή η μεγάλη υπερβατική δύναμη, η οποία απλώς χρησιμοποιεί τον άνθρωπο που κακώς ονομάζουμε συγγραφέα για να ενσαρκώσει σε απτή, δηλαδή, γραπτή, μορφή το μεταφυσικό της πνεύμα. </a:t>
            </a:r>
            <a:r>
              <a:rPr lang="el-GR" sz="2900" u="sng" dirty="0" smtClean="0"/>
              <a:t>Ο άνθρωπος αυτός - λέει ο </a:t>
            </a:r>
            <a:r>
              <a:rPr lang="el-GR" sz="2900" u="sng" dirty="0" err="1" smtClean="0"/>
              <a:t>Μπαρτ</a:t>
            </a:r>
            <a:r>
              <a:rPr lang="el-GR" sz="2900" u="sng" dirty="0" smtClean="0"/>
              <a:t> - που θα πρέπει να ονομάζεται «γραφέας», στην επαφή του με τη γλώσσα χάνει τη φωνή του και την ταυτότητά του και μεταβάλλεται σε ένα ουδέτερο «χέρι, αποκομμένο από οποιαδήποτε φωνή</a:t>
            </a:r>
            <a:r>
              <a:rPr lang="el-GR" sz="2900" dirty="0" smtClean="0"/>
              <a:t>, φερόμενο από μια καθαρή κίνηση εγγραφής (και όχι έκφρασης)», ένα χέρι που «χαράσσει ένα πεδίο χωρίς προέλευση», ένα πεδίο που «δεν έχει άλλη προέλευση από την ίδια τη γλώσσα». </a:t>
            </a:r>
            <a:endParaRPr lang="en-US" sz="2900" dirty="0" smtClean="0"/>
          </a:p>
          <a:p>
            <a:pPr marL="0" indent="534988" algn="just">
              <a:buFont typeface="Wingdings 2"/>
              <a:buNone/>
            </a:pPr>
            <a:r>
              <a:rPr lang="el-GR" sz="2900" dirty="0" smtClean="0"/>
              <a:t>Ο πρώτος που αντιλήφθηκε τη μωρία αυτών των θέσεων ήταν ο ίδιος ο </a:t>
            </a:r>
            <a:r>
              <a:rPr lang="el-GR" sz="2900" dirty="0" err="1" smtClean="0"/>
              <a:t>Μπαρτ</a:t>
            </a:r>
            <a:r>
              <a:rPr lang="el-GR" sz="2900" dirty="0" smtClean="0"/>
              <a:t>, που έσπευσε να τις τροποποιήσει μιλώντας, το 1971, για «συμφιλιωτική επιστροφή του συγγραφέα» και τονίζοντας έκτοτε τη σημασία του συγγραφέα, έως το σημείο, στις τελευταίες διαλέξεις του, να θεωρεί τη λογοτεχνία έκφραση της ψυχής του συγγραφέα (έφτασε να περιγράφει ακόμη και τα ρούχα του </a:t>
            </a:r>
            <a:r>
              <a:rPr lang="el-GR" sz="2900" dirty="0" err="1" smtClean="0"/>
              <a:t>Μπαλζάκ</a:t>
            </a:r>
            <a:r>
              <a:rPr lang="el-GR" sz="2900" dirty="0" smtClean="0"/>
              <a:t>). Το ευσεβές πλήρωμα, ωστόσο, του </a:t>
            </a:r>
            <a:r>
              <a:rPr lang="el-GR" sz="2900" dirty="0" err="1" smtClean="0"/>
              <a:t>Μπαρτ</a:t>
            </a:r>
            <a:r>
              <a:rPr lang="el-GR" sz="2900" dirty="0" smtClean="0"/>
              <a:t> εξακολουθεί και σήμερα να ριγεί στην ιδέα του «θανάτου του Συγγραφέα», απωθώντας τη σκέψη ότι η ιδέα αυτή μπορεί να ήταν για τον </a:t>
            </a:r>
            <a:r>
              <a:rPr lang="el-GR" sz="2900" dirty="0" err="1" smtClean="0"/>
              <a:t>Μπαρτ</a:t>
            </a:r>
            <a:r>
              <a:rPr lang="el-GR" sz="2900" dirty="0" smtClean="0"/>
              <a:t> (που η συνεχής αλλαγή θέσεων ήταν το κύριο χαρακτηριστικό του) ένα θεωρητικό καπρίτσιο της στιγμής (αν, βέβαια, έχει αντιληφθεί ότι πολύ σύντομα ο </a:t>
            </a:r>
            <a:r>
              <a:rPr lang="el-GR" sz="2900" dirty="0" err="1" smtClean="0"/>
              <a:t>Μπαρτ</a:t>
            </a:r>
            <a:r>
              <a:rPr lang="el-GR" sz="2900" dirty="0" smtClean="0"/>
              <a:t> διαπίστωσε ότι ο συγγραφέας χαίρει άκρας υγείας). </a:t>
            </a:r>
          </a:p>
          <a:p>
            <a:endParaRPr lang="el-GR" dirty="0"/>
          </a:p>
        </p:txBody>
      </p:sp>
    </p:spTree>
    <p:extLst>
      <p:ext uri="{BB962C8B-B14F-4D97-AF65-F5344CB8AC3E}">
        <p14:creationId xmlns:p14="http://schemas.microsoft.com/office/powerpoint/2010/main" val="34480282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Υπεράσπιση-Συμβολή</a:t>
            </a:r>
            <a:endParaRPr lang="el-GR" dirty="0"/>
          </a:p>
        </p:txBody>
      </p:sp>
      <p:sp>
        <p:nvSpPr>
          <p:cNvPr id="3" name="Θέση περιεχομένου 2"/>
          <p:cNvSpPr>
            <a:spLocks noGrp="1"/>
          </p:cNvSpPr>
          <p:nvPr>
            <p:ph idx="1"/>
          </p:nvPr>
        </p:nvSpPr>
        <p:spPr/>
        <p:txBody>
          <a:bodyPr/>
          <a:lstStyle/>
          <a:p>
            <a:pPr algn="just"/>
            <a:r>
              <a:rPr lang="el-GR" dirty="0" smtClean="0"/>
              <a:t>Απομάκρυνση από τον άκρατο «</a:t>
            </a:r>
            <a:r>
              <a:rPr lang="el-GR" dirty="0" err="1" smtClean="0"/>
              <a:t>βιογραφισμό</a:t>
            </a:r>
            <a:r>
              <a:rPr lang="el-GR" dirty="0" smtClean="0"/>
              <a:t>»</a:t>
            </a:r>
          </a:p>
          <a:p>
            <a:pPr algn="just"/>
            <a:endParaRPr lang="el-GR" dirty="0"/>
          </a:p>
          <a:p>
            <a:pPr algn="just"/>
            <a:r>
              <a:rPr lang="el-GR" dirty="0" smtClean="0"/>
              <a:t>Ισχύει το «αβάσιμο της πρόθεσης»</a:t>
            </a:r>
            <a:endParaRPr lang="en-US" dirty="0" smtClean="0"/>
          </a:p>
          <a:p>
            <a:pPr algn="just"/>
            <a:endParaRPr lang="en-US" dirty="0"/>
          </a:p>
          <a:p>
            <a:pPr algn="just"/>
            <a:r>
              <a:rPr lang="el-GR" dirty="0" smtClean="0"/>
              <a:t>Ανάδειξη του αναγνώστη, απελευθέρωση μιας δημιουργικής κριτικής δραστηριότητας</a:t>
            </a:r>
          </a:p>
          <a:p>
            <a:pPr algn="just"/>
            <a:endParaRPr lang="el-GR" dirty="0" smtClean="0"/>
          </a:p>
          <a:p>
            <a:pPr algn="just"/>
            <a:r>
              <a:rPr lang="el-GR" dirty="0" smtClean="0"/>
              <a:t>Ενίσχυση της Θεωρίας της Πρόσληψης</a:t>
            </a:r>
            <a:endParaRPr lang="el-GR" dirty="0"/>
          </a:p>
        </p:txBody>
      </p:sp>
    </p:spTree>
    <p:extLst>
      <p:ext uri="{BB962C8B-B14F-4D97-AF65-F5344CB8AC3E}">
        <p14:creationId xmlns:p14="http://schemas.microsoft.com/office/powerpoint/2010/main" val="37091057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a:t>
            </a:r>
            <a:endParaRPr lang="el-GR" dirty="0"/>
          </a:p>
        </p:txBody>
      </p:sp>
      <p:sp>
        <p:nvSpPr>
          <p:cNvPr id="3" name="Θέση περιεχομένου 2"/>
          <p:cNvSpPr>
            <a:spLocks noGrp="1"/>
          </p:cNvSpPr>
          <p:nvPr>
            <p:ph idx="1"/>
          </p:nvPr>
        </p:nvSpPr>
        <p:spPr/>
        <p:txBody>
          <a:bodyPr>
            <a:normAutofit fontScale="62500" lnSpcReduction="20000"/>
          </a:bodyPr>
          <a:lstStyle/>
          <a:p>
            <a:pPr algn="just"/>
            <a:r>
              <a:rPr lang="en-US" dirty="0" err="1"/>
              <a:t>Ainscough</a:t>
            </a:r>
            <a:r>
              <a:rPr lang="el-GR" i="1" dirty="0"/>
              <a:t>, </a:t>
            </a:r>
            <a:r>
              <a:rPr lang="en-US" dirty="0"/>
              <a:t>Zoë</a:t>
            </a:r>
            <a:r>
              <a:rPr lang="el-GR" dirty="0"/>
              <a:t>,</a:t>
            </a:r>
            <a:r>
              <a:rPr lang="en-US" dirty="0"/>
              <a:t> </a:t>
            </a:r>
            <a:r>
              <a:rPr lang="en-US" i="1" dirty="0"/>
              <a:t>Roland Barthes: The Death of the Author &amp; The Grain of the Voice</a:t>
            </a:r>
            <a:r>
              <a:rPr lang="el-GR" dirty="0"/>
              <a:t> (</a:t>
            </a:r>
            <a:r>
              <a:rPr lang="et-EE" dirty="0">
                <a:hlinkClick r:id="rId2"/>
              </a:rPr>
              <a:t>https://www.academia.edu/11897070/Roland_Barthes_The_Death_of_the_Author_and_The_Grain_of_the_Voice</a:t>
            </a:r>
            <a:r>
              <a:rPr lang="el-GR" dirty="0" smtClean="0"/>
              <a:t>).</a:t>
            </a:r>
            <a:endParaRPr lang="el-GR" dirty="0"/>
          </a:p>
          <a:p>
            <a:pPr algn="just"/>
            <a:r>
              <a:rPr lang="el-GR" dirty="0"/>
              <a:t>Βαγενάς, Νάσος, </a:t>
            </a:r>
            <a:r>
              <a:rPr lang="el-GR" dirty="0" smtClean="0"/>
              <a:t>«Λογοτεχνικές </a:t>
            </a:r>
            <a:r>
              <a:rPr lang="el-GR" dirty="0"/>
              <a:t>σπουδές </a:t>
            </a:r>
            <a:r>
              <a:rPr lang="en-US" dirty="0"/>
              <a:t>Life </a:t>
            </a:r>
            <a:r>
              <a:rPr lang="en-US" dirty="0" smtClean="0"/>
              <a:t>Style</a:t>
            </a:r>
            <a:r>
              <a:rPr lang="el-GR" dirty="0" smtClean="0"/>
              <a:t>»</a:t>
            </a:r>
            <a:r>
              <a:rPr lang="en-US" dirty="0" smtClean="0"/>
              <a:t>,</a:t>
            </a:r>
            <a:r>
              <a:rPr lang="el-GR" dirty="0" smtClean="0"/>
              <a:t> </a:t>
            </a:r>
            <a:r>
              <a:rPr lang="el-GR" i="1" dirty="0"/>
              <a:t>Το Βήμα</a:t>
            </a:r>
            <a:r>
              <a:rPr lang="el-GR" dirty="0"/>
              <a:t> (</a:t>
            </a:r>
            <a:r>
              <a:rPr lang="el-GR" dirty="0" smtClean="0"/>
              <a:t>12/08/2007)</a:t>
            </a:r>
            <a:r>
              <a:rPr lang="en-US" dirty="0" smtClean="0"/>
              <a:t> </a:t>
            </a:r>
            <a:r>
              <a:rPr lang="el-GR" dirty="0"/>
              <a:t>(</a:t>
            </a:r>
            <a:r>
              <a:rPr lang="et-EE" dirty="0">
                <a:hlinkClick r:id="rId3"/>
              </a:rPr>
              <a:t>http://www.tovima.gr/opinions/article/?aid=182880</a:t>
            </a:r>
            <a:r>
              <a:rPr lang="el-GR" dirty="0" smtClean="0"/>
              <a:t>).</a:t>
            </a:r>
          </a:p>
          <a:p>
            <a:pPr algn="just"/>
            <a:r>
              <a:rPr lang="el-GR" dirty="0" smtClean="0"/>
              <a:t>Βαγενάς, Νάσος, «Πίσω στο συγγραφέα</a:t>
            </a:r>
            <a:r>
              <a:rPr lang="el-GR" i="1" dirty="0" smtClean="0"/>
              <a:t>», Το Βήμα (</a:t>
            </a:r>
            <a:r>
              <a:rPr lang="el-GR" dirty="0" smtClean="0"/>
              <a:t>04/05/2013)</a:t>
            </a:r>
            <a:r>
              <a:rPr lang="el-GR" i="1" dirty="0" smtClean="0"/>
              <a:t> (</a:t>
            </a:r>
            <a:r>
              <a:rPr lang="et-EE" i="1" dirty="0" smtClean="0">
                <a:hlinkClick r:id="rId4"/>
              </a:rPr>
              <a:t>http</a:t>
            </a:r>
            <a:r>
              <a:rPr lang="et-EE" i="1" dirty="0">
                <a:hlinkClick r:id="rId4"/>
              </a:rPr>
              <a:t>://www.tovima.gr/opinions/article/?</a:t>
            </a:r>
            <a:r>
              <a:rPr lang="et-EE" i="1" dirty="0" smtClean="0">
                <a:hlinkClick r:id="rId4"/>
              </a:rPr>
              <a:t>aid=511098</a:t>
            </a:r>
            <a:r>
              <a:rPr lang="el-GR" i="1" dirty="0" smtClean="0"/>
              <a:t>).</a:t>
            </a:r>
            <a:endParaRPr lang="el-GR" dirty="0"/>
          </a:p>
          <a:p>
            <a:pPr algn="just"/>
            <a:r>
              <a:rPr lang="en-US" dirty="0" smtClean="0"/>
              <a:t>Barry</a:t>
            </a:r>
            <a:r>
              <a:rPr lang="el-GR" dirty="0"/>
              <a:t>, </a:t>
            </a:r>
            <a:r>
              <a:rPr lang="en-US" dirty="0"/>
              <a:t>Peter</a:t>
            </a:r>
            <a:r>
              <a:rPr lang="en-US" dirty="0" smtClean="0"/>
              <a:t>, </a:t>
            </a:r>
            <a:r>
              <a:rPr lang="el-GR" i="1" dirty="0"/>
              <a:t>Γνωριμία με τη Θεωρία</a:t>
            </a:r>
            <a:r>
              <a:rPr lang="el-GR" dirty="0"/>
              <a:t>, </a:t>
            </a:r>
            <a:r>
              <a:rPr lang="el-GR" dirty="0" err="1" smtClean="0"/>
              <a:t>μτφρ</a:t>
            </a:r>
            <a:r>
              <a:rPr lang="el-GR" dirty="0"/>
              <a:t>. Α. </a:t>
            </a:r>
            <a:r>
              <a:rPr lang="el-GR" dirty="0" err="1" smtClean="0"/>
              <a:t>Νάτσινα</a:t>
            </a:r>
            <a:r>
              <a:rPr lang="el-GR" dirty="0" smtClean="0"/>
              <a:t>, </a:t>
            </a:r>
            <a:r>
              <a:rPr lang="el-GR" dirty="0"/>
              <a:t>Αθήνα, </a:t>
            </a:r>
            <a:r>
              <a:rPr lang="el-GR" dirty="0" err="1"/>
              <a:t>Βιβλιόραμα</a:t>
            </a:r>
            <a:r>
              <a:rPr lang="el-GR" dirty="0"/>
              <a:t>, 2013.</a:t>
            </a:r>
            <a:endParaRPr lang="en-US" dirty="0"/>
          </a:p>
          <a:p>
            <a:pPr algn="just"/>
            <a:r>
              <a:rPr lang="en-US" dirty="0"/>
              <a:t>Barthes, Roland, </a:t>
            </a:r>
            <a:r>
              <a:rPr lang="el-GR" dirty="0" smtClean="0"/>
              <a:t>«Ο θάνατος του συγγραφέα», </a:t>
            </a:r>
            <a:r>
              <a:rPr lang="el-GR" i="1" dirty="0" smtClean="0"/>
              <a:t>Εικόνα </a:t>
            </a:r>
            <a:r>
              <a:rPr lang="el-GR" i="1" dirty="0"/>
              <a:t>– Μουσική – </a:t>
            </a:r>
            <a:r>
              <a:rPr lang="el-GR" i="1" dirty="0" smtClean="0"/>
              <a:t>Κείμενο, </a:t>
            </a:r>
            <a:r>
              <a:rPr lang="el-GR" i="1" dirty="0" err="1" smtClean="0"/>
              <a:t>μτφρ</a:t>
            </a:r>
            <a:r>
              <a:rPr lang="el-GR" i="1" dirty="0"/>
              <a:t>. Γ. </a:t>
            </a:r>
            <a:r>
              <a:rPr lang="el-GR" i="1" dirty="0" smtClean="0"/>
              <a:t>Σπανός,</a:t>
            </a:r>
            <a:r>
              <a:rPr lang="el-GR" dirty="0" smtClean="0"/>
              <a:t> </a:t>
            </a:r>
            <a:r>
              <a:rPr lang="el-GR" dirty="0"/>
              <a:t>Αθήνα, </a:t>
            </a:r>
            <a:r>
              <a:rPr lang="el-GR" dirty="0" err="1"/>
              <a:t>Πλέθρον</a:t>
            </a:r>
            <a:r>
              <a:rPr lang="el-GR" dirty="0"/>
              <a:t>, 1988, 137-143</a:t>
            </a:r>
            <a:r>
              <a:rPr lang="el-GR" dirty="0" smtClean="0"/>
              <a:t>.</a:t>
            </a:r>
          </a:p>
          <a:p>
            <a:pPr algn="just"/>
            <a:r>
              <a:rPr lang="el-GR" dirty="0" err="1" smtClean="0"/>
              <a:t>Ήγκλετον</a:t>
            </a:r>
            <a:r>
              <a:rPr lang="el-GR" dirty="0" smtClean="0"/>
              <a:t>, </a:t>
            </a:r>
            <a:r>
              <a:rPr lang="el-GR" dirty="0" err="1" smtClean="0"/>
              <a:t>Τέρρυ</a:t>
            </a:r>
            <a:r>
              <a:rPr lang="el-GR" dirty="0" smtClean="0"/>
              <a:t>, </a:t>
            </a:r>
            <a:r>
              <a:rPr lang="el-GR" i="1" dirty="0" smtClean="0"/>
              <a:t>Εισαγωγή στη Θεωρία της Λογοτεχνίας</a:t>
            </a:r>
            <a:r>
              <a:rPr lang="el-GR" dirty="0" smtClean="0"/>
              <a:t>, </a:t>
            </a:r>
            <a:r>
              <a:rPr lang="el-GR" dirty="0" err="1" smtClean="0"/>
              <a:t>Αθηνα</a:t>
            </a:r>
            <a:r>
              <a:rPr lang="el-GR" dirty="0" smtClean="0"/>
              <a:t>, Οδυσσέας, 1989.</a:t>
            </a:r>
          </a:p>
          <a:p>
            <a:pPr algn="just"/>
            <a:r>
              <a:rPr lang="el-GR" dirty="0" err="1" smtClean="0"/>
              <a:t>Καπλάνης</a:t>
            </a:r>
            <a:r>
              <a:rPr lang="el-GR" dirty="0" smtClean="0"/>
              <a:t>, Τάσος Α., «Θεωρία, Τεχνολογία και Σύγχρονες Εκδόσεις Λογοτεχνικών Κειμένων ή ο </a:t>
            </a:r>
            <a:r>
              <a:rPr lang="en-US" dirty="0" smtClean="0"/>
              <a:t>Erasmus, </a:t>
            </a:r>
            <a:r>
              <a:rPr lang="el-GR" dirty="0" smtClean="0"/>
              <a:t>ο </a:t>
            </a:r>
            <a:r>
              <a:rPr lang="en-US" dirty="0" smtClean="0"/>
              <a:t>Barthes, o </a:t>
            </a:r>
            <a:r>
              <a:rPr lang="en-US" dirty="0" err="1" smtClean="0"/>
              <a:t>usus</a:t>
            </a:r>
            <a:r>
              <a:rPr lang="en-US" dirty="0" smtClean="0"/>
              <a:t> </a:t>
            </a:r>
            <a:r>
              <a:rPr lang="en-US" dirty="0" err="1" smtClean="0"/>
              <a:t>auctoris</a:t>
            </a:r>
            <a:r>
              <a:rPr lang="en-US" dirty="0" smtClean="0"/>
              <a:t>, </a:t>
            </a:r>
            <a:r>
              <a:rPr lang="el-GR" dirty="0" smtClean="0"/>
              <a:t>ο θάνατος του συγγραφέα και εμείς», </a:t>
            </a:r>
            <a:r>
              <a:rPr lang="el-GR" i="1" dirty="0" smtClean="0"/>
              <a:t>Γ’ Συνέδριο της Ευρωπαϊκής  Εταιρείας Νεοελληνικών Σπουδών(2-4/6/2006) </a:t>
            </a:r>
            <a:r>
              <a:rPr lang="el-GR" dirty="0" smtClean="0"/>
              <a:t>(</a:t>
            </a:r>
            <a:r>
              <a:rPr lang="et-EE" dirty="0">
                <a:hlinkClick r:id="rId5"/>
              </a:rPr>
              <a:t>http://www.eens-congress.eu/?main__page=1&amp;main__</a:t>
            </a:r>
            <a:r>
              <a:rPr lang="et-EE" dirty="0" smtClean="0">
                <a:hlinkClick r:id="rId5"/>
              </a:rPr>
              <a:t>lang=de&amp;eensCongress_cmd=showPaper&amp;eensCongress_id=100</a:t>
            </a:r>
            <a:r>
              <a:rPr lang="et-EE" dirty="0" smtClean="0"/>
              <a:t>)</a:t>
            </a:r>
            <a:r>
              <a:rPr lang="el-GR" dirty="0" smtClean="0"/>
              <a:t>.</a:t>
            </a:r>
            <a:endParaRPr lang="el-GR" i="1" dirty="0" smtClean="0"/>
          </a:p>
          <a:p>
            <a:pPr algn="just"/>
            <a:r>
              <a:rPr lang="en-US" dirty="0" smtClean="0"/>
              <a:t>Lavers, Annette</a:t>
            </a:r>
            <a:r>
              <a:rPr lang="el-GR" dirty="0" smtClean="0"/>
              <a:t>, «</a:t>
            </a:r>
            <a:r>
              <a:rPr lang="en-US" dirty="0" smtClean="0"/>
              <a:t>Roland Barthes</a:t>
            </a:r>
            <a:r>
              <a:rPr lang="el-GR" dirty="0" smtClean="0"/>
              <a:t>» στο: </a:t>
            </a:r>
            <a:r>
              <a:rPr lang="el-GR" i="1" dirty="0" smtClean="0"/>
              <a:t>Από τον φορμαλισμό στον </a:t>
            </a:r>
            <a:r>
              <a:rPr lang="el-GR" i="1" dirty="0" err="1" smtClean="0"/>
              <a:t>μεταδομισμό</a:t>
            </a:r>
            <a:r>
              <a:rPr lang="el-GR" dirty="0"/>
              <a:t>, </a:t>
            </a:r>
            <a:r>
              <a:rPr lang="el-GR" dirty="0" err="1" smtClean="0"/>
              <a:t>επιμ</a:t>
            </a:r>
            <a:r>
              <a:rPr lang="el-GR" dirty="0" smtClean="0"/>
              <a:t>. </a:t>
            </a:r>
            <a:r>
              <a:rPr lang="el-GR" dirty="0" err="1" smtClean="0"/>
              <a:t>Raman</a:t>
            </a:r>
            <a:r>
              <a:rPr lang="el-GR" dirty="0" smtClean="0"/>
              <a:t> </a:t>
            </a:r>
            <a:r>
              <a:rPr lang="el-GR" dirty="0" err="1" smtClean="0"/>
              <a:t>Selden</a:t>
            </a:r>
            <a:r>
              <a:rPr lang="el-GR" dirty="0" smtClean="0"/>
              <a:t>, </a:t>
            </a:r>
            <a:r>
              <a:rPr lang="el-GR" dirty="0" err="1" smtClean="0"/>
              <a:t>μτφρ</a:t>
            </a:r>
            <a:r>
              <a:rPr lang="el-GR" dirty="0" smtClean="0"/>
              <a:t>. Μ. </a:t>
            </a:r>
            <a:r>
              <a:rPr lang="el-GR" dirty="0" err="1" smtClean="0"/>
              <a:t>Πεχλιβάνος</a:t>
            </a:r>
            <a:r>
              <a:rPr lang="el-GR" dirty="0" smtClean="0"/>
              <a:t> – Μ. Χρυσανθόπουλος, </a:t>
            </a:r>
            <a:r>
              <a:rPr lang="el-GR" dirty="0"/>
              <a:t>Θεσσαλονίκη, ΑΠΘ, 2004, </a:t>
            </a:r>
            <a:r>
              <a:rPr lang="el-GR" dirty="0" smtClean="0"/>
              <a:t>190-238.</a:t>
            </a:r>
          </a:p>
          <a:p>
            <a:endParaRPr lang="el-GR" dirty="0"/>
          </a:p>
        </p:txBody>
      </p:sp>
    </p:spTree>
    <p:extLst>
      <p:ext uri="{BB962C8B-B14F-4D97-AF65-F5344CB8AC3E}">
        <p14:creationId xmlns:p14="http://schemas.microsoft.com/office/powerpoint/2010/main" val="3331709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US" cap="none" dirty="0" smtClean="0"/>
              <a:t>Roland Barthes</a:t>
            </a:r>
            <a:endParaRPr lang="el-GR" cap="none" dirty="0"/>
          </a:p>
        </p:txBody>
      </p:sp>
      <p:sp>
        <p:nvSpPr>
          <p:cNvPr id="5" name="Θέση περιεχομένου 4"/>
          <p:cNvSpPr>
            <a:spLocks noGrp="1"/>
          </p:cNvSpPr>
          <p:nvPr>
            <p:ph sz="half" idx="1"/>
          </p:nvPr>
        </p:nvSpPr>
        <p:spPr>
          <a:xfrm>
            <a:off x="107504" y="2132856"/>
            <a:ext cx="5544616" cy="4264896"/>
          </a:xfrm>
          <a:prstGeom prst="rect">
            <a:avLst/>
          </a:prstGeom>
        </p:spPr>
        <p:txBody>
          <a:bodyPr/>
          <a:lstStyle/>
          <a:p>
            <a:r>
              <a:rPr lang="en-US" dirty="0" smtClean="0"/>
              <a:t>1915-1980</a:t>
            </a:r>
            <a:endParaRPr lang="el-GR" dirty="0" smtClean="0"/>
          </a:p>
          <a:p>
            <a:endParaRPr lang="en-US" dirty="0" smtClean="0"/>
          </a:p>
          <a:p>
            <a:r>
              <a:rPr lang="el-GR" dirty="0" smtClean="0"/>
              <a:t>Γάλλος θεωρητικός της λογοτεχνίας, φιλόσοφος, γλωσσολόγος, κριτικός και σημειολόγος.</a:t>
            </a:r>
          </a:p>
          <a:p>
            <a:endParaRPr lang="el-GR" dirty="0" smtClean="0"/>
          </a:p>
        </p:txBody>
      </p:sp>
      <p:pic>
        <p:nvPicPr>
          <p:cNvPr id="7" name="Θέση περιεχομένου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778375" y="1920875"/>
            <a:ext cx="3778250" cy="4433888"/>
          </a:xfrm>
        </p:spPr>
      </p:pic>
    </p:spTree>
    <p:extLst>
      <p:ext uri="{BB962C8B-B14F-4D97-AF65-F5344CB8AC3E}">
        <p14:creationId xmlns:p14="http://schemas.microsoft.com/office/powerpoint/2010/main" val="2394427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Βασικότερα έργα</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Ο βαθμός μηδέν της γραφής </a:t>
            </a:r>
            <a:r>
              <a:rPr lang="fr-FR" dirty="0" smtClean="0"/>
              <a:t>(1953</a:t>
            </a:r>
            <a:r>
              <a:rPr lang="fr-FR" dirty="0"/>
              <a:t>) </a:t>
            </a:r>
            <a:endParaRPr lang="el-GR" dirty="0" smtClean="0"/>
          </a:p>
          <a:p>
            <a:r>
              <a:rPr lang="el-GR" dirty="0" smtClean="0"/>
              <a:t>Μυθολογίες (</a:t>
            </a:r>
            <a:r>
              <a:rPr lang="fr-FR" dirty="0" smtClean="0"/>
              <a:t>1957</a:t>
            </a:r>
            <a:r>
              <a:rPr lang="el-GR" dirty="0" smtClean="0"/>
              <a:t>)</a:t>
            </a:r>
            <a:endParaRPr lang="fr-FR" dirty="0"/>
          </a:p>
          <a:p>
            <a:r>
              <a:rPr lang="el-GR" dirty="0" smtClean="0"/>
              <a:t>Για τον Ρακίνα </a:t>
            </a:r>
            <a:r>
              <a:rPr lang="fr-FR" dirty="0" smtClean="0"/>
              <a:t>(1963)</a:t>
            </a:r>
            <a:endParaRPr lang="fr-FR" dirty="0"/>
          </a:p>
          <a:p>
            <a:r>
              <a:rPr lang="el-GR" dirty="0" smtClean="0"/>
              <a:t>Στοιχεία σημειολογίας </a:t>
            </a:r>
            <a:r>
              <a:rPr lang="fr-FR" dirty="0" smtClean="0"/>
              <a:t>(1964)</a:t>
            </a:r>
          </a:p>
          <a:p>
            <a:r>
              <a:rPr lang="el-GR" b="1" dirty="0" smtClean="0"/>
              <a:t>Ο θάνατος του συγγραφέα (1967)</a:t>
            </a:r>
            <a:endParaRPr lang="fr-FR" b="1" dirty="0"/>
          </a:p>
          <a:p>
            <a:r>
              <a:rPr lang="el-GR" dirty="0" smtClean="0"/>
              <a:t>Η επικράτεια των σημείων (1970)</a:t>
            </a:r>
          </a:p>
          <a:p>
            <a:r>
              <a:rPr lang="el-GR" dirty="0"/>
              <a:t>Σαντ-Φουριέ-</a:t>
            </a:r>
            <a:r>
              <a:rPr lang="el-GR" dirty="0" err="1"/>
              <a:t>Λογιόλα</a:t>
            </a:r>
            <a:r>
              <a:rPr lang="el-GR" dirty="0"/>
              <a:t> </a:t>
            </a:r>
            <a:r>
              <a:rPr lang="fr-FR" dirty="0"/>
              <a:t>(1971)</a:t>
            </a:r>
            <a:endParaRPr lang="el-GR" dirty="0"/>
          </a:p>
          <a:p>
            <a:r>
              <a:rPr lang="fr-FR" dirty="0" smtClean="0"/>
              <a:t>S/Z</a:t>
            </a:r>
            <a:r>
              <a:rPr lang="el-GR" dirty="0" smtClean="0"/>
              <a:t> </a:t>
            </a:r>
            <a:r>
              <a:rPr lang="fr-FR" dirty="0" smtClean="0"/>
              <a:t>(1970)</a:t>
            </a:r>
            <a:endParaRPr lang="fr-FR" dirty="0"/>
          </a:p>
          <a:p>
            <a:r>
              <a:rPr lang="el-GR" dirty="0" smtClean="0"/>
              <a:t>Η απόλαυση του κειμένου </a:t>
            </a:r>
            <a:r>
              <a:rPr lang="fr-FR" dirty="0" smtClean="0"/>
              <a:t>(1973)</a:t>
            </a:r>
            <a:endParaRPr lang="el-GR" dirty="0" smtClean="0"/>
          </a:p>
          <a:p>
            <a:r>
              <a:rPr lang="el-GR" dirty="0" smtClean="0"/>
              <a:t>Ο Ρολάν </a:t>
            </a:r>
            <a:r>
              <a:rPr lang="el-GR" dirty="0" err="1" smtClean="0"/>
              <a:t>Μπαρτ</a:t>
            </a:r>
            <a:r>
              <a:rPr lang="el-GR" dirty="0" smtClean="0"/>
              <a:t> από τον Ρολάν </a:t>
            </a:r>
            <a:r>
              <a:rPr lang="el-GR" dirty="0" err="1" smtClean="0"/>
              <a:t>Μπαρτ</a:t>
            </a:r>
            <a:r>
              <a:rPr lang="el-GR" dirty="0" smtClean="0"/>
              <a:t> (1975)</a:t>
            </a:r>
          </a:p>
          <a:p>
            <a:r>
              <a:rPr lang="el-GR" dirty="0" smtClean="0"/>
              <a:t>Αποσπάσματα ερωτικού λόγου (1977)</a:t>
            </a:r>
          </a:p>
          <a:p>
            <a:endParaRPr lang="el-GR" dirty="0"/>
          </a:p>
        </p:txBody>
      </p:sp>
    </p:spTree>
    <p:extLst>
      <p:ext uri="{BB962C8B-B14F-4D97-AF65-F5344CB8AC3E}">
        <p14:creationId xmlns:p14="http://schemas.microsoft.com/office/powerpoint/2010/main" val="31148729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a:xfrm>
            <a:off x="467544" y="1052736"/>
            <a:ext cx="8218112" cy="1362456"/>
          </a:xfrm>
        </p:spPr>
        <p:txBody>
          <a:bodyPr/>
          <a:lstStyle/>
          <a:p>
            <a:r>
              <a:rPr lang="el-GR" dirty="0" smtClean="0"/>
              <a:t>Ο θάνατος του συγγραφέα</a:t>
            </a:r>
            <a:endParaRPr lang="el-GR" dirty="0"/>
          </a:p>
        </p:txBody>
      </p:sp>
      <p:sp>
        <p:nvSpPr>
          <p:cNvPr id="6" name="Θέση κειμένου 5"/>
          <p:cNvSpPr>
            <a:spLocks noGrp="1"/>
          </p:cNvSpPr>
          <p:nvPr>
            <p:ph type="body" idx="1"/>
          </p:nvPr>
        </p:nvSpPr>
        <p:spPr>
          <a:xfrm>
            <a:off x="3419872" y="6000616"/>
            <a:ext cx="5724128" cy="857384"/>
          </a:xfrm>
        </p:spPr>
        <p:txBody>
          <a:bodyPr/>
          <a:lstStyle/>
          <a:p>
            <a:r>
              <a:rPr lang="el-GR" u="sng" dirty="0" smtClean="0"/>
              <a:t>Πρώτη έκδοση</a:t>
            </a:r>
            <a:r>
              <a:rPr lang="el-GR" dirty="0" smtClean="0"/>
              <a:t>: (αγγλικά) </a:t>
            </a:r>
            <a:r>
              <a:rPr lang="en-US" i="1" dirty="0" smtClean="0"/>
              <a:t>Aspen</a:t>
            </a:r>
            <a:r>
              <a:rPr lang="en-US" dirty="0" smtClean="0"/>
              <a:t>, </a:t>
            </a:r>
            <a:r>
              <a:rPr lang="el-GR" dirty="0" err="1" smtClean="0"/>
              <a:t>τχ</a:t>
            </a:r>
            <a:r>
              <a:rPr lang="el-GR" dirty="0" smtClean="0"/>
              <a:t>. 5-6 (1967)</a:t>
            </a:r>
            <a:endParaRPr lang="en-US" dirty="0" smtClean="0"/>
          </a:p>
          <a:p>
            <a:r>
              <a:rPr lang="el-GR" dirty="0" smtClean="0"/>
              <a:t>(γαλλικά) </a:t>
            </a:r>
            <a:r>
              <a:rPr lang="en-US" i="1" dirty="0" err="1" smtClean="0"/>
              <a:t>Manteia</a:t>
            </a:r>
            <a:r>
              <a:rPr lang="en-US" dirty="0"/>
              <a:t>, </a:t>
            </a:r>
            <a:r>
              <a:rPr lang="el-GR" dirty="0" err="1" smtClean="0"/>
              <a:t>τχ</a:t>
            </a:r>
            <a:r>
              <a:rPr lang="el-GR" dirty="0" smtClean="0"/>
              <a:t>.</a:t>
            </a:r>
            <a:r>
              <a:rPr lang="en-US" dirty="0" smtClean="0"/>
              <a:t> </a:t>
            </a:r>
            <a:r>
              <a:rPr lang="en-US" dirty="0"/>
              <a:t>5 (1968)</a:t>
            </a:r>
            <a:endParaRPr lang="el-GR" dirty="0"/>
          </a:p>
        </p:txBody>
      </p:sp>
      <p:sp>
        <p:nvSpPr>
          <p:cNvPr id="4" name="Θέση κειμένου 5"/>
          <p:cNvSpPr txBox="1">
            <a:spLocks/>
          </p:cNvSpPr>
          <p:nvPr/>
        </p:nvSpPr>
        <p:spPr>
          <a:xfrm>
            <a:off x="683568" y="2492896"/>
            <a:ext cx="7772400" cy="857384"/>
          </a:xfrm>
          <a:prstGeom prst="rect">
            <a:avLst/>
          </a:prstGeom>
        </p:spPr>
        <p:txBody>
          <a:bodyPr vert="horz" lIns="45720" rIns="45720" anchor="t">
            <a:normAutofit/>
          </a:bodyPr>
          <a:lstStyle>
            <a:lvl1pPr marL="0" indent="0" algn="l" rtl="0" eaLnBrk="1" latinLnBrk="0" hangingPunct="1">
              <a:spcBef>
                <a:spcPct val="20000"/>
              </a:spcBef>
              <a:buClr>
                <a:schemeClr val="accent3"/>
              </a:buClr>
              <a:buSzPct val="95000"/>
              <a:buFont typeface="Wingdings 2"/>
              <a:buNone/>
              <a:defRPr kumimoji="0"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0"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0"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0"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0"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l-GR" dirty="0" smtClean="0"/>
              <a:t>Ένα πολυσυζητημένο δοκίμιο</a:t>
            </a:r>
            <a:endParaRPr lang="el-GR" dirty="0"/>
          </a:p>
        </p:txBody>
      </p:sp>
    </p:spTree>
    <p:extLst>
      <p:ext uri="{BB962C8B-B14F-4D97-AF65-F5344CB8AC3E}">
        <p14:creationId xmlns:p14="http://schemas.microsoft.com/office/powerpoint/2010/main" val="2905863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cap="none" dirty="0" smtClean="0"/>
              <a:t>Σε ποιον ανήκει η «φωνή» που γράφει;</a:t>
            </a:r>
            <a:endParaRPr lang="el-GR" sz="4000" cap="none" dirty="0"/>
          </a:p>
        </p:txBody>
      </p:sp>
      <p:sp>
        <p:nvSpPr>
          <p:cNvPr id="3" name="Θέση περιεχομένου 2"/>
          <p:cNvSpPr>
            <a:spLocks noGrp="1"/>
          </p:cNvSpPr>
          <p:nvPr>
            <p:ph sz="half" idx="1"/>
          </p:nvPr>
        </p:nvSpPr>
        <p:spPr>
          <a:xfrm>
            <a:off x="3635896" y="2564904"/>
            <a:ext cx="5148064" cy="2807192"/>
          </a:xfrm>
          <a:prstGeom prst="rect">
            <a:avLst/>
          </a:prstGeom>
        </p:spPr>
        <p:txBody>
          <a:bodyPr>
            <a:noAutofit/>
          </a:bodyPr>
          <a:lstStyle/>
          <a:p>
            <a:pPr algn="just"/>
            <a:r>
              <a:rPr lang="el-GR" sz="2400" dirty="0" smtClean="0"/>
              <a:t>«Ήταν η </a:t>
            </a:r>
            <a:r>
              <a:rPr lang="el-GR" sz="2400" dirty="0"/>
              <a:t>Γ</a:t>
            </a:r>
            <a:r>
              <a:rPr lang="el-GR" sz="2400" dirty="0" smtClean="0"/>
              <a:t>υναίκα </a:t>
            </a:r>
            <a:r>
              <a:rPr lang="el-GR" sz="2400" dirty="0" smtClean="0"/>
              <a:t>με τους άξαφνους φόβους της, τις χωρίς λόγο ιδιοτροπίες της, τις ενστικτώδεις ταραχές της, τα χωρίς λόγο τολμήματά της, τις αποκοτιές της, και την ηδονική λεπτότητα των αισθημάτων της.»</a:t>
            </a:r>
          </a:p>
          <a:p>
            <a:pPr marL="45720" indent="0" algn="r">
              <a:buNone/>
            </a:pPr>
            <a:endParaRPr lang="el-GR" sz="2400" dirty="0" smtClean="0"/>
          </a:p>
          <a:p>
            <a:pPr marL="45720" indent="0" algn="r">
              <a:buNone/>
            </a:pPr>
            <a:r>
              <a:rPr lang="en-US" sz="2400" dirty="0" smtClean="0"/>
              <a:t>Balzac, </a:t>
            </a:r>
            <a:r>
              <a:rPr lang="el-GR" sz="2400" i="1" dirty="0" err="1" smtClean="0"/>
              <a:t>Σαραζίν</a:t>
            </a:r>
            <a:r>
              <a:rPr lang="el-GR" sz="2400" i="1" dirty="0" smtClean="0"/>
              <a:t> </a:t>
            </a:r>
            <a:r>
              <a:rPr lang="el-GR" sz="2400" dirty="0" smtClean="0"/>
              <a:t>(1831)</a:t>
            </a:r>
            <a:endParaRPr lang="el-GR" sz="2400" dirty="0"/>
          </a:p>
        </p:txBody>
      </p:sp>
      <p:pic>
        <p:nvPicPr>
          <p:cNvPr id="5" name="Θέση περιεχομένου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51520" y="1916832"/>
            <a:ext cx="3327548" cy="4624387"/>
          </a:xfrm>
          <a:prstGeom prst="rect">
            <a:avLst/>
          </a:prstGeom>
        </p:spPr>
      </p:pic>
    </p:spTree>
    <p:extLst>
      <p:ext uri="{BB962C8B-B14F-4D97-AF65-F5344CB8AC3E}">
        <p14:creationId xmlns:p14="http://schemas.microsoft.com/office/powerpoint/2010/main" val="1774982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normAutofit fontScale="90000"/>
          </a:bodyPr>
          <a:lstStyle/>
          <a:p>
            <a:r>
              <a:rPr lang="el-GR" dirty="0" smtClean="0"/>
              <a:t>Από τον Αφηγητή στο</a:t>
            </a:r>
            <a:r>
              <a:rPr lang="el-GR" cap="none" dirty="0" smtClean="0"/>
              <a:t> Συγγραφέα</a:t>
            </a:r>
            <a:endParaRPr lang="el-GR" cap="none" dirty="0"/>
          </a:p>
        </p:txBody>
      </p:sp>
      <p:sp>
        <p:nvSpPr>
          <p:cNvPr id="7" name="Θέση περιεχομένου 6"/>
          <p:cNvSpPr>
            <a:spLocks noGrp="1"/>
          </p:cNvSpPr>
          <p:nvPr>
            <p:ph idx="1"/>
          </p:nvPr>
        </p:nvSpPr>
        <p:spPr>
          <a:xfrm>
            <a:off x="251520" y="2492896"/>
            <a:ext cx="8686800" cy="3670033"/>
          </a:xfrm>
        </p:spPr>
        <p:txBody>
          <a:bodyPr>
            <a:normAutofit/>
          </a:bodyPr>
          <a:lstStyle/>
          <a:p>
            <a:pPr algn="just"/>
            <a:r>
              <a:rPr lang="el-GR" sz="2800" u="sng" dirty="0" smtClean="0"/>
              <a:t>Παλαιότερες κοινωνίες</a:t>
            </a:r>
            <a:r>
              <a:rPr lang="el-GR" sz="2800" dirty="0" smtClean="0"/>
              <a:t>: διαμεσολαβητής</a:t>
            </a:r>
            <a:r>
              <a:rPr lang="el-GR" sz="2800" dirty="0"/>
              <a:t> </a:t>
            </a:r>
            <a:r>
              <a:rPr lang="el-GR" sz="2800" dirty="0" smtClean="0"/>
              <a:t>της αφήγησης</a:t>
            </a:r>
          </a:p>
          <a:p>
            <a:pPr marL="0" indent="0" algn="ctr">
              <a:buNone/>
            </a:pPr>
            <a:r>
              <a:rPr lang="el-GR" sz="2800" dirty="0" smtClean="0"/>
              <a:t>≠</a:t>
            </a:r>
          </a:p>
          <a:p>
            <a:pPr algn="just"/>
            <a:r>
              <a:rPr lang="el-GR" sz="2800" u="sng" dirty="0" smtClean="0"/>
              <a:t>Σύγχρονες κοινωνίες</a:t>
            </a:r>
            <a:r>
              <a:rPr lang="el-GR" sz="2800" dirty="0" smtClean="0"/>
              <a:t>: γοητεία του ατόμου, ανάδειξη του Συγγραφέα</a:t>
            </a:r>
            <a:endParaRPr lang="el-GR" sz="2800" dirty="0"/>
          </a:p>
        </p:txBody>
      </p:sp>
    </p:spTree>
    <p:extLst>
      <p:ext uri="{BB962C8B-B14F-4D97-AF65-F5344CB8AC3E}">
        <p14:creationId xmlns:p14="http://schemas.microsoft.com/office/powerpoint/2010/main" val="108464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cap="none" dirty="0" smtClean="0"/>
              <a:t>Απόπειρες αποσταθεροποίησης της δεσποτείας του Συγγραφέα</a:t>
            </a:r>
            <a:endParaRPr lang="el-GR" cap="none" dirty="0"/>
          </a:p>
        </p:txBody>
      </p:sp>
      <p:sp>
        <p:nvSpPr>
          <p:cNvPr id="3" name="Θέση περιεχομένου 2"/>
          <p:cNvSpPr>
            <a:spLocks noGrp="1"/>
          </p:cNvSpPr>
          <p:nvPr>
            <p:ph idx="1"/>
          </p:nvPr>
        </p:nvSpPr>
        <p:spPr>
          <a:xfrm>
            <a:off x="467544" y="2204864"/>
            <a:ext cx="8229600" cy="4389120"/>
          </a:xfrm>
        </p:spPr>
        <p:txBody>
          <a:bodyPr>
            <a:normAutofit/>
          </a:bodyPr>
          <a:lstStyle/>
          <a:p>
            <a:pPr algn="just"/>
            <a:r>
              <a:rPr lang="el-GR" b="1" dirty="0" err="1" smtClean="0"/>
              <a:t>Μαλλαρμέ</a:t>
            </a:r>
            <a:r>
              <a:rPr lang="el-GR" dirty="0" smtClean="0"/>
              <a:t>: υποκατάσταση του συγγραφέα με τη γλώσσα.</a:t>
            </a:r>
          </a:p>
          <a:p>
            <a:pPr algn="just"/>
            <a:r>
              <a:rPr lang="el-GR" dirty="0" smtClean="0"/>
              <a:t>Όταν γράφει κανείς, γράφει μέσω μίας α-προσωπικότητας.</a:t>
            </a:r>
          </a:p>
          <a:p>
            <a:pPr algn="just"/>
            <a:endParaRPr lang="el-GR" dirty="0"/>
          </a:p>
          <a:p>
            <a:pPr algn="just"/>
            <a:r>
              <a:rPr lang="el-GR" b="1" dirty="0" err="1"/>
              <a:t>Βαλερύ</a:t>
            </a:r>
            <a:r>
              <a:rPr lang="el-GR" dirty="0"/>
              <a:t>: τυχαία η φύση της δραστηριότητας του συγγραφέα</a:t>
            </a:r>
            <a:r>
              <a:rPr lang="el-GR" dirty="0" smtClean="0"/>
              <a:t>.</a:t>
            </a:r>
            <a:endParaRPr lang="el-GR" dirty="0"/>
          </a:p>
          <a:p>
            <a:pPr algn="just"/>
            <a:endParaRPr lang="el-GR" dirty="0"/>
          </a:p>
        </p:txBody>
      </p:sp>
    </p:spTree>
    <p:extLst>
      <p:ext uri="{BB962C8B-B14F-4D97-AF65-F5344CB8AC3E}">
        <p14:creationId xmlns:p14="http://schemas.microsoft.com/office/powerpoint/2010/main" val="2833394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cap="none" dirty="0" smtClean="0"/>
              <a:t>Απόπειρες αποσταθεροποίησης της δεσποτείας του Συγγραφέα</a:t>
            </a:r>
            <a:endParaRPr lang="el-GR" cap="none" dirty="0"/>
          </a:p>
        </p:txBody>
      </p:sp>
      <p:sp>
        <p:nvSpPr>
          <p:cNvPr id="3" name="Θέση περιεχομένου 2"/>
          <p:cNvSpPr>
            <a:spLocks noGrp="1"/>
          </p:cNvSpPr>
          <p:nvPr>
            <p:ph idx="1"/>
          </p:nvPr>
        </p:nvSpPr>
        <p:spPr>
          <a:xfrm>
            <a:off x="467544" y="2276872"/>
            <a:ext cx="8229600" cy="4389120"/>
          </a:xfrm>
        </p:spPr>
        <p:txBody>
          <a:bodyPr>
            <a:normAutofit/>
          </a:bodyPr>
          <a:lstStyle/>
          <a:p>
            <a:pPr algn="just"/>
            <a:r>
              <a:rPr lang="el-GR" b="1" dirty="0" err="1" smtClean="0"/>
              <a:t>Προυστ</a:t>
            </a:r>
            <a:r>
              <a:rPr lang="el-GR" dirty="0" smtClean="0"/>
              <a:t>: Περιπλοκή σχέσης συγγραφέα-χαρακτήρων.</a:t>
            </a:r>
          </a:p>
          <a:p>
            <a:pPr algn="just"/>
            <a:endParaRPr lang="el-GR" dirty="0" smtClean="0"/>
          </a:p>
          <a:p>
            <a:pPr algn="just"/>
            <a:r>
              <a:rPr lang="el-GR" b="1" dirty="0" smtClean="0"/>
              <a:t>Υπερρεαλισμός</a:t>
            </a:r>
            <a:r>
              <a:rPr lang="el-GR" dirty="0" smtClean="0"/>
              <a:t>: ανατροπή συστημάτων (π.χ. γλώσσα) </a:t>
            </a:r>
            <a:r>
              <a:rPr lang="el-GR" dirty="0" smtClean="0">
                <a:sym typeface="Wingdings 3"/>
              </a:rPr>
              <a:t> αυτόματη γραφή, συλλογική γραφή.</a:t>
            </a:r>
          </a:p>
          <a:p>
            <a:pPr algn="just"/>
            <a:endParaRPr lang="el-GR" dirty="0" smtClean="0">
              <a:sym typeface="Wingdings 3"/>
            </a:endParaRPr>
          </a:p>
          <a:p>
            <a:pPr algn="just"/>
            <a:r>
              <a:rPr lang="el-GR" b="1" dirty="0" smtClean="0"/>
              <a:t>Γλωσσολογία</a:t>
            </a:r>
            <a:r>
              <a:rPr lang="el-GR" dirty="0" smtClean="0"/>
              <a:t>: Δεν ορίζεται ένα συγκεκριμένο πρόσωπο που ταυτίζεται με το υποκείμενο που εκφέρει το λόγο.</a:t>
            </a:r>
            <a:endParaRPr lang="el-GR" dirty="0"/>
          </a:p>
        </p:txBody>
      </p:sp>
    </p:spTree>
    <p:extLst>
      <p:ext uri="{BB962C8B-B14F-4D97-AF65-F5344CB8AC3E}">
        <p14:creationId xmlns:p14="http://schemas.microsoft.com/office/powerpoint/2010/main" val="34293176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2870</TotalTime>
  <Words>1864</Words>
  <Application>Microsoft Office PowerPoint</Application>
  <PresentationFormat>Προβολή στην οθόνη (4:3)</PresentationFormat>
  <Paragraphs>131</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Ροή</vt:lpstr>
      <vt:lpstr>Ο θάνατος του συγγραφέα</vt:lpstr>
      <vt:lpstr>Roland Barthes</vt:lpstr>
      <vt:lpstr>Roland Barthes</vt:lpstr>
      <vt:lpstr>Βασικότερα έργα</vt:lpstr>
      <vt:lpstr>Ο θάνατος του συγγραφέα</vt:lpstr>
      <vt:lpstr>Σε ποιον ανήκει η «φωνή» που γράφει;</vt:lpstr>
      <vt:lpstr>Από τον Αφηγητή στο Συγγραφέα</vt:lpstr>
      <vt:lpstr>Απόπειρες αποσταθεροποίησης της δεσποτείας του Συγγραφέα</vt:lpstr>
      <vt:lpstr>Απόπειρες αποσταθεροποίησης της δεσποτείας του Συγγραφέα</vt:lpstr>
      <vt:lpstr>Απομακρύνοντας το Συγγραφέα…</vt:lpstr>
      <vt:lpstr>Τι είναι ένα κείμενο;</vt:lpstr>
      <vt:lpstr>Ποιος είναι, άρα, ο ρόλος του συγγραφέα;</vt:lpstr>
      <vt:lpstr>Ποιος είναι, λοιπόν, ο στόχος του κριτικού;</vt:lpstr>
      <vt:lpstr>Ποιος λέει τελικά τη φράση του Μπαλζάκ;</vt:lpstr>
      <vt:lpstr>Η γέννηση του αναγνώστη!</vt:lpstr>
      <vt:lpstr>Κριτική στο «Θάνατο του συγγραφέα»</vt:lpstr>
      <vt:lpstr>Αντιρρήσεις: The death and return of the author, Seán Burke</vt:lpstr>
      <vt:lpstr>Αντιρρήσεις: Τάσος Καπλάνης</vt:lpstr>
      <vt:lpstr>Αντιρρήσεις: Νάσος Βαγενάς, Πίσω στο συγγραφέα</vt:lpstr>
      <vt:lpstr>Αντιρρήσεις: Νάσος Βαγενάς (συνέχεια)</vt:lpstr>
      <vt:lpstr>Αντιρρήσεις: Νάσος Βαγενάς, Λογοτεχνικές Σπουδές Life Style</vt:lpstr>
      <vt:lpstr>Υπεράσπιση-Συμβολή</vt:lpstr>
      <vt:lpstr>Βιβλιογραφία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θάνατος του συγγραφέα</dc:title>
  <dc:creator>Georgoulaki Eirini</dc:creator>
  <cp:lastModifiedBy>Georgoulaki Eirini</cp:lastModifiedBy>
  <cp:revision>98</cp:revision>
  <dcterms:created xsi:type="dcterms:W3CDTF">2016-04-13T13:51:09Z</dcterms:created>
  <dcterms:modified xsi:type="dcterms:W3CDTF">2016-05-11T09:56:28Z</dcterms:modified>
</cp:coreProperties>
</file>