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7" r:id="rId3"/>
    <p:sldId id="259" r:id="rId4"/>
    <p:sldId id="260" r:id="rId5"/>
    <p:sldId id="296" r:id="rId6"/>
    <p:sldId id="297" r:id="rId7"/>
    <p:sldId id="298" r:id="rId8"/>
    <p:sldId id="300" r:id="rId9"/>
    <p:sldId id="299" r:id="rId10"/>
    <p:sldId id="273" r:id="rId11"/>
    <p:sldId id="261" r:id="rId12"/>
    <p:sldId id="263" r:id="rId13"/>
    <p:sldId id="264" r:id="rId14"/>
    <p:sldId id="265" r:id="rId15"/>
    <p:sldId id="266" r:id="rId16"/>
    <p:sldId id="267" r:id="rId17"/>
    <p:sldId id="268" r:id="rId18"/>
    <p:sldId id="269" r:id="rId19"/>
    <p:sldId id="282" r:id="rId20"/>
    <p:sldId id="283" r:id="rId21"/>
    <p:sldId id="275" r:id="rId22"/>
    <p:sldId id="276" r:id="rId23"/>
    <p:sldId id="277" r:id="rId24"/>
    <p:sldId id="278" r:id="rId25"/>
    <p:sldId id="279" r:id="rId26"/>
    <p:sldId id="280" r:id="rId27"/>
    <p:sldId id="281" r:id="rId28"/>
    <p:sldId id="284" r:id="rId29"/>
    <p:sldId id="285" r:id="rId30"/>
    <p:sldId id="287" r:id="rId31"/>
    <p:sldId id="288" r:id="rId32"/>
    <p:sldId id="286" r:id="rId33"/>
    <p:sldId id="289" r:id="rId34"/>
    <p:sldId id="290" r:id="rId35"/>
    <p:sldId id="291" r:id="rId36"/>
    <p:sldId id="292" r:id="rId37"/>
    <p:sldId id="293" r:id="rId38"/>
    <p:sldId id="294" r:id="rId39"/>
    <p:sldId id="295" r:id="rId4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22 - Ορθογώνιο"/>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 Ορθογώνιο"/>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 Ορθογώνιο"/>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 Ορθογώνιο"/>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 Ορθογώνιο"/>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 Στρογγυλεμένο ορθογώνιο"/>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 Στρογγυλεμένο ορθογώνιο"/>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Ορθογώνιο"/>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6705600" y="4206240"/>
            <a:ext cx="960120" cy="457200"/>
          </a:xfrm>
        </p:spPr>
        <p:txBody>
          <a:bodyPr/>
          <a:lstStyle/>
          <a:p>
            <a:fld id="{DA4985CF-3408-4BA5-8382-A5AA94E73576}" type="datetimeFigureOut">
              <a:rPr lang="el-GR" smtClean="0"/>
              <a:pPr/>
              <a:t>14/12/2025</a:t>
            </a:fld>
            <a:endParaRPr lang="el-GR"/>
          </a:p>
        </p:txBody>
      </p:sp>
      <p:sp>
        <p:nvSpPr>
          <p:cNvPr id="17" name="16 - Θέση υποσέλιδου"/>
          <p:cNvSpPr>
            <a:spLocks noGrp="1"/>
          </p:cNvSpPr>
          <p:nvPr>
            <p:ph type="ftr" sz="quarter" idx="11"/>
          </p:nvPr>
        </p:nvSpPr>
        <p:spPr>
          <a:xfrm>
            <a:off x="5410200" y="4205288"/>
            <a:ext cx="1295400" cy="457200"/>
          </a:xfrm>
        </p:spPr>
        <p:txBody>
          <a:bodyPr/>
          <a:lstStyle/>
          <a:p>
            <a:endParaRPr lang="el-GR"/>
          </a:p>
        </p:txBody>
      </p:sp>
      <p:sp>
        <p:nvSpPr>
          <p:cNvPr id="29" name="28 - Θέση αριθμού διαφάνειας"/>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120CF229-BD53-43CE-B785-2A22CBEADDF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A4985CF-3408-4BA5-8382-A5AA94E73576}" type="datetimeFigureOut">
              <a:rPr lang="el-GR" smtClean="0"/>
              <a:pPr/>
              <a:t>14/12/2025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20CF229-BD53-43CE-B785-2A22CBEADDF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1143000"/>
            <a:ext cx="1905000" cy="548640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143000"/>
            <a:ext cx="6248400" cy="548640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A4985CF-3408-4BA5-8382-A5AA94E73576}" type="datetimeFigureOut">
              <a:rPr lang="el-GR" smtClean="0"/>
              <a:pPr/>
              <a:t>14/12/2025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20CF229-BD53-43CE-B785-2A22CBEADDF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A4985CF-3408-4BA5-8382-A5AA94E73576}" type="datetimeFigureOut">
              <a:rPr lang="el-GR" smtClean="0"/>
              <a:pPr/>
              <a:t>14/12/2025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20CF229-BD53-43CE-B785-2A22CBEADDF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A4985CF-3408-4BA5-8382-A5AA94E73576}" type="datetimeFigureOut">
              <a:rPr lang="el-GR" smtClean="0"/>
              <a:pPr/>
              <a:t>14/12/2025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20CF229-BD53-43CE-B785-2A22CBEADDF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DA4985CF-3408-4BA5-8382-A5AA94E73576}" type="datetimeFigureOut">
              <a:rPr lang="el-GR" smtClean="0"/>
              <a:pPr/>
              <a:t>14/12/2025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20CF229-BD53-43CE-B785-2A22CBEADDF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1143000"/>
            <a:ext cx="8382000" cy="1069848"/>
          </a:xfrm>
        </p:spPr>
        <p:txBody>
          <a:bodyPr anchor="ctr"/>
          <a:lstStyle>
            <a:lvl1pPr>
              <a:defRPr sz="4000" b="0" i="0"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25 - Θέση ημερομηνίας"/>
          <p:cNvSpPr>
            <a:spLocks noGrp="1"/>
          </p:cNvSpPr>
          <p:nvPr>
            <p:ph type="dt" sz="half" idx="10"/>
          </p:nvPr>
        </p:nvSpPr>
        <p:spPr/>
        <p:txBody>
          <a:bodyPr rtlCol="0"/>
          <a:lstStyle/>
          <a:p>
            <a:fld id="{DA4985CF-3408-4BA5-8382-A5AA94E73576}" type="datetimeFigureOut">
              <a:rPr lang="el-GR" smtClean="0"/>
              <a:pPr/>
              <a:t>14/12/2025</a:t>
            </a:fld>
            <a:endParaRPr lang="el-GR"/>
          </a:p>
        </p:txBody>
      </p:sp>
      <p:sp>
        <p:nvSpPr>
          <p:cNvPr id="27" name="26 - Θέση αριθμού διαφάνειας"/>
          <p:cNvSpPr>
            <a:spLocks noGrp="1"/>
          </p:cNvSpPr>
          <p:nvPr>
            <p:ph type="sldNum" sz="quarter" idx="11"/>
          </p:nvPr>
        </p:nvSpPr>
        <p:spPr/>
        <p:txBody>
          <a:bodyPr rtlCol="0"/>
          <a:lstStyle/>
          <a:p>
            <a:fld id="{120CF229-BD53-43CE-B785-2A22CBEADDFB}" type="slidenum">
              <a:rPr lang="el-GR" smtClean="0"/>
              <a:pPr/>
              <a:t>‹#›</a:t>
            </a:fld>
            <a:endParaRPr lang="el-GR"/>
          </a:p>
        </p:txBody>
      </p:sp>
      <p:sp>
        <p:nvSpPr>
          <p:cNvPr id="28" name="27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a:xfrm>
            <a:off x="6583680" y="612648"/>
            <a:ext cx="957264" cy="457200"/>
          </a:xfrm>
        </p:spPr>
        <p:txBody>
          <a:bodyPr/>
          <a:lstStyle/>
          <a:p>
            <a:fld id="{DA4985CF-3408-4BA5-8382-A5AA94E73576}" type="datetimeFigureOut">
              <a:rPr lang="el-GR" smtClean="0"/>
              <a:pPr/>
              <a:t>14/12/2025</a:t>
            </a:fld>
            <a:endParaRPr lang="el-GR"/>
          </a:p>
        </p:txBody>
      </p:sp>
      <p:sp>
        <p:nvSpPr>
          <p:cNvPr id="4" name="3 - Θέση υποσέλιδου"/>
          <p:cNvSpPr>
            <a:spLocks noGrp="1"/>
          </p:cNvSpPr>
          <p:nvPr>
            <p:ph type="ftr" sz="quarter" idx="11"/>
          </p:nvPr>
        </p:nvSpPr>
        <p:spPr>
          <a:xfrm>
            <a:off x="5257800" y="612648"/>
            <a:ext cx="1325880" cy="457200"/>
          </a:xfrm>
        </p:spPr>
        <p:txBody>
          <a:bodyPr/>
          <a:lstStyle/>
          <a:p>
            <a:endParaRPr lang="el-GR"/>
          </a:p>
        </p:txBody>
      </p:sp>
      <p:sp>
        <p:nvSpPr>
          <p:cNvPr id="5" name="4 - Θέση αριθμού διαφάνειας"/>
          <p:cNvSpPr>
            <a:spLocks noGrp="1"/>
          </p:cNvSpPr>
          <p:nvPr>
            <p:ph type="sldNum" sz="quarter" idx="12"/>
          </p:nvPr>
        </p:nvSpPr>
        <p:spPr>
          <a:xfrm>
            <a:off x="8174736" y="2272"/>
            <a:ext cx="762000" cy="365760"/>
          </a:xfrm>
        </p:spPr>
        <p:txBody>
          <a:bodyPr/>
          <a:lstStyle/>
          <a:p>
            <a:fld id="{120CF229-BD53-43CE-B785-2A22CBEADDF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A4985CF-3408-4BA5-8382-A5AA94E73576}" type="datetimeFigureOut">
              <a:rPr lang="el-GR" smtClean="0"/>
              <a:pPr/>
              <a:t>14/12/2025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120CF229-BD53-43CE-B785-2A22CBEADDF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353496" y="1101970"/>
            <a:ext cx="3383280" cy="877824"/>
          </a:xfrm>
        </p:spPr>
        <p:txBody>
          <a:bodyPr anchor="b"/>
          <a:lstStyle>
            <a:lvl1pPr algn="l">
              <a:buNone/>
              <a:defRPr sz="1800" b="1"/>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DA4985CF-3408-4BA5-8382-A5AA94E73576}" type="datetimeFigureOut">
              <a:rPr lang="el-GR" smtClean="0"/>
              <a:pPr/>
              <a:t>14/12/2025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20CF229-BD53-43CE-B785-2A22CBEADDF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A4985CF-3408-4BA5-8382-A5AA94E73576}" type="datetimeFigureOut">
              <a:rPr lang="el-GR" smtClean="0"/>
              <a:pPr/>
              <a:t>14/12/2025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20CF229-BD53-43CE-B785-2A22CBEADDF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 Ορθογώνιο"/>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 Ορθογώνιο"/>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 Ορθογώνιο"/>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 Ορθογώνιο"/>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 Ορθογώνιο"/>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 Στρογγυλεμένο ορθογώνιο"/>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 Στρογγυλεμένο ορθογώνιο"/>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 Ορθογώνιο"/>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 Ορθογώνιο"/>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 Ορθογώνιο"/>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 Ορθογώνιο"/>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 Ορθογώνιο"/>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 Ορθογώνιο"/>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Θέση τίτλου"/>
          <p:cNvSpPr>
            <a:spLocks noGrp="1"/>
          </p:cNvSpPr>
          <p:nvPr>
            <p:ph type="title"/>
          </p:nvPr>
        </p:nvSpPr>
        <p:spPr>
          <a:xfrm>
            <a:off x="457200" y="1143000"/>
            <a:ext cx="8229600" cy="10668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DA4985CF-3408-4BA5-8382-A5AA94E73576}" type="datetimeFigureOut">
              <a:rPr lang="el-GR" smtClean="0"/>
              <a:pPr/>
              <a:t>14/12/2025</a:t>
            </a:fld>
            <a:endParaRPr lang="el-GR"/>
          </a:p>
        </p:txBody>
      </p:sp>
      <p:sp>
        <p:nvSpPr>
          <p:cNvPr id="3" name="2 - Θέση υποσέλιδου"/>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l-GR"/>
          </a:p>
        </p:txBody>
      </p:sp>
      <p:sp>
        <p:nvSpPr>
          <p:cNvPr id="23" name="22 - Θέση αριθμού διαφάνειας"/>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120CF229-BD53-43CE-B785-2A22CBEADDF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thesis.ekt.gr/thesisBookReader/id/11229#page/82/mode/2up"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normAutofit/>
          </a:bodyPr>
          <a:lstStyle/>
          <a:p>
            <a:r>
              <a:rPr lang="en-US" dirty="0"/>
              <a:t> </a:t>
            </a:r>
            <a:r>
              <a:rPr lang="el-GR" dirty="0" smtClean="0"/>
              <a:t>Μοντερνιστικές τεχνικές στο έργο </a:t>
            </a:r>
            <a:r>
              <a:rPr lang="en-US" dirty="0" smtClean="0"/>
              <a:t>  </a:t>
            </a:r>
            <a:r>
              <a:rPr lang="el-GR" dirty="0" smtClean="0"/>
              <a:t>της Βιρτζίνια </a:t>
            </a:r>
            <a:r>
              <a:rPr lang="el-GR" dirty="0" err="1" smtClean="0"/>
              <a:t>Γουλφ</a:t>
            </a:r>
            <a:endParaRPr lang="el-GR" dirty="0"/>
          </a:p>
        </p:txBody>
      </p:sp>
      <p:sp>
        <p:nvSpPr>
          <p:cNvPr id="3" name="2 - Υπότιτλος"/>
          <p:cNvSpPr>
            <a:spLocks noGrp="1"/>
          </p:cNvSpPr>
          <p:nvPr>
            <p:ph type="subTitle" idx="1"/>
          </p:nvPr>
        </p:nvSpPr>
        <p:spPr/>
        <p:txBody>
          <a:bodyPr/>
          <a:lstStyle/>
          <a:p>
            <a:r>
              <a:rPr lang="el-GR" b="1" dirty="0" err="1" smtClean="0">
                <a:solidFill>
                  <a:schemeClr val="tx1"/>
                </a:solidFill>
              </a:rPr>
              <a:t>Βάνια</a:t>
            </a:r>
            <a:r>
              <a:rPr lang="el-GR" b="1" dirty="0" smtClean="0">
                <a:solidFill>
                  <a:schemeClr val="tx1"/>
                </a:solidFill>
              </a:rPr>
              <a:t> </a:t>
            </a:r>
            <a:r>
              <a:rPr lang="el-GR" b="1" dirty="0" err="1" smtClean="0">
                <a:solidFill>
                  <a:schemeClr val="tx1"/>
                </a:solidFill>
              </a:rPr>
              <a:t>Σύρμου</a:t>
            </a:r>
            <a:endParaRPr lang="el-GR" b="1" dirty="0" smtClean="0">
              <a:solidFill>
                <a:schemeClr val="tx1"/>
              </a:solidFill>
            </a:endParaRPr>
          </a:p>
          <a:p>
            <a:r>
              <a:rPr lang="en-US" b="1" dirty="0" err="1" smtClean="0">
                <a:solidFill>
                  <a:schemeClr val="tx1"/>
                </a:solidFill>
              </a:rPr>
              <a:t>Msc</a:t>
            </a:r>
            <a:r>
              <a:rPr lang="en-US" b="1" dirty="0" smtClean="0">
                <a:solidFill>
                  <a:schemeClr val="tx1"/>
                </a:solidFill>
              </a:rPr>
              <a:t> </a:t>
            </a:r>
            <a:r>
              <a:rPr lang="el-GR" b="1" dirty="0" smtClean="0">
                <a:solidFill>
                  <a:schemeClr val="tx1"/>
                </a:solidFill>
              </a:rPr>
              <a:t>Φιλόλογος </a:t>
            </a:r>
            <a:endParaRPr lang="el-GR" b="1" dirty="0">
              <a:solidFill>
                <a:schemeClr val="tx1"/>
              </a:solidFill>
            </a:endParaRPr>
          </a:p>
          <a:p>
            <a:r>
              <a:rPr lang="el-GR" b="1" dirty="0" smtClean="0">
                <a:solidFill>
                  <a:schemeClr val="tx1"/>
                </a:solidFill>
              </a:rPr>
              <a:t>Συγγραφέας</a:t>
            </a:r>
            <a:r>
              <a:rPr lang="el-GR" b="1" smtClean="0">
                <a:solidFill>
                  <a:schemeClr val="tx1"/>
                </a:solidFill>
              </a:rPr>
              <a:t>, μεταφράστρια.</a:t>
            </a:r>
            <a:endParaRPr lang="el-GR"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a:t>
            </a:r>
            <a:r>
              <a:rPr lang="el-GR" sz="2400" b="1" dirty="0" smtClean="0"/>
              <a:t>Βιρτζίνια </a:t>
            </a:r>
            <a:r>
              <a:rPr lang="el-GR" sz="2400" b="1" dirty="0"/>
              <a:t>Γουλφ και </a:t>
            </a:r>
            <a:r>
              <a:rPr lang="el-GR" sz="2400" b="1" dirty="0" smtClean="0"/>
              <a:t>Μοντερνισμός</a:t>
            </a:r>
            <a:br>
              <a:rPr lang="el-GR" sz="2400" b="1" dirty="0" smtClean="0"/>
            </a:br>
            <a:r>
              <a:rPr lang="el-GR" sz="2400" b="1" dirty="0" smtClean="0"/>
              <a:t>                         Ηχητικό ντοκουμέντο</a:t>
            </a:r>
            <a:endParaRPr lang="en-US" sz="2400" b="1" dirty="0"/>
          </a:p>
        </p:txBody>
      </p:sp>
      <p:pic>
        <p:nvPicPr>
          <p:cNvPr id="4" name="videoplayback (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28663" y="2345010"/>
            <a:ext cx="7688262" cy="4324350"/>
          </a:xfrm>
        </p:spPr>
      </p:pic>
    </p:spTree>
    <p:extLst>
      <p:ext uri="{BB962C8B-B14F-4D97-AF65-F5344CB8AC3E}">
        <p14:creationId xmlns:p14="http://schemas.microsoft.com/office/powerpoint/2010/main" val="534212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24744"/>
            <a:ext cx="8229600" cy="1066800"/>
          </a:xfrm>
        </p:spPr>
        <p:txBody>
          <a:bodyPr>
            <a:normAutofit/>
          </a:bodyPr>
          <a:lstStyle/>
          <a:p>
            <a:r>
              <a:rPr lang="el-GR" sz="2400" b="1" dirty="0" smtClean="0"/>
              <a:t>                 Βιρτζίνια Γουλφ και Μοντερνισμός</a:t>
            </a:r>
            <a:endParaRPr lang="el-GR" sz="2400" b="1" dirty="0"/>
          </a:p>
        </p:txBody>
      </p:sp>
      <p:sp>
        <p:nvSpPr>
          <p:cNvPr id="5" name="4 - Θέση περιεχομένου"/>
          <p:cNvSpPr>
            <a:spLocks noGrp="1"/>
          </p:cNvSpPr>
          <p:nvPr>
            <p:ph idx="1"/>
          </p:nvPr>
        </p:nvSpPr>
        <p:spPr/>
        <p:txBody>
          <a:bodyPr>
            <a:normAutofit/>
          </a:bodyPr>
          <a:lstStyle/>
          <a:p>
            <a:pPr>
              <a:buFont typeface="Wingdings" pitchFamily="2" charset="2"/>
              <a:buChar char="§"/>
            </a:pPr>
            <a:r>
              <a:rPr lang="el-GR" sz="1600" dirty="0" smtClean="0"/>
              <a:t>Η </a:t>
            </a:r>
            <a:r>
              <a:rPr lang="en-US" sz="1600" dirty="0" smtClean="0"/>
              <a:t>Virginia Woolf </a:t>
            </a:r>
            <a:r>
              <a:rPr lang="el-GR" sz="1600" dirty="0" smtClean="0"/>
              <a:t>(1882-1941)  </a:t>
            </a:r>
            <a:r>
              <a:rPr lang="el-GR" sz="1600" dirty="0"/>
              <a:t>θ</a:t>
            </a:r>
            <a:r>
              <a:rPr lang="el-GR" sz="1600" dirty="0" smtClean="0"/>
              <a:t>εωρείται μια από τις σημαντικότερες συγγραφείς του 20ου αιώνα, αλλά και από τις σημαντικότερες εκπροσώπους του φεμινισμού, κυρίως του λεγόμενου «</a:t>
            </a:r>
            <a:r>
              <a:rPr lang="el-GR" sz="1600" b="1" dirty="0" smtClean="0"/>
              <a:t>φιλελεύθερου» φεμινισμού».</a:t>
            </a:r>
            <a:endParaRPr lang="en-US" sz="1600" dirty="0" smtClean="0"/>
          </a:p>
          <a:p>
            <a:pPr>
              <a:buFont typeface="Wingdings" pitchFamily="2" charset="2"/>
              <a:buChar char="§"/>
            </a:pPr>
            <a:r>
              <a:rPr lang="el-GR" sz="1600" dirty="0" smtClean="0"/>
              <a:t>Η ανεξαρτησία είχε απόλυτη σημασία για την Γουλφ αναφορικά με τη συμβατική ηθική, τους κοινωνικούς περιορισμούς και τον λονδρέζικο λογοτεχνικό κόσμο.Υπήρξε  άνθρωπος αιρετικός, χαρακτήρας αντισυμβατικός, που επαναστάτησε κατά των συμβάσεων της εποχής της.</a:t>
            </a:r>
          </a:p>
          <a:p>
            <a:pPr>
              <a:buFont typeface="Wingdings" pitchFamily="2" charset="2"/>
              <a:buChar char="§"/>
            </a:pPr>
            <a:r>
              <a:rPr lang="el-GR" sz="1600" dirty="0" smtClean="0"/>
              <a:t> Μαζί με τον σύζυγο και καλό φίλο της, </a:t>
            </a:r>
            <a:r>
              <a:rPr lang="en-US" sz="1600" b="1" dirty="0" smtClean="0"/>
              <a:t>Leonard Woolf</a:t>
            </a:r>
            <a:r>
              <a:rPr lang="el-GR" sz="1600" b="1" dirty="0" smtClean="0"/>
              <a:t>, </a:t>
            </a:r>
            <a:r>
              <a:rPr lang="el-GR" sz="1600" dirty="0" smtClean="0"/>
              <a:t>συμμετείχε στην ομάδα των πρωτοποριακών και φιλελεύθερων συγγραφέων, κριτικών και καλλιτεχνών, το </a:t>
            </a:r>
            <a:r>
              <a:rPr lang="en-US" sz="1600" b="1" dirty="0" smtClean="0"/>
              <a:t>Bloomsbury Group</a:t>
            </a:r>
            <a:r>
              <a:rPr lang="el-GR" sz="1600" dirty="0" smtClean="0"/>
              <a:t>. Αργότερα, ίδρυσαν τον δικό τους εκδοτικό οίκο, το </a:t>
            </a:r>
            <a:r>
              <a:rPr lang="en-US" sz="1600" b="1" dirty="0" smtClean="0"/>
              <a:t>Hogarth Press </a:t>
            </a:r>
            <a:r>
              <a:rPr lang="el-GR" sz="1600" b="1" dirty="0" smtClean="0"/>
              <a:t> </a:t>
            </a:r>
            <a:r>
              <a:rPr lang="el-GR" sz="1600" dirty="0" smtClean="0"/>
              <a:t>το 1917 , όπου η Γουλφ μπορούσε πλέον να γράφει και να δημοσιεύει κατά βούληση (ο οίκος  εξέδωσε, εκτός των βιβλίων της, και άλλα σημαντικά έργα, όπως την</a:t>
            </a:r>
            <a:r>
              <a:rPr lang="en-US" sz="1600" dirty="0" smtClean="0"/>
              <a:t> </a:t>
            </a:r>
            <a:r>
              <a:rPr lang="el-GR" sz="1600" i="1" dirty="0" smtClean="0"/>
              <a:t>Έρημη Χώρα</a:t>
            </a:r>
            <a:r>
              <a:rPr lang="en-US" sz="1600" i="1" dirty="0" smtClean="0"/>
              <a:t> </a:t>
            </a:r>
            <a:r>
              <a:rPr lang="el-GR" sz="1600" dirty="0" smtClean="0"/>
              <a:t>του Έλιοτ και την έγκυρη έκδοση των έργων του Φρόυντ στα αγγλικά, τα βιβλία της Κάθριν Μάνσφηλντ) και κληροδότησε στην λογοτεχνία σπουδαία μυθιστορήματα όπως</a:t>
            </a:r>
            <a:r>
              <a:rPr lang="en-US" sz="1600" dirty="0" smtClean="0"/>
              <a:t> </a:t>
            </a:r>
            <a:r>
              <a:rPr lang="el-GR" sz="1600" b="1" i="1" dirty="0" smtClean="0"/>
              <a:t>Η κυρία </a:t>
            </a:r>
            <a:r>
              <a:rPr lang="el-GR" sz="1600" b="1" i="1" dirty="0" err="1" smtClean="0"/>
              <a:t>Ντάλλαγουεη</a:t>
            </a:r>
            <a:r>
              <a:rPr lang="el-GR" sz="1600" b="1" i="1" dirty="0" smtClean="0"/>
              <a:t>, Στο Φάρο, Ορλάντο, Τα Κύματα, Τα Χρόνια, Ανάμεσα στις Πράξεις</a:t>
            </a:r>
            <a:r>
              <a:rPr lang="el-GR" sz="1600" dirty="0" smtClean="0"/>
              <a:t>).</a:t>
            </a:r>
          </a:p>
          <a:p>
            <a:pPr>
              <a:buFont typeface="Wingdings" pitchFamily="2" charset="2"/>
              <a:buChar char="§"/>
            </a:pPr>
            <a:endParaRPr lang="el-GR"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
            </a:r>
            <a:br>
              <a:rPr lang="el-GR" b="1" dirty="0" smtClean="0"/>
            </a:br>
            <a:r>
              <a:rPr lang="el-GR" b="1" dirty="0" smtClean="0"/>
              <a:t>          </a:t>
            </a:r>
            <a:r>
              <a:rPr lang="el-GR" sz="2700" b="1" dirty="0" smtClean="0"/>
              <a:t>Ο φεμινισμός της Βιρτζίνια </a:t>
            </a:r>
            <a:r>
              <a:rPr lang="el-GR" sz="2700" b="1" dirty="0"/>
              <a:t>Γουλφ</a:t>
            </a:r>
            <a:r>
              <a:rPr lang="el-GR" b="1" dirty="0"/>
              <a:t/>
            </a:r>
            <a:br>
              <a:rPr lang="el-GR" b="1" dirty="0"/>
            </a:br>
            <a:r>
              <a:rPr lang="el-GR" b="1" dirty="0" smtClean="0"/>
              <a:t>          </a:t>
            </a:r>
            <a:endParaRPr lang="el-GR" dirty="0"/>
          </a:p>
        </p:txBody>
      </p:sp>
      <p:sp>
        <p:nvSpPr>
          <p:cNvPr id="3" name="2 - Θέση περιεχομένου"/>
          <p:cNvSpPr>
            <a:spLocks noGrp="1"/>
          </p:cNvSpPr>
          <p:nvPr>
            <p:ph idx="1"/>
          </p:nvPr>
        </p:nvSpPr>
        <p:spPr/>
        <p:txBody>
          <a:bodyPr>
            <a:normAutofit/>
          </a:bodyPr>
          <a:lstStyle/>
          <a:p>
            <a:r>
              <a:rPr lang="el-GR" sz="1600" b="1" dirty="0" smtClean="0"/>
              <a:t>Η ομάδα του Μπλούσμπερυ</a:t>
            </a:r>
            <a:r>
              <a:rPr lang="el-GR" sz="1600" dirty="0" smtClean="0"/>
              <a:t>, της οποίας μέλος ήταν η Γουλφ,  έτρεφε προχωρημένες απόψεις για </a:t>
            </a:r>
            <a:r>
              <a:rPr lang="el-GR" sz="1600" b="1" dirty="0" smtClean="0"/>
              <a:t>το «γυναικείο ζήτημα». </a:t>
            </a:r>
            <a:r>
              <a:rPr lang="el-GR" sz="1600" dirty="0" smtClean="0"/>
              <a:t>Οι βρετανίδες απέκτησαν το δικαίωμα ψήφου το 1918. Ακόμα και τότε ήταν προσβλητικό το γεγονός ότι μόνο γυναίκες άνω των τριάντα είχαν δικαίωμα ψήφου, αφού θεωρούνταν συναισθηματικά ασταθείς ως εκείνη την ηλικία ώστε να φέρουν την ευθύνη. Η προσφορά της γυναίκας στον </a:t>
            </a:r>
            <a:r>
              <a:rPr lang="el-GR" sz="1600" dirty="0" err="1" smtClean="0"/>
              <a:t>Α΄Παγκόσμιο</a:t>
            </a:r>
            <a:r>
              <a:rPr lang="el-GR" sz="1600" dirty="0" smtClean="0"/>
              <a:t> Πόλεμο καθώς και ο μεταπολεμικός της ρόλος ισχυροποίησε τη θέση της.</a:t>
            </a:r>
          </a:p>
          <a:p>
            <a:r>
              <a:rPr lang="el-GR" sz="1600" dirty="0" smtClean="0"/>
              <a:t>Η </a:t>
            </a:r>
            <a:r>
              <a:rPr lang="el-GR" sz="1600" dirty="0" err="1" smtClean="0"/>
              <a:t>Γουλφ</a:t>
            </a:r>
            <a:r>
              <a:rPr lang="el-GR" sz="1600" dirty="0" smtClean="0"/>
              <a:t> έγραψε εκτενώς για </a:t>
            </a:r>
            <a:r>
              <a:rPr lang="el-GR" sz="1600" b="1" dirty="0" smtClean="0"/>
              <a:t>την περιορισμένη πρόσβαση των γυναικών στο πανεπιστήμιο και σε επαγγελματικούς χώρους όπως η εκκλησία, η νομική, η ιατρική. </a:t>
            </a:r>
            <a:r>
              <a:rPr lang="el-GR" sz="1600" dirty="0" smtClean="0"/>
              <a:t>Επίσης έγραψε για την έλλειψη ισότητας ανδρών και γυναικών στο πλαίσιο του γάμου.</a:t>
            </a:r>
          </a:p>
          <a:p>
            <a:r>
              <a:rPr lang="el-GR" sz="1600" dirty="0" smtClean="0"/>
              <a:t>Η χειραφέτηση των γυναικών απαιτεί </a:t>
            </a:r>
            <a:r>
              <a:rPr lang="el-GR" sz="1600" b="1" dirty="0" smtClean="0"/>
              <a:t>την ανεξαρτησία από τα «πρέπει» </a:t>
            </a:r>
            <a:r>
              <a:rPr lang="el-GR" sz="1600" dirty="0" smtClean="0"/>
              <a:t>στα οποία ήταν εγκλωβισμένες οι γυναίκες όπως η μητέρα της. Τα «πρέπει» αυτά είναι η αυτοθυσία και ο παραγκωνισμός των δικών τους αναγκών προς χάριν της προσφοράς στην οικογένεια. Η Γουλφ διακηρύσσει ότι, χωρίς κάποιον εγωισμό, την απαίτηση, δηλαδή, για </a:t>
            </a:r>
            <a:r>
              <a:rPr lang="el-GR" sz="1600" b="1" dirty="0" smtClean="0"/>
              <a:t>δικό τους χώρο και χρόνο, </a:t>
            </a:r>
            <a:r>
              <a:rPr lang="el-GR" sz="1600" dirty="0" smtClean="0"/>
              <a:t>οι γυναίκες είναι αδύνατον να γίνουν συγγραφείς.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         </a:t>
            </a:r>
            <a:r>
              <a:rPr lang="el-GR" sz="2700" b="1" dirty="0" smtClean="0"/>
              <a:t>Ο </a:t>
            </a:r>
            <a:r>
              <a:rPr lang="el-GR" sz="2700" b="1" dirty="0"/>
              <a:t>φεμινισμός της Βιρτζίνια Γουλφ</a:t>
            </a:r>
            <a:br>
              <a:rPr lang="el-GR" sz="2700" b="1" dirty="0"/>
            </a:br>
            <a:r>
              <a:rPr lang="el-GR" sz="2700" b="1" dirty="0" smtClean="0"/>
              <a:t>                  «</a:t>
            </a:r>
            <a:r>
              <a:rPr lang="el-GR" sz="2700" b="1" dirty="0"/>
              <a:t>Ένα δικό σου δωμάτιο»</a:t>
            </a:r>
            <a:endParaRPr lang="en-US" sz="2700" b="1" dirty="0"/>
          </a:p>
        </p:txBody>
      </p:sp>
      <p:sp>
        <p:nvSpPr>
          <p:cNvPr id="3" name="Content Placeholder 2"/>
          <p:cNvSpPr>
            <a:spLocks noGrp="1"/>
          </p:cNvSpPr>
          <p:nvPr>
            <p:ph idx="1"/>
          </p:nvPr>
        </p:nvSpPr>
        <p:spPr>
          <a:xfrm>
            <a:off x="457200" y="2249424"/>
            <a:ext cx="8229600" cy="4059896"/>
          </a:xfrm>
        </p:spPr>
        <p:txBody>
          <a:bodyPr>
            <a:normAutofit fontScale="47500" lnSpcReduction="20000"/>
          </a:bodyPr>
          <a:lstStyle/>
          <a:p>
            <a:pPr marL="109728" indent="0">
              <a:buNone/>
            </a:pPr>
            <a:r>
              <a:rPr lang="el-GR" dirty="0"/>
              <a:t>Η Γουλφ έγραψε ένα από τα θεμελιώδη κείμενα της </a:t>
            </a:r>
            <a:r>
              <a:rPr lang="el-GR" b="1" dirty="0"/>
              <a:t>φεμινιστικής λογοτεχνίας </a:t>
            </a:r>
            <a:r>
              <a:rPr lang="el-GR" dirty="0"/>
              <a:t>«Ένα δικό σου δωμάτιο»(1929). Σε αυτή την πραγματεία υποστηρίζει πως οι γυναίκες έχουν αναγκη τον δικό τους χώρο καθώς και τα χρήματα προκειμένου να γράψουν </a:t>
            </a:r>
            <a:r>
              <a:rPr lang="el-GR" dirty="0" smtClean="0"/>
              <a:t>λογοτεχνία. Το </a:t>
            </a:r>
            <a:r>
              <a:rPr lang="el-GR" b="1" i="1" dirty="0"/>
              <a:t>Ένα δικό σου δωμάτιο</a:t>
            </a:r>
            <a:r>
              <a:rPr lang="el-GR" dirty="0"/>
              <a:t>, είναι δοκίμιο, αλλά είναι συγχρόνως χαρακτηριστικό του ύφους και της γραφής της Βιρτζίνια Γουλφ, η οποία πάντα και με επίγνωση μετατοπίζει τα όρια των λογοτεχνικών ειδών και συνυφαίνει τον δοκιμιακό με τον ποιητικό λόγο. Επίσης, στο </a:t>
            </a:r>
            <a:r>
              <a:rPr lang="el-GR" b="1" i="1" dirty="0"/>
              <a:t>Ένα δικό σου δωμάτιο </a:t>
            </a:r>
            <a:r>
              <a:rPr lang="el-GR" dirty="0"/>
              <a:t>βάζει τις βάσεις για τις κύριες μέριμνες που απασχολούν τη φεμινιστική κριτική</a:t>
            </a:r>
            <a:r>
              <a:rPr lang="el-GR" dirty="0" smtClean="0"/>
              <a:t>:</a:t>
            </a:r>
          </a:p>
          <a:p>
            <a:pPr marL="109728" indent="0">
              <a:buNone/>
            </a:pPr>
            <a:endParaRPr lang="el-GR" dirty="0" smtClean="0"/>
          </a:p>
          <a:p>
            <a:pPr>
              <a:buFont typeface="Wingdings" pitchFamily="2" charset="2"/>
              <a:buChar char="§"/>
            </a:pPr>
            <a:r>
              <a:rPr lang="el-GR" dirty="0" smtClean="0"/>
              <a:t>Εξηγεί </a:t>
            </a:r>
            <a:r>
              <a:rPr lang="el-GR" dirty="0"/>
              <a:t>ότι, ιστορικά, </a:t>
            </a:r>
            <a:r>
              <a:rPr lang="el-GR" b="1" dirty="0"/>
              <a:t>η θέση και η φτώχεια των γυναικών, τόσο η έλλειψη της δυνατότητας για ιδιωτικό χώρο όσο και η έλλειψη της ελευθερίας κινήσεων στον δημόσιο χώρο</a:t>
            </a:r>
            <a:r>
              <a:rPr lang="el-GR" dirty="0"/>
              <a:t>, δημιουργούν εμπόδια στην λογοτεχνική συγγραφή. </a:t>
            </a:r>
            <a:endParaRPr lang="el-GR" dirty="0" smtClean="0"/>
          </a:p>
          <a:p>
            <a:pPr>
              <a:buFont typeface="Wingdings" pitchFamily="2" charset="2"/>
              <a:buChar char="§"/>
            </a:pPr>
            <a:r>
              <a:rPr lang="el-GR" dirty="0" smtClean="0"/>
              <a:t>Ωστόσο, </a:t>
            </a:r>
            <a:r>
              <a:rPr lang="el-GR" dirty="0"/>
              <a:t>τα κυριότερα εμπόδια για τη γυναικεία δημιουργικότητα είναι </a:t>
            </a:r>
            <a:r>
              <a:rPr lang="el-GR" b="1" dirty="0"/>
              <a:t>τα ψυχολογικά</a:t>
            </a:r>
            <a:r>
              <a:rPr lang="el-GR" dirty="0"/>
              <a:t>, καθώς οι ίδιες οι γυναίκες έχουν εσωτερικεύσει </a:t>
            </a:r>
            <a:r>
              <a:rPr lang="el-GR" b="1" dirty="0"/>
              <a:t>την προκατάληψη </a:t>
            </a:r>
            <a:r>
              <a:rPr lang="el-GR" dirty="0"/>
              <a:t>ότι το διάβασμα και η καλλιτεχνική έκφραση είναι συνυφασμένα με την έλλειψη πρέπουσας συμπεριφοράς και ηθικής κοσμιότητας για τις γυναίκες</a:t>
            </a:r>
            <a:r>
              <a:rPr lang="el-GR" dirty="0" smtClean="0"/>
              <a:t>.</a:t>
            </a:r>
          </a:p>
          <a:p>
            <a:pPr>
              <a:buFont typeface="Wingdings" pitchFamily="2" charset="2"/>
              <a:buChar char="§"/>
            </a:pPr>
            <a:r>
              <a:rPr lang="el-GR" dirty="0" smtClean="0"/>
              <a:t> </a:t>
            </a:r>
            <a:r>
              <a:rPr lang="el-GR" dirty="0"/>
              <a:t>Επίσης, η Γουλφ διαμαρτύρεται για το γεγονός ότι η παραδοσιακή ιστοριογραφία αγνοεί τις γυναίκες, δίνοντας έτσι το έναυσμα για τη συγγραφή μιας ιστορίας των γυναικών</a:t>
            </a:r>
            <a:r>
              <a:rPr lang="el-GR" dirty="0" smtClean="0"/>
              <a:t>.</a:t>
            </a:r>
          </a:p>
          <a:p>
            <a:pPr>
              <a:buFont typeface="Wingdings" pitchFamily="2" charset="2"/>
              <a:buChar char="§"/>
            </a:pPr>
            <a:r>
              <a:rPr lang="el-GR" dirty="0" smtClean="0"/>
              <a:t> </a:t>
            </a:r>
            <a:r>
              <a:rPr lang="el-GR" dirty="0"/>
              <a:t>Πραγματεύεται, ακόμη, τη σημασία της πολιτισμικής παράδοσης: εξηγεί ότι κάθε νέα λογοτέχνης </a:t>
            </a:r>
            <a:r>
              <a:rPr lang="el-GR" b="1" dirty="0"/>
              <a:t>έχει ανάγκη να ενταχθεί σε μια ιστορική, λογοτεχνική και πολιτισμική παράδοση,</a:t>
            </a:r>
            <a:r>
              <a:rPr lang="el-GR" dirty="0"/>
              <a:t> που να της προσφέρει τα γλωσσικά εργαλεία και τη ρητορική για να αναπτύξει το δικό της </a:t>
            </a:r>
            <a:r>
              <a:rPr lang="el-GR" dirty="0" smtClean="0"/>
              <a:t>ύφος.</a:t>
            </a:r>
            <a:endParaRPr lang="el-GR" dirty="0"/>
          </a:p>
          <a:p>
            <a:pPr>
              <a:buFont typeface="Wingdings" pitchFamily="2" charset="2"/>
              <a:buChar char="§"/>
            </a:pPr>
            <a:endParaRPr lang="en-US" dirty="0"/>
          </a:p>
        </p:txBody>
      </p:sp>
    </p:spTree>
    <p:extLst>
      <p:ext uri="{BB962C8B-B14F-4D97-AF65-F5344CB8AC3E}">
        <p14:creationId xmlns:p14="http://schemas.microsoft.com/office/powerpoint/2010/main" val="807277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8229600" cy="1066800"/>
          </a:xfrm>
        </p:spPr>
        <p:txBody>
          <a:bodyPr>
            <a:noAutofit/>
          </a:bodyPr>
          <a:lstStyle/>
          <a:p>
            <a:r>
              <a:rPr lang="el-GR" sz="2400" b="1" dirty="0"/>
              <a:t>Μοντερνιστικές τεχνικές στο έργο </a:t>
            </a:r>
            <a:r>
              <a:rPr lang="el-GR" sz="2400" b="1" dirty="0" smtClean="0"/>
              <a:t>της </a:t>
            </a:r>
            <a:r>
              <a:rPr lang="el-GR" sz="2400" b="1" dirty="0"/>
              <a:t>Βιρτζίνια </a:t>
            </a:r>
            <a:r>
              <a:rPr lang="el-GR" sz="2400" b="1" dirty="0" smtClean="0"/>
              <a:t>Γουλφ</a:t>
            </a:r>
            <a:br>
              <a:rPr lang="el-GR" sz="2400" b="1" dirty="0" smtClean="0"/>
            </a:br>
            <a:r>
              <a:rPr lang="el-GR" sz="2400" b="1" dirty="0" smtClean="0"/>
              <a:t>Α. Εσωτερικός μονόλογος-Ροή συνείδησης</a:t>
            </a:r>
            <a:endParaRPr lang="en-US" sz="2400" b="1" dirty="0"/>
          </a:p>
        </p:txBody>
      </p:sp>
      <p:sp>
        <p:nvSpPr>
          <p:cNvPr id="3" name="Content Placeholder 2"/>
          <p:cNvSpPr>
            <a:spLocks noGrp="1"/>
          </p:cNvSpPr>
          <p:nvPr>
            <p:ph idx="1"/>
          </p:nvPr>
        </p:nvSpPr>
        <p:spPr>
          <a:xfrm>
            <a:off x="457200" y="2249424"/>
            <a:ext cx="8229600" cy="4059896"/>
          </a:xfrm>
        </p:spPr>
        <p:txBody>
          <a:bodyPr>
            <a:normAutofit fontScale="77500" lnSpcReduction="20000"/>
          </a:bodyPr>
          <a:lstStyle/>
          <a:p>
            <a:pPr>
              <a:buFont typeface="Wingdings" pitchFamily="2" charset="2"/>
              <a:buChar char="§"/>
            </a:pPr>
            <a:r>
              <a:rPr lang="el-GR" sz="2100" dirty="0" smtClean="0"/>
              <a:t>Η </a:t>
            </a:r>
            <a:r>
              <a:rPr lang="el-GR" sz="2100" dirty="0"/>
              <a:t>Γουλφ επινοεί την αφηγηματική τεχνική που ονομάζεται </a:t>
            </a:r>
            <a:r>
              <a:rPr lang="el-GR" sz="2100" b="1" dirty="0"/>
              <a:t>«ροή της συνείδησης»</a:t>
            </a:r>
            <a:r>
              <a:rPr lang="el-GR" sz="2100" dirty="0"/>
              <a:t>, μια προσπάθεια αποτύπωσης μέσω της γραφής των διεργασιών που γίνονται στον νου των λογοτεχνικών χαρακτήρων. </a:t>
            </a:r>
            <a:endParaRPr lang="el-GR" sz="2100" dirty="0" smtClean="0"/>
          </a:p>
          <a:p>
            <a:pPr>
              <a:buFont typeface="Wingdings" pitchFamily="2" charset="2"/>
              <a:buChar char="§"/>
            </a:pPr>
            <a:r>
              <a:rPr lang="el-GR" sz="2100" dirty="0" smtClean="0"/>
              <a:t>Το </a:t>
            </a:r>
            <a:r>
              <a:rPr lang="el-GR" sz="2100" dirty="0"/>
              <a:t>μυθιστόρημα της Γουλφ δεν είναι κριτική της ζωής, ούτε διασκευή και συμμάζεμα των δεδομένων της αλλά </a:t>
            </a:r>
            <a:r>
              <a:rPr lang="el-GR" sz="2100" b="1" dirty="0"/>
              <a:t>αναπαραγωγή της πολλαπλότητας της εμπειρίας</a:t>
            </a:r>
            <a:r>
              <a:rPr lang="el-GR" sz="2100" dirty="0"/>
              <a:t> . Δουλειά του μυθιστοριογράφου είναι να δώσει , να αναπαραγάγει τις </a:t>
            </a:r>
            <a:r>
              <a:rPr lang="el-GR" sz="2100" dirty="0" smtClean="0"/>
              <a:t>μυριάδες </a:t>
            </a:r>
            <a:r>
              <a:rPr lang="el-GR" sz="2100" dirty="0"/>
              <a:t>παραλλαγές , τις αποχρώσεις της εμπειρίας, στη μόνη </a:t>
            </a:r>
            <a:r>
              <a:rPr lang="el-GR" sz="2100" dirty="0" smtClean="0"/>
              <a:t>έγκυρη πραγματικότητά </a:t>
            </a:r>
            <a:r>
              <a:rPr lang="el-GR" sz="2100" dirty="0"/>
              <a:t>τους: στη συνειδησιακή ροή </a:t>
            </a:r>
            <a:r>
              <a:rPr lang="el-GR" sz="2100" dirty="0" smtClean="0"/>
              <a:t>τους.</a:t>
            </a:r>
          </a:p>
          <a:p>
            <a:pPr>
              <a:buFont typeface="Wingdings" pitchFamily="2" charset="2"/>
              <a:buChar char="§"/>
            </a:pPr>
            <a:r>
              <a:rPr lang="el-GR" sz="2100" dirty="0"/>
              <a:t>Η Γουλφ υπονομεύοντας τη ρεαλιστική αναπαράσταση των γεγονότων, </a:t>
            </a:r>
            <a:r>
              <a:rPr lang="el-GR" sz="2100" b="1" dirty="0"/>
              <a:t>μειώνει τη σημασία της γραμμικότητας στη χρονική και αιτιακή αλληλουχία της αφήγησης </a:t>
            </a:r>
            <a:r>
              <a:rPr lang="el-GR" sz="2100" dirty="0"/>
              <a:t>και την πρωτοκαθεδρία ενός παντογνώστη αφηγητή. Ενδιαφέρεται για την πραγματικότητα στην ανεπεξέργαστη εκδοχή της ως </a:t>
            </a:r>
            <a:r>
              <a:rPr lang="el-GR" sz="2100" b="1" dirty="0"/>
              <a:t>ασυνεχή και αποσπασματική . </a:t>
            </a:r>
            <a:endParaRPr lang="el-GR" sz="2100" b="1" dirty="0" smtClean="0"/>
          </a:p>
          <a:p>
            <a:pPr>
              <a:buFont typeface="Wingdings" pitchFamily="2" charset="2"/>
              <a:buChar char="§"/>
            </a:pPr>
            <a:r>
              <a:rPr lang="el-GR" sz="2100" dirty="0"/>
              <a:t>Στόχος της Γουλφ είναι να κατανοήσει την πραγματικότητα  μέσα και γύρω της όχι  με διανοητικά μέσα αλλά μέσα από </a:t>
            </a:r>
            <a:r>
              <a:rPr lang="el-GR" sz="2100" b="1" dirty="0"/>
              <a:t>το συναίσθημα και το βίωμα</a:t>
            </a:r>
            <a:r>
              <a:rPr lang="el-GR" sz="2100" dirty="0"/>
              <a:t>. Υποστήριζε πως «η ζωή δεν περιορίζεται σε αυτό που λέμε και κάνουμε, </a:t>
            </a:r>
            <a:r>
              <a:rPr lang="el-GR" sz="2100" dirty="0" smtClean="0"/>
              <a:t>δεν </a:t>
            </a:r>
            <a:r>
              <a:rPr lang="el-GR" sz="2100" dirty="0"/>
              <a:t>περιορίζεται στο σώμα μας, ζούμε αδιάκοπα σύμφωνα με τους κανόνες και παραστάσεις του </a:t>
            </a:r>
            <a:r>
              <a:rPr lang="el-GR" sz="2100" dirty="0" smtClean="0"/>
              <a:t>ασυνείδητου».</a:t>
            </a:r>
          </a:p>
          <a:p>
            <a:pPr>
              <a:buFont typeface="Wingdings" pitchFamily="2" charset="2"/>
              <a:buChar char="§"/>
            </a:pPr>
            <a:endParaRPr lang="el-GR" dirty="0" smtClean="0"/>
          </a:p>
          <a:p>
            <a:pPr marL="109728" indent="0">
              <a:buNone/>
            </a:pPr>
            <a:endParaRPr lang="el-GR" dirty="0"/>
          </a:p>
          <a:p>
            <a:pPr marL="109728" indent="0">
              <a:buNone/>
            </a:pPr>
            <a:endParaRPr lang="el-GR" dirty="0"/>
          </a:p>
          <a:p>
            <a:pPr>
              <a:buFont typeface="Wingdings" pitchFamily="2" charset="2"/>
              <a:buChar char="§"/>
            </a:pPr>
            <a:endParaRPr lang="el-GR" dirty="0"/>
          </a:p>
          <a:p>
            <a:endParaRPr lang="en-US" dirty="0"/>
          </a:p>
        </p:txBody>
      </p:sp>
    </p:spTree>
    <p:extLst>
      <p:ext uri="{BB962C8B-B14F-4D97-AF65-F5344CB8AC3E}">
        <p14:creationId xmlns:p14="http://schemas.microsoft.com/office/powerpoint/2010/main" val="2398651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dirty="0" smtClean="0"/>
              <a:t>                </a:t>
            </a:r>
            <a:r>
              <a:rPr lang="el-GR" sz="2400" b="1" dirty="0" smtClean="0"/>
              <a:t>Η Γουλφ για τη ροή συνείδησης</a:t>
            </a:r>
            <a:endParaRPr lang="en-US" sz="2400" b="1" dirty="0"/>
          </a:p>
        </p:txBody>
      </p:sp>
      <p:sp>
        <p:nvSpPr>
          <p:cNvPr id="3" name="Content Placeholder 2"/>
          <p:cNvSpPr>
            <a:spLocks noGrp="1"/>
          </p:cNvSpPr>
          <p:nvPr>
            <p:ph idx="1"/>
          </p:nvPr>
        </p:nvSpPr>
        <p:spPr/>
        <p:txBody>
          <a:bodyPr>
            <a:normAutofit/>
          </a:bodyPr>
          <a:lstStyle/>
          <a:p>
            <a:r>
              <a:rPr lang="el-GR" sz="1800" dirty="0"/>
              <a:t>Σ</a:t>
            </a:r>
            <a:r>
              <a:rPr lang="el-GR" sz="1800" dirty="0" smtClean="0"/>
              <a:t>ε </a:t>
            </a:r>
            <a:r>
              <a:rPr lang="el-GR" sz="1800" dirty="0"/>
              <a:t>μια ομιλία της στο Κέιμπριτζ για «Το άτομο στο μοντέρνο μυθιστόρημα» η Γουλφ αναπτύσσει τις </a:t>
            </a:r>
            <a:r>
              <a:rPr lang="el-GR" sz="1800" dirty="0" smtClean="0"/>
              <a:t>παρακάτω </a:t>
            </a:r>
            <a:r>
              <a:rPr lang="el-GR" sz="1800" dirty="0"/>
              <a:t>ιδέες για τη σύγχρονη μυθιστοριογραφία: </a:t>
            </a:r>
            <a:r>
              <a:rPr lang="el-GR" sz="1800" dirty="0" smtClean="0"/>
              <a:t>«Φτάνει </a:t>
            </a:r>
            <a:r>
              <a:rPr lang="el-GR" sz="1800" dirty="0"/>
              <a:t>πια η άμορφη λογοτεχνία του χθες στυλιζαρισμένη και μονοδιάστατη.Φτάνει πια η διήγηση που γίνεται μέσα </a:t>
            </a:r>
            <a:r>
              <a:rPr lang="el-GR" sz="1800" dirty="0" smtClean="0"/>
              <a:t>από </a:t>
            </a:r>
            <a:r>
              <a:rPr lang="el-GR" sz="1800" dirty="0"/>
              <a:t>την οπτική γωνία του συγγραφέα , φτάνει πια η </a:t>
            </a:r>
            <a:r>
              <a:rPr lang="el-GR" sz="1800" dirty="0" smtClean="0"/>
              <a:t>υπεροψία </a:t>
            </a:r>
            <a:r>
              <a:rPr lang="el-GR" sz="1800" dirty="0"/>
              <a:t>του παλιού μυθιστοριογράφου που ελέγχει τους ανθρώπους σαν μαριονέτες. </a:t>
            </a:r>
            <a:r>
              <a:rPr lang="el-GR" sz="1800" b="1" dirty="0"/>
              <a:t>Να μην κουβεντιάζουμε πια για μυθιστορηματικές φιγούρες , αλλά να εισχωρούμε σ’ αυτές , να σκάβουμε στη συνείδησή τους και να περιγράφουμε τι συμβαίνει εκεί:</a:t>
            </a:r>
            <a:r>
              <a:rPr lang="el-GR" sz="1800" dirty="0"/>
              <a:t> Η πραγματικότητα καθρεφτισμένη στην ανθρώπινη </a:t>
            </a:r>
            <a:r>
              <a:rPr lang="el-GR" sz="1800" dirty="0" smtClean="0"/>
              <a:t>συνείδηση</a:t>
            </a:r>
            <a:r>
              <a:rPr lang="el-GR" sz="1800" dirty="0"/>
              <a:t>, </a:t>
            </a:r>
            <a:r>
              <a:rPr lang="el-GR" sz="1800" dirty="0" smtClean="0"/>
              <a:t>η ταξινόμηση </a:t>
            </a:r>
            <a:r>
              <a:rPr lang="el-GR" sz="1800" dirty="0"/>
              <a:t>της </a:t>
            </a:r>
            <a:r>
              <a:rPr lang="el-GR" sz="1800" dirty="0" smtClean="0"/>
              <a:t>καθημερινότητας </a:t>
            </a:r>
            <a:r>
              <a:rPr lang="el-GR" sz="1800" dirty="0"/>
              <a:t>ανακάτεμα και </a:t>
            </a:r>
            <a:r>
              <a:rPr lang="el-GR" sz="1800" dirty="0" smtClean="0"/>
              <a:t>συνδυασμός από </a:t>
            </a:r>
            <a:r>
              <a:rPr lang="el-GR" sz="1800" dirty="0"/>
              <a:t>χίλια κοινότοπα πράγματα, που συγκροτούν μια ημέρα, μια ανθρώπινη ζωή</a:t>
            </a:r>
            <a:r>
              <a:rPr lang="el-GR" sz="1800" b="1" dirty="0"/>
              <a:t>.Ο μοντέρνος μυθιστοριογράφος , κατανοεί τον άνθρωπο βήμα το βήμα και πίσω απ’ αυτόν διακρίνει ένα κομμάτι της πραγματικότητας</a:t>
            </a:r>
            <a:r>
              <a:rPr lang="el-GR" sz="1800" dirty="0"/>
              <a:t>». </a:t>
            </a:r>
            <a:endParaRPr lang="en-US" sz="1800" dirty="0"/>
          </a:p>
        </p:txBody>
      </p:sp>
    </p:spTree>
    <p:extLst>
      <p:ext uri="{BB962C8B-B14F-4D97-AF65-F5344CB8AC3E}">
        <p14:creationId xmlns:p14="http://schemas.microsoft.com/office/powerpoint/2010/main" val="116694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Β</a:t>
            </a:r>
            <a:r>
              <a:rPr lang="el-GR" sz="2400" dirty="0"/>
              <a:t>.  </a:t>
            </a:r>
            <a:r>
              <a:rPr lang="el-GR" sz="2400" b="1" dirty="0" smtClean="0"/>
              <a:t>Πολυπροσωπικός υποκειμενισμός </a:t>
            </a:r>
            <a:endParaRPr lang="en-US" sz="2400" b="1" dirty="0"/>
          </a:p>
        </p:txBody>
      </p:sp>
      <p:sp>
        <p:nvSpPr>
          <p:cNvPr id="3" name="Content Placeholder 2"/>
          <p:cNvSpPr>
            <a:spLocks noGrp="1"/>
          </p:cNvSpPr>
          <p:nvPr>
            <p:ph idx="1"/>
          </p:nvPr>
        </p:nvSpPr>
        <p:spPr>
          <a:xfrm>
            <a:off x="457200" y="2249424"/>
            <a:ext cx="8229600" cy="4131904"/>
          </a:xfrm>
        </p:spPr>
        <p:txBody>
          <a:bodyPr>
            <a:normAutofit/>
          </a:bodyPr>
          <a:lstStyle/>
          <a:p>
            <a:pPr>
              <a:buFont typeface="Wingdings" pitchFamily="2" charset="2"/>
              <a:buChar char="§"/>
            </a:pPr>
            <a:r>
              <a:rPr lang="el-GR" sz="1800" dirty="0" smtClean="0"/>
              <a:t>Στο έργο της Γουλφ </a:t>
            </a:r>
            <a:r>
              <a:rPr lang="el-GR" sz="1800" dirty="0"/>
              <a:t>δενμας αποκαλύπτεται η συνείδηση ενός και μόνου </a:t>
            </a:r>
            <a:r>
              <a:rPr lang="el-GR" sz="1800" dirty="0" smtClean="0"/>
              <a:t>προσώπου (</a:t>
            </a:r>
            <a:r>
              <a:rPr lang="el-GR" sz="1800" dirty="0"/>
              <a:t>δηλ. οι εντυπώσεις που η συνείδηση αυτή δέχεται</a:t>
            </a:r>
            <a:r>
              <a:rPr lang="el-GR" sz="1800" dirty="0" smtClean="0"/>
              <a:t>) αλλά </a:t>
            </a:r>
            <a:r>
              <a:rPr lang="el-GR" sz="1800" b="1" dirty="0"/>
              <a:t>πολλών προσώπων με συνεχείς μετακινήσεις από το ένα στο άλλο. </a:t>
            </a:r>
            <a:endParaRPr lang="el-GR" sz="1800" b="1" dirty="0" smtClean="0"/>
          </a:p>
          <a:p>
            <a:pPr>
              <a:buFont typeface="Wingdings" pitchFamily="2" charset="2"/>
              <a:buChar char="§"/>
            </a:pPr>
            <a:r>
              <a:rPr lang="el-GR" sz="1800" dirty="0" smtClean="0"/>
              <a:t>Η </a:t>
            </a:r>
            <a:r>
              <a:rPr lang="el-GR" sz="1800" dirty="0"/>
              <a:t>πληθώρα των προσώπων υποδηλώνει πως τελικά ο στόχος είναι να ερευνηθεί μια «αντικειμενική» πραγματικότητα ιδωμένη από πολλές και διαφορετικές πλευρές</a:t>
            </a:r>
            <a:r>
              <a:rPr lang="el-GR" sz="1800" dirty="0" smtClean="0"/>
              <a:t>.</a:t>
            </a:r>
          </a:p>
          <a:p>
            <a:pPr>
              <a:buFont typeface="Wingdings" pitchFamily="2" charset="2"/>
              <a:buChar char="§"/>
            </a:pPr>
            <a:r>
              <a:rPr lang="el-GR" sz="1800" dirty="0" smtClean="0"/>
              <a:t>Εδώ </a:t>
            </a:r>
            <a:r>
              <a:rPr lang="el-GR" sz="1800" dirty="0"/>
              <a:t>βρίσκεται και η διαφορά ανάμεσα στον </a:t>
            </a:r>
            <a:r>
              <a:rPr lang="el-GR" sz="1800" b="1" dirty="0"/>
              <a:t>«μονοπροσωπικό υποκειμενισμό»</a:t>
            </a:r>
            <a:r>
              <a:rPr lang="el-GR" sz="1800" dirty="0"/>
              <a:t>(που αφήνει ένα μόνο και συχνά </a:t>
            </a:r>
            <a:r>
              <a:rPr lang="el-GR" sz="1800" dirty="0" smtClean="0"/>
              <a:t>ασυνήθιστο </a:t>
            </a:r>
            <a:r>
              <a:rPr lang="el-GR" sz="1800" dirty="0"/>
              <a:t>πρόσωπο να παρατηρεί, να διαλογίζεται, να αισθάνεται και να εκθέτει) και στον </a:t>
            </a:r>
            <a:r>
              <a:rPr lang="el-GR" sz="1800" b="1" dirty="0"/>
              <a:t>«πολυπροσωπικό» υποκειμενισμό </a:t>
            </a:r>
            <a:r>
              <a:rPr lang="el-GR" sz="1800" dirty="0"/>
              <a:t>της Γουλφ που σκοπεύει στη σύνθεση πολλών διαφορετικών απόψεων</a:t>
            </a:r>
            <a:r>
              <a:rPr lang="el-GR" sz="1800" dirty="0" smtClean="0"/>
              <a:t>.</a:t>
            </a:r>
          </a:p>
          <a:p>
            <a:pPr>
              <a:buFont typeface="Wingdings" pitchFamily="2" charset="2"/>
              <a:buChar char="§"/>
            </a:pPr>
            <a:r>
              <a:rPr lang="el-GR" sz="1800" dirty="0" smtClean="0"/>
              <a:t>Η πραγματικότητα </a:t>
            </a:r>
            <a:r>
              <a:rPr lang="el-GR" sz="1800" dirty="0"/>
              <a:t>που συνιστούν κυρίως  τα πρόσωπα  προσεγγίζεται με συνεχείς παλινωδίες </a:t>
            </a:r>
            <a:r>
              <a:rPr lang="el-GR" sz="1800" dirty="0" smtClean="0"/>
              <a:t>, </a:t>
            </a:r>
            <a:r>
              <a:rPr lang="el-GR" sz="1800" b="1" dirty="0" smtClean="0"/>
              <a:t>συχνές μεταστροφές αισθημάτων </a:t>
            </a:r>
            <a:r>
              <a:rPr lang="el-GR" sz="1800" b="1" dirty="0"/>
              <a:t>και </a:t>
            </a:r>
            <a:r>
              <a:rPr lang="el-GR" sz="1800" b="1" dirty="0" smtClean="0"/>
              <a:t>σκέψεων (πολυγνωμία)</a:t>
            </a:r>
            <a:r>
              <a:rPr lang="el-GR" sz="1800" dirty="0" smtClean="0"/>
              <a:t>.</a:t>
            </a:r>
          </a:p>
          <a:p>
            <a:endParaRPr lang="en-US" sz="1800" dirty="0"/>
          </a:p>
        </p:txBody>
      </p:sp>
    </p:spTree>
    <p:extLst>
      <p:ext uri="{BB962C8B-B14F-4D97-AF65-F5344CB8AC3E}">
        <p14:creationId xmlns:p14="http://schemas.microsoft.com/office/powerpoint/2010/main" val="6993350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a:t>Γ. </a:t>
            </a:r>
            <a:r>
              <a:rPr lang="el-GR" sz="2000" b="1" dirty="0" smtClean="0"/>
              <a:t>Αντίθεση </a:t>
            </a:r>
            <a:r>
              <a:rPr lang="el-GR" sz="2000" b="1" dirty="0"/>
              <a:t>ανάμεσα στον «εσωτερικό» και τον </a:t>
            </a:r>
            <a:r>
              <a:rPr lang="el-GR" sz="2000" b="1" dirty="0" smtClean="0"/>
              <a:t>«εξωτερικό»χρόνο</a:t>
            </a:r>
            <a:endParaRPr lang="en-US" sz="2000" b="1" dirty="0"/>
          </a:p>
        </p:txBody>
      </p:sp>
      <p:sp>
        <p:nvSpPr>
          <p:cNvPr id="3" name="Content Placeholder 2"/>
          <p:cNvSpPr>
            <a:spLocks noGrp="1"/>
          </p:cNvSpPr>
          <p:nvPr>
            <p:ph idx="1"/>
          </p:nvPr>
        </p:nvSpPr>
        <p:spPr/>
        <p:txBody>
          <a:bodyPr>
            <a:normAutofit/>
          </a:bodyPr>
          <a:lstStyle/>
          <a:p>
            <a:pPr>
              <a:buFont typeface="Wingdings" pitchFamily="2" charset="2"/>
              <a:buChar char="§"/>
            </a:pPr>
            <a:r>
              <a:rPr lang="el-GR" sz="2000" b="1" dirty="0" smtClean="0"/>
              <a:t>Τα </a:t>
            </a:r>
            <a:r>
              <a:rPr lang="el-GR" sz="2000" b="1" dirty="0"/>
              <a:t>εξωτερικά γεγονότα </a:t>
            </a:r>
            <a:r>
              <a:rPr lang="el-GR" sz="2000" dirty="0"/>
              <a:t>έχουν χάσει τη σπουδαιότητά τους , την πρωτεύουσα σημασία τους μέσα στο έργο</a:t>
            </a:r>
            <a:r>
              <a:rPr lang="el-GR" sz="2000" dirty="0" smtClean="0"/>
              <a:t>, έχουν </a:t>
            </a:r>
            <a:r>
              <a:rPr lang="el-GR" sz="2000" dirty="0"/>
              <a:t>υποβαθμιστεί και χρησιμεύουν για να απελευθερώσουν </a:t>
            </a:r>
            <a:r>
              <a:rPr lang="el-GR" sz="2000" b="1" dirty="0"/>
              <a:t>εσωτερικά (συνειδησιακά) </a:t>
            </a:r>
            <a:r>
              <a:rPr lang="el-GR" sz="2000" b="1" dirty="0" smtClean="0"/>
              <a:t>γεγονότα</a:t>
            </a:r>
            <a:r>
              <a:rPr lang="el-GR" sz="2000" dirty="0" smtClean="0"/>
              <a:t>. </a:t>
            </a:r>
          </a:p>
          <a:p>
            <a:pPr>
              <a:buFont typeface="Wingdings" pitchFamily="2" charset="2"/>
              <a:buChar char="§"/>
            </a:pPr>
            <a:r>
              <a:rPr lang="el-GR" sz="2000" dirty="0" smtClean="0"/>
              <a:t>Τα </a:t>
            </a:r>
            <a:r>
              <a:rPr lang="el-GR" sz="2000" dirty="0"/>
              <a:t>συνειδησιακά γεγονότα δεν δεσμεύονται </a:t>
            </a:r>
            <a:r>
              <a:rPr lang="el-GR" sz="2000" dirty="0" smtClean="0"/>
              <a:t>από </a:t>
            </a:r>
            <a:r>
              <a:rPr lang="el-GR" sz="2000" dirty="0"/>
              <a:t>το </a:t>
            </a:r>
            <a:r>
              <a:rPr lang="el-GR" sz="2000" dirty="0" smtClean="0"/>
              <a:t>παρόν </a:t>
            </a:r>
            <a:r>
              <a:rPr lang="el-GR" sz="2000" dirty="0"/>
              <a:t>του εξωτερικού συμβάντος. Η εξωτερική </a:t>
            </a:r>
            <a:r>
              <a:rPr lang="el-GR" sz="2000" dirty="0" smtClean="0"/>
              <a:t>αντικειμενική </a:t>
            </a:r>
            <a:r>
              <a:rPr lang="el-GR" sz="2000" dirty="0"/>
              <a:t>πραγματικότητα της παρούσης </a:t>
            </a:r>
            <a:r>
              <a:rPr lang="el-GR" sz="2000" dirty="0" smtClean="0"/>
              <a:t>στιγμής,την </a:t>
            </a:r>
            <a:r>
              <a:rPr lang="el-GR" sz="2000" dirty="0"/>
              <a:t>οποία η συγγραφέας εκθέτει άμεσα και η οποία εμφανίζεται σαν δεδομένο </a:t>
            </a:r>
            <a:r>
              <a:rPr lang="el-GR" sz="2000" dirty="0" smtClean="0"/>
              <a:t>γεγονός, δεν </a:t>
            </a:r>
            <a:r>
              <a:rPr lang="el-GR" sz="2000" dirty="0"/>
              <a:t>είναι παρά </a:t>
            </a:r>
            <a:r>
              <a:rPr lang="el-GR" sz="2000" dirty="0" smtClean="0"/>
              <a:t>έναυσμα. </a:t>
            </a:r>
            <a:r>
              <a:rPr lang="el-GR" sz="2000" b="1" dirty="0" smtClean="0"/>
              <a:t>Η </a:t>
            </a:r>
            <a:r>
              <a:rPr lang="el-GR" sz="2000" b="1" dirty="0"/>
              <a:t>έμφαση </a:t>
            </a:r>
            <a:r>
              <a:rPr lang="el-GR" sz="2000" b="1" dirty="0" smtClean="0"/>
              <a:t>δίδεται </a:t>
            </a:r>
            <a:r>
              <a:rPr lang="el-GR" sz="2000" b="1" dirty="0"/>
              <a:t>σ’ αυτά που η περίσταση απελευθερώνει: πράγματα που δεν αποτελούν αντικείμενα άμεσης θέασης αλλά </a:t>
            </a:r>
            <a:r>
              <a:rPr lang="el-GR" sz="2000" b="1" dirty="0" smtClean="0"/>
              <a:t>συλλογισμού.</a:t>
            </a:r>
            <a:endParaRPr lang="en-US" sz="2000" b="1" dirty="0"/>
          </a:p>
        </p:txBody>
      </p:sp>
    </p:spTree>
    <p:extLst>
      <p:ext uri="{BB962C8B-B14F-4D97-AF65-F5344CB8AC3E}">
        <p14:creationId xmlns:p14="http://schemas.microsoft.com/office/powerpoint/2010/main" val="4018100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t>                 Δ. Ενδιαφέρον για τα ελάσσονα</a:t>
            </a:r>
            <a:endParaRPr lang="en-US" sz="2400" b="1" dirty="0"/>
          </a:p>
        </p:txBody>
      </p:sp>
      <p:sp>
        <p:nvSpPr>
          <p:cNvPr id="3" name="Content Placeholder 2"/>
          <p:cNvSpPr>
            <a:spLocks noGrp="1"/>
          </p:cNvSpPr>
          <p:nvPr>
            <p:ph idx="1"/>
          </p:nvPr>
        </p:nvSpPr>
        <p:spPr>
          <a:xfrm>
            <a:off x="457200" y="2249424"/>
            <a:ext cx="8229600" cy="3987888"/>
          </a:xfrm>
        </p:spPr>
        <p:txBody>
          <a:bodyPr>
            <a:normAutofit fontScale="92500" lnSpcReduction="10000"/>
          </a:bodyPr>
          <a:lstStyle/>
          <a:p>
            <a:pPr>
              <a:buFont typeface="Wingdings" pitchFamily="2" charset="2"/>
              <a:buChar char="§"/>
            </a:pPr>
            <a:r>
              <a:rPr lang="el-GR" sz="1800" dirty="0" smtClean="0"/>
              <a:t>Υπάρχει </a:t>
            </a:r>
            <a:r>
              <a:rPr lang="el-GR" sz="1800" dirty="0"/>
              <a:t>επίσης μια συγκέντρωση ενδιαφέροντος για τα ελάσσονα, ασήμαντα περιστατικά συμβάντα: πχ, το μέτρημα μιας κάλτσας, μια κουβέντα με </a:t>
            </a:r>
            <a:r>
              <a:rPr lang="el-GR" sz="1800" dirty="0" smtClean="0"/>
              <a:t>την υπηρέτρια</a:t>
            </a:r>
            <a:r>
              <a:rPr lang="el-GR" sz="1800" dirty="0"/>
              <a:t>, </a:t>
            </a:r>
            <a:r>
              <a:rPr lang="el-GR" sz="1800" dirty="0" smtClean="0"/>
              <a:t>ένα </a:t>
            </a:r>
            <a:r>
              <a:rPr lang="el-GR" sz="1800" dirty="0"/>
              <a:t>άσχετο </a:t>
            </a:r>
            <a:r>
              <a:rPr lang="el-GR" sz="1800" dirty="0" smtClean="0"/>
              <a:t>τηλεφώνημα. </a:t>
            </a:r>
            <a:r>
              <a:rPr lang="el-GR" sz="1800" b="1" dirty="0"/>
              <a:t>Κρίσιμα γεγονότα, βαρυσήμαντες εξωτερικά συμβάντα δεν παρουσιάζονται</a:t>
            </a:r>
            <a:r>
              <a:rPr lang="el-GR" sz="1800" dirty="0"/>
              <a:t>. Αυτή η μετατόπιση της έμφασης εκφράζει κάτι που θα μπορούσαμε να ονομάσουμε </a:t>
            </a:r>
            <a:r>
              <a:rPr lang="el-GR" sz="1800" b="1" dirty="0"/>
              <a:t>μετατόπιση της αξιοπιστίας</a:t>
            </a:r>
            <a:r>
              <a:rPr lang="el-GR" sz="1800" dirty="0"/>
              <a:t>. </a:t>
            </a:r>
            <a:endParaRPr lang="el-GR" sz="1800" dirty="0" smtClean="0"/>
          </a:p>
          <a:p>
            <a:pPr>
              <a:buFont typeface="Wingdings" pitchFamily="2" charset="2"/>
              <a:buChar char="§"/>
            </a:pPr>
            <a:r>
              <a:rPr lang="el-GR" sz="1800" dirty="0" smtClean="0"/>
              <a:t>Η </a:t>
            </a:r>
            <a:r>
              <a:rPr lang="el-GR" sz="1800" dirty="0"/>
              <a:t>σημασία των μεγάλων γεγονότων υποβαθμίζεται, αμφισβητείται η φερεγγυότητά τους, η δυνατότητα τους να παράγουν κρίσιμες πληροφορίες για το </a:t>
            </a:r>
            <a:r>
              <a:rPr lang="el-GR" sz="1800" dirty="0" smtClean="0"/>
              <a:t>υποκείμενο.</a:t>
            </a:r>
          </a:p>
          <a:p>
            <a:pPr>
              <a:buFont typeface="Wingdings" pitchFamily="2" charset="2"/>
              <a:buChar char="§"/>
            </a:pPr>
            <a:r>
              <a:rPr lang="el-GR" sz="1800" dirty="0" smtClean="0"/>
              <a:t>Αντίθετα </a:t>
            </a:r>
            <a:r>
              <a:rPr lang="el-GR" sz="1800" dirty="0"/>
              <a:t>υπάρχει η πεποίθηση πως </a:t>
            </a:r>
            <a:r>
              <a:rPr lang="el-GR" sz="1800" b="1" dirty="0"/>
              <a:t>η ολότητα της μοίρας του υποκειμένου περιέχεται σε ένα οποιοδήποτε θραύσμα, σε μια </a:t>
            </a:r>
            <a:r>
              <a:rPr lang="el-GR" sz="1800" b="1" dirty="0" smtClean="0"/>
              <a:t>οποιαδήποτε </a:t>
            </a:r>
            <a:r>
              <a:rPr lang="el-GR" sz="1800" b="1" dirty="0"/>
              <a:t>στιγμή της ζωής του. </a:t>
            </a:r>
            <a:r>
              <a:rPr lang="el-GR" sz="1800" dirty="0"/>
              <a:t>Πως η σύνθεση που επιτυγχάνεται με την πλήρη αξιοποίηση ενός </a:t>
            </a:r>
            <a:r>
              <a:rPr lang="el-GR" sz="1800" b="1" dirty="0"/>
              <a:t>καθημερινού συμβάντος </a:t>
            </a:r>
            <a:r>
              <a:rPr lang="el-GR" sz="1800" dirty="0"/>
              <a:t>είναι μεγαλύτερη απ’ αυτή που θα εξασφάλιζε μια χρονολογικά διατεταγμένη, ολική ανάπτυξη που συνοδεύει το </a:t>
            </a:r>
            <a:r>
              <a:rPr lang="el-GR" sz="1800" dirty="0" smtClean="0"/>
              <a:t>υποκείμενο </a:t>
            </a:r>
            <a:r>
              <a:rPr lang="el-GR" sz="1800" dirty="0"/>
              <a:t>από την αρχή μέχρι το τέλος, που δεν παραλείπει τιποτα το εξωτερικό, που </a:t>
            </a:r>
            <a:r>
              <a:rPr lang="el-GR" sz="1800" dirty="0" smtClean="0"/>
              <a:t>υπογραμμίζει </a:t>
            </a:r>
            <a:r>
              <a:rPr lang="el-GR" sz="1800" dirty="0"/>
              <a:t>τις μεγάλες και κρίσιμες καμπές της μοίρας.</a:t>
            </a:r>
            <a:endParaRPr lang="en-US" sz="1800" dirty="0"/>
          </a:p>
        </p:txBody>
      </p:sp>
    </p:spTree>
    <p:extLst>
      <p:ext uri="{BB962C8B-B14F-4D97-AF65-F5344CB8AC3E}">
        <p14:creationId xmlns:p14="http://schemas.microsoft.com/office/powerpoint/2010/main" val="32706434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       </a:t>
            </a:r>
            <a:r>
              <a:rPr lang="el-GR" sz="2400" dirty="0" smtClean="0"/>
              <a:t>Η </a:t>
            </a:r>
            <a:r>
              <a:rPr lang="el-GR" sz="2400" dirty="0"/>
              <a:t>κριτική για την Γουλφ και η απάντησή της</a:t>
            </a:r>
            <a:endParaRPr lang="en-US" sz="2400" dirty="0"/>
          </a:p>
        </p:txBody>
      </p:sp>
      <p:sp>
        <p:nvSpPr>
          <p:cNvPr id="3" name="Content Placeholder 2"/>
          <p:cNvSpPr>
            <a:spLocks noGrp="1"/>
          </p:cNvSpPr>
          <p:nvPr>
            <p:ph idx="1"/>
          </p:nvPr>
        </p:nvSpPr>
        <p:spPr/>
        <p:txBody>
          <a:bodyPr>
            <a:normAutofit fontScale="92500" lnSpcReduction="10000"/>
          </a:bodyPr>
          <a:lstStyle/>
          <a:p>
            <a:pPr>
              <a:buFont typeface="Wingdings" pitchFamily="2" charset="2"/>
              <a:buChar char="§"/>
            </a:pPr>
            <a:r>
              <a:rPr lang="el-GR" sz="1800" dirty="0"/>
              <a:t>Η κριτική δεν αντιμετώπισε θετικά πάντα το εργο της Γουλφ. Οι μομφές που διατυπώθηκαν είχαν σαν κύριο στόχο αυτό ακριβώς που περιγράψαμε σαν ιδιαίτερη ποιότητα του έργου της:τη θεωρία της του κόσμου, την προοπτική της. Τα μυθιστορήματά της λέγουν οι κριτικοί θα ‘πρεπε να αναφέρονται περισσότερο στην πραγματικότητα την οποία και ορίζουν σύμφωνα με σταθερές ηθικών αξιών. Οι χαρακτήρες της ισχυρίζονται, είναι άνθρωποι πολύ ευαίσθητοι αλλά παθητικοί, δεν αναμετρώνται με τη ζωή, τους λείπει το ηθικό σθένος, φοβούνται την πράξη, απομονώνονται σ’ ένα κλειστό κόσμο αισθητικών συνειδητοποιήσεων</a:t>
            </a:r>
            <a:r>
              <a:rPr lang="el-GR" sz="1800" dirty="0" smtClean="0"/>
              <a:t>.</a:t>
            </a:r>
            <a:endParaRPr lang="en-US" sz="1800" dirty="0" smtClean="0"/>
          </a:p>
          <a:p>
            <a:pPr marL="109728" indent="0">
              <a:buNone/>
            </a:pPr>
            <a:endParaRPr lang="el-GR" sz="1800" dirty="0"/>
          </a:p>
          <a:p>
            <a:pPr>
              <a:buFont typeface="Wingdings" pitchFamily="2" charset="2"/>
              <a:buChar char="§"/>
            </a:pPr>
            <a:r>
              <a:rPr lang="el-GR" sz="1800" dirty="0"/>
              <a:t>Η ίδια ήξερε πως το έργο της είναι δύσκολα προσπελάσιμο. Θεωρούσε πως είναι γραμμένο μόνο για εκείνους που «μπόρεσαν με μόνο κάποιες υποδείξεις που γίνονται εδώ κι εκεί, να εισχωρήσουν στο βασίλειο της ζωής˙ μόνο για κείνους που είναι σε θέση με ό,τι μόλις τώρα τους ψιθυρίζουμε, ν’ ακούν φωνές του ίδιου προσώπου, που είναι σε θέση, συχνά, όταν δεν τους λέμε τίποτε να διαβλέπουν τη σωστή παράσταση του προσώπου αυτού, δίχως ούτε μια λέξη μας να τους καθοδηγεί, να μαντεύουν τη σκέψη του συγγραφέα».</a:t>
            </a:r>
          </a:p>
          <a:p>
            <a:pPr>
              <a:buFont typeface="Wingdings" pitchFamily="2" charset="2"/>
              <a:buChar char="§"/>
            </a:pPr>
            <a:endParaRPr lang="el-GR" dirty="0"/>
          </a:p>
          <a:p>
            <a:pPr>
              <a:buFont typeface="Wingdings" pitchFamily="2" charset="2"/>
              <a:buChar char="§"/>
            </a:pPr>
            <a:endParaRPr lang="en-US" dirty="0"/>
          </a:p>
        </p:txBody>
      </p:sp>
    </p:spTree>
    <p:extLst>
      <p:ext uri="{BB962C8B-B14F-4D97-AF65-F5344CB8AC3E}">
        <p14:creationId xmlns:p14="http://schemas.microsoft.com/office/powerpoint/2010/main" val="1873312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400" b="1" dirty="0" smtClean="0"/>
              <a:t>                                Μοντερνισμός</a:t>
            </a:r>
            <a:endParaRPr lang="el-GR" sz="2400" b="1" dirty="0"/>
          </a:p>
        </p:txBody>
      </p:sp>
      <p:sp>
        <p:nvSpPr>
          <p:cNvPr id="3" name="2 - Θέση περιεχομένου"/>
          <p:cNvSpPr>
            <a:spLocks noGrp="1"/>
          </p:cNvSpPr>
          <p:nvPr>
            <p:ph idx="1"/>
          </p:nvPr>
        </p:nvSpPr>
        <p:spPr/>
        <p:txBody>
          <a:bodyPr>
            <a:normAutofit lnSpcReduction="10000"/>
          </a:bodyPr>
          <a:lstStyle/>
          <a:p>
            <a:pPr>
              <a:buFont typeface="Wingdings" pitchFamily="2" charset="2"/>
              <a:buChar char="§"/>
            </a:pPr>
            <a:r>
              <a:rPr lang="el-GR" sz="1800" dirty="0" smtClean="0"/>
              <a:t>Μπορούμε να ανιχνεύσουμε τις ιστορικές ρίζες του μοντερνισμού στη δεκαετία του 1890 και στο «τέλος του αιώνα»(</a:t>
            </a:r>
            <a:r>
              <a:rPr lang="en-US" sz="1800" dirty="0" smtClean="0"/>
              <a:t>fin de </a:t>
            </a:r>
            <a:r>
              <a:rPr lang="en-US" sz="1800" dirty="0" err="1" smtClean="0"/>
              <a:t>ciecle</a:t>
            </a:r>
            <a:r>
              <a:rPr lang="el-GR" sz="1800" dirty="0" smtClean="0"/>
              <a:t>). </a:t>
            </a:r>
          </a:p>
          <a:p>
            <a:pPr>
              <a:buFont typeface="Wingdings" pitchFamily="2" charset="2"/>
              <a:buChar char="§"/>
            </a:pPr>
            <a:r>
              <a:rPr lang="el-GR" sz="1800" dirty="0" smtClean="0"/>
              <a:t>Το νέο αυτό λογοτεχνικό κύμα φούσκωσε στην </a:t>
            </a:r>
            <a:r>
              <a:rPr lang="el-GR" sz="1800" dirty="0" err="1" smtClean="0"/>
              <a:t>εδουαρδιανή</a:t>
            </a:r>
            <a:r>
              <a:rPr lang="el-GR" sz="1800" dirty="0" smtClean="0"/>
              <a:t> (προπολεμική) περίοδο και κορυφώθηκε το 1922.</a:t>
            </a:r>
          </a:p>
          <a:p>
            <a:pPr>
              <a:buFont typeface="Wingdings" pitchFamily="2" charset="2"/>
              <a:buChar char="§"/>
            </a:pPr>
            <a:r>
              <a:rPr lang="el-GR" sz="1800" dirty="0" smtClean="0"/>
              <a:t> Οι συγγραφείς εκείνης της εποχής, σε όλο τον κόσμο, φαίνεται πως είχαν επιδοθεί σε έναν δημιουργικό αντικομφορμισμό, στη διάλυση των διακρίσεων.</a:t>
            </a:r>
          </a:p>
          <a:p>
            <a:pPr>
              <a:buFont typeface="Wingdings" pitchFamily="2" charset="2"/>
              <a:buChar char="§"/>
            </a:pPr>
            <a:r>
              <a:rPr lang="el-GR" sz="1800" dirty="0"/>
              <a:t>Ο πόλεμος του 1914-1918 αποκρυστάλλωσε δραματικά και επιτάχυνε τις αλλαγές.Ο τραυματικός του αντίκτυπος είχε διαλύσει μια και καλή τους παλιούς τρόπους κοσμοθέασης.</a:t>
            </a:r>
          </a:p>
          <a:p>
            <a:pPr>
              <a:buFont typeface="Wingdings" pitchFamily="2" charset="2"/>
              <a:buChar char="§"/>
            </a:pPr>
            <a:r>
              <a:rPr lang="el-GR" sz="1800" dirty="0"/>
              <a:t>Η Βιρτζίνια Γουλφ  λέει χαρακτηριστικά ότι το Δεκέμβριο του  1910 «άλλαξε ο ανθρώπινος χαρακτήρας». Ήταν η περίοδος που τελείωνε ο «βικτοριανισμός» και άρχιζε μια νέα εποχή ο «μοντερνισμός». Η στιγμή που ανέφερε η Γουλφ αφορούσε τα εγκαίνια της επίμαχης έκθεσης </a:t>
            </a:r>
            <a:r>
              <a:rPr lang="el-GR" sz="1800" dirty="0" smtClean="0"/>
              <a:t>μεταϊμπρεσιονιστικής </a:t>
            </a:r>
            <a:r>
              <a:rPr lang="el-GR" sz="1800" dirty="0"/>
              <a:t>τέχνης στο Λονδίνο. </a:t>
            </a:r>
          </a:p>
          <a:p>
            <a:pPr marL="109728" indent="0">
              <a:buNone/>
            </a:pPr>
            <a:endParaRPr lang="el-GR" sz="1800" dirty="0"/>
          </a:p>
          <a:p>
            <a:endParaRPr lang="el-GR"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Βιβλιογραφία</a:t>
            </a:r>
            <a:endParaRPr lang="en-US" sz="2400" dirty="0"/>
          </a:p>
        </p:txBody>
      </p:sp>
      <p:sp>
        <p:nvSpPr>
          <p:cNvPr id="3" name="Content Placeholder 2"/>
          <p:cNvSpPr>
            <a:spLocks noGrp="1"/>
          </p:cNvSpPr>
          <p:nvPr>
            <p:ph idx="1"/>
          </p:nvPr>
        </p:nvSpPr>
        <p:spPr/>
        <p:txBody>
          <a:bodyPr>
            <a:normAutofit fontScale="62500" lnSpcReduction="20000"/>
          </a:bodyPr>
          <a:lstStyle/>
          <a:p>
            <a:endParaRPr lang="el-GR" dirty="0"/>
          </a:p>
          <a:p>
            <a:pPr>
              <a:buFont typeface="Wingdings" pitchFamily="2" charset="2"/>
              <a:buChar char="§"/>
            </a:pPr>
            <a:r>
              <a:rPr lang="el-GR" dirty="0"/>
              <a:t>Βάλντμαν Βέρνερ.(2008).</a:t>
            </a:r>
            <a:r>
              <a:rPr lang="el-GR" i="1" dirty="0"/>
              <a:t>Βιρτζίνια Γουλφ. Ιδιοφυής και μόνη</a:t>
            </a:r>
            <a:r>
              <a:rPr lang="el-GR" dirty="0"/>
              <a:t>. </a:t>
            </a:r>
            <a:r>
              <a:rPr lang="el-GR" dirty="0" smtClean="0"/>
              <a:t>Αθήνα:Μελάνι </a:t>
            </a:r>
            <a:endParaRPr lang="el-GR" dirty="0"/>
          </a:p>
          <a:p>
            <a:pPr>
              <a:buFont typeface="Wingdings" pitchFamily="2" charset="2"/>
              <a:buChar char="§"/>
            </a:pPr>
            <a:r>
              <a:rPr lang="el-GR" dirty="0"/>
              <a:t>Γουλφ Βιρτζίνια.(2016).</a:t>
            </a:r>
            <a:r>
              <a:rPr lang="el-GR" i="1" dirty="0"/>
              <a:t>Ο κύριος Μπένετ και η κυρία Μπράουν και άλλα κείμενα για την τέχνη της γραφής</a:t>
            </a:r>
            <a:r>
              <a:rPr lang="el-GR" dirty="0"/>
              <a:t>. </a:t>
            </a:r>
            <a:r>
              <a:rPr lang="el-GR" dirty="0" smtClean="0"/>
              <a:t>Αθήνα:Μίνωας</a:t>
            </a:r>
            <a:r>
              <a:rPr lang="el-GR" dirty="0"/>
              <a:t>. </a:t>
            </a:r>
          </a:p>
          <a:p>
            <a:pPr>
              <a:buFont typeface="Wingdings" pitchFamily="2" charset="2"/>
              <a:buChar char="§"/>
            </a:pPr>
            <a:r>
              <a:rPr lang="el-GR" dirty="0"/>
              <a:t>Γουλφ Βιρτζίνια.(2015). </a:t>
            </a:r>
            <a:r>
              <a:rPr lang="el-GR" i="1" dirty="0"/>
              <a:t>Γράμμα σε ένα νέο ποιητή και άλλα </a:t>
            </a:r>
            <a:r>
              <a:rPr lang="el-GR" i="1" dirty="0" smtClean="0"/>
              <a:t>κείμενα</a:t>
            </a:r>
            <a:r>
              <a:rPr lang="el-GR" dirty="0" smtClean="0"/>
              <a:t>. Αθήνα:Πατάκης</a:t>
            </a:r>
            <a:r>
              <a:rPr lang="el-GR" dirty="0"/>
              <a:t>.</a:t>
            </a:r>
          </a:p>
          <a:p>
            <a:pPr>
              <a:buFont typeface="Wingdings" pitchFamily="2" charset="2"/>
              <a:buChar char="§"/>
            </a:pPr>
            <a:r>
              <a:rPr lang="el-GR" dirty="0"/>
              <a:t>Κωνσταντέλλου Λένα.(2016). </a:t>
            </a:r>
            <a:r>
              <a:rPr lang="el-GR" i="1" dirty="0"/>
              <a:t>Τζαίημς Τζόυς, Βιρτζίνια Γουλφ, Γιώργος Χειμωνάς: Ψηλαφώντας τη νεωτερικότητα</a:t>
            </a:r>
            <a:r>
              <a:rPr lang="el-GR" dirty="0"/>
              <a:t>. </a:t>
            </a:r>
            <a:r>
              <a:rPr lang="el-GR" dirty="0" smtClean="0"/>
              <a:t>Αθήνα:Δρόμων</a:t>
            </a:r>
            <a:r>
              <a:rPr lang="el-GR" dirty="0"/>
              <a:t>. </a:t>
            </a:r>
          </a:p>
          <a:p>
            <a:pPr>
              <a:buFont typeface="Wingdings" pitchFamily="2" charset="2"/>
              <a:buChar char="§"/>
            </a:pPr>
            <a:r>
              <a:rPr lang="el-GR" dirty="0"/>
              <a:t>Μπεχλικούδη Δήμητρα (1999). </a:t>
            </a:r>
            <a:r>
              <a:rPr lang="el-GR" i="1" dirty="0"/>
              <a:t>Το νεοελληνικό μυθιστόρημα του μεσοπολέμου και η Βιρτζίνια Γουλφ: μια συγκριτική προσέγγιση.</a:t>
            </a:r>
          </a:p>
          <a:p>
            <a:pPr marL="109728" indent="0">
              <a:buNone/>
            </a:pPr>
            <a:r>
              <a:rPr lang="en-US" dirty="0" smtClean="0"/>
              <a:t>     </a:t>
            </a:r>
            <a:r>
              <a:rPr lang="el-GR" dirty="0" smtClean="0">
                <a:hlinkClick r:id="rId2"/>
              </a:rPr>
              <a:t>http</a:t>
            </a:r>
            <a:r>
              <a:rPr lang="el-GR" dirty="0">
                <a:hlinkClick r:id="rId2"/>
              </a:rPr>
              <a:t>://</a:t>
            </a:r>
            <a:r>
              <a:rPr lang="el-GR" dirty="0" smtClean="0">
                <a:hlinkClick r:id="rId2"/>
              </a:rPr>
              <a:t>thesis.ekt.gr/thesisBookReader/id/11229#page/82/mode/2up</a:t>
            </a:r>
            <a:endParaRPr lang="el-GR" dirty="0" smtClean="0"/>
          </a:p>
          <a:p>
            <a:pPr marL="109728" indent="0">
              <a:buNone/>
            </a:pPr>
            <a:r>
              <a:rPr lang="el-GR" dirty="0" smtClean="0"/>
              <a:t>     Ημερομηνία </a:t>
            </a:r>
            <a:r>
              <a:rPr lang="el-GR" dirty="0"/>
              <a:t>πρόσβασης: 20/11/2018</a:t>
            </a:r>
          </a:p>
          <a:p>
            <a:pPr>
              <a:buFont typeface="Wingdings" pitchFamily="2" charset="2"/>
              <a:buChar char="§"/>
            </a:pPr>
            <a:r>
              <a:rPr lang="el-GR" dirty="0"/>
              <a:t>Sutherland John.(2014) </a:t>
            </a:r>
            <a:r>
              <a:rPr lang="el-GR" i="1" dirty="0"/>
              <a:t>Μικρή Ιστορία </a:t>
            </a:r>
            <a:r>
              <a:rPr lang="el-GR" i="1"/>
              <a:t>της </a:t>
            </a:r>
            <a:r>
              <a:rPr lang="el-GR" i="1" smtClean="0"/>
              <a:t>Λογοτεχνίας</a:t>
            </a:r>
            <a:r>
              <a:rPr lang="el-GR" smtClean="0"/>
              <a:t>.Αθήνα:Πατάκης</a:t>
            </a:r>
            <a:endParaRPr lang="el-GR" dirty="0"/>
          </a:p>
          <a:p>
            <a:endParaRPr lang="el-GR" dirty="0"/>
          </a:p>
          <a:p>
            <a:endParaRPr lang="en-US" dirty="0"/>
          </a:p>
        </p:txBody>
      </p:sp>
    </p:spTree>
    <p:extLst>
      <p:ext uri="{BB962C8B-B14F-4D97-AF65-F5344CB8AC3E}">
        <p14:creationId xmlns:p14="http://schemas.microsoft.com/office/powerpoint/2010/main" val="31748855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          </a:t>
            </a:r>
            <a:r>
              <a:rPr lang="el-GR" sz="2400" dirty="0" smtClean="0"/>
              <a:t>Βιρτζίνια Γουλφ. Η κληρονομιά (1)</a:t>
            </a:r>
            <a:endParaRPr lang="en-US" sz="2400" dirty="0"/>
          </a:p>
        </p:txBody>
      </p:sp>
      <p:sp>
        <p:nvSpPr>
          <p:cNvPr id="3" name="Content Placeholder 2"/>
          <p:cNvSpPr>
            <a:spLocks noGrp="1"/>
          </p:cNvSpPr>
          <p:nvPr>
            <p:ph idx="1"/>
          </p:nvPr>
        </p:nvSpPr>
        <p:spPr/>
        <p:txBody>
          <a:bodyPr>
            <a:normAutofit fontScale="47500" lnSpcReduction="20000"/>
          </a:bodyPr>
          <a:lstStyle/>
          <a:p>
            <a:pPr marL="109728" indent="0">
              <a:buNone/>
            </a:pPr>
            <a:r>
              <a:rPr lang="el-GR" dirty="0" smtClean="0"/>
              <a:t>        </a:t>
            </a:r>
            <a:r>
              <a:rPr lang="el-GR" dirty="0"/>
              <a:t>«Στην Σίσσυ Μίλλερ». Ο Γκίλμπερτ Κλάντον, παίρνοντας τη μαργαριταρένια καρφίτσα που βρισκόταν </a:t>
            </a:r>
            <a:r>
              <a:rPr lang="el-GR" dirty="0">
                <a:solidFill>
                  <a:srgbClr val="0070C0"/>
                </a:solidFill>
              </a:rPr>
              <a:t>ανάμεσα σε σκόρπια δαχτυλίδια και καρφίτσες πάνω σε ένα μικρό τραπέζι στο μπουντουάρ της γυναίκας </a:t>
            </a:r>
            <a:r>
              <a:rPr lang="el-GR" dirty="0"/>
              <a:t>του, διάβασε την αφιέρωση: «Στην Σίσσυ Μίλλερ, με την αγάπη μου».</a:t>
            </a:r>
          </a:p>
          <a:p>
            <a:pPr marL="109728" indent="0">
              <a:buNone/>
            </a:pPr>
            <a:r>
              <a:rPr lang="el-GR" dirty="0" smtClean="0"/>
              <a:t>         </a:t>
            </a:r>
            <a:r>
              <a:rPr lang="el-GR" dirty="0"/>
              <a:t>Ήταν χαρακτηριστικό της Άντζελα να ΄χει θυμηθεί ακόμα και την Σίσσυ Μίλερ, τη γραμματέα της.  </a:t>
            </a:r>
            <a:r>
              <a:rPr lang="el-GR" dirty="0">
                <a:solidFill>
                  <a:srgbClr val="C00000"/>
                </a:solidFill>
              </a:rPr>
              <a:t>Όμως πόσο παράξενο ήταν, σκέφτηκε για άλλη μια φορά ο Γκίλμπερτ Κλάντον, το γεγονός ότι εκείνη είχε αφήσει τα πάντα στην εντέλεια – ένα μικρό δώρο για κάθε έναν από τους φίλους της. Ήταν σαν να είχε προβλέψει το θάνατο της</a:t>
            </a:r>
            <a:r>
              <a:rPr lang="el-GR" dirty="0"/>
              <a:t>. Κι όμως, ήταν απόλυτα υγιής όταν έφυγε εκείνο το πρωί απ΄το σπίτι, πριν από έξι εβδομάδες, όταν κατέβηκε απ΄ το πεζοδρόμιο στο Πικαντίλλυ και το αυτοκίνητο την σκότωσε.</a:t>
            </a:r>
          </a:p>
          <a:p>
            <a:pPr marL="109728" indent="0">
              <a:buNone/>
            </a:pPr>
            <a:r>
              <a:rPr lang="el-GR" dirty="0" smtClean="0"/>
              <a:t>         </a:t>
            </a:r>
            <a:r>
              <a:rPr lang="el-GR" dirty="0"/>
              <a:t>Εκείνος περίμενε την Σίσσυ Μίλλερ. Της είχε ζητήσει να έρθει˙ ένιωθε πως της το όφειλε, ύστερα από τόσα χρόνια που ήταν μαζί τους, σε ένδειξη ευγνωμοσύνης. </a:t>
            </a:r>
            <a:r>
              <a:rPr lang="el-GR" dirty="0">
                <a:solidFill>
                  <a:srgbClr val="C00000"/>
                </a:solidFill>
              </a:rPr>
              <a:t>Ναι, συνέχισε τη σκέψη του, καθώς καθόταν και την περίμενε, ήταν παράξενο που η Άντζελα άφησε τα πάντα σε τέτοια τάξη</a:t>
            </a:r>
            <a:r>
              <a:rPr lang="el-GR" dirty="0"/>
              <a:t>. Σε κάθε φίλο είχε αφήσει ένα μικρό δείγμα της αγάπης της. Κάθε </a:t>
            </a:r>
            <a:r>
              <a:rPr lang="el-GR" dirty="0">
                <a:solidFill>
                  <a:srgbClr val="0070C0"/>
                </a:solidFill>
              </a:rPr>
              <a:t>δαχτυλίδι, κάθε κολιέ, κάθε μικρό κινέζικο κουτί –είχε πάθος με τα μικρά κουτιά- είχε ένα όνομα επάνω. Και το καθένα του θύμιζε και κάτι. Αυτό της το είχε πάρει εκείνος˙ αυτό – το δελφίνι από σμάλτο με τα μάτια από ρουμπίνι- το είχε αρπάξει σε τιμή ευκαιρίας μια μέρα σε δρομάκι στη Βενετία. Μπορούσε να θυμηθεί τη μικρή κραυγή του ενθουσιασμού της. Σ΄εκείνον, βέβαια, δεν άφησε τίποτε ιδιαίτερο, εκτός κι αν αυτό ήταν το ημερολόγιο της. </a:t>
            </a:r>
            <a:r>
              <a:rPr lang="el-GR" dirty="0"/>
              <a:t>Δεκαπέντε μικροί τόμοι, δεμένοι σε πράσινο δέρμα, στέκονταν πίσω του πάνω στο γραφείο της. Από τότε που παντρεύτηκαν, εκείνη κρατούσε ημερολόγιο. Μερικοί από τους πολύ λίγους –δε θα μπορούσε να τους πει τσακωμούς- ας πούμε, καβγάδες τους είχαν γίνει γι΄αυτό το ημερολόγιο. Όταν εκείνος έμπαινε μέσα και την έβρισκε να γράφει, εκείνη πάντοτε το έκλεινε και έβαζε από πάνω το χέρι της. «Όχι, όχι, όχι», την άκουγε να λέει. «Μετά το θάνατο μου - ίσως». ΄</a:t>
            </a:r>
            <a:r>
              <a:rPr lang="el-GR" dirty="0">
                <a:solidFill>
                  <a:srgbClr val="C00000"/>
                </a:solidFill>
              </a:rPr>
              <a:t>Ετσι του το άφησε, σαν κληρονομιά. Ήταν το μοναδικό πράγμα που δεν μοιραζόταν όσο εκείνη ζούσε. Μα εκείνος θεωρούσε πάντα ως δεδομένο πως εκείνη θα ζούσε περισσότερο απ΄αυτόν. Αν είχε σταματήσει έστω για ένα λεπτό και είχε σκεφτεί τι έκανε, τώρα θα ήταν ζωντανή. Μα είχε κατεβεί από το πεζοδρόμιο και προχώρησε ευθεία, είπε ο οδηγός του αυτοκινήτου στην ανάκριση. Δεν του είχε δώσει καμία ευκαιρία να σταματήσει</a:t>
            </a:r>
            <a:r>
              <a:rPr lang="el-GR" dirty="0"/>
              <a:t>... </a:t>
            </a:r>
            <a:r>
              <a:rPr lang="el-GR" dirty="0">
                <a:solidFill>
                  <a:srgbClr val="00B050"/>
                </a:solidFill>
              </a:rPr>
              <a:t>Εδώ ο ήχος των φωνών στο χωλ διέκοψε τις σκέψεις του.</a:t>
            </a:r>
            <a:endParaRPr lang="en-US" dirty="0">
              <a:solidFill>
                <a:srgbClr val="00B050"/>
              </a:solidFill>
            </a:endParaRPr>
          </a:p>
        </p:txBody>
      </p:sp>
    </p:spTree>
    <p:extLst>
      <p:ext uri="{BB962C8B-B14F-4D97-AF65-F5344CB8AC3E}">
        <p14:creationId xmlns:p14="http://schemas.microsoft.com/office/powerpoint/2010/main" val="1954367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 </a:t>
            </a:r>
            <a:r>
              <a:rPr lang="el-GR" dirty="0" smtClean="0"/>
              <a:t>         </a:t>
            </a:r>
            <a:r>
              <a:rPr lang="el-GR" sz="2400" dirty="0" smtClean="0"/>
              <a:t>Βιρτζίνια </a:t>
            </a:r>
            <a:r>
              <a:rPr lang="el-GR" sz="2400" dirty="0"/>
              <a:t>Γουλφ. Η </a:t>
            </a:r>
            <a:r>
              <a:rPr lang="el-GR" sz="2400" dirty="0" smtClean="0"/>
              <a:t>κληρονομιά (2)</a:t>
            </a:r>
            <a:endParaRPr lang="en-US" sz="2400" dirty="0"/>
          </a:p>
        </p:txBody>
      </p:sp>
      <p:sp>
        <p:nvSpPr>
          <p:cNvPr id="3" name="Content Placeholder 2"/>
          <p:cNvSpPr>
            <a:spLocks noGrp="1"/>
          </p:cNvSpPr>
          <p:nvPr>
            <p:ph idx="1"/>
          </p:nvPr>
        </p:nvSpPr>
        <p:spPr>
          <a:xfrm>
            <a:off x="457200" y="2249424"/>
            <a:ext cx="8229600" cy="4419936"/>
          </a:xfrm>
        </p:spPr>
        <p:txBody>
          <a:bodyPr>
            <a:noAutofit/>
          </a:bodyPr>
          <a:lstStyle/>
          <a:p>
            <a:pPr marL="109728" indent="0">
              <a:buNone/>
            </a:pPr>
            <a:r>
              <a:rPr lang="el-GR" sz="1000" dirty="0" smtClean="0"/>
              <a:t>         </a:t>
            </a:r>
            <a:r>
              <a:rPr lang="el-GR" sz="1000" dirty="0"/>
              <a:t>«Η δεσποινίς Μίλλερ, κύριε», είπε η υπηρέτρια.      </a:t>
            </a:r>
          </a:p>
          <a:p>
            <a:pPr marL="109728" indent="0">
              <a:buNone/>
            </a:pPr>
            <a:r>
              <a:rPr lang="el-GR" sz="1000" dirty="0" smtClean="0"/>
              <a:t>          </a:t>
            </a:r>
            <a:r>
              <a:rPr lang="el-GR" sz="1000" dirty="0"/>
              <a:t>Εκείνη μπήκε μέσα. Δεν την είχε δει ποτέ στη ζωή του μόνη της, πόσο μάλλον δακρυσμένη. Ήταν φοβερά στενοχωρημένη, χωρίς αμφιβολία</a:t>
            </a:r>
            <a:r>
              <a:rPr lang="el-GR" sz="1000" dirty="0">
                <a:solidFill>
                  <a:srgbClr val="C00000"/>
                </a:solidFill>
              </a:rPr>
              <a:t>. Η Άντζελα για εκείνη ήταν κάτι πολύ περισσότερο από εργοδότρια. Ήταν φίλη της. Εκείνος, σκέφτηκε, καθώς της πρόσφερε μια καρέκλα και της ζήτησε να καθίσει, μόλις που την ξεχώριζε από οποιαδήποτε άλλη γυναίκα του είδους της. Υπήρχαν χιλιάδες Σίσσυ Μίλλερ αδιάφορες, μικρόσωμες γυναίκες στα μαύρα που κρατούσαν χαρτοφύλακα. Μα η Άντζελα,  με το χάρισμα της συμπόνιας για τους άλλους, είχε ανακαλύψει όλα τα προτερήματα που είχε η Σίσσυ Μίλλερ. Ήταν υπόδειγμα σύνεσης˙τόσο εχέμυθη˙ τόσο έμπιστη, θα μπορούσε κανείς να της πει τα πάντα, κι άλλα πολλά.   </a:t>
            </a:r>
          </a:p>
          <a:p>
            <a:pPr marL="109728" indent="0">
              <a:buNone/>
            </a:pPr>
            <a:r>
              <a:rPr lang="el-GR" sz="1000" dirty="0" smtClean="0"/>
              <a:t>        </a:t>
            </a:r>
            <a:r>
              <a:rPr lang="el-GR" sz="1000" dirty="0"/>
              <a:t>Η δεσποινίς Μίλλερ δεν μπορούσε να μιλήσει στην αρχή. Καθόταν εκεί σκουπίζοντας τα μάτια της με το μαντήλι της. Έπειτα έκανε μια προσπάθεια. </a:t>
            </a:r>
          </a:p>
          <a:p>
            <a:pPr marL="109728" indent="0">
              <a:buNone/>
            </a:pPr>
            <a:r>
              <a:rPr lang="el-GR" sz="1000" dirty="0" smtClean="0"/>
              <a:t>       </a:t>
            </a:r>
            <a:r>
              <a:rPr lang="el-GR" sz="1000" dirty="0"/>
              <a:t>«Με συγχωρείτε, κύριε Κλάντον», είπε.</a:t>
            </a:r>
          </a:p>
          <a:p>
            <a:pPr marL="109728" indent="0">
              <a:buNone/>
            </a:pPr>
            <a:r>
              <a:rPr lang="el-GR" sz="1000" dirty="0" smtClean="0"/>
              <a:t>       </a:t>
            </a:r>
            <a:r>
              <a:rPr lang="el-GR" sz="1000" dirty="0"/>
              <a:t>Εκείνος μουρμούρισε. Ασφαλώς την κατανοούσε. Ήταν πολύ φυσικό. Μπορούσε να φανταστεί τι σήμαινε η γυναίκα του για εκείνη.</a:t>
            </a:r>
          </a:p>
          <a:p>
            <a:pPr marL="109728" indent="0">
              <a:buNone/>
            </a:pPr>
            <a:r>
              <a:rPr lang="el-GR" sz="1000" dirty="0" smtClean="0"/>
              <a:t>       </a:t>
            </a:r>
            <a:r>
              <a:rPr lang="el-GR" sz="1000" dirty="0"/>
              <a:t>«Ήμουν τόσο ευτυχισμένη εδώ», είπε κοιτάζοντας γύρω της. Η ματιά της στάθηκε στο γραφείο που βρισκόταν πίσω του. Σ΄αυτό το χώρο είχε δουλέψει –εκείνη και η Άντζελα. Γιατί η Άντζελα είχε το μερίδιο της στα καθήκοντα που αναλογούν στη σύζυγο ενός διακεκριμένου πολιτικού. Εκείνη στάθηκε η μεγαλύτερη βοήθεια για την καριέρα </a:t>
            </a:r>
            <a:r>
              <a:rPr lang="el-GR" sz="1000" dirty="0" smtClean="0"/>
              <a:t>του.</a:t>
            </a:r>
          </a:p>
          <a:p>
            <a:pPr marL="109728" indent="0">
              <a:buNone/>
            </a:pPr>
            <a:r>
              <a:rPr lang="el-GR" sz="1000" dirty="0"/>
              <a:t> </a:t>
            </a:r>
            <a:r>
              <a:rPr lang="el-GR" sz="1000" dirty="0" smtClean="0"/>
              <a:t>       Είχε </a:t>
            </a:r>
            <a:r>
              <a:rPr lang="el-GR" sz="1000" dirty="0"/>
              <a:t>δει πολλές φορές εκείνη και την Σίσσυ να κάθονται στο τραπέζι – η Σίσσυ στη γραφομηχανή να δακτυλογραφεί γράμματα που της υπαγόρευε εκείνη. Χωρίς αμαφιβολία η δεσποινίς Μίλλερ σκεφτόταν το ίδιο πράγμα</a:t>
            </a:r>
            <a:r>
              <a:rPr lang="el-GR" sz="1000" dirty="0">
                <a:solidFill>
                  <a:srgbClr val="0070C0"/>
                </a:solidFill>
              </a:rPr>
              <a:t>. Τώρα δεν έμενε παρά να της δώσει την καρφίτσα που η γυναίκα του της είχε αφήσει. Κάτι που έδινε την εντύπωση ενός μάλλον αταίριαστου δώρου. Θα ήταν ίσως καλύτερα να της άφηνε ένα χρηματικό ποσό, ή ακόμα καλύτερα τη γραφομηχανή</a:t>
            </a:r>
            <a:r>
              <a:rPr lang="el-GR" sz="1000" dirty="0">
                <a:solidFill>
                  <a:srgbClr val="00B050"/>
                </a:solidFill>
              </a:rPr>
              <a:t>.</a:t>
            </a:r>
            <a:r>
              <a:rPr lang="el-GR" sz="1000" dirty="0"/>
              <a:t> Όμως να τη – «Στην Σίσσυ Μίλλερ, με την αγάπη μου». Και παίρνοντας την καρφίτσα, της την έδωσε μ΄ένα σύντομο λόγο που είχε προετοιμάσει. Ήξερε, είπε, πως θα την εκτιμούσε. </a:t>
            </a:r>
            <a:r>
              <a:rPr lang="el-GR" sz="1000" dirty="0">
                <a:solidFill>
                  <a:srgbClr val="0070C0"/>
                </a:solidFill>
              </a:rPr>
              <a:t>Η γυναίκα του τη φορούσε συχνά</a:t>
            </a:r>
            <a:r>
              <a:rPr lang="el-GR" sz="1000" dirty="0"/>
              <a:t>... Κι εκείνη απάντησε, καθώς την έπαιρνε σαν να είχε προετοιμάσει κι εκείνη ένα λόγο, ότι θα ήταν για πάντα ένα πολύτιμο απόκτημα... Θα είχε, υπέθεσε εκείνος, αλλά ρούχα πάνω στα οποία μια μαργαριταρένια καρφίτσα δε  θα έδειχνε τόσο αταίριαστη. Φορούσε το μαύρο παλτό και τη φούστα που έμοιζαν να είναι τα ρούχα της δουλειάς της. </a:t>
            </a:r>
            <a:r>
              <a:rPr lang="el-GR" sz="1000" dirty="0">
                <a:solidFill>
                  <a:srgbClr val="C00000"/>
                </a:solidFill>
              </a:rPr>
              <a:t>Έπειτα θυμήθηκε πως πενθούσε βέβαια. Είχε κι εκέινη την τραγωδία της – έναν αδελφό, στον οποίο ήταν αφοσιωμένη και ο οποίος είχε πεθάνει μόλις μία ή δύο εβδομάδες πριν από την Άντζελα. Συνέβη σε κάποιο ατύχημα; Δεν μπορούσε να θυμηθεί - παρά μόνο η Άντζελα που του το είπε. Η Άντζελα, με το ταλέντο της συμπόνιας της για τους άλλους, είχε αναστατωθεί πάρα πολύ.</a:t>
            </a:r>
            <a:r>
              <a:rPr lang="el-GR" sz="1000" dirty="0"/>
              <a:t> Εν τω μεταξύ η Σίσσυ Μίλλερ είχε σηκωθεί. Φορούσε τα γάντια της. Προφανως, ένιωσε ότι δε θα ΄πρεπε να ενοχλεί με την παρουσία της. Μα εκείνος δεν μπορούσε να την αφήσει να φύγει χωρίς να πει κάτι για το μέλλον της. </a:t>
            </a:r>
            <a:r>
              <a:rPr lang="el-GR" sz="1000" dirty="0">
                <a:solidFill>
                  <a:srgbClr val="C00000"/>
                </a:solidFill>
              </a:rPr>
              <a:t>Ποια ήταν τα σχέδια της; Θα μπορούσε να τη βοηθήσει με κάποιο τρόπο;</a:t>
            </a:r>
            <a:endParaRPr lang="en-US" sz="1000" dirty="0">
              <a:solidFill>
                <a:srgbClr val="C00000"/>
              </a:solidFill>
            </a:endParaRPr>
          </a:p>
        </p:txBody>
      </p:sp>
    </p:spTree>
    <p:extLst>
      <p:ext uri="{BB962C8B-B14F-4D97-AF65-F5344CB8AC3E}">
        <p14:creationId xmlns:p14="http://schemas.microsoft.com/office/powerpoint/2010/main" val="30153778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 </a:t>
            </a:r>
            <a:r>
              <a:rPr lang="el-GR" dirty="0" smtClean="0"/>
              <a:t>         </a:t>
            </a:r>
            <a:r>
              <a:rPr lang="el-GR" sz="2400" dirty="0" smtClean="0"/>
              <a:t>Βιρτζίνια </a:t>
            </a:r>
            <a:r>
              <a:rPr lang="el-GR" sz="2400" dirty="0"/>
              <a:t>Γουλφ. Η </a:t>
            </a:r>
            <a:r>
              <a:rPr lang="el-GR" sz="2400" dirty="0" smtClean="0"/>
              <a:t>κληρονομιά (3)</a:t>
            </a:r>
            <a:endParaRPr lang="en-US" sz="2400" dirty="0"/>
          </a:p>
        </p:txBody>
      </p:sp>
      <p:sp>
        <p:nvSpPr>
          <p:cNvPr id="3" name="Content Placeholder 2"/>
          <p:cNvSpPr>
            <a:spLocks noGrp="1"/>
          </p:cNvSpPr>
          <p:nvPr>
            <p:ph idx="1"/>
          </p:nvPr>
        </p:nvSpPr>
        <p:spPr/>
        <p:txBody>
          <a:bodyPr>
            <a:normAutofit fontScale="47500" lnSpcReduction="20000"/>
          </a:bodyPr>
          <a:lstStyle/>
          <a:p>
            <a:pPr marL="109728" indent="0">
              <a:buNone/>
            </a:pPr>
            <a:r>
              <a:rPr lang="el-GR" dirty="0">
                <a:solidFill>
                  <a:srgbClr val="C00000"/>
                </a:solidFill>
              </a:rPr>
              <a:t>Είχε καρφώσει τα μάτια της στο τραπέζι, εκεί που καθόταν, μρποστά στη γραφομηχανή της, όπου βρισκόταν το ημερολόγιο. Και χαμένη στην ανάμνηση της Άντζελα, δεν απάντησε αμέσως στην πρόταση του ότι θα μπορούσε να τη βοηθήσει. Φάνηκε για μια στιγμή να μην καταλαβαίνει</a:t>
            </a:r>
            <a:r>
              <a:rPr lang="el-GR" dirty="0"/>
              <a:t>. Έτσι, εκείνος επανέλαβε:</a:t>
            </a:r>
          </a:p>
          <a:p>
            <a:pPr marL="109728" indent="0">
              <a:buNone/>
            </a:pPr>
            <a:r>
              <a:rPr lang="el-GR" dirty="0"/>
              <a:t>   «Ποια είναι τα σχέδια σας, δεσποινίς Μίλλερ;»</a:t>
            </a:r>
          </a:p>
          <a:p>
            <a:pPr marL="109728" indent="0">
              <a:buNone/>
            </a:pPr>
            <a:r>
              <a:rPr lang="el-GR" dirty="0"/>
              <a:t>   «Τα σχέδια μου; Ω, μην ανησυχείτε, κύριε Κλάντον», είπε. «Παρακαλώ, μη νοιάζεστε για μένα».</a:t>
            </a:r>
          </a:p>
          <a:p>
            <a:pPr marL="109728" indent="0">
              <a:buNone/>
            </a:pPr>
            <a:r>
              <a:rPr lang="el-GR" dirty="0"/>
              <a:t>   Εκείνος κατάλαβε ότι δε χρειαζόταν κάποια οικονομική βοήθεια. Συνειδητοποίησε πως θα ήταν καλύτερα να της κάνει παρόμοια πρόταση σε ένα γράμμα. Το μόνο που θα μπορούσε να κάνει τώρα ήταν να πει, καθώς της έσφιγγε το χέρι: «Να θυμάστε δεσποινίς Μίλλερ, πως, αν θα μπορούσα να σας βοηθήσω με οποιονδήποτε τρόπο, θα ήταν ευχαρίστησή μου». Έπειτα άνοιξε την πόρτα. Για μια στιγμή, στο κατώφλι, σαν να της ήρθε στο νου μια ξαφνική σκέψη, σταμάτησε.</a:t>
            </a:r>
          </a:p>
          <a:p>
            <a:pPr marL="109728" indent="0">
              <a:buNone/>
            </a:pPr>
            <a:r>
              <a:rPr lang="el-GR" dirty="0"/>
              <a:t>   «Κύριε Κλάντον», είπε, κοιτώντας τον στα μάτια για πρώτη φορά κι εκείνος για πρώτη φορά ξαφνιάστηκε με τη συμπονετική αλλά και ευρευνητική έκφραση των ματιών της. «Άν οποιαδήποτε στιγμή», συνέχισε, «υπάρξει κάτι που μπορώ να κάνω για να σας βοηθήσω, να θυμάστε, θα νιώσω, για χάρη της γυναίκας σας, μεγάλη ευχαρίστηση...».</a:t>
            </a:r>
          </a:p>
          <a:p>
            <a:pPr marL="109728" indent="0">
              <a:buNone/>
            </a:pPr>
            <a:r>
              <a:rPr lang="el-GR" dirty="0"/>
              <a:t>   Με αυτά τα λόγια έφυγε. Τα λόγια της και η ματιά που τα συνόδευε ήταν απροσδόκητα. </a:t>
            </a:r>
            <a:r>
              <a:rPr lang="el-GR" dirty="0">
                <a:solidFill>
                  <a:srgbClr val="C00000"/>
                </a:solidFill>
              </a:rPr>
              <a:t>Ήταν σχεδόν σαν να πίστευε ή ήλπιζε ότι θα τη χρειαζόταν. Μια παράξενη, ίσως απίθανη ιδέα του ήρθε καθώς προχώρησε προς την καρέκλα του. Θα μπορούσε μήπως, όλα αυτά τα χρόνια που εκείνος μόλις που πρόσεχε την παρουσία της, εκείνη, όπως λένε οι συγγραφείς, να διατηρούσε ένα πάθος γι΄αυτόν; Είδε το είδωλο του στον καθρέφτη καθώς περνούσε. Ήταν πάνω από πενήντα, μα δεν μπορούσε να μην παραδεχτεί ότι εξακολουθούσε να είναι όπως τον έδειχνε ο καθρέφτης, ένα άντρας με πολύ αριστοκρατική εμφάνιση.</a:t>
            </a:r>
          </a:p>
          <a:p>
            <a:pPr marL="109728" indent="0">
              <a:buNone/>
            </a:pPr>
            <a:endParaRPr lang="en-US" dirty="0"/>
          </a:p>
        </p:txBody>
      </p:sp>
    </p:spTree>
    <p:extLst>
      <p:ext uri="{BB962C8B-B14F-4D97-AF65-F5344CB8AC3E}">
        <p14:creationId xmlns:p14="http://schemas.microsoft.com/office/powerpoint/2010/main" val="3212286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Βιρτζίνια </a:t>
            </a:r>
            <a:r>
              <a:rPr lang="el-GR" sz="2400" dirty="0"/>
              <a:t>Γουλφ. Η </a:t>
            </a:r>
            <a:r>
              <a:rPr lang="el-GR" sz="2400" dirty="0" smtClean="0"/>
              <a:t>κληρονομιά (4)</a:t>
            </a:r>
            <a:endParaRPr lang="en-US" sz="2400" dirty="0"/>
          </a:p>
        </p:txBody>
      </p:sp>
      <p:sp>
        <p:nvSpPr>
          <p:cNvPr id="3" name="Content Placeholder 2"/>
          <p:cNvSpPr>
            <a:spLocks noGrp="1"/>
          </p:cNvSpPr>
          <p:nvPr>
            <p:ph idx="1"/>
          </p:nvPr>
        </p:nvSpPr>
        <p:spPr/>
        <p:txBody>
          <a:bodyPr>
            <a:normAutofit fontScale="40000" lnSpcReduction="20000"/>
          </a:bodyPr>
          <a:lstStyle/>
          <a:p>
            <a:pPr marL="109728" indent="0">
              <a:buNone/>
            </a:pPr>
            <a:r>
              <a:rPr lang="el-GR" dirty="0"/>
              <a:t> «Καημένη δεσποινίς Σίσσυ Μίλλερ!» είπε μονολογώντας. Πόσο θα του άρεσε να μοιραζόταν αυτό το αστείο με τη γυναίκα του! Στράφηκε ενστικτωδώς στο ημερολόγιο της. </a:t>
            </a:r>
            <a:r>
              <a:rPr lang="el-GR" dirty="0">
                <a:solidFill>
                  <a:srgbClr val="C00000"/>
                </a:solidFill>
              </a:rPr>
              <a:t>«Ο Γκίλμπερτ», διάβασε ανοίγοντας το στην τύχη, «Έδειχνε τόσο υπέροχος!...». Ήταν σαν να απαντούσε στην ερώτηση του. Μα φυσικά, έμοιαζε να λέει, είσαι πολύ ελκυστικός για τις γυναίκες. Και βέβαια, Η Σίσσυ Μίλλερ, ένιωσε το ίδιο. </a:t>
            </a:r>
            <a:r>
              <a:rPr lang="el-GR" dirty="0"/>
              <a:t>Συνέχισε να διαβάζει: «Πόσο περήφανη νιώθω που είμαι γυναίκα του!». Κι εκείνος ένιωθε πάντα πολύ περήφανος που ήταν άντρας της. Πόσες φορές όταν δειπνούσαν κάπου έξω, την κοίταζε απέναντι του στο τραπέζι κι έλεγε στον εαυτό του, «είναι η πιο ωραία γυναίκα εδώ μέσα!». Συνέχισε να διαβάζει. Εκείνη η πρώτη χρονιά που ήταν υποψήφιος βουλευτής. Είχαν περιοδεύσει στην εκλογική του περιφέρεια. </a:t>
            </a:r>
            <a:r>
              <a:rPr lang="el-GR" dirty="0">
                <a:solidFill>
                  <a:srgbClr val="C00000"/>
                </a:solidFill>
              </a:rPr>
              <a:t>«Όταν ο Γκίλμπερτ κάθισε, το χειροκρότημα ήταν καταπληκτικό, όλο το ακροατήριο σηκώθηκε και τραγούδησε»: «Ω, είναι σπουδαίος τύπος!», «Ήμουν κατασυγκινημένη». </a:t>
            </a:r>
            <a:r>
              <a:rPr lang="el-GR" dirty="0"/>
              <a:t>Αυτό το θυμόταν κι εκείνος. Εκείνη καθόταν δίπλα του στην εξέδρα. Μπορούσε ακόμα να δει τη ματιά που του έριξε, και πως τα μάτια της ήταν γεμάτα δάκρυα. Κι έπειτα; </a:t>
            </a:r>
            <a:r>
              <a:rPr lang="el-GR" dirty="0">
                <a:solidFill>
                  <a:srgbClr val="00B050"/>
                </a:solidFill>
              </a:rPr>
              <a:t>Φυλλομέτρησε τις σελίδες. </a:t>
            </a:r>
            <a:r>
              <a:rPr lang="el-GR" dirty="0">
                <a:solidFill>
                  <a:srgbClr val="C00000"/>
                </a:solidFill>
              </a:rPr>
              <a:t>Είχαν πάει στη Βενετία. Έφερε στη μνήμη του τις χαρούμενες εκείνες διακοπές μετά τις εκλογές.</a:t>
            </a:r>
            <a:r>
              <a:rPr lang="el-GR" dirty="0"/>
              <a:t> «Φάγαμε παγωτά στο Φλωριάνς». Εκείνος χαμογέλασε – εκέινη ήταν ακόμα τόσο παιδί˙ λάτρευε τα παγωτά. «Ο Γκίλμπερτ μου αφηγήθηκε με πολύ ενδιαφέρον την ιστορία της Βενετίας. Μου είπε ότι οι δόγηδες...» Τα είχε καταγράψει όλα με χέρι μαθήτριας. Μια από τις απολαύσεις του ταξιδιού με την Άντζελα ήταν ότι διψούσε τόσο για γνώση. Ήταν τρομερά ανίδεη, συνήθιζε να λέει η ίδια, σαν να μην ήταν κι αυτή μια απο τις χάρες της. Κι έπειτα –εκέινος άνοιξε τον επόμενο τόμο – είχαν επιστρέψει στο Λονδίνο. </a:t>
            </a:r>
            <a:r>
              <a:rPr lang="el-GR" dirty="0">
                <a:solidFill>
                  <a:srgbClr val="C00000"/>
                </a:solidFill>
              </a:rPr>
              <a:t>«Ήθελα τόσο πολύ να κάνω καλή εντύπωση. Φόρεσα το φόρεμα του γάμου μου». Μπορούσε να τη δει τώρα να κάθεται δίπλα στο γέρο Σερ Έντουαρντ και να κατακτά αυτόν τον εκπληκτικό γέρο, τον αρχηγό του κόμματος μου.</a:t>
            </a:r>
            <a:r>
              <a:rPr lang="el-GR" dirty="0"/>
              <a:t> Συνέχισε να διαβάζει γρήγορα, συμπληρώνοντας τη μια σκήνη μετά την άλλη από διάφορα αποσπάσματα. «Δείπνο στη Βουλή των Κοινοτήτων σε ένα βραδινό  πάρτυ στους Λόβκρουβς. Είχα συνειδητοποιήσει την ευθύνη μου ως σύζυγος του Γκίλμπερτ; Με ρώτησε η Λαίδη Λ.» </a:t>
            </a:r>
            <a:r>
              <a:rPr lang="el-GR" dirty="0">
                <a:solidFill>
                  <a:srgbClr val="C00000"/>
                </a:solidFill>
              </a:rPr>
              <a:t>Έπειτα, καθώς περνούσαν τα χρόνια </a:t>
            </a:r>
            <a:r>
              <a:rPr lang="el-GR" dirty="0">
                <a:solidFill>
                  <a:srgbClr val="00B050"/>
                </a:solidFill>
              </a:rPr>
              <a:t>–πήρε έναν ακόμα τόμο από το γραφείο-, </a:t>
            </a:r>
            <a:r>
              <a:rPr lang="el-GR" dirty="0">
                <a:solidFill>
                  <a:srgbClr val="C00000"/>
                </a:solidFill>
              </a:rPr>
              <a:t>ήταν όλο και περισσότερο απορροφημένος από τη δουλειά του. Κι εκείνη, βέβαια, ήταν όλο και πιο συχνά μόνη... Ξαφνικά εκείνη άρχισε να νιώθει μεγάλη θλίψη για το ότι δεν είχαν παιδιά. «Πόσο θα ήθελα», διάβασε στην αρχή μιας σελίδας, «να είχε ο Γκίλμπερτ ένα γιο!». Περίεργο βέβαια, αλλά ο ίδιος δεν είχε ποτέ μετανιώσει ιδιαίτερα γι΄αυτό. Η ζωή ήταν  τόσο γεμάτη, τόσο πλούσια έτσι όπως ήταν</a:t>
            </a:r>
            <a:r>
              <a:rPr lang="el-GR" dirty="0"/>
              <a:t>. Εκείνη τη χρονιά του είχε δοθεί μια κατώτερη θέση στην κυβέρνηση. Μόνο μια κατώτερη θέση, μα το σχόλιο της ήταν: «Είμαι σίγουρη τώρα ότι θα γίνει πρωθυπουργός!». Αν λοιπόν τα πράγματα είχαν έρθει διαφορετικά, μπορεί να είχε συμβεί κι αυτό. Σταμάτησε εδώ για να φανταστεί τι θα μπορούσε να είχε συμβεί. Η πολιτική ήταν τζόγος, συλλογίστηκε </a:t>
            </a:r>
            <a:r>
              <a:rPr lang="el-GR" dirty="0" smtClean="0"/>
              <a:t>,μα </a:t>
            </a:r>
            <a:r>
              <a:rPr lang="el-GR" dirty="0"/>
              <a:t>το παιχνίδι δεν είχε τελειώσει ακόμα. Όχι στα πενήντα. Έριξε μια γρήγορη ματιά σε περισσότερες σελίδες γεμάτες με τις λεπτομέρειες, τις ασήμαντες, χαρούμενες, καθημερινές λεπτομέρειες που αποτελούσαν τη ζωή της.</a:t>
            </a:r>
            <a:endParaRPr lang="en-US" dirty="0"/>
          </a:p>
        </p:txBody>
      </p:sp>
    </p:spTree>
    <p:extLst>
      <p:ext uri="{BB962C8B-B14F-4D97-AF65-F5344CB8AC3E}">
        <p14:creationId xmlns:p14="http://schemas.microsoft.com/office/powerpoint/2010/main" val="7671338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Βιρτζίνια </a:t>
            </a:r>
            <a:r>
              <a:rPr lang="el-GR" sz="2400" dirty="0"/>
              <a:t>Γουλφ. Η </a:t>
            </a:r>
            <a:r>
              <a:rPr lang="el-GR" sz="2400" dirty="0" smtClean="0"/>
              <a:t>κληρονομιά (5)</a:t>
            </a:r>
            <a:endParaRPr lang="en-US" sz="2400" dirty="0"/>
          </a:p>
        </p:txBody>
      </p:sp>
      <p:sp>
        <p:nvSpPr>
          <p:cNvPr id="3" name="Content Placeholder 2"/>
          <p:cNvSpPr>
            <a:spLocks noGrp="1"/>
          </p:cNvSpPr>
          <p:nvPr>
            <p:ph idx="1"/>
          </p:nvPr>
        </p:nvSpPr>
        <p:spPr/>
        <p:txBody>
          <a:bodyPr>
            <a:normAutofit fontScale="40000" lnSpcReduction="20000"/>
          </a:bodyPr>
          <a:lstStyle/>
          <a:p>
            <a:pPr marL="109728" indent="0">
              <a:buNone/>
            </a:pPr>
            <a:r>
              <a:rPr lang="el-GR" dirty="0"/>
              <a:t> </a:t>
            </a:r>
            <a:r>
              <a:rPr lang="el-GR" dirty="0">
                <a:solidFill>
                  <a:srgbClr val="00B050"/>
                </a:solidFill>
              </a:rPr>
              <a:t>Πήρε έναν άλλο τόμο και τον άνοιξε στην τύχη. </a:t>
            </a:r>
            <a:r>
              <a:rPr lang="el-GR" dirty="0">
                <a:solidFill>
                  <a:srgbClr val="C00000"/>
                </a:solidFill>
              </a:rPr>
              <a:t>«Πόσο δειλή είμαι!Άφησα την ευκαιρία πάλι ανεκμετάλλευτη. Μα μου φάνηκε εγωιστικό να τον απασχολήσω με τις δικές μου υποθέσεις, όταν μάλιστα έχει να σκεφτεί τόσα πολλά. Και τόσο σπάνια βρισκόμαστε ένα βράδυ μόνοι μας».</a:t>
            </a:r>
            <a:r>
              <a:rPr lang="el-GR" dirty="0"/>
              <a:t> Τι σήμαινε αυτό; Α, εδώ βρσικόταν η απάντηση - αναφερόταν στη δουλειά της στο Ηστ Εντ. «Πήρα κουράγιο και μίλησα επιτέλους στον Γκίλμπερτ. Ήταν τόσο ευγενικός, τόσο καλός. Δεν έφερε καμία αντίρρηση». Θυμόταν εκείνη τη συζήτηση. </a:t>
            </a:r>
            <a:r>
              <a:rPr lang="el-GR" dirty="0" smtClean="0">
                <a:solidFill>
                  <a:srgbClr val="7030A0"/>
                </a:solidFill>
              </a:rPr>
              <a:t>Του </a:t>
            </a:r>
            <a:r>
              <a:rPr lang="el-GR" dirty="0">
                <a:solidFill>
                  <a:srgbClr val="7030A0"/>
                </a:solidFill>
              </a:rPr>
              <a:t>είχε πει πως ένιωθε τόσο αδρανής, τόσο άχρηστη. Επιθυμούσε να είχε μια δική της δουλειά. Ήθελε να κάνει κάτι  -είχε κοκκινίσει τόσο χαριτωμένα, θυμόταν, καθώς του έλεγε, καθισμένη σ΄αυτή την ίδια καρέκλα- για να βοηθήσει τους άλλους. </a:t>
            </a:r>
            <a:r>
              <a:rPr lang="el-GR" dirty="0"/>
              <a:t>Την είχε πειράξει λίγο χαριτολογώντας. </a:t>
            </a:r>
            <a:r>
              <a:rPr lang="el-GR" dirty="0">
                <a:solidFill>
                  <a:srgbClr val="FFC000"/>
                </a:solidFill>
              </a:rPr>
              <a:t>Δεν είχε να κάνει αρκετά, φροντίζοντας εκείνον και το σπίτι; Αν όμως αυτό τη διασκέδαζε, φυσικά εκείνος δεν είχε καμία αντίρρηση. Τι ήταν ακριβώς; Κάποια περιφέρεια; Κάποια επιτροπή; Θα ΄πρεπε μόνο να του υποσχεθεί ότι δε θα αρρώσταινε. </a:t>
            </a:r>
            <a:r>
              <a:rPr lang="el-GR" dirty="0"/>
              <a:t>Έτσι φαινόταν ότι κάθε Τετάρτη πήγαινε στο Γουάιττσάπελ. </a:t>
            </a:r>
            <a:r>
              <a:rPr lang="el-GR" dirty="0">
                <a:solidFill>
                  <a:srgbClr val="FFC000"/>
                </a:solidFill>
              </a:rPr>
              <a:t>Θυμόταν πόσο απεχθανόταν τα ρούχα που φορούσε σε τέτοιες περιστάσεις.</a:t>
            </a:r>
            <a:r>
              <a:rPr lang="el-GR" dirty="0"/>
              <a:t> Αλλά εκείνη το είχε πάρει πολύ στα σοβαρά, όπως φαινόταν. Το ημερολόγιο ήταν γεμάτο με αναφορές του τύπου: «Είδα την κυρία Τζόουνς... Έχει δέκα παιδιά... Ο άντρας της έχασε το χέρι του σε ατύχημα... Έκανα ό, τι καλύτερο μπορούσα για να βρω μια δουλειά στη Λίλυ». Παρέλειψε μερικές σελίδες. </a:t>
            </a:r>
            <a:r>
              <a:rPr lang="el-GR" dirty="0">
                <a:solidFill>
                  <a:srgbClr val="C00000"/>
                </a:solidFill>
              </a:rPr>
              <a:t>Το όνομα του αναφερόταν όλο και λιγότερο. Το ενδιαφέρον  του ατόνησε. Κάποιες φράσεις στην αρχή των σελίδων δεν του έλεγαν τίποτα</a:t>
            </a:r>
            <a:r>
              <a:rPr lang="el-GR" dirty="0"/>
              <a:t>. Για παράδειγμα: </a:t>
            </a:r>
            <a:r>
              <a:rPr lang="el-GR" dirty="0">
                <a:solidFill>
                  <a:srgbClr val="C00000"/>
                </a:solidFill>
              </a:rPr>
              <a:t>«Είχα μια έντονη συζήτηση για το σοσιαλισμο με Β.Μ.». Ποιανού ήταν τα αρχικά Β.Μ.; Δεν μπορούσε να συμπληρώσει τα αρχικά του ονόματος</a:t>
            </a:r>
            <a:r>
              <a:rPr lang="el-GR" dirty="0"/>
              <a:t>˙ ίσως κάποια γυναίκα, υπέθεσε, που είχε γνωρίσει σε κάποια από τις επιτροπές στις οποίες ήταν μέλος. «Ο Β.Μ. έκανε μια σφοδρή επίθεση κατά της ανώτερης τάξης. Επιστρέψαμε με τον Β.Μ. μετά τη συνάντηση που είχα μαζί του και προσπάθησα να τον πείσω. Μα είναι τόσο στενόμυαλος». </a:t>
            </a:r>
            <a:r>
              <a:rPr lang="el-GR" dirty="0">
                <a:solidFill>
                  <a:srgbClr val="FFC000"/>
                </a:solidFill>
              </a:rPr>
              <a:t>Επομένως, ο Β.Μ. ήταν άντρας – χωρίς αμφιβολία κανένας απ΄αυτούς τους «διανοούμενους», όπως αποκαλούν τους εαυτούς τους, που είναι τόσο επιθετικοί, όπως είπε η Άντζελα , και τόσο στενόμυαλοι.</a:t>
            </a:r>
            <a:r>
              <a:rPr lang="el-GR" dirty="0">
                <a:solidFill>
                  <a:srgbClr val="C00000"/>
                </a:solidFill>
              </a:rPr>
              <a:t> </a:t>
            </a:r>
            <a:r>
              <a:rPr lang="el-GR" dirty="0"/>
              <a:t>Τον είχε καλέσει προφανώς να έρθει να τη δει. «Ο Β.Μ. ήρθε για ύπνο. Έδωσε το χέρι του στη Μίνι!» Η σημείωση αυτού του θαυμαστικού άλλαξε την εικόνα που είχε πλάσει στο μυαλο του. Ο Β.Μ. δεν ήταν συνηθισμένος με υπηρέτριες. Έδωσε το χέρι του στη Μίνι. Συνεπώς, ήταν ένας από εκείνους τους σαχλούς εργαζόμενους άντρες που επιδεικνύουν τις απόψεις τους σε σαλόνια κυρίων. Ο Γκίλμπερτ ήξερε αυτούς τους τύπους και δεν του άρεσαν καθόλου αυτού του είδους οι άνθρωποι, όποιος κι αν ήταν ο Β.Μ. Να τος πάλι παρακάτω. </a:t>
            </a:r>
            <a:r>
              <a:rPr lang="el-GR" dirty="0">
                <a:solidFill>
                  <a:srgbClr val="7030A0"/>
                </a:solidFill>
              </a:rPr>
              <a:t>«Πήγα με το Β.Μ. στον Πύργο του Λονδίνου... Είπε πως ζούμε σε μια ψευδαίσθηση»</a:t>
            </a:r>
            <a:r>
              <a:rPr lang="el-GR" dirty="0"/>
              <a:t>. Κάτι τέτοιο θα έλεγε ο Β.Μ. – ο Γκίλμπερτ ήταν σαν να τον άκουγε</a:t>
            </a:r>
            <a:r>
              <a:rPr lang="el-GR" dirty="0">
                <a:solidFill>
                  <a:srgbClr val="FFC000"/>
                </a:solidFill>
              </a:rPr>
              <a:t>. Και σαν να τον έβλεπε καθαρά – ένας κοντόχοντρος αθρωπάκος μ΄ένα τραχύ γένι, κόκκινη γραβάτα, ντυμένος πάντα με κοστούμε τουίντ όπως όλοι οι όμοιοι του, οι οποίοι ποτέ δεν είχαν κάνει ένα τίμιο μεροκάματο στη ζωή τους.</a:t>
            </a:r>
            <a:r>
              <a:rPr lang="el-GR" dirty="0">
                <a:solidFill>
                  <a:srgbClr val="C00000"/>
                </a:solidFill>
              </a:rPr>
              <a:t> </a:t>
            </a:r>
            <a:r>
              <a:rPr lang="el-GR" dirty="0"/>
              <a:t>Σίγουρα η Άντζελα είχε την εξυπνάδα να αντιληφθεί το χαρακτήρα του; Συνέχισε να διαβάζει. «Ο Β.Μ. είπε κάποια δυσάρεστα πράγματα για τον...» Το όνομα ήταν προσεκτικά </a:t>
            </a:r>
            <a:r>
              <a:rPr lang="el-GR" dirty="0" smtClean="0"/>
              <a:t>διαγραμμένο.</a:t>
            </a:r>
            <a:endParaRPr lang="en-US" dirty="0"/>
          </a:p>
        </p:txBody>
      </p:sp>
    </p:spTree>
    <p:extLst>
      <p:ext uri="{BB962C8B-B14F-4D97-AF65-F5344CB8AC3E}">
        <p14:creationId xmlns:p14="http://schemas.microsoft.com/office/powerpoint/2010/main" val="1141662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Βιρτζίνια </a:t>
            </a:r>
            <a:r>
              <a:rPr lang="el-GR" sz="2400" dirty="0"/>
              <a:t>Γουλφ. Η </a:t>
            </a:r>
            <a:r>
              <a:rPr lang="el-GR" sz="2400" dirty="0" smtClean="0"/>
              <a:t>κληρονομιά (6)</a:t>
            </a:r>
            <a:endParaRPr lang="en-US" sz="2400" dirty="0"/>
          </a:p>
        </p:txBody>
      </p:sp>
      <p:sp>
        <p:nvSpPr>
          <p:cNvPr id="3" name="Content Placeholder 2"/>
          <p:cNvSpPr>
            <a:spLocks noGrp="1"/>
          </p:cNvSpPr>
          <p:nvPr>
            <p:ph idx="1"/>
          </p:nvPr>
        </p:nvSpPr>
        <p:spPr>
          <a:xfrm>
            <a:off x="457200" y="2249424"/>
            <a:ext cx="8229600" cy="5860096"/>
          </a:xfrm>
        </p:spPr>
        <p:txBody>
          <a:bodyPr>
            <a:noAutofit/>
          </a:bodyPr>
          <a:lstStyle/>
          <a:p>
            <a:pPr marL="109728" indent="0">
              <a:buNone/>
            </a:pPr>
            <a:r>
              <a:rPr lang="el-GR" sz="1000" dirty="0"/>
              <a:t>«Του είπα ότι δε θα άκουγα καμιά άλλλη προσβολή για τον...» </a:t>
            </a:r>
            <a:r>
              <a:rPr lang="el-GR" sz="1000" dirty="0">
                <a:solidFill>
                  <a:srgbClr val="C00000"/>
                </a:solidFill>
              </a:rPr>
              <a:t>Πάλι το όνομα ήταν σβησμένο. Θα μπορούσε να ήταν το δικό του όνομα; Μήπως αυτός ήταν ο λόγος που η Άντζελα κάλυπτε τη σελίδα τόσο γρήγορα όταν εκείνος έμπαινε στο δωμάτιο; Η σκέψη αυτή προστέθηκε στην αυξανόμενη αντιπάθεια του για τον Β.Μ. Είχε το θράσος να συζητά γι΄αυτόν σ΄αυτό εδώ το δωμάτιο. Γιατί η Άντζελα δεν του το είπε ποτέ; Δε συνήθιζε να αποκρύπτει τίποτε˙ ήταν η προσωποποίηση της ειλικρίνειας</a:t>
            </a:r>
            <a:r>
              <a:rPr lang="el-GR" sz="1000" dirty="0"/>
              <a:t>. Γύρισε τις σελίδες, σταματώντας σε οποιαδήποτε αναφορά στον Β.Μ. « Ο Β.Μ. μου είπε την ιστορία της παιδικής του ηλικίας</a:t>
            </a:r>
            <a:r>
              <a:rPr lang="el-GR" sz="1000" dirty="0">
                <a:solidFill>
                  <a:srgbClr val="7030A0"/>
                </a:solidFill>
              </a:rPr>
              <a:t>. Η μητέρα του ξενοδούλευε... Όταν το σκέφτομαι, μόλις που αντέχω να ζω σε τέτοια πολυτέλεια... Τρεις γκινέες για ένα καπέλο</a:t>
            </a:r>
            <a:r>
              <a:rPr lang="el-GR" sz="1000" dirty="0"/>
              <a:t>!» </a:t>
            </a:r>
            <a:r>
              <a:rPr lang="el-GR" sz="1000" dirty="0">
                <a:solidFill>
                  <a:srgbClr val="FFC000"/>
                </a:solidFill>
              </a:rPr>
              <a:t>Μακάρι να είχε συζητήσει αυτό το ζήτημα μαζί του, αντί να ζαλίζει το κεφαλάκι της με ερωτήματα τόσο δύσκολα για να τα καταλάβει μόνη της. </a:t>
            </a:r>
            <a:r>
              <a:rPr lang="el-GR" sz="1000" dirty="0"/>
              <a:t>Της είχε δανείσει βιβλία. «Καρλ Μαρξ, Η επερχόμενη επανασταση». </a:t>
            </a:r>
            <a:r>
              <a:rPr lang="el-GR" sz="1000" dirty="0">
                <a:solidFill>
                  <a:srgbClr val="C00000"/>
                </a:solidFill>
              </a:rPr>
              <a:t>Τ α αρχικά Β.Μ., Β.Μ., Β.Μ. επαναλαμβάνοντας συχνά. Αλλά γιατί ποτέ το πλήρες όνομα; Απουσίαζε κάθε τυπικότητα και υπήρχε μια αμεσότητα στη χρήση των αρχικών που δε θύμιζε την Άντζελα. Μήπως τον αποκαλούσε και προσωπικά Β.Μ.; Συνέχισε να διαβάζει. </a:t>
            </a:r>
            <a:r>
              <a:rPr lang="el-GR" sz="1000" dirty="0"/>
              <a:t>«Ο Β.Μ. ήρθε απροσδόκητα μετά το δείπνο. Ευτυχώς ήμουν μόνη». Αυτό συνέβη μόλις ένα χρόνο πριν. «Ευτυχώς» -γιατί ευτυχώς;- «ήμουν μόνη». Πού ήταν αυτός εκείνο το βράδυ; Κοίταξε την ημερομηνία στο βιβλίο των ραντεβού του. Ήταν το βράδυ του δείπνου στο Μέγαρο του Δημάρχου. Και ο Β.Μ. και η Άντζελα πέρασαν τη βραδιά μόνοι. </a:t>
            </a:r>
            <a:r>
              <a:rPr lang="el-GR" sz="1000" dirty="0">
                <a:solidFill>
                  <a:srgbClr val="FFC000"/>
                </a:solidFill>
              </a:rPr>
              <a:t>Προσπάθησε να φέρει στη μνήμη του εκείνη τη βραδιά. Τον περίμενε ξύπνια όταν επέστρεψε; Το δωμάτιο έδειχνε όπως συνήθως; Υπήρχαν ποτήρια στο τραπέζι; Υπήρχαν καρέκλες τραβηγμένες δίπλα δίπλα; Δεν μπορούσε να θυμηθεί τίποτα – τίποτε απολύτως, τίποτα εκτός από το λόγο του στο Μέγαρο του Δημάρχου. Η κατάσταση γινόταν όλο και πιο ανεξήγητη γι΄αυτόν˙ η γυναίκα του να δέχεται μόνη της έναν άγνωστο άντρα. Ίσως ο επόμενος τόμος να έδινε κάποιες εξηγήσεις. </a:t>
            </a:r>
            <a:r>
              <a:rPr lang="el-GR" sz="1000" dirty="0"/>
              <a:t>Βιαστικά έπιασε το τελευταίο ημερολόγιο – αυτό που άφησε ατελείωτο όταν πέθανε. Εκεί, στην πρώτη κιόλας σελίδα, </a:t>
            </a:r>
            <a:r>
              <a:rPr lang="el-GR" sz="1000" dirty="0">
                <a:solidFill>
                  <a:srgbClr val="FFC000"/>
                </a:solidFill>
              </a:rPr>
              <a:t>βρισκόταν πάλι αυτός ο καταραμένος άντρας. </a:t>
            </a:r>
            <a:r>
              <a:rPr lang="el-GR" sz="1000" dirty="0"/>
              <a:t>«Δείπνησα μόνη με τον Β.Μ.  ... Ήταν πολύ ταραγμένος. Είπε πως ήρθε η ώρα να καταλάβει ο ένας τον άλλο... Προσπάθησα να τον κάνω να ακούσει. Μα δεν ήθελε. Με απείλησε πως αν δεν....» Η υπόλοιπη σελίδα ήταν μουντζουρωμένη. Είχε γράψει </a:t>
            </a:r>
            <a:r>
              <a:rPr lang="el-GR" sz="1000" dirty="0">
                <a:solidFill>
                  <a:srgbClr val="7030A0"/>
                </a:solidFill>
              </a:rPr>
              <a:t>«Αίγυπτος. Αίγυπτος. Αίγυπτος» σε όλη τη σελίδα.</a:t>
            </a:r>
            <a:r>
              <a:rPr lang="el-GR" sz="1000" dirty="0"/>
              <a:t> Δεν μπορούσε να βγάλει νόημα˙ μα εκεί μόνο μία ερμηνεία θα μπορούσε να δοθεί! </a:t>
            </a:r>
            <a:r>
              <a:rPr lang="el-GR" sz="1000" dirty="0">
                <a:solidFill>
                  <a:srgbClr val="FFC000"/>
                </a:solidFill>
              </a:rPr>
              <a:t>Ο παλιάνθρωπος της είχε ζητήσει να γίνει ερωμένη του. Μόνοι σ΄αυτό το δωμάτιο! Το αίμα ανέβηκε στο κεφάλι του Γκίλμπερντ Κλάντον</a:t>
            </a:r>
            <a:r>
              <a:rPr lang="el-GR" sz="1000" dirty="0"/>
              <a:t>. </a:t>
            </a:r>
            <a:r>
              <a:rPr lang="el-GR" sz="1000" dirty="0">
                <a:solidFill>
                  <a:srgbClr val="00B050"/>
                </a:solidFill>
              </a:rPr>
              <a:t>Φυλλομέτρησε γρήγορα τις σελίδες</a:t>
            </a:r>
            <a:r>
              <a:rPr lang="el-GR" sz="1000" dirty="0"/>
              <a:t>. </a:t>
            </a:r>
            <a:r>
              <a:rPr lang="el-GR" sz="1000" dirty="0">
                <a:solidFill>
                  <a:srgbClr val="C00000"/>
                </a:solidFill>
              </a:rPr>
              <a:t>Ποια ήταν η απάντηση της; Τα αρχικά σταμάτησαν να εμφανίζονται. Τώρα ήταν απλώς «αυτός». «Ήρθε πάλι αυτός. Του είπα πως δεν μπορούσα να πάρω καμιά απόφαση... Τον ικέτευσα να μ΄αφήσει». Της ρίχτηκε μέσα σ΄αυτό εδώ το σπίτι. Μα γιατί δεν του το είπε;Πώς μπορεί να δίστασε έστω  για μια στιγμή;</a:t>
            </a:r>
            <a:r>
              <a:rPr lang="el-GR" sz="1000" dirty="0"/>
              <a:t> Πιο κάτω: «Του έγραψα ένα γράμμα». </a:t>
            </a:r>
            <a:r>
              <a:rPr lang="el-GR" sz="1000" dirty="0">
                <a:solidFill>
                  <a:srgbClr val="00B050"/>
                </a:solidFill>
              </a:rPr>
              <a:t>Ύστερα οι σελίδες ήταν λευκές. </a:t>
            </a:r>
            <a:r>
              <a:rPr lang="el-GR" sz="1000" dirty="0"/>
              <a:t>Έπειτα ήταν γραμμένο αυτό: «Καμία απάντηση στο γράμμα μου». </a:t>
            </a:r>
            <a:r>
              <a:rPr lang="el-GR" sz="1000" dirty="0">
                <a:solidFill>
                  <a:srgbClr val="00B050"/>
                </a:solidFill>
              </a:rPr>
              <a:t>Ύστερα κι άλλες λευκές σελίδες </a:t>
            </a:r>
            <a:r>
              <a:rPr lang="el-GR" sz="1000" dirty="0"/>
              <a:t>και μετά αυτό : «Έκανε αυτό που απειλούσε πως θα κάνει». Ύστερα π’ αυτό-  τι έγινε ύστερα απ΄αυτό; </a:t>
            </a:r>
            <a:r>
              <a:rPr lang="el-GR" sz="1000" dirty="0">
                <a:solidFill>
                  <a:srgbClr val="00B050"/>
                </a:solidFill>
              </a:rPr>
              <a:t>Γύρισε αργά τις σελίδες. Όλες ήταν λευκές</a:t>
            </a:r>
            <a:r>
              <a:rPr lang="el-GR" sz="1000" dirty="0"/>
              <a:t>. Όμως εκεί, την ημέρα ακριβώς πριν από τον θάνατο της, η σελίδα ξεκινούσε έτσι: </a:t>
            </a:r>
            <a:r>
              <a:rPr lang="el-GR" sz="1000" dirty="0">
                <a:solidFill>
                  <a:srgbClr val="7030A0"/>
                </a:solidFill>
              </a:rPr>
              <a:t>«Έχω το κουράγιο να το κάνω κι εγώ;»</a:t>
            </a:r>
            <a:r>
              <a:rPr lang="el-GR" sz="1000" dirty="0"/>
              <a:t>. Αυτό ήταν το τέλος.</a:t>
            </a:r>
          </a:p>
          <a:p>
            <a:pPr marL="109728" indent="0">
              <a:buNone/>
            </a:pPr>
            <a:endParaRPr lang="en-US" sz="900" dirty="0"/>
          </a:p>
        </p:txBody>
      </p:sp>
    </p:spTree>
    <p:extLst>
      <p:ext uri="{BB962C8B-B14F-4D97-AF65-F5344CB8AC3E}">
        <p14:creationId xmlns:p14="http://schemas.microsoft.com/office/powerpoint/2010/main" val="606349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Βιρτζίνια </a:t>
            </a:r>
            <a:r>
              <a:rPr lang="el-GR" sz="2400" dirty="0"/>
              <a:t>Γουλφ. Η </a:t>
            </a:r>
            <a:r>
              <a:rPr lang="el-GR" sz="2400" dirty="0" smtClean="0"/>
              <a:t>κληρονομιά(7)</a:t>
            </a:r>
            <a:endParaRPr lang="en-US" sz="2400" dirty="0"/>
          </a:p>
        </p:txBody>
      </p:sp>
      <p:sp>
        <p:nvSpPr>
          <p:cNvPr id="3" name="Content Placeholder 2"/>
          <p:cNvSpPr>
            <a:spLocks noGrp="1"/>
          </p:cNvSpPr>
          <p:nvPr>
            <p:ph idx="1"/>
          </p:nvPr>
        </p:nvSpPr>
        <p:spPr/>
        <p:txBody>
          <a:bodyPr>
            <a:normAutofit fontScale="55000" lnSpcReduction="20000"/>
          </a:bodyPr>
          <a:lstStyle/>
          <a:p>
            <a:pPr marL="109728" indent="0">
              <a:buNone/>
            </a:pPr>
            <a:r>
              <a:rPr lang="el-GR" dirty="0"/>
              <a:t> </a:t>
            </a:r>
            <a:r>
              <a:rPr lang="el-GR" dirty="0">
                <a:solidFill>
                  <a:srgbClr val="00B050"/>
                </a:solidFill>
              </a:rPr>
              <a:t>Ο Γκίλμπερτ Κλάντον άφησε το ημερολόγιο να γλιστρήσει στο πάτωμα. Την έβλεπε καθαρά μπροστά του. Στεκόταν στο ρείθρο του πεζοδρομίου στο Πικαντίλλυ. Τα μάτια της γουρλωμένα. Οι γροθιές της σφιγμένες. Τότε ήρθε το αυτοκίνητο...</a:t>
            </a:r>
          </a:p>
          <a:p>
            <a:pPr marL="109728" indent="0">
              <a:buNone/>
            </a:pPr>
            <a:r>
              <a:rPr lang="el-GR" dirty="0"/>
              <a:t>   Δεν μπορούσε να το αντέξει. Έπρεπε να μάθει την αλήθεια. Έτρεξε στο τηλέφωνο.</a:t>
            </a:r>
          </a:p>
          <a:p>
            <a:pPr marL="109728" indent="0">
              <a:buNone/>
            </a:pPr>
            <a:r>
              <a:rPr lang="el-GR" dirty="0"/>
              <a:t>   «Δεσποινίς Μίλλερ!». Σιωπή. Έπειτα άκουσε κάποιον να κινείται στο δωμάτιο.</a:t>
            </a:r>
          </a:p>
          <a:p>
            <a:pPr marL="109728" indent="0">
              <a:buNone/>
            </a:pPr>
            <a:r>
              <a:rPr lang="el-GR" dirty="0"/>
              <a:t>   «Σίσσυ Μίλλερ, λέγετε παρακαλώ» -  η φωνή της επιτέλους του απάντησε.</a:t>
            </a:r>
          </a:p>
          <a:p>
            <a:pPr marL="109728" indent="0">
              <a:buNone/>
            </a:pPr>
            <a:r>
              <a:rPr lang="el-GR" dirty="0"/>
              <a:t>   «Ποιος», φώναξε δυνατά, «είναι ο Β.Μ.;»</a:t>
            </a:r>
          </a:p>
          <a:p>
            <a:pPr marL="109728" indent="0">
              <a:buNone/>
            </a:pPr>
            <a:r>
              <a:rPr lang="el-GR" dirty="0">
                <a:solidFill>
                  <a:srgbClr val="0070C0"/>
                </a:solidFill>
              </a:rPr>
              <a:t>   </a:t>
            </a:r>
            <a:r>
              <a:rPr lang="el-GR" dirty="0">
                <a:solidFill>
                  <a:srgbClr val="00B050"/>
                </a:solidFill>
              </a:rPr>
              <a:t>Άκουγε το φτηνό ρολόι να χτυπα πάνω στο γείσο του τζακιού της, έπειτα ένας παρατεταμένος αναστεναγμός</a:t>
            </a:r>
            <a:r>
              <a:rPr lang="el-GR" dirty="0">
                <a:solidFill>
                  <a:srgbClr val="0070C0"/>
                </a:solidFill>
              </a:rPr>
              <a:t>. </a:t>
            </a:r>
            <a:r>
              <a:rPr lang="el-GR" dirty="0"/>
              <a:t>Ύστερα επιτέλους είπε:</a:t>
            </a:r>
          </a:p>
          <a:p>
            <a:pPr marL="109728" indent="0">
              <a:buNone/>
            </a:pPr>
            <a:r>
              <a:rPr lang="el-GR" dirty="0"/>
              <a:t>   «Ήταν ο αδελφός μου».</a:t>
            </a:r>
          </a:p>
          <a:p>
            <a:pPr marL="109728" indent="0">
              <a:buNone/>
            </a:pPr>
            <a:r>
              <a:rPr lang="el-GR" dirty="0"/>
              <a:t>   Ήταν ο αδερφός της˙ ο αδερφός της που είχε αυτοκτονήσει.</a:t>
            </a:r>
          </a:p>
          <a:p>
            <a:pPr marL="109728" indent="0">
              <a:buNone/>
            </a:pPr>
            <a:r>
              <a:rPr lang="el-GR" dirty="0"/>
              <a:t>   «Υπάρχει κάτι», άκουσε η Σίσσυ Μίλλερ να ρωτά, «που μπορώ να σας εξηγήσω;»</a:t>
            </a:r>
          </a:p>
          <a:p>
            <a:pPr marL="109728" indent="0">
              <a:buNone/>
            </a:pPr>
            <a:r>
              <a:rPr lang="el-GR" dirty="0"/>
              <a:t>   «Τίποτα!», φώναξε. «Τϊποτα!»</a:t>
            </a:r>
          </a:p>
          <a:p>
            <a:pPr marL="109728" indent="0">
              <a:buNone/>
            </a:pPr>
            <a:r>
              <a:rPr lang="el-GR" dirty="0">
                <a:solidFill>
                  <a:srgbClr val="FF0000"/>
                </a:solidFill>
              </a:rPr>
              <a:t>  Είχε παραλάβει την κληρονομιά του. Του είχε πει την αλήθεια. Είχε κατέβει από το πεζοδρόμιο για να ξανασμίξει με τον εραστή της. Είχε κατέβει από το πεζοδρόμιο για να γλιτώσει από αυτόν.</a:t>
            </a:r>
            <a:endParaRPr lang="en-US" dirty="0">
              <a:solidFill>
                <a:srgbClr val="FF0000"/>
              </a:solidFill>
            </a:endParaRPr>
          </a:p>
        </p:txBody>
      </p:sp>
    </p:spTree>
    <p:extLst>
      <p:ext uri="{BB962C8B-B14F-4D97-AF65-F5344CB8AC3E}">
        <p14:creationId xmlns:p14="http://schemas.microsoft.com/office/powerpoint/2010/main" val="26125921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    </a:t>
            </a:r>
            <a:r>
              <a:rPr lang="el-GR" sz="2700" dirty="0" smtClean="0"/>
              <a:t>Βιρτζίνια Γουλφ. Το καινούριο φόρεμα (1)</a:t>
            </a:r>
            <a:endParaRPr lang="en-US" sz="2700" dirty="0"/>
          </a:p>
        </p:txBody>
      </p:sp>
      <p:sp>
        <p:nvSpPr>
          <p:cNvPr id="3" name="Content Placeholder 2"/>
          <p:cNvSpPr>
            <a:spLocks noGrp="1"/>
          </p:cNvSpPr>
          <p:nvPr>
            <p:ph idx="1"/>
          </p:nvPr>
        </p:nvSpPr>
        <p:spPr/>
        <p:txBody>
          <a:bodyPr>
            <a:normAutofit fontScale="47500" lnSpcReduction="20000"/>
          </a:bodyPr>
          <a:lstStyle/>
          <a:p>
            <a:pPr marL="109728" indent="0">
              <a:buNone/>
            </a:pPr>
            <a:endParaRPr lang="el-GR" dirty="0"/>
          </a:p>
          <a:p>
            <a:pPr marL="109728" indent="0">
              <a:buNone/>
            </a:pPr>
            <a:r>
              <a:rPr lang="el-GR" dirty="0"/>
              <a:t>    Η Μέιμπελ  είχε την πρώτη της σοβαρή υποψία ότι κάτι δεν πάει καλά  </a:t>
            </a:r>
            <a:r>
              <a:rPr lang="el-GR" dirty="0">
                <a:solidFill>
                  <a:srgbClr val="0070C0"/>
                </a:solidFill>
              </a:rPr>
              <a:t>καθώς έβγαζε την κάπα της και  καθώς η κυρία Μπάρνετ της έδινε τον καθρέφτη και άγγιζε τις βούρτσες, τραβώντας έτσι την προσοχή της, ίσως αρκετά έντονα, σε όλα τα σύνεργα περιποίησης μαλλιών, δέρματος, ρούχων που υπήρχαν απλωμένα πάνω στην τουαλέτα, </a:t>
            </a:r>
            <a:r>
              <a:rPr lang="el-GR" dirty="0"/>
              <a:t>επιβεβαιώνοντάς της την υποψία, ότι κάτι δεν πάει καλά, μα καθόλου καλά, υποψία που ενισχυόταν καθώς ανέβαινε επάνω κι έγινε  πεποίθηση καθώς χαιρετούσε την Κλαρίσα Ντάλλογουεϋ και την έκανε να πάει κατευθείαν στην άλλη άκρη του δωματίου, σε μια σκιασμένη γωνιά όπου κρεμόταν ένας</a:t>
            </a:r>
            <a:r>
              <a:rPr lang="el-GR" dirty="0">
                <a:solidFill>
                  <a:srgbClr val="0070C0"/>
                </a:solidFill>
              </a:rPr>
              <a:t> καθρέφτης </a:t>
            </a:r>
            <a:r>
              <a:rPr lang="el-GR" dirty="0"/>
              <a:t>καινα κοιταχτεί. Όχι! δεν ήταν καθόλου καλά. Και μονομιάς  </a:t>
            </a:r>
            <a:r>
              <a:rPr lang="el-GR" dirty="0">
                <a:solidFill>
                  <a:srgbClr val="C00000"/>
                </a:solidFill>
              </a:rPr>
              <a:t>η κακομοιριά που πάντα προσπαθούσε να κρύβει, η προφανής δυσαρέσκεια,- η αίσθηση που από παιδί είχε ότι ήταν κατώτερη από τους άλλους –έπεσε πάνω της αδυσώπητα, άσπλαχνα, με μια σφοδρότητα που δεν μπορούσε να αποκρούσει</a:t>
            </a:r>
            <a:r>
              <a:rPr lang="el-GR" dirty="0"/>
              <a:t>, όπως  έκανε όταν ξυπνούσε νύχτα στο σπίτι της και διάβαζε Μπόρροου ή Σκοτ• μα γιατί όλοι αυτοί οι άνδρες κι όλες αυτές οι γυναίκες να σκέφτονται- «Τι φοράει τέλος πάντων η Μέιμπελ; Πόσο χάλια δείχνει!Και τι φρικτό καινούριο φόρεμα!»- Και τα βλέφαρά τους τρεμόπαιζαν καθώς την πλησίαζαν κι ύστερα έκλειναν σφικτά. </a:t>
            </a:r>
            <a:r>
              <a:rPr lang="el-GR" dirty="0">
                <a:solidFill>
                  <a:srgbClr val="C00000"/>
                </a:solidFill>
              </a:rPr>
              <a:t>Ήταν η δική της τρομακτική ανεπάρκεια, η δειλία, το μίζερο, νερουλό αίμα που κυλούσε στις φλέβες της που την κατέθλιβε. Με μιας, όλο εκείνο το δωμάτιο που για τόσες ώρες σχεδίαζε με κάθε λεπτοκέρεια μαζί με τη μοδίστρούλα της το πώς θα πήγαινε, έδειχνε τώρα ελεεινό, αποκρουστικό• και το δικό της σαλόνι τόσο άθλιο, όσο κι εκείνη όταν έβγαινε έξω κορδωτή γεμάτη αυταρέσκεια, άγγιζε τα γράμματα πάνω στο τραπέζι του χωλ κι έλεγε: «Πόσο βαρετά! Έτσι για να κάνει επίδειξη-όλα αυτά έδειχναν τώρα εντελώς ανόητα, ασήμαντα κι επαρχιώτικα</a:t>
            </a:r>
            <a:r>
              <a:rPr lang="el-GR" dirty="0"/>
              <a:t>. Όλα αυτά ολοκληρωτικά κατέρρευσαν, ξεσκεπάστηκαν, τινάχθηκαν στον αέρα, </a:t>
            </a:r>
            <a:r>
              <a:rPr lang="el-GR" dirty="0">
                <a:solidFill>
                  <a:srgbClr val="00B050"/>
                </a:solidFill>
              </a:rPr>
              <a:t>τη στιγμή που μπήκε στο σαλόνι της κυρίας Ντάλαγουεϋ.</a:t>
            </a:r>
          </a:p>
          <a:p>
            <a:pPr marL="109728" indent="0">
              <a:buNone/>
            </a:pPr>
            <a:endParaRPr lang="en-US" dirty="0"/>
          </a:p>
        </p:txBody>
      </p:sp>
    </p:spTree>
    <p:extLst>
      <p:ext uri="{BB962C8B-B14F-4D97-AF65-F5344CB8AC3E}">
        <p14:creationId xmlns:p14="http://schemas.microsoft.com/office/powerpoint/2010/main" val="3804243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Βιρτζίνια </a:t>
            </a:r>
            <a:r>
              <a:rPr lang="el-GR" sz="2400" dirty="0"/>
              <a:t>Γουλφ. Το καινούριο φόρεμα </a:t>
            </a:r>
            <a:r>
              <a:rPr lang="el-GR" sz="2400" dirty="0" smtClean="0"/>
              <a:t>(2)</a:t>
            </a:r>
            <a:endParaRPr lang="en-US" sz="2400" dirty="0"/>
          </a:p>
        </p:txBody>
      </p:sp>
      <p:sp>
        <p:nvSpPr>
          <p:cNvPr id="3" name="Content Placeholder 2"/>
          <p:cNvSpPr>
            <a:spLocks noGrp="1"/>
          </p:cNvSpPr>
          <p:nvPr>
            <p:ph idx="1"/>
          </p:nvPr>
        </p:nvSpPr>
        <p:spPr/>
        <p:txBody>
          <a:bodyPr>
            <a:normAutofit fontScale="55000" lnSpcReduction="20000"/>
          </a:bodyPr>
          <a:lstStyle/>
          <a:p>
            <a:pPr marL="109728" indent="0">
              <a:buNone/>
            </a:pPr>
            <a:r>
              <a:rPr lang="el-GR" dirty="0">
                <a:solidFill>
                  <a:srgbClr val="C00000"/>
                </a:solidFill>
              </a:rPr>
              <a:t> Αυτό που είχε σκεφτεί το βράδυ εκείνο που ήρθε η πρόσκληση της κυρίας Ντάλαγουεϋ ενώ καθόταν στο τραπέζι για τσάι, ήταν πώς εκείνη φυσικά δεν μπορούσε να ακολουθεί τη μόδα. Ήταν παράλογο να το προσποιείται-μόδα σημαίνει γραμμή, σημαίνει στυλ, σημαίνει τριάντα γκινέες τουλάχιστον-αλλά γιατί να μην πρωτοτυπήσει; Γιατί να μην είναι τέλος πάντων ο εαυτός της; </a:t>
            </a:r>
            <a:r>
              <a:rPr lang="el-GR" dirty="0"/>
              <a:t>Κι έτσι σηκώθηκε, πήρε εκείνο το παλιομοδίτικο φιγουρίνι της μητέρας της, ένα παριζιάνικο φιγουρίνι από την εποχή της αυτοκρατορίας και σκεφτόταν πόσο πιο όμορφες, πιο αξιοπρεπείς,και πόσο πιο θηλυκές ήταν τότε οι γυναίκες, και τότε βάλθηκε- </a:t>
            </a:r>
            <a:r>
              <a:rPr lang="el-GR" dirty="0">
                <a:solidFill>
                  <a:srgbClr val="C00000"/>
                </a:solidFill>
              </a:rPr>
              <a:t>η ανόητη!- </a:t>
            </a:r>
            <a:r>
              <a:rPr lang="el-GR" dirty="0"/>
              <a:t>να τους μοιάσει, καμαρώνοντας μάλιστα που εκείνη ήταν σεμνή και παλιομοδίτισσα και πολύ χαριτωμένη, παραδομένη, χωρίς αμφιβολία, σε ένα όργιο αυταρέσκειας που άξιζε αυτή την τιμωρία και τελικά αρματώθηκε κατ’αυτόν τον τρόπο. </a:t>
            </a:r>
          </a:p>
          <a:p>
            <a:pPr marL="109728" indent="0">
              <a:buNone/>
            </a:pPr>
            <a:r>
              <a:rPr lang="el-GR" dirty="0"/>
              <a:t>   Δεν τόλμησε  όμως να κοιταχτεί στον καθρέφτη. </a:t>
            </a:r>
            <a:r>
              <a:rPr lang="el-GR" dirty="0">
                <a:solidFill>
                  <a:srgbClr val="C00000"/>
                </a:solidFill>
              </a:rPr>
              <a:t>Δεν μπορούσε να αντιμετωπίσει όλη αυτή τη φρίκη-το ξέθωρο κίτρινο, το βλακωδώς παλιομοδίτικο μεταξωτό φόρεμα με τη μακριά φούστα,  τα φουσκωτά  μανίκια και την ψηλή μέση και όλα εκείνα που έδειχναν χαριτωμένα στο φιγουρίνι αλλά όχι πάνω της, όχι ανάμεσα σ΄αυτούς τους καθημερινούς ανθρώπους. Ένιωθε σαν το ανδρείκελο μοδίστρας που έστεκε εκεί για να τις μπήγουν καρφίτσες οι μαθητευόμενες.</a:t>
            </a:r>
          </a:p>
          <a:p>
            <a:pPr marL="109728" indent="0">
              <a:buNone/>
            </a:pPr>
            <a:r>
              <a:rPr lang="el-GR" dirty="0"/>
              <a:t> «Μα αγαπητή μου, είναι τόσο χαριτωμένο!»είπε η Ρόουζ Σω και την κοίταξε από πάνω ως κάτω μ’ εκείνο το  αναμενόμενο σαρκαστικό σούφρωμα στα χείλη-η Ρόουζ που ήταν ντυμένη με την τελευταία λέξη της μόδας, όπως άλλωστε και όλοι οι άλλοι, πάντα.</a:t>
            </a:r>
            <a:endParaRPr lang="en-US" dirty="0"/>
          </a:p>
        </p:txBody>
      </p:sp>
    </p:spTree>
    <p:extLst>
      <p:ext uri="{BB962C8B-B14F-4D97-AF65-F5344CB8AC3E}">
        <p14:creationId xmlns:p14="http://schemas.microsoft.com/office/powerpoint/2010/main" val="3415166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400" b="1" dirty="0" smtClean="0"/>
              <a:t>                               Μοντερνισμός</a:t>
            </a:r>
            <a:endParaRPr lang="el-GR" sz="2400" b="1" dirty="0"/>
          </a:p>
        </p:txBody>
      </p:sp>
      <p:sp>
        <p:nvSpPr>
          <p:cNvPr id="3" name="2 - Θέση περιεχομένου"/>
          <p:cNvSpPr>
            <a:spLocks noGrp="1"/>
          </p:cNvSpPr>
          <p:nvPr>
            <p:ph idx="1"/>
          </p:nvPr>
        </p:nvSpPr>
        <p:spPr>
          <a:xfrm>
            <a:off x="457200" y="2249424"/>
            <a:ext cx="8229600" cy="4563952"/>
          </a:xfrm>
        </p:spPr>
        <p:txBody>
          <a:bodyPr>
            <a:normAutofit/>
          </a:bodyPr>
          <a:lstStyle/>
          <a:p>
            <a:pPr>
              <a:buFont typeface="Wingdings" pitchFamily="2" charset="2"/>
              <a:buChar char="§"/>
            </a:pPr>
            <a:r>
              <a:rPr lang="el-GR" sz="1600" dirty="0" smtClean="0"/>
              <a:t>Τα έργα που βρίσκονταν στην αιχμή του δόρατος στις καινοτομίες  τη σπουδαία χρονιά του 1922 ήταν ο «Οδυσσέας» του Τζαίημς </a:t>
            </a:r>
            <a:r>
              <a:rPr lang="el-GR" sz="1600" dirty="0" err="1" smtClean="0"/>
              <a:t>Τζόυς</a:t>
            </a:r>
            <a:r>
              <a:rPr lang="el-GR" sz="1600" dirty="0" smtClean="0"/>
              <a:t> και το ποίημα του Τ.Σ Έλιοτ «Η έρημη χώρα», που δημοσιεύτηκαν εκείνο το έτος. </a:t>
            </a:r>
          </a:p>
          <a:p>
            <a:pPr>
              <a:buFont typeface="Wingdings" pitchFamily="2" charset="2"/>
              <a:buChar char="§"/>
            </a:pPr>
            <a:r>
              <a:rPr lang="el-GR" sz="1600" dirty="0" smtClean="0"/>
              <a:t>Θα μπορούσαμε να προσθέσουμε την «Κυρία </a:t>
            </a:r>
            <a:r>
              <a:rPr lang="el-GR" sz="1600" dirty="0" err="1" smtClean="0"/>
              <a:t>Νταλλογουέυ</a:t>
            </a:r>
            <a:r>
              <a:rPr lang="el-GR" sz="1600" dirty="0" smtClean="0"/>
              <a:t>» της Βιρτζίνια </a:t>
            </a:r>
            <a:r>
              <a:rPr lang="el-GR" sz="1600" dirty="0" err="1" smtClean="0"/>
              <a:t>Γουλφ</a:t>
            </a:r>
            <a:r>
              <a:rPr lang="el-GR" sz="1600" dirty="0" smtClean="0"/>
              <a:t>.</a:t>
            </a:r>
          </a:p>
          <a:p>
            <a:pPr>
              <a:buFont typeface="Wingdings" pitchFamily="2" charset="2"/>
              <a:buChar char="§"/>
            </a:pPr>
            <a:r>
              <a:rPr lang="el-GR" sz="1600" dirty="0" smtClean="0"/>
              <a:t> Τα ποιήματα του πολέμου του Ουίλφρεντ Όουεν, που δημοσιεύτηκαν μεταθανάτια το 1920, καθώς και το έργο </a:t>
            </a:r>
            <a:r>
              <a:rPr lang="el-GR" sz="1600" smtClean="0"/>
              <a:t>του Γουίλιαμ Μπάτλερ </a:t>
            </a:r>
            <a:r>
              <a:rPr lang="el-GR" sz="1600" dirty="0" smtClean="0"/>
              <a:t>Γέιτς, που πήρε το Νόμπελ, το 1923 θα μπορούσαν να συμπεριληφθούν στα επιτεύγματα εκείνου του έτους. </a:t>
            </a:r>
          </a:p>
          <a:p>
            <a:pPr>
              <a:buFont typeface="Wingdings" pitchFamily="2" charset="2"/>
              <a:buChar char="§"/>
            </a:pPr>
            <a:endParaRPr lang="el-GR" sz="1900" dirty="0" smtClean="0"/>
          </a:p>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437112"/>
            <a:ext cx="257175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293096"/>
            <a:ext cx="2237234" cy="241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Βιρτζίνια </a:t>
            </a:r>
            <a:r>
              <a:rPr lang="el-GR" sz="2400" dirty="0"/>
              <a:t>Γουλφ. Το καινούριο φόρεμα </a:t>
            </a:r>
            <a:r>
              <a:rPr lang="el-GR" sz="2400" dirty="0" smtClean="0"/>
              <a:t>(3)</a:t>
            </a:r>
            <a:endParaRPr lang="en-US" sz="2400" dirty="0"/>
          </a:p>
        </p:txBody>
      </p:sp>
      <p:sp>
        <p:nvSpPr>
          <p:cNvPr id="3" name="Content Placeholder 2"/>
          <p:cNvSpPr>
            <a:spLocks noGrp="1"/>
          </p:cNvSpPr>
          <p:nvPr>
            <p:ph idx="1"/>
          </p:nvPr>
        </p:nvSpPr>
        <p:spPr/>
        <p:txBody>
          <a:bodyPr>
            <a:normAutofit fontScale="62500" lnSpcReduction="20000"/>
          </a:bodyPr>
          <a:lstStyle/>
          <a:p>
            <a:pPr marL="109728" indent="0">
              <a:buNone/>
            </a:pPr>
            <a:r>
              <a:rPr lang="el-GR" dirty="0">
                <a:solidFill>
                  <a:srgbClr val="C00000"/>
                </a:solidFill>
              </a:rPr>
              <a:t> Είμαστε όλοι σαν τις μύγες που προσπαθούν να συρθούν έξω απ’ το πιατάκι του φλυτζνιού. Η Μέιμπελ σκέφτηκε και επανέλαβε τη φράση σαν να έκανε το σταυρό της  σαν να προσπαθούσε να βρει κάποιο ξόρκι για να ξορκίσει τον πόνο, για να κάνει αυτό το μαρτύριο υποφερτό</a:t>
            </a:r>
            <a:r>
              <a:rPr lang="el-GR" dirty="0"/>
              <a:t>. Στίχοι του Σαίξπηρ, αποσπάσματα από βιβλία που είχε διαβάσει χρόνια πριν, ξαφνικά της έρχονταν στο νου όταν βρισκόταν σε δύσκολη θέση. «Μύγες που προσπαθούν να συρθούν» επανέλαβε. Αν, επαναλαμβάνοντας πολλές φορές αυτή τη φράση, κατόρθωνε να δει κιόλας τις μύγες, αυτό θα την έκανε να νιώσει μουδιασμένη, παγωμένη , αποσβολωμένη. Τώρα μπορούσε να δει μύγες να σέρνονται αργά με τα φτερά τους κολλημένα προσπαθώντας να βγουν έξω από ένα πιατάκι. </a:t>
            </a:r>
            <a:r>
              <a:rPr lang="el-GR" dirty="0">
                <a:solidFill>
                  <a:srgbClr val="C00000"/>
                </a:solidFill>
              </a:rPr>
              <a:t>Και συνεχώς πάσχιζε (όρθια μπροστά από τον καθρέφτη, ακούγοντας την Ρόουζ Σώ)να δει τη Ρόουζ Σω και όλους όσους βρίσκονταν εκεί σαν μύγες, που προσπαθούσαν να ξεφύγουν από κάπου ή να καταφύγουν κάπου, ισχνές, ασήμαντες, μύγες που μοχθούν. Μα δεν μπορούσε να τους δει έτσι, όχι τους άλλους. Έβλεπε τον εαυτό της έτσι-εκείνη ήταν μια μύγα,οι άλλοι όμως  ήταν λιβελλούλες, πεταλούδες, πανέμορφα έντομα που χόρευαν, φτερούγιζαν, πετάριζαν, ενώ εκείνη προσπαθούσε να συρθεί έξω απ’ το πιατάκι.</a:t>
            </a:r>
            <a:r>
              <a:rPr lang="el-GR" dirty="0"/>
              <a:t> (Ο φθόνος και η κακία ήταν τα απεχθέστερα των ελαττωμάτων, και ήταν τα κύρια ελαττώματά της).</a:t>
            </a:r>
            <a:endParaRPr lang="en-US" dirty="0"/>
          </a:p>
        </p:txBody>
      </p:sp>
    </p:spTree>
    <p:extLst>
      <p:ext uri="{BB962C8B-B14F-4D97-AF65-F5344CB8AC3E}">
        <p14:creationId xmlns:p14="http://schemas.microsoft.com/office/powerpoint/2010/main" val="3505507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Βιρτζίνια </a:t>
            </a:r>
            <a:r>
              <a:rPr lang="el-GR" sz="2400" dirty="0"/>
              <a:t>Γουλφ. Το καινούριο φόρεμα </a:t>
            </a:r>
            <a:r>
              <a:rPr lang="el-GR" sz="2400" dirty="0" smtClean="0"/>
              <a:t>(4)</a:t>
            </a:r>
            <a:endParaRPr lang="en-US" sz="2400" dirty="0"/>
          </a:p>
        </p:txBody>
      </p:sp>
      <p:sp>
        <p:nvSpPr>
          <p:cNvPr id="3" name="Content Placeholder 2"/>
          <p:cNvSpPr>
            <a:spLocks noGrp="1"/>
          </p:cNvSpPr>
          <p:nvPr>
            <p:ph idx="1"/>
          </p:nvPr>
        </p:nvSpPr>
        <p:spPr/>
        <p:txBody>
          <a:bodyPr>
            <a:normAutofit/>
          </a:bodyPr>
          <a:lstStyle/>
          <a:p>
            <a:pPr marL="109728" indent="0">
              <a:buNone/>
            </a:pPr>
            <a:r>
              <a:rPr lang="el-GR" sz="1100" dirty="0"/>
              <a:t> «Νιώθω σαν κακοντυμένη,ζαρωμένη, τρομερά αηδιαστική παλιόμυγα», είπε, κάνοντας τον Ρόμπερτ Χέιντον να σταματήσει μόνο για να την ακούσει να το λέει, μόνο για να καθησυχάσει τον εαυτό της με το να φρεσκάρει μια άχρωμη, αδύναμη φράση δείχνοντας πόσο απροκατάληπτη ήταν, πόσο πνευματώδης, ώστε να μη νιώθει ακθόλου έξω απ’τα νερά της. Και φυσικά ο Ρόμπερτ Χέιντον απάντησε κάτι, αρκετά ευγενικό, αρκετά ανειλικρινές, που εκείνη το κατάλαβε αμέσως και μονολόγησε, με το που απομακρύνθηκε εκείνος (και πάλι από κάποιο βιβλίο), «Ψέματα, ψέματα, ψέματα!» </a:t>
            </a:r>
            <a:r>
              <a:rPr lang="el-GR" sz="1100" dirty="0">
                <a:solidFill>
                  <a:srgbClr val="C00000"/>
                </a:solidFill>
              </a:rPr>
              <a:t>Γιατί ένα πάρτυ κάνει τα πράγματα είτε περισσότερο πραγματικά είτε λιγότερο πραγαματικά σκέφτηκε• και αστραπιαία μπόρεσε να κοιτάξει κατευθείαν στο βάθος της καρδιάς του Ρόμπερτ Χέιντον και να δει τα πάντα. Είδε την αλήθεια. Αυτή είναι η αλήθεια, αυτό το σαλόνι, αυτός ο εαυτός σου κι όλα τα άλλα ψεύτικα. </a:t>
            </a:r>
            <a:r>
              <a:rPr lang="el-GR" sz="1100" dirty="0"/>
              <a:t>Το μικρό εργαστήριο  της μις Μίλαν ήταν πράγματι τρομερά ζεστό,πνιγηρό,άθλιο. Μύριζε ρούχα και μαγειρεμένο λάχανο.Κι όμως, όταν η μις Μίλαν της έδωσε τον καθρέφτη και κοιτάχτηκε φορώντας το φόρεμα τελειωμένο, ένιωσε μια ανείπωτη χαρά στην καρδιά της. </a:t>
            </a:r>
            <a:r>
              <a:rPr lang="el-GR" sz="1100" dirty="0">
                <a:solidFill>
                  <a:srgbClr val="C00000"/>
                </a:solidFill>
              </a:rPr>
              <a:t>Πλημμυρισμένη με φως, ξαναγεννήθηκε. Απαλλαγμένη από έγνοιες και ρυτίδες, ό,τι είχε ονειρευτεί για τον εαυτό της ήταν εκεί-μια όμορφη γυναίκα. Μόνο για μια στιγμή(δεν τόλμησε να κοιταχτεί </a:t>
            </a:r>
            <a:r>
              <a:rPr lang="el-GR" sz="1100" dirty="0">
                <a:solidFill>
                  <a:srgbClr val="0070C0"/>
                </a:solidFill>
              </a:rPr>
              <a:t>στον καθρέφτη </a:t>
            </a:r>
            <a:r>
              <a:rPr lang="el-GR" sz="1100" dirty="0">
                <a:solidFill>
                  <a:srgbClr val="C00000"/>
                </a:solidFill>
              </a:rPr>
              <a:t>περισσότερο, η μις Μίλαν ήθελε νε μάθει το μάκρος του ποδόγυρου)κοιτάχτηκε, πλαισιωμένη από τη μαόνινη σκαλιστή κορνίζα του καθρέφτη, ένα γκριζόλευκο, αινιγματικά γελαστό, γοητευτικό κορίτσι, ο πυρήνας της ύπαρξής της, η ψυχή του εαυτού της. </a:t>
            </a:r>
            <a:r>
              <a:rPr lang="el-GR" sz="1100" dirty="0"/>
              <a:t>Και δεν ήταν μόνο η ματαιοδοξία, η αυταρέσκεια που την έκαναν να τον σκέφτεται καλό, τρυφερό και αληθινό. Η μις Μίλαν είπε πως η φούστα δεν μπορούσε να γίνει σε καμιά περίπτωση πιο μακριά. Καλύτερα είπε η μις Μίλαν  ζαρώνοντας το μέτωπό της με έντονη προσοχή, η φούστα να γίνει κοντύτερη. Και ξαφνικά ένιωσε ειλικρινά  να αγαπά την μις Μίλαν πολύ πολύ περισσότερο από οτιδήποτε άλλο σε όλο τον κόσμο, και θα μπορούσε να κλάψει από οίκτο για εκείνη που αναγκαζόταν να σέρνεται στο πάτωμα με το στόμα της γεμάτο καρφίτσες, το πρόσωπό της κόκκινο και τα μάτια της γουρλωμένα-που ένα ανθρώπινο πλάσμα αναγκαζόταν να το κάνει αυτό για ένα άλλο και τους είδε όλους σαν ανθρώπινα πλάσματα έτσι απλά και τον εαυτό της να πηγαίνει στο πάρτυ της, και η μις Μίλαν να κατεβάζει το κάλυμμα πάνω από το κλουβί του καναρινιού, ή να το αφήνει να τσιμπήσει ένα σπόρο καναβούρι απ’τα χείλη της, </a:t>
            </a:r>
            <a:r>
              <a:rPr lang="el-GR" sz="1100" dirty="0">
                <a:solidFill>
                  <a:srgbClr val="C00000"/>
                </a:solidFill>
              </a:rPr>
              <a:t>και στη σκέψη αυτή, αυτής της πλευράς της ανθρώπινης φύσης και της υπομονής και της καρτερίας, και το ότι έμενε ικανοποιημένη με τόσες ελεεινές, φτωχές, άθλιες μικροαπολαύσεις, τα μάτια της γέμισαν δάκρυα.</a:t>
            </a:r>
            <a:endParaRPr lang="en-US" sz="1100" dirty="0">
              <a:solidFill>
                <a:srgbClr val="C00000"/>
              </a:solidFill>
            </a:endParaRPr>
          </a:p>
        </p:txBody>
      </p:sp>
    </p:spTree>
    <p:extLst>
      <p:ext uri="{BB962C8B-B14F-4D97-AF65-F5344CB8AC3E}">
        <p14:creationId xmlns:p14="http://schemas.microsoft.com/office/powerpoint/2010/main" val="42557572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 </a:t>
            </a:r>
            <a:r>
              <a:rPr lang="el-GR" sz="2700" dirty="0"/>
              <a:t>Βιρτζίνια Γουλφ. Το καινούριο φόρεμα </a:t>
            </a:r>
            <a:r>
              <a:rPr lang="el-GR" sz="2700" dirty="0" smtClean="0"/>
              <a:t>(5)</a:t>
            </a:r>
            <a:endParaRPr lang="en-US" sz="2700" dirty="0"/>
          </a:p>
        </p:txBody>
      </p:sp>
      <p:sp>
        <p:nvSpPr>
          <p:cNvPr id="3" name="Content Placeholder 2"/>
          <p:cNvSpPr>
            <a:spLocks noGrp="1"/>
          </p:cNvSpPr>
          <p:nvPr>
            <p:ph idx="1"/>
          </p:nvPr>
        </p:nvSpPr>
        <p:spPr/>
        <p:txBody>
          <a:bodyPr>
            <a:normAutofit fontScale="47500" lnSpcReduction="20000"/>
          </a:bodyPr>
          <a:lstStyle/>
          <a:p>
            <a:pPr marL="109728" indent="0">
              <a:buNone/>
            </a:pPr>
            <a:r>
              <a:rPr lang="el-GR" dirty="0">
                <a:solidFill>
                  <a:srgbClr val="00B050"/>
                </a:solidFill>
              </a:rPr>
              <a:t>Και τώρα τα πάντα είχαν χαθεί. Το φόρεμα, το δωμάτιο, η αγάπη, ο οίκτος, ο σκαλιστός καθρέφτης, το κλουβί του καναρινιού, όλα είχαν χαθεί και βρισκόταν τώρα εδώ στη γωνιά του σαλονιού της κυρίας Νταλαγουέϋ, να υποφέρει μαρτύρια, και να ξυπνά με μἀτια ορθάνοιχτα αντικρύζοντας  την παραγματικότητα.</a:t>
            </a:r>
          </a:p>
          <a:p>
            <a:pPr marL="109728" indent="0">
              <a:buNone/>
            </a:pPr>
            <a:r>
              <a:rPr lang="el-GR" dirty="0">
                <a:solidFill>
                  <a:srgbClr val="C00000"/>
                </a:solidFill>
              </a:rPr>
              <a:t>     Μα είναι τόσο μίζερο, άψυχο και αξιολύπητο στην ηλικία της με δύο παιδιά, να νοιάζεται, να εξακολουθεί να είναι τόσο ολοκληρωτικά εξαρτημένη από τη γνώμη των άλλων και να μην έχει δικές της αρχές ή πεποιθήσεις, να μη μπορεί να πει όπως οι άλλοι: «Εδώ υπάρχει ο Σαίξπηρ!Εδώ υπάρχει θάνατος! Κι όλοι εμείς, ψείρες στη γαλέτα του καπετάνιου» ή ό,τι λέει τέλος πάντων ο λαός.</a:t>
            </a:r>
          </a:p>
          <a:p>
            <a:pPr marL="109728" indent="0">
              <a:buNone/>
            </a:pPr>
            <a:r>
              <a:rPr lang="el-GR" dirty="0"/>
              <a:t>   Αντίκρισε κατάματα τον εαυτό της στον καθρέφτη• ανασήκωσε τον αριστερό της ώμο• αναζήτησε καταφύγιο στο δωμάτιο σαν να της έριχναν ακόντια στο </a:t>
            </a:r>
            <a:r>
              <a:rPr lang="el-GR" dirty="0">
                <a:solidFill>
                  <a:srgbClr val="00B0F0"/>
                </a:solidFill>
              </a:rPr>
              <a:t>κίτρινο φόρεμά </a:t>
            </a:r>
            <a:r>
              <a:rPr lang="el-GR" dirty="0"/>
              <a:t>της απ’όλες τις πλευρές. Αντί όμως να δείχνει άγρια ή τραγική όπως θα έκανε η Ρόουζ Σω-η Ρόουζ θα έδειχνε σαν την Βοαδίκεια-εκείνη έδειχνε ανόητη και αμήχανη και χαμογελούσε χαζά σαν μαθητριούλα, διέσχισε σκυφτή το δωμάτιο, καταφέρνοντας να ξεγλυστρίσει, σαν ένα δαρμένο αδέσποτο και κοίταξε έναν πίνακα, μια γκραβούρα. Σαν κάποιος να πήγε στο πάρτυ μόνο και μόνο για να δει έναν πίνακα. Όλοι γνώριζαν γιατί το έκανε-το έκανε από ντροπή από ταπείνωση.</a:t>
            </a:r>
          </a:p>
          <a:p>
            <a:pPr marL="109728" indent="0">
              <a:buNone/>
            </a:pPr>
            <a:r>
              <a:rPr lang="el-GR" dirty="0">
                <a:solidFill>
                  <a:srgbClr val="C00000"/>
                </a:solidFill>
              </a:rPr>
              <a:t>    «Τώρα η μὐγα είναι μέσα στο πιατάκι» μονολόγησε «ακριβώς στο κέντρο και δεν μπορεί να βγει έξω και το γάλα» σκέφτηκε κοιτώντας επίμονα τον πίνακα, «κρατά τα φτερά της κολλημένα».</a:t>
            </a:r>
          </a:p>
          <a:p>
            <a:pPr marL="109728" indent="0">
              <a:buNone/>
            </a:pPr>
            <a:r>
              <a:rPr lang="el-GR" dirty="0"/>
              <a:t>    «Είναι τόσο ντεμοντέ» είπε στον Τσαρλς Μπαρτ, κάνοντάς τον να σταματήσει (πράγμα που ούτως ή άλλως απεχθανόταν) καθώς πήγαινε να μιλήσει σε κάποιο άλλον.</a:t>
            </a:r>
          </a:p>
          <a:p>
            <a:pPr marL="109728" indent="0">
              <a:buNone/>
            </a:pPr>
            <a:r>
              <a:rPr lang="el-GR" dirty="0"/>
              <a:t>    Εννοούσε, ή τουλάχιστον προσπαθούσε να πείσει τον εαυτό της πως εννοεί, ότι ο πίνακας και όχι το φόρεμά της ήταν ντεμοντέ. Έστω κι ένας μικρός έπαινος, μια στοργική κουβέντα από τον Τσαρλς θα άλλαζε τα πάντα γι’αυτήν στη στιγμή. Και μόνο να της έλεγε: «Μέιμπελ είσαι τόσο γοητευτική απόψε!» θα της άλλαζε τη ζωή. Μα τότε θα έπρεπε να είναι αληθινή και ειλικρινής. Ο Τσαρλς βέβαια δεν είπε τίποτε σχετικό. Ήταν η προσωποποίηση της κακίας. Πάντα καταλάβαινε κάποιον, ιδαίτερα αν κάποιος ένιωθε μίζερος, ασήμαντος ή κουτός.</a:t>
            </a:r>
          </a:p>
          <a:p>
            <a:pPr marL="109728" indent="0">
              <a:buNone/>
            </a:pPr>
            <a:endParaRPr lang="en-US" dirty="0"/>
          </a:p>
        </p:txBody>
      </p:sp>
    </p:spTree>
    <p:extLst>
      <p:ext uri="{BB962C8B-B14F-4D97-AF65-F5344CB8AC3E}">
        <p14:creationId xmlns:p14="http://schemas.microsoft.com/office/powerpoint/2010/main" val="12959537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Βιρτζίνια </a:t>
            </a:r>
            <a:r>
              <a:rPr lang="el-GR" sz="2400" dirty="0"/>
              <a:t>Γουλφ. Το καινούριο φόρεμα </a:t>
            </a:r>
            <a:r>
              <a:rPr lang="el-GR" sz="2400" dirty="0" smtClean="0"/>
              <a:t>(6)</a:t>
            </a:r>
            <a:endParaRPr lang="en-US" sz="2400" dirty="0"/>
          </a:p>
        </p:txBody>
      </p:sp>
      <p:sp>
        <p:nvSpPr>
          <p:cNvPr id="3" name="Content Placeholder 2"/>
          <p:cNvSpPr>
            <a:spLocks noGrp="1"/>
          </p:cNvSpPr>
          <p:nvPr>
            <p:ph idx="1"/>
          </p:nvPr>
        </p:nvSpPr>
        <p:spPr/>
        <p:txBody>
          <a:bodyPr>
            <a:normAutofit fontScale="40000" lnSpcReduction="20000"/>
          </a:bodyPr>
          <a:lstStyle/>
          <a:p>
            <a:pPr marL="109728" indent="0">
              <a:buNone/>
            </a:pPr>
            <a:r>
              <a:rPr lang="el-GR" dirty="0"/>
              <a:t> «Η Μέιμπελ φορά καινούριο φόρεμα»είπε εκείνος και η κακόμοιρη μύγα βούτηξε για τα καλά μέσα στο πιατάκι. Πράγματι, θα θελε πολύ να τη δει εκείνος να πνίγεται, έτσι τουλάχιστον πίστευε εκείνη. Δεν είχε καρδιά, ούτε τη στοιχειώδη ευγένεια, μόνο μια επίφαση φιλικότητας. Η Μις Μίλαν αντίθετα ήταν πολύ πιο ειλικρινής και πολύ πιο ευγενική. Μακάρι όχι μόνο να το ένιωθε κανείς αυτό αλλά και πάντα να το ακολουθεί. «Γιατί;» αναρωτήθηκε </a:t>
            </a:r>
            <a:r>
              <a:rPr lang="el-GR" dirty="0" smtClean="0"/>
              <a:t>απαντώντας </a:t>
            </a:r>
            <a:r>
              <a:rPr lang="el-GR" dirty="0"/>
              <a:t>στον Τσαρλς με θράσος, κάνοντάς τον να δει ότι ήταν έξω φρενών, «εκνευρισμένη» όπως έλεγε εκείνος. («Έχουμε νεύρα;»είπε εκείνος και συνέχισε να γελά μαζί της με κάποιες από τις παρευρισκόμενες</a:t>
            </a:r>
            <a:r>
              <a:rPr lang="el-GR" dirty="0">
                <a:solidFill>
                  <a:srgbClr val="C00000"/>
                </a:solidFill>
              </a:rPr>
              <a:t>)-«Γιατί;»αναρωτήθηκε «να μη νιώθω το ίδιο πάντα, να μη νιώθω σίγουρη πως η Μις Μίλαν έχει δίκιο, και ο Τσαρλς άδικο και να παραμείνω σταθερή σ΄αυτό, να νιώθω σίγουρη για το καναρίνι, για τον οίκτο, την αγάπη και να μη νιώθω σαν δαρμένη με το που θα μπω σ΄ένα δωμάτιο γεμάτο με κόσμο;». Ήταν ξανά ο μισητός, αδύναμος, αναποφάσιστος χαρακτήρας της που την πρόδιδε πάντα στην πιο κρίσιμη στιγμή και δεν έδειχνε κανένα ενδιαφέρον για την κογχυλιολογία, την ετυμολογία, τη βοτανική, την αρχαιολογία, το πώς να κόβει πατάτες και να τις παρατηρεί να καρποφορούν όπως κάνουν η Μαίρη Ντέννις και η Βάιολετ Σηρλ.</a:t>
            </a:r>
          </a:p>
          <a:p>
            <a:pPr marL="109728" indent="0">
              <a:buNone/>
            </a:pPr>
            <a:r>
              <a:rPr lang="el-GR" dirty="0"/>
              <a:t>   Έπειτα η κυρία Χόλμαν καθώς την είδε να κάθεται εκεί, έτρεξε κατά πάνω της. Βέβαια, πράγματα όπως ένα φόρεμα δεν τραβούσαν την προσοχή της κυρίας Χόλμαν, με τα παιδιά της να κουτρουβαλιάζονται διαρκώς στις σκάλες ή να έχουν οστρακιά. Μήπως η Μέιμπελ ήξερε να της πει αν το Έλμθορπ νοικιαζόταν καθόλου για τον Αύγουστο ή για τον Σεπτέμβριο; Αχ, ήταν μια συζήτηση που βαριόταν τρομερά!-την εξόργιζε να της φέρονται σαν να ήταν μεσίτης ή το παιδί για τα θελήματα και γενικότερα να τη χρησιμοποιούν. Δεν αξίζω τίποτε, αυτό ήταν, σκέφτηκε, στην προσπάθειά της να κρατηθεί από κάπου γερά, από κάτι πραγματικό, καθώς προσπαθούσε να βρει μια λογική απάντηση σχετικά με το μπάνιο και τη θέα από τη νότια πλευρά και το ζεστό νερό στο πάνω πάτωμα του σπιτιού</a:t>
            </a:r>
            <a:r>
              <a:rPr lang="el-GR" dirty="0">
                <a:solidFill>
                  <a:srgbClr val="0070C0"/>
                </a:solidFill>
              </a:rPr>
              <a:t>. </a:t>
            </a:r>
            <a:r>
              <a:rPr lang="el-GR" dirty="0">
                <a:solidFill>
                  <a:srgbClr val="00B050"/>
                </a:solidFill>
              </a:rPr>
              <a:t>Και όλη την ώρα μπορούσε να δει μικρά κομμάτια του κίτρινου φορέματός της στο στρογγυλό καθρέφτη,</a:t>
            </a:r>
            <a:r>
              <a:rPr lang="el-GR" dirty="0">
                <a:solidFill>
                  <a:srgbClr val="0070C0"/>
                </a:solidFill>
              </a:rPr>
              <a:t> που τα έδειχνε σαν κουμπιά μπότας ή σαν γυρίνους. Και ήταν  φοβερό να σκέφτεσαι πόσο εξευτελισμό και αγωνία  και αυτολύπηση και προσπάθεια και πόσα συναισθηματικά σκαμπανεβάσματα  περιέχονται σ΄ ένα πραγματάκι με μέγεθος ενός κέρματος. Κι αυτό που ήταν ακόμα πιο αλλόκοτο, αυτό το πράγμα, αυτή η Μέιμπελ Γουόρινγκ, ήταν κάτι ξέχωρο, εντελώς ξεκομμένο. Και καθώς η κυρία Χόλμαν (το μαύρο κουμπί) την πλησίαζε για να της πει πώς ο μεγαλύτερος γιος της είχε ζορίσει την καρδιά του με το τρέξιμο, μπορούσε να τη δει κι εκείνη ξεκομμένη μές στον καθρέφτη και ήταν αδύνατο ή μαύρη κουκίδα που έσκυβε μπροστά χειρονομώντας  να κάνει, την κίτρινη κουκίδα που καθόταν μονάχη της, κλεισμένη στον εαυτό της, να νιώσει όπως ένιωθε η μαύρη κουκίδα- ωστόσο και οι δύο υποκρίνονταν.</a:t>
            </a:r>
            <a:endParaRPr lang="en-US" dirty="0">
              <a:solidFill>
                <a:srgbClr val="0070C0"/>
              </a:solidFill>
            </a:endParaRPr>
          </a:p>
        </p:txBody>
      </p:sp>
    </p:spTree>
    <p:extLst>
      <p:ext uri="{BB962C8B-B14F-4D97-AF65-F5344CB8AC3E}">
        <p14:creationId xmlns:p14="http://schemas.microsoft.com/office/powerpoint/2010/main" val="3746424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smtClean="0"/>
              <a:t>            Βιρτζίνια </a:t>
            </a:r>
            <a:r>
              <a:rPr lang="el-GR" sz="2400" dirty="0"/>
              <a:t>Γουλφ. Το καινούριο φόρεμα </a:t>
            </a:r>
            <a:r>
              <a:rPr lang="el-GR" sz="2400" dirty="0" smtClean="0"/>
              <a:t>(7)</a:t>
            </a:r>
            <a:endParaRPr lang="en-US" sz="2400" dirty="0"/>
          </a:p>
        </p:txBody>
      </p:sp>
      <p:sp>
        <p:nvSpPr>
          <p:cNvPr id="3" name="Content Placeholder 2"/>
          <p:cNvSpPr>
            <a:spLocks noGrp="1"/>
          </p:cNvSpPr>
          <p:nvPr>
            <p:ph idx="1"/>
          </p:nvPr>
        </p:nvSpPr>
        <p:spPr/>
        <p:txBody>
          <a:bodyPr>
            <a:normAutofit fontScale="47500" lnSpcReduction="20000"/>
          </a:bodyPr>
          <a:lstStyle/>
          <a:p>
            <a:pPr marL="109728" indent="0">
              <a:buNone/>
            </a:pPr>
            <a:r>
              <a:rPr lang="el-GR" dirty="0"/>
              <a:t>«Αδύνατον να καθίσουν ήσυχα τ’ αγόρια»- όπως λένε συνήθως.</a:t>
            </a:r>
          </a:p>
          <a:p>
            <a:pPr marL="109728" indent="0">
              <a:buNone/>
            </a:pPr>
            <a:r>
              <a:rPr lang="el-GR" dirty="0"/>
              <a:t>    Και η κυρία Χόλμαν που ποτέ της δεν έβρισκε αρκετή  συμπαράσταση και άρπαζε λαίμαργα οτιδήποτε της προσφερόταν, σαν να το δικαιούνταν ( μα της άξιζαν πολλά περισσότερα, γιατί να η μικρή της κόρη είχε ξυπνήσει το πρωί με πρησμένο γόνατο), εισέπραξε αυτή την ταπεινή προσφορά και την είδε καχύποπτα, απρόθυμα, σαν να ήταν μια πεντάρα ενώ θα ‘πρεπε να είναι πενηντάρι και την έβαλε αμέσως στο πορτοφόλι της - πρέπει να αρκεστεί σ΄αυτό όσο πενιχρό και μίζερο κι αν ήταν, γιατί οι καιροί ήταν δύσκολοι, πολύ δύσκολοι. Κι έτσι συνέχιζε, τρίζοντας τα δόντια πληγωμένη η κυρία Χόλμαν για το κορίτσι με το πρησμένο γόνατο. Ω! ήταν τραγικό, αυτή η απληστία ,όλη  αυτή η φασαρία των ανθρώπων, σαν κορμοράνοι στη σειρά κρώζοντας και χτυπώντας τα φτερά τους για λίγη συμπόνια-ήταν τραγικό αν μπορούσε να το νιώσει κανείς χωρίς απλώς να υποκρίνεται πως το νιώθει. </a:t>
            </a:r>
          </a:p>
          <a:p>
            <a:pPr marL="109728" indent="0">
              <a:buNone/>
            </a:pPr>
            <a:r>
              <a:rPr lang="el-GR" dirty="0"/>
              <a:t>     Όμως με </a:t>
            </a:r>
            <a:r>
              <a:rPr lang="el-GR" dirty="0" smtClean="0"/>
              <a:t>το κίτρινο </a:t>
            </a:r>
            <a:r>
              <a:rPr lang="el-GR" dirty="0"/>
              <a:t>φόρεμα που φορούσε απόψε δε θα μπορούσε να δώσει σταγόνα παραπάνω• τα ήθελε όλα για τον εαυτό της. </a:t>
            </a:r>
            <a:r>
              <a:rPr lang="el-GR" dirty="0">
                <a:solidFill>
                  <a:srgbClr val="00B050"/>
                </a:solidFill>
              </a:rPr>
              <a:t>Ήξερε (εξακολουθούσε να κοιτάζεται στον καθρέφτη, να βυθίζεται μέσα σ’ αυτή τη φοβερή λίμνη)</a:t>
            </a:r>
            <a:r>
              <a:rPr lang="el-GR" dirty="0"/>
              <a:t> ότι ήταν καταδικασμένη, περιφρονημένη, αφημένη σ’ ένα τέλμα, επειδή αυτό ακριβώς ήταν- ένα αδύναμο αναποφάσιστο πλάσμα• </a:t>
            </a:r>
            <a:r>
              <a:rPr lang="el-GR" dirty="0">
                <a:solidFill>
                  <a:srgbClr val="00B050"/>
                </a:solidFill>
              </a:rPr>
              <a:t>και της φαινόταν ότι το κίτρινο φόρεμα ήταν η τιμωρία που της άξιζε και πως, αν ήταν ντυμένη σαν την Ρόουζ Σω, μ’ αυτό το υπέροχο, εφαρμοστό  πράσινο με τα πούπουλα γύρω απ’ το λαιμό, κι αυτό θα της άξιζε. </a:t>
            </a:r>
            <a:r>
              <a:rPr lang="el-GR" dirty="0"/>
              <a:t>Και πίστευε πως δεν υπήρχε διέξοδος γι’ αυτή-καμία απολύτως. Δεν ήταν όμως τελικά το φταίξιμο όλο δικό της. </a:t>
            </a:r>
            <a:r>
              <a:rPr lang="el-GR" dirty="0">
                <a:solidFill>
                  <a:srgbClr val="0070C0"/>
                </a:solidFill>
              </a:rPr>
              <a:t>Ήταν που προερχόταν από μια δεκαμελή οικογένεια που ποτέ δεν είχε αρκετά χρήματα, κι έκανε πάντα οικονομία και περικοπές• με τη μητέρα της να κουβαλά μεγάλους τενεκέδες και τον μουσαμά φθαρμένο στην άκρη των σκαλοπατιών και τη μια οικογενειακή τραγωδία να διαδέχεται την άλλη-τίποτα το καταστροφικό βέβαια, η φάρμα με τα πρόβατα είχε  φαλιρίσει, όχι όμως εντελώς∙ ομεγαλύτερος αδερφός της είχε παντρευτεί γυναίκα κατώτερης κοινωνικής τάξης μα όχι και τόσο- χωρίς ίχνος ρομαντισμού, χωρίς τίποτε το </a:t>
            </a:r>
            <a:r>
              <a:rPr lang="el-GR" dirty="0" smtClean="0">
                <a:solidFill>
                  <a:srgbClr val="0070C0"/>
                </a:solidFill>
              </a:rPr>
              <a:t>ακραίο.</a:t>
            </a:r>
            <a:endParaRPr lang="en-US" dirty="0">
              <a:solidFill>
                <a:srgbClr val="0070C0"/>
              </a:solidFill>
            </a:endParaRPr>
          </a:p>
        </p:txBody>
      </p:sp>
    </p:spTree>
    <p:extLst>
      <p:ext uri="{BB962C8B-B14F-4D97-AF65-F5344CB8AC3E}">
        <p14:creationId xmlns:p14="http://schemas.microsoft.com/office/powerpoint/2010/main" val="12753562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 </a:t>
            </a:r>
            <a:r>
              <a:rPr lang="el-GR" sz="2700" dirty="0"/>
              <a:t>Βιρτζίνια Γουλφ. Το καινούριο φόρεμα </a:t>
            </a:r>
            <a:r>
              <a:rPr lang="el-GR" sz="2700" dirty="0" smtClean="0"/>
              <a:t>(8)</a:t>
            </a:r>
            <a:endParaRPr lang="en-US" sz="2700" dirty="0"/>
          </a:p>
        </p:txBody>
      </p:sp>
      <p:sp>
        <p:nvSpPr>
          <p:cNvPr id="3" name="Content Placeholder 2"/>
          <p:cNvSpPr>
            <a:spLocks noGrp="1"/>
          </p:cNvSpPr>
          <p:nvPr>
            <p:ph idx="1"/>
          </p:nvPr>
        </p:nvSpPr>
        <p:spPr/>
        <p:txBody>
          <a:bodyPr>
            <a:normAutofit fontScale="40000" lnSpcReduction="20000"/>
          </a:bodyPr>
          <a:lstStyle/>
          <a:p>
            <a:pPr marL="109728" indent="0">
              <a:buNone/>
            </a:pPr>
            <a:r>
              <a:rPr lang="el-GR" dirty="0" smtClean="0"/>
              <a:t> Ξέπεφταν αξιοπρεπώς </a:t>
            </a:r>
            <a:r>
              <a:rPr lang="el-GR" dirty="0"/>
              <a:t>σε παραθαλάσσια θέρετρα∙ κάθε λουτρόπολη είχε κι από μια θεία της ακόμα και τώρα, να κοιμάται σε κάποιο ενοικιαζόμενο δωμάτιο με τα παράθυρα να μη βλέπουν ακριβώς στη θάλασσα. Αυτό ήταν το χαρακτηριστικό τους-πάντα κοίταζαν τα πράγματα με μάτια μισόκλειστα. Κι εκείνη είχε κάνει το ίδιο- ήταν ίδια ακριβώς με τις θείες της. Γιατί όλα της τα όνειρα, να πάει στην Ινδία, να παντρευτεί έναν ήρωα σαν τον σερ Χένρυ Λώρενς , κάποιον από τους στυλοβάτες της Αυτοκρατορίας ( ακόμα και τώρα η  θέα ενός ιθαγενή με τουρμπάνι της δημιουργούσε ρομαντικές φαντασιώσεις), είχαν αποτύχει παταγωδώς. Παντρεύτηκε τον Χιούμπερτ με την ασφαλή, μόνιμη θέση ενός υπαλλήλου στα δικαστήρια  και μόλις τα έβγαζαν πέρα σ’ ένα μικρό σπίτι, χωρίς το απαραίτητο προσωπικό με πρόχειρο φαγητό όταν ήταν μόνη ή με σκέτο ψωμί και τυρί, αλλά πότε πότε- η κυρία Χόλμαν είχε φύγει, θεωρώντας την το πιο άχαρο και αντιπαθές πλάσμα που’χε γνωρίσει ποτέ, και μάλιστα κακόγουστα ντυμένο και θα έλεγε σε όλους για την αλλόκοτη της εμφάνιση- πότε πότε, σκέφτηκε η Μέιμπελ Γουόρινγκ, παρατημένη στον  μπλε καναπέ, τακτοποιώντας το μαξιλαράκι για να δείχνει απασχολημένη, γιατί δε θα πήγαινε στην παρέ α του Τσαρλς Μπαρτ και της Ρόουζ Σω, που φλυαρούσαν σαν καρακάξες και πιθανόν να γελούσαν μαζί της καθισμένοι κοντά στο τζάκι-πότε πότε, έρχονταν στη θύμησή της υπέροχες στιγμές, όπως τις προάλλες που τη νύχτα  διάβαζε στο κρεβάτι,  ή τότε κάτω στη θάλασσα, ξαπλωμένη στην αμμουδιά στον ήλιο, το Πάσχα- </a:t>
            </a:r>
            <a:r>
              <a:rPr lang="el-GR" dirty="0">
                <a:solidFill>
                  <a:srgbClr val="FFC000"/>
                </a:solidFill>
              </a:rPr>
              <a:t>ας  την να το θυμηθεί-μια </a:t>
            </a:r>
            <a:r>
              <a:rPr lang="el-GR" dirty="0"/>
              <a:t>συστάδα από ξερούς θάμνους της άμμου, σαν θημωνιές από λόγχες στραμμένες προς τον ουρανό που ήταν μπλε σαν ένα λείο πορσελάνινο αβγό, τόσο σταθερό, τόσο σκληρό κι έπειτα η μελωδία των κυμάτων: -«Σσσς, Σσσς…» έλεγαν οι φωνές των παιδιών που πλατσούριζαν - ναι ήταν θεϊκή στιγμή, κι εκεί που ήταν ξαπλωμένη ένιωσε πως βρισκόταν στα χέρια της Θεάς που ήταν η πλάση∙ μια σκληρή μα πανέμορφη θεά, ένας αμνός στο βωμό(θα μπορούσε κανείς να κάνει αυτές τις ανόητες σκέψεις που δε θα πείραζαν κανένα, αρκεί ποτέ να μην ειπωθούν. Και με τον Χιούμπερτ πολλές φορές είχε εντελώς απροσδόκητα- καθώς τεμάχιζε το ψητό για το κυριακάτικο τραπέζι, έτσι χωρίς λόγο, ή όταν άνοιγε ένα γράμμα ή όταν έμπαινε  σ΄ ένα δωμάτιο -θεϊκές στιγμές, που έλεγε στον εαυτό της (γιατί ποτέ δε θα το ομολογούσε σε κάποιον άλλο), «Αυτό είναι! Να που έγινε! Αυτό είναι!». </a:t>
            </a:r>
            <a:r>
              <a:rPr lang="el-GR" dirty="0">
                <a:solidFill>
                  <a:srgbClr val="7030A0"/>
                </a:solidFill>
              </a:rPr>
              <a:t>Και το αντίστροφο ήταν εξίσου εκπληκτικό- όταν δηλαδή τα πάντα ήταν κανονισμένα- η μουσική, ο καιρός, οι διακοπές, όταν κάθε λόγος για να ‘ναι κανείς ευτυχισμένος βρισκόταν εκεί-τότε δε συνέβαινε απολύτως τίποτε. Κανείς δεν ήταν ευτυχισμένος. Ήταν όλα ανούσια, εντελώς ανούσια, κι αυτό ήταν όλο. </a:t>
            </a:r>
            <a:endParaRPr lang="en-US" dirty="0">
              <a:solidFill>
                <a:srgbClr val="7030A0"/>
              </a:solidFill>
            </a:endParaRPr>
          </a:p>
        </p:txBody>
      </p:sp>
    </p:spTree>
    <p:extLst>
      <p:ext uri="{BB962C8B-B14F-4D97-AF65-F5344CB8AC3E}">
        <p14:creationId xmlns:p14="http://schemas.microsoft.com/office/powerpoint/2010/main" val="16390437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 </a:t>
            </a:r>
            <a:r>
              <a:rPr lang="el-GR" sz="2700" dirty="0"/>
              <a:t>Βιρτζίνια Γουλφ. Το καινούριο </a:t>
            </a:r>
            <a:r>
              <a:rPr lang="el-GR" sz="2700"/>
              <a:t>φόρεμα </a:t>
            </a:r>
            <a:r>
              <a:rPr lang="el-GR" sz="2700" smtClean="0"/>
              <a:t>(9)</a:t>
            </a:r>
            <a:endParaRPr lang="en-US" sz="2700" dirty="0"/>
          </a:p>
        </p:txBody>
      </p:sp>
      <p:sp>
        <p:nvSpPr>
          <p:cNvPr id="3" name="Content Placeholder 2"/>
          <p:cNvSpPr>
            <a:spLocks noGrp="1"/>
          </p:cNvSpPr>
          <p:nvPr>
            <p:ph idx="1"/>
          </p:nvPr>
        </p:nvSpPr>
        <p:spPr/>
        <p:txBody>
          <a:bodyPr>
            <a:normAutofit fontScale="40000" lnSpcReduction="20000"/>
          </a:bodyPr>
          <a:lstStyle/>
          <a:p>
            <a:pPr marL="109728" indent="0">
              <a:buNone/>
            </a:pPr>
            <a:r>
              <a:rPr lang="el-GR" dirty="0">
                <a:solidFill>
                  <a:srgbClr val="C00000"/>
                </a:solidFill>
              </a:rPr>
              <a:t> Ο ελεεινός εαυτός της για μια ακόμα φορά, το δίχως άλλο! Πάντοτε υπήρξε μια ευέξαπτη, αδύναμη και ανεπαρκής μητέρα, μια αμφίθυμη σύζυγος που περιφέρεται σε μια κατάσταση μεταξύ φθοράς κι αφθαρσίας χωρίς τίποτε το ξεκάθαρο ή το πολύ τολμηρό, ή κάτι περισσότερο από κάτι άλλο, όπως όλοι οι αδερφοί και οι αδερφές της, εκτός ίσως από τον Χέρμπερτ - ήταν όλοι τους  τα ίδια κακόμοιρα άτονα πλάσματα </a:t>
            </a:r>
            <a:r>
              <a:rPr lang="el-GR" dirty="0"/>
              <a:t>που δεν έκαναν τίποτε.Και κάποια στιγμή στα μισά μιας υφέρπουσας ζωής, βρισκόταν ξαφνικά στην κορυφή ενός κύματος.Αυτή η παλιόμυγα- μα πού την είχε διαβάσει αυτή την ιστορία που της ερχόταν συνέχεοα στο μυαλό για την μύγα και τη γαλατιέρα;-τα κατάφερε επιτέλους να βγει έξω.Πράγματι, υπήρξαν αυτές οι στιγμές. </a:t>
            </a:r>
            <a:r>
              <a:rPr lang="el-GR" dirty="0">
                <a:solidFill>
                  <a:srgbClr val="7030A0"/>
                </a:solidFill>
              </a:rPr>
              <a:t>Τώρα όμως στα σαράντα, ίσως να εμφανίζονταν όλο και πιο αραιά.Σιγά σιγά θα έπαυε να παλεύει πια. Μ’ αυτό ήταν αξιοθρήνητο! Δεν το άντεχε! Την έκανε να ντρέπεται!</a:t>
            </a:r>
          </a:p>
          <a:p>
            <a:pPr marL="109728" indent="0">
              <a:buNone/>
            </a:pPr>
            <a:r>
              <a:rPr lang="el-GR" dirty="0"/>
              <a:t>    </a:t>
            </a:r>
            <a:r>
              <a:rPr lang="el-GR" dirty="0">
                <a:solidFill>
                  <a:srgbClr val="7030A0"/>
                </a:solidFill>
              </a:rPr>
              <a:t>Λοιπόν αύριο θα πήγαινε  στη βιβλιοθήκη του Λονδίνου. Θα έβρισκε ένα καταπληκτικό, πολύ </a:t>
            </a:r>
            <a:r>
              <a:rPr lang="el-GR" dirty="0" smtClean="0">
                <a:solidFill>
                  <a:srgbClr val="7030A0"/>
                </a:solidFill>
              </a:rPr>
              <a:t>βοηθητικό </a:t>
            </a:r>
            <a:r>
              <a:rPr lang="el-GR" dirty="0">
                <a:solidFill>
                  <a:srgbClr val="7030A0"/>
                </a:solidFill>
              </a:rPr>
              <a:t>βιβλίο, όλως τυχαίως,ένα </a:t>
            </a:r>
            <a:r>
              <a:rPr lang="el-GR" dirty="0" smtClean="0">
                <a:solidFill>
                  <a:srgbClr val="7030A0"/>
                </a:solidFill>
              </a:rPr>
              <a:t>βιβλίο </a:t>
            </a:r>
            <a:r>
              <a:rPr lang="el-GR" dirty="0">
                <a:solidFill>
                  <a:srgbClr val="7030A0"/>
                </a:solidFill>
              </a:rPr>
              <a:t>καποιου κληρικού, κάποιου Αμερικανού που κανείς δεν τον έχει ακουστά• ή θα πήγαινε μια βόλτα στην παραλία και θα έπεφτε κατά λάθος μέσα σε μια  υπόγεια αίθουσα όπου ένας ανθρακωρύχος θα μιλούσε για τη ζωή του στις στοές και ξαφνικά θα γινόταν άλλος άνθρωπος.Θα μεταμορφωνόταν εντελώς.Θα φορούσε στολή• θα την έλεγαν Αδελφή Τάδε•δε θα την απασχολούσαν ποτέ ξανά τα ρούχα. Και από δω και πέρα θα είχε ξεκάθαρη άποψη για τον Τσαρλς Μπαρτ και την Μις Μίλαν και γι’ αυτό ή το άλλο δωμάτιο• και θα ήταν πάντα, μέρα τη μέρα,σαν να ξαπλώνει στον ήλιο ή σαν να τεμαχίζει το ψητό.</a:t>
            </a:r>
          </a:p>
          <a:p>
            <a:pPr marL="109728" indent="0">
              <a:buNone/>
            </a:pPr>
            <a:r>
              <a:rPr lang="el-GR" dirty="0"/>
              <a:t>    Έτσι, σηκώθηκε </a:t>
            </a:r>
            <a:r>
              <a:rPr lang="el-GR" dirty="0">
                <a:solidFill>
                  <a:srgbClr val="00B050"/>
                </a:solidFill>
              </a:rPr>
              <a:t>από τον μπλε καναπέ, και το κίτρινο κουμπί στον καθρέφτη </a:t>
            </a:r>
            <a:r>
              <a:rPr lang="el-GR" dirty="0"/>
              <a:t>σηκώθηκε κι αυτό και κούνησε το χέρι της στον Τσαρλς και τη Ρόουζ για να τους δείξει πως δεν εξαρτιόταν απ’ αυτούς ούτε στο ελάχιστο, </a:t>
            </a:r>
            <a:r>
              <a:rPr lang="el-GR" dirty="0">
                <a:solidFill>
                  <a:srgbClr val="00B050"/>
                </a:solidFill>
              </a:rPr>
              <a:t>και το κίτρινο κουμπί βγήκε έξω απ’ τον καθρέφτη και όλα τα βέλη μαζεύτηκαν στο στήθος της καθώς πλησίαζε την κυρία Νταλαγουέυ για να της πει «Καλή σας νύχτα».</a:t>
            </a:r>
          </a:p>
          <a:p>
            <a:pPr marL="109728" indent="0">
              <a:buNone/>
            </a:pPr>
            <a:r>
              <a:rPr lang="el-GR" dirty="0"/>
              <a:t>   «Μα είναι πολύ νωρίς ακόμα, είπε η κυρία Νταλλαγουέυ,γοητευτική όπως πάντα.</a:t>
            </a:r>
          </a:p>
          <a:p>
            <a:pPr marL="109728" indent="0">
              <a:buNone/>
            </a:pPr>
            <a:r>
              <a:rPr lang="el-GR" dirty="0">
                <a:solidFill>
                  <a:srgbClr val="7030A0"/>
                </a:solidFill>
              </a:rPr>
              <a:t>    «Φοβάμαι πως πρέπει», είπε η Μέιμπελ Γουόρινκγ. Πάντως, πρόσθεσε με την αδύναμη, τεμουλιαστή φωνή της που ακούστηκε γελοία όταν προσπάθησε να τη δυναμώσει, «πέρασα υπέροχα».</a:t>
            </a:r>
          </a:p>
          <a:p>
            <a:pPr marL="109728" indent="0">
              <a:buNone/>
            </a:pPr>
            <a:r>
              <a:rPr lang="el-GR" dirty="0"/>
              <a:t>     «Πέρασα πολύ ωραία» είπε στον κύριο Ντάλλαγουεϋ που τον συνάντησε στη σκάλα.</a:t>
            </a:r>
          </a:p>
          <a:p>
            <a:pPr marL="109728" indent="0">
              <a:buNone/>
            </a:pPr>
            <a:r>
              <a:rPr lang="el-GR" dirty="0">
                <a:solidFill>
                  <a:srgbClr val="7030A0"/>
                </a:solidFill>
              </a:rPr>
              <a:t>    «Ψέματα, ψέματα,ψέματα! μονολόγησε κατεβαίνοντας τις σκάλες, και «Μέσα ξανά στη γαλατιέρα!» μονολόγησε ξανά, καθώς ευχαριστούσε την κυρία Μπάρνετ για τη βοήθειά της και τύλιξε γύρω της, ξανά και ξανά, την ίδια κινέζικη κάπα που φορούσε τα τελευταία είκοσι χρόνια.  </a:t>
            </a:r>
          </a:p>
          <a:p>
            <a:pPr marL="109728" indent="0">
              <a:buNone/>
            </a:pPr>
            <a:endParaRPr lang="el-GR" dirty="0"/>
          </a:p>
          <a:p>
            <a:pPr marL="109728" indent="0">
              <a:buNone/>
            </a:pPr>
            <a:r>
              <a:rPr lang="el-GR" dirty="0"/>
              <a:t>        </a:t>
            </a:r>
          </a:p>
          <a:p>
            <a:pPr marL="109728" indent="0">
              <a:buNone/>
            </a:pPr>
            <a:r>
              <a:rPr lang="el-GR" dirty="0"/>
              <a:t>     </a:t>
            </a:r>
          </a:p>
          <a:p>
            <a:pPr marL="109728" indent="0">
              <a:buNone/>
            </a:pPr>
            <a:endParaRPr lang="en-US" dirty="0"/>
          </a:p>
        </p:txBody>
      </p:sp>
    </p:spTree>
    <p:extLst>
      <p:ext uri="{BB962C8B-B14F-4D97-AF65-F5344CB8AC3E}">
        <p14:creationId xmlns:p14="http://schemas.microsoft.com/office/powerpoint/2010/main" val="7518072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The Legacy</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7643" y="1988840"/>
            <a:ext cx="8126927" cy="3659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640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The Legacy</a:t>
            </a:r>
            <a:endParaRPr lang="en-US"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3016" y="2140892"/>
            <a:ext cx="7745408" cy="3232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129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The Legacy</a:t>
            </a:r>
            <a:endParaRPr lang="en-US"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936874"/>
            <a:ext cx="6206321" cy="463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549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400" dirty="0" smtClean="0"/>
              <a:t> </a:t>
            </a:r>
            <a:r>
              <a:rPr lang="el-GR" sz="2400" b="1" dirty="0" smtClean="0"/>
              <a:t>Χαρακτηριστικά της Λογοτεχνίας του</a:t>
            </a:r>
            <a:r>
              <a:rPr lang="el-GR" sz="2400" b="1" dirty="0"/>
              <a:t> </a:t>
            </a:r>
            <a:r>
              <a:rPr lang="el-GR" sz="2400" b="1" dirty="0" smtClean="0"/>
              <a:t>Μοντερνισμού</a:t>
            </a:r>
            <a:r>
              <a:rPr lang="el-GR" sz="2400" dirty="0" smtClean="0"/>
              <a:t/>
            </a:r>
            <a:br>
              <a:rPr lang="el-GR" sz="2400" dirty="0" smtClean="0"/>
            </a:br>
            <a:endParaRPr lang="el-GR" sz="2400" dirty="0"/>
          </a:p>
        </p:txBody>
      </p:sp>
      <p:sp>
        <p:nvSpPr>
          <p:cNvPr id="3" name="2 - Θέση περιεχομένου"/>
          <p:cNvSpPr>
            <a:spLocks noGrp="1"/>
          </p:cNvSpPr>
          <p:nvPr>
            <p:ph idx="1"/>
          </p:nvPr>
        </p:nvSpPr>
        <p:spPr/>
        <p:txBody>
          <a:bodyPr>
            <a:noAutofit/>
          </a:bodyPr>
          <a:lstStyle/>
          <a:p>
            <a:pPr>
              <a:buFont typeface="Wingdings" pitchFamily="2" charset="2"/>
              <a:buChar char="§"/>
            </a:pPr>
            <a:r>
              <a:rPr lang="el-GR" sz="1200" b="1" dirty="0" smtClean="0"/>
              <a:t>Η</a:t>
            </a:r>
            <a:r>
              <a:rPr lang="en-US" sz="1200" b="1" dirty="0" smtClean="0"/>
              <a:t> </a:t>
            </a:r>
            <a:r>
              <a:rPr lang="el-GR" sz="1200" b="1" dirty="0" smtClean="0"/>
              <a:t>αστάθεια της ταυτότητας του ανθρώπινου υποκειμένου</a:t>
            </a:r>
            <a:r>
              <a:rPr lang="en-US" sz="1200" b="1" dirty="0" smtClean="0"/>
              <a:t> </a:t>
            </a:r>
            <a:r>
              <a:rPr lang="el-GR" sz="1200" b="1" dirty="0" smtClean="0"/>
              <a:t>και η</a:t>
            </a:r>
            <a:r>
              <a:rPr lang="en-US" sz="1200" b="1" dirty="0" smtClean="0"/>
              <a:t> </a:t>
            </a:r>
            <a:r>
              <a:rPr lang="el-GR" sz="1200" b="1" dirty="0" smtClean="0"/>
              <a:t>διάσπαση της προσωπικότητας του. </a:t>
            </a:r>
            <a:r>
              <a:rPr lang="el-GR" sz="1200" dirty="0" smtClean="0"/>
              <a:t>Στα έργα</a:t>
            </a:r>
            <a:r>
              <a:rPr lang="en-US" sz="1200" dirty="0" smtClean="0"/>
              <a:t> </a:t>
            </a:r>
            <a:r>
              <a:rPr lang="el-GR" sz="1200" dirty="0" smtClean="0"/>
              <a:t>του</a:t>
            </a:r>
            <a:r>
              <a:rPr lang="en-US" sz="1200" dirty="0" smtClean="0"/>
              <a:t> </a:t>
            </a:r>
            <a:r>
              <a:rPr lang="el-GR" sz="1200" dirty="0" smtClean="0"/>
              <a:t>Κάφκα</a:t>
            </a:r>
            <a:r>
              <a:rPr lang="en-US" sz="1200" dirty="0" smtClean="0"/>
              <a:t> </a:t>
            </a:r>
            <a:r>
              <a:rPr lang="el-GR" sz="1200" dirty="0" smtClean="0"/>
              <a:t>και του</a:t>
            </a:r>
            <a:r>
              <a:rPr lang="en-US" sz="1200" dirty="0" smtClean="0"/>
              <a:t> </a:t>
            </a:r>
            <a:r>
              <a:rPr lang="el-GR" sz="1200" dirty="0" err="1" smtClean="0"/>
              <a:t>Πιραντέλλο</a:t>
            </a:r>
            <a:r>
              <a:rPr lang="el-GR" sz="1200" dirty="0" smtClean="0"/>
              <a:t>, το</a:t>
            </a:r>
            <a:r>
              <a:rPr lang="en-US" sz="1200" dirty="0" smtClean="0"/>
              <a:t> </a:t>
            </a:r>
            <a:r>
              <a:rPr lang="el-GR" sz="1200" dirty="0" smtClean="0"/>
              <a:t>άτομο βρίσκεται σε κατάσταση εσωτερικής σύγκρουσης, όπου το συνειδητό παλεύει ενάντια στις δυνάμεις του ασυνείδητου ή άλλοτε, η λογική του αντικρούεται από τον παραλογισμό του εξωτερικού κόσμου.</a:t>
            </a:r>
          </a:p>
          <a:p>
            <a:pPr>
              <a:buFont typeface="Wingdings" pitchFamily="2" charset="2"/>
              <a:buChar char="§"/>
            </a:pPr>
            <a:r>
              <a:rPr lang="el-GR" sz="1200" b="1" dirty="0" smtClean="0"/>
              <a:t>Ο χρόνος και η σχέση του με την υποκειμενικότητα</a:t>
            </a:r>
            <a:r>
              <a:rPr lang="en-US" sz="1200" dirty="0" smtClean="0"/>
              <a:t> </a:t>
            </a:r>
            <a:r>
              <a:rPr lang="el-GR" sz="1200" dirty="0" smtClean="0"/>
              <a:t>γίνονται αντικείμενο διερεύνησης και έντονου ενδιαφέροντος. Το μυθιστόρημα του</a:t>
            </a:r>
            <a:r>
              <a:rPr lang="en-US" sz="1200" dirty="0" smtClean="0"/>
              <a:t> </a:t>
            </a:r>
            <a:r>
              <a:rPr lang="el-GR" sz="1200" dirty="0" err="1" smtClean="0"/>
              <a:t>Μάρσελ</a:t>
            </a:r>
            <a:r>
              <a:rPr lang="el-GR" sz="1200" dirty="0" smtClean="0"/>
              <a:t> </a:t>
            </a:r>
            <a:r>
              <a:rPr lang="el-GR" sz="1200" dirty="0" err="1" smtClean="0"/>
              <a:t>Προυστ</a:t>
            </a:r>
            <a:r>
              <a:rPr lang="en-US" sz="1200" dirty="0" smtClean="0"/>
              <a:t> </a:t>
            </a:r>
            <a:r>
              <a:rPr lang="el-GR" sz="1200" i="1" dirty="0" smtClean="0"/>
              <a:t>Αναζητώντας το χαμένο χρόνο</a:t>
            </a:r>
            <a:r>
              <a:rPr lang="en-US" sz="1200" i="1" dirty="0" smtClean="0"/>
              <a:t> </a:t>
            </a:r>
            <a:r>
              <a:rPr lang="el-GR" sz="1200" dirty="0" smtClean="0"/>
              <a:t>αναδεικνύει μια</a:t>
            </a:r>
            <a:r>
              <a:rPr lang="en-US" sz="1200" dirty="0" smtClean="0"/>
              <a:t> </a:t>
            </a:r>
            <a:r>
              <a:rPr lang="el-GR" sz="1200" dirty="0" smtClean="0"/>
              <a:t>νέα πρόσληψη του χρόνου ως βιωματικού γεγονότος: στη συνείδηση του αφηγητή το παρόν συναιρείται με την ανάμνηση του παρελθόντος και, εμμέσως, με την ενόραση του μέλλοντος.</a:t>
            </a:r>
          </a:p>
          <a:p>
            <a:pPr>
              <a:buFont typeface="Wingdings" pitchFamily="2" charset="2"/>
              <a:buChar char="§"/>
            </a:pPr>
            <a:r>
              <a:rPr lang="el-GR" sz="1200" dirty="0" smtClean="0"/>
              <a:t> </a:t>
            </a:r>
            <a:r>
              <a:rPr lang="el-GR" sz="1200" b="1" dirty="0" smtClean="0"/>
              <a:t>Ο εσωτερικός μονόλογος </a:t>
            </a:r>
            <a:r>
              <a:rPr lang="el-GR" sz="1200" dirty="0" smtClean="0"/>
              <a:t>αποτελεί κατεξοχήν μοντερνιστική τεχνική, που επιτρέπει σε </a:t>
            </a:r>
            <a:r>
              <a:rPr lang="en-US" sz="1200" dirty="0" smtClean="0"/>
              <a:t> </a:t>
            </a:r>
            <a:r>
              <a:rPr lang="el-GR" sz="1200" dirty="0" smtClean="0"/>
              <a:t>συγγραφείς, </a:t>
            </a:r>
            <a:r>
              <a:rPr lang="en-US" sz="1200" dirty="0" smtClean="0"/>
              <a:t>   </a:t>
            </a:r>
            <a:r>
              <a:rPr lang="el-GR" sz="1200" dirty="0" smtClean="0"/>
              <a:t> όπως ο</a:t>
            </a:r>
            <a:r>
              <a:rPr lang="en-US" sz="1200" dirty="0" smtClean="0"/>
              <a:t> </a:t>
            </a:r>
            <a:r>
              <a:rPr lang="el-GR" sz="1200" dirty="0" err="1" smtClean="0"/>
              <a:t>Τζόυς</a:t>
            </a:r>
            <a:r>
              <a:rPr lang="en-US" sz="1200" dirty="0" smtClean="0"/>
              <a:t> </a:t>
            </a:r>
            <a:r>
              <a:rPr lang="el-GR" sz="1200" dirty="0" smtClean="0"/>
              <a:t>και η</a:t>
            </a:r>
            <a:r>
              <a:rPr lang="en-US" sz="1200" dirty="0" smtClean="0"/>
              <a:t> </a:t>
            </a:r>
            <a:r>
              <a:rPr lang="el-GR" sz="1200" dirty="0" err="1" smtClean="0"/>
              <a:t>Γουλφ</a:t>
            </a:r>
            <a:r>
              <a:rPr lang="en-US" sz="1200" dirty="0" smtClean="0"/>
              <a:t> </a:t>
            </a:r>
            <a:r>
              <a:rPr lang="el-GR" sz="1200" dirty="0" smtClean="0"/>
              <a:t>να</a:t>
            </a:r>
            <a:r>
              <a:rPr lang="en-US" sz="1200" dirty="0" smtClean="0"/>
              <a:t> </a:t>
            </a:r>
            <a:r>
              <a:rPr lang="el-GR" sz="1200" dirty="0" smtClean="0"/>
              <a:t>παρακολουθήσουν τη συνεχή κίνηση του ψυχικού βίου, δηλαδή να αποτυπώσουν τη «</a:t>
            </a:r>
            <a:r>
              <a:rPr lang="el-GR" sz="1200" b="1" dirty="0" smtClean="0"/>
              <a:t>ροή της συνείδησης» </a:t>
            </a:r>
            <a:r>
              <a:rPr lang="el-GR" sz="1200" dirty="0" smtClean="0"/>
              <a:t>του ανθρώπινου υποκειμένου.</a:t>
            </a:r>
          </a:p>
          <a:p>
            <a:pPr>
              <a:buFont typeface="Wingdings" pitchFamily="2" charset="2"/>
              <a:buChar char="§"/>
            </a:pPr>
            <a:endParaRPr lang="el-GR"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4509120"/>
            <a:ext cx="2088232" cy="225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581128"/>
            <a:ext cx="1800200" cy="218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   Βιογραφία της Βιρτζίνια Γουλφ  </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
            </a:pPr>
            <a:r>
              <a:rPr lang="el-GR" sz="1400" dirty="0"/>
              <a:t>Η Βιρτζίνια Γουλφ </a:t>
            </a:r>
            <a:r>
              <a:rPr lang="el-GR" sz="1400" dirty="0" smtClean="0"/>
              <a:t>ήταν </a:t>
            </a:r>
            <a:r>
              <a:rPr lang="el-GR" sz="1400" dirty="0"/>
              <a:t>Αγγλίδα μυθιστοριογράφος, δοκιμιογράφος, βιογράφος </a:t>
            </a:r>
            <a:r>
              <a:rPr lang="el-GR" sz="1400" dirty="0" smtClean="0"/>
              <a:t>και φεμινίστρια.  </a:t>
            </a:r>
            <a:r>
              <a:rPr lang="el-GR" sz="1400" dirty="0"/>
              <a:t>Υπήρξε από τους πρωτοπόρους του μοντερνισμού στη λογοτεχνία, με την υιοθέτηση, μεταξύ άλλων, του λεγόμενου «εσωτερικού μονολόγου» ως αφηγηματικής τεχνικής. Μαζί με τον Μαρσέλ Προυστ και τον Τζέιμς Τζόις, συγκαταλέγεται στην τριάδα των μεγάλων καινοτόμων πεζογράφων που άνοιξαν νέους δρόμους στο ευρωπαϊκό μυθιστόρημα τις τρεις πρώτες δεκαετίες του 20ου αιώνα.</a:t>
            </a:r>
          </a:p>
          <a:p>
            <a:pPr>
              <a:buFont typeface="Wingdings" pitchFamily="2" charset="2"/>
              <a:buChar char="§"/>
            </a:pPr>
            <a:endParaRPr lang="el-GR" sz="1400" dirty="0"/>
          </a:p>
          <a:p>
            <a:pPr>
              <a:buFont typeface="Wingdings" pitchFamily="2" charset="2"/>
              <a:buChar char="§"/>
            </a:pPr>
            <a:r>
              <a:rPr lang="el-GR" sz="1400" dirty="0"/>
              <a:t>H Άντελιν Βιρτζίνια Στίβεν γεννήθηκε στις 25 Ιανουαρίου 1882 στο Λονδίνο. Ο πατέρας της Λέσλι Στίβεν ήταν κριτικός λογοτεχνίας και η μητέρα της Τζούλια Ντάκγουορθ μέλος της οικογένειας του ομώνυμου εκδοτικού οίκου. Ο θάνατος της μητέρας της και της ετεροθαλούς αδελφής της κατά τη διάρκεια της εφηβείας της, τη σημάδεψαν, προκαλώντας της περιοδικές κρίσεις κατάθλιψης.</a:t>
            </a:r>
            <a:endParaRPr lang="en-US" sz="1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941168"/>
            <a:ext cx="2762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941168"/>
            <a:ext cx="3003054" cy="169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8926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1066800"/>
          </a:xfrm>
        </p:spPr>
        <p:txBody>
          <a:bodyPr/>
          <a:lstStyle/>
          <a:p>
            <a:r>
              <a:rPr lang="el-GR" dirty="0" smtClean="0"/>
              <a:t>   Βιογραφία της Βιρτζίνια Γουλφ</a:t>
            </a:r>
            <a:endParaRPr lang="en-US" dirty="0"/>
          </a:p>
        </p:txBody>
      </p:sp>
      <p:sp>
        <p:nvSpPr>
          <p:cNvPr id="3" name="Content Placeholder 2"/>
          <p:cNvSpPr>
            <a:spLocks noGrp="1"/>
          </p:cNvSpPr>
          <p:nvPr>
            <p:ph idx="1"/>
          </p:nvPr>
        </p:nvSpPr>
        <p:spPr>
          <a:xfrm>
            <a:off x="457200" y="1484784"/>
            <a:ext cx="8229600" cy="5089752"/>
          </a:xfrm>
        </p:spPr>
        <p:txBody>
          <a:bodyPr>
            <a:noAutofit/>
          </a:bodyPr>
          <a:lstStyle/>
          <a:p>
            <a:pPr>
              <a:buFont typeface="Wingdings" pitchFamily="2" charset="2"/>
              <a:buChar char="§"/>
            </a:pPr>
            <a:r>
              <a:rPr lang="el-GR" sz="1400" dirty="0"/>
              <a:t>Σπούδασε κατ’ οίκον με δάσκαλο τον πατέρα της, ενώ παρακολούθησε και μαθήματα αρχαίων ελληνικών, που τη βοήθησαν στη συγγραφή του δοκιμίου «On Not Knowing Greek» (1925) ή όπως μεταφράστηκε στα ελληνικά «Για την άγνοια των Αρχαίων Ελληνικών» (εκδ. Στιγμή), στο οποίο επιχειρηματολογεί για την αδυναμία του σύγχρονου Ευρωπαίου να νιώσει ένα κείμενο αρχαίο ελληνικό.</a:t>
            </a:r>
          </a:p>
          <a:p>
            <a:pPr marL="109728" indent="0">
              <a:buNone/>
            </a:pPr>
            <a:endParaRPr lang="el-GR" sz="1400" dirty="0"/>
          </a:p>
          <a:p>
            <a:pPr>
              <a:buFont typeface="Wingdings" pitchFamily="2" charset="2"/>
              <a:buChar char="§"/>
            </a:pPr>
            <a:r>
              <a:rPr lang="el-GR" sz="1400" dirty="0"/>
              <a:t>Μετά το θάνατο του πατέρα της, το 1904, μετακόμισε στη Γκόρντον Σκουέαρ του Λονδίνου, όπου το σπίτι της έγινε το κέντρο της ονομαστής καλλιτεχνικής ομάδας «Μπλούμσμπερι». Το 1912 παντρεύτηκε τον δημόσιο υπάλληλο και διανοούμενο Λέοναρντ Γουλφ (1880-1969) και μαζί του ίδρυσε το 1917 τον εκδοτικό οίκο «Hogarth Press», στον οποίο εξέδιδαν δικά τους βιβλία, έργα των Τ.Σ. Έλιοτ, Ε.Μ. Φόρστερ και Κάθριν Μάνσφιλντ, καθώς και τις πρώτες μεταφράσεις του Φρόιντ στα αγγλικά.</a:t>
            </a:r>
          </a:p>
          <a:p>
            <a:pPr>
              <a:buFont typeface="Wingdings" pitchFamily="2" charset="2"/>
              <a:buChar char="§"/>
            </a:pPr>
            <a:endParaRPr lang="el-GR" sz="1400" dirty="0"/>
          </a:p>
          <a:p>
            <a:pPr>
              <a:buFont typeface="Wingdings" pitchFamily="2" charset="2"/>
              <a:buChar char="§"/>
            </a:pPr>
            <a:r>
              <a:rPr lang="el-GR" sz="1400" dirty="0"/>
              <a:t>Τα πιο γνωστά της έργα της Βιρζίνια Γουλφ είναι τα μυθιστορήματα : </a:t>
            </a:r>
            <a:r>
              <a:rPr lang="el-GR" sz="1400" dirty="0" smtClean="0"/>
              <a:t>«</a:t>
            </a:r>
            <a:r>
              <a:rPr lang="el-GR" sz="1400" dirty="0"/>
              <a:t>Κυρία Νταλογουέη»  (</a:t>
            </a:r>
            <a:r>
              <a:rPr lang="en-US" sz="1400" dirty="0" err="1"/>
              <a:t>Mrs</a:t>
            </a:r>
            <a:r>
              <a:rPr lang="en-US" sz="1400" dirty="0"/>
              <a:t> Dalloway, 1925), «</a:t>
            </a:r>
            <a:r>
              <a:rPr lang="el-GR" sz="1400" dirty="0"/>
              <a:t>Στο Φάρο» (</a:t>
            </a:r>
            <a:r>
              <a:rPr lang="en-US" sz="1400" dirty="0"/>
              <a:t>To The Lighthouse, 1927),  «</a:t>
            </a:r>
            <a:r>
              <a:rPr lang="el-GR" sz="1400" dirty="0"/>
              <a:t>Ορλάντο» (</a:t>
            </a:r>
            <a:r>
              <a:rPr lang="en-US" sz="1400" dirty="0"/>
              <a:t>Orlando, 1928</a:t>
            </a:r>
            <a:r>
              <a:rPr lang="en-US" sz="1400" dirty="0" smtClean="0"/>
              <a:t>) </a:t>
            </a:r>
            <a:r>
              <a:rPr lang="el-GR" sz="1400" dirty="0"/>
              <a:t>, «Τα κύματα» (The Waves, 1931), «Τα Χρόνια» (The Years, 1937</a:t>
            </a:r>
            <a:r>
              <a:rPr lang="el-GR" sz="1400" dirty="0" smtClean="0"/>
              <a:t>), </a:t>
            </a:r>
            <a:r>
              <a:rPr lang="el-GR" sz="1400" dirty="0"/>
              <a:t>που την καθιέρωσαν ως κεντρική μορφή του μοντερνισμού και του φεμινισμού.</a:t>
            </a:r>
          </a:p>
          <a:p>
            <a:pPr>
              <a:buFont typeface="Wingdings" pitchFamily="2" charset="2"/>
              <a:buChar char="§"/>
            </a:pPr>
            <a:endParaRPr lang="el-GR" sz="1400" dirty="0"/>
          </a:p>
          <a:p>
            <a:pPr>
              <a:buFont typeface="Wingdings" pitchFamily="2" charset="2"/>
              <a:buChar char="§"/>
            </a:pPr>
            <a:r>
              <a:rPr lang="el-GR" sz="1400" dirty="0"/>
              <a:t>Σε μια υποτροπή της ψυχικής νόσου, από την οποία υπέφερε μετά την αποπεράτωση του μυθιστορήματός της «Ανάμεσα στις Πράξεις</a:t>
            </a:r>
            <a:r>
              <a:rPr lang="el-GR" sz="1400" dirty="0" smtClean="0"/>
              <a:t>»</a:t>
            </a:r>
            <a:r>
              <a:rPr lang="en-US" sz="1400" dirty="0"/>
              <a:t> (Between the acts,1941</a:t>
            </a:r>
            <a:r>
              <a:rPr lang="en-US" sz="1400" dirty="0" smtClean="0"/>
              <a:t>)</a:t>
            </a:r>
            <a:r>
              <a:rPr lang="el-GR" sz="1400" dirty="0" smtClean="0"/>
              <a:t>, </a:t>
            </a:r>
            <a:r>
              <a:rPr lang="el-GR" sz="1400" dirty="0"/>
              <a:t>η Βιρτζίνια Γουλφ αυτοκτόνησε στις 28 Μαρτίου 1941, πέφτοντας στα παγωμένα νερά του ποταμού Ουζ, κοντά στο σπίτι της στο Ανατολικό Σάσεξ.</a:t>
            </a:r>
          </a:p>
          <a:p>
            <a:endParaRPr lang="el-GR" sz="1400" dirty="0"/>
          </a:p>
        </p:txBody>
      </p:sp>
    </p:spTree>
    <p:extLst>
      <p:ext uri="{BB962C8B-B14F-4D97-AF65-F5344CB8AC3E}">
        <p14:creationId xmlns:p14="http://schemas.microsoft.com/office/powerpoint/2010/main" val="4063932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                </a:t>
            </a:r>
            <a:r>
              <a:rPr lang="el-GR" sz="2700" dirty="0" smtClean="0"/>
              <a:t>Ο θάνατος της </a:t>
            </a:r>
            <a:r>
              <a:rPr lang="el-GR" sz="2700" dirty="0" err="1" smtClean="0"/>
              <a:t>Γουλφ</a:t>
            </a:r>
            <a:r>
              <a:rPr lang="el-GR" sz="2700" dirty="0" smtClean="0"/>
              <a:t/>
            </a:r>
            <a:br>
              <a:rPr lang="el-GR" sz="2700" dirty="0" smtClean="0"/>
            </a:br>
            <a:r>
              <a:rPr lang="el-GR" sz="2700" dirty="0" smtClean="0"/>
              <a:t>   Από την ταινία «Οι</a:t>
            </a:r>
            <a:r>
              <a:rPr lang="el-GR" sz="2700" dirty="0"/>
              <a:t> </a:t>
            </a:r>
            <a:r>
              <a:rPr lang="el-GR" sz="2700" dirty="0" smtClean="0"/>
              <a:t>ώρες» (Στίβεν </a:t>
            </a:r>
            <a:r>
              <a:rPr lang="el-GR" sz="2700" dirty="0" err="1" smtClean="0"/>
              <a:t>Ντάλντρι</a:t>
            </a:r>
            <a:r>
              <a:rPr lang="el-GR" sz="2700" dirty="0" smtClean="0"/>
              <a:t>, 2002)</a:t>
            </a:r>
            <a:endParaRPr lang="en-US" sz="2700" dirty="0"/>
          </a:p>
        </p:txBody>
      </p:sp>
      <p:pic>
        <p:nvPicPr>
          <p:cNvPr id="4" name="ΝΙΚΟΛ ΚΙΝΤΜΑΝ(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89100" y="2249488"/>
            <a:ext cx="5765800" cy="4324350"/>
          </a:xfrm>
        </p:spPr>
      </p:pic>
    </p:spTree>
    <p:extLst>
      <p:ext uri="{BB962C8B-B14F-4D97-AF65-F5344CB8AC3E}">
        <p14:creationId xmlns:p14="http://schemas.microsoft.com/office/powerpoint/2010/main" val="546162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Σημείωμα αυτοκτονίας της </a:t>
            </a:r>
            <a:r>
              <a:rPr lang="el-GR" dirty="0" err="1" smtClean="0"/>
              <a:t>Γουλφ</a:t>
            </a:r>
            <a:endParaRPr lang="en-US" dirty="0"/>
          </a:p>
        </p:txBody>
      </p:sp>
      <p:sp>
        <p:nvSpPr>
          <p:cNvPr id="3" name="Θέση περιεχομένου 2"/>
          <p:cNvSpPr>
            <a:spLocks noGrp="1"/>
          </p:cNvSpPr>
          <p:nvPr>
            <p:ph idx="1"/>
          </p:nvPr>
        </p:nvSpPr>
        <p:spPr/>
        <p:txBody>
          <a:bodyPr>
            <a:normAutofit fontScale="62500" lnSpcReduction="20000"/>
          </a:bodyPr>
          <a:lstStyle/>
          <a:p>
            <a:r>
              <a:rPr lang="el-GR" dirty="0"/>
              <a:t>Αισθάνομαι σίγουρα πως τρελαίνομαι πάλι. Αισθάνομαι ότι δε μπορούμε να ξαναπεράσουμε άλλον ένα σαν εκ τους φοβερούς χρόνους. Και δεν θα συνέλθω ξανά τούτη τη φορά. Αρχίζω ν' ακούω φωνές και δε μπορώ να συγκεντρωθώ. Έτσι κάνω κείνο που μου φαίνεται καλύτερο για όλους μας. Μου 'χεις δώσει τη μέγιστη δυνατή ευτυχία. Ήσουν με κάθε τρόπο όλ' αυτά που κανείς δε θα μπορούσε να 'ναι. Δε γνωρίζω δυο ανθρώπους που θα μπορούσαν να είναι ευτυχέστεροι, μέχρι που με χτύπησε τούτη η φοβερή αρρώστια. Δεν μπορώ να την παλέψω άλλο. Ξέρω ότι χαλώ τη ζωή σου, που χωρίς εμένα θα μπορούσες να κάνεις. Και το ξέρεις πως το ξέρω. Βλέπεις δεν μπορώ μήτε να γράψω... ακόμη κι αυτό. Δε μπορώ να διαβάσω. Θέλω να πω πως οφείλω όλη την ευτυχία της ζωής μου σε σένα. Ήσουν ολότελα υπομονετικός μαζί μου και καλός σ' απίστευτο βαθμό. Θέλω να σ' το πω αυτό -ο καθένας το ξέρει. Αν κάποιος θα μπορούσε να μ' είχε σώσει, αυτός θα '</a:t>
            </a:r>
            <a:r>
              <a:rPr lang="el-GR" dirty="0" err="1"/>
              <a:t>σουν</a:t>
            </a:r>
            <a:r>
              <a:rPr lang="el-GR" dirty="0"/>
              <a:t> εσύ. Όλα έχουνε χαθεί για μένα μα βεβαιώνω για την καλοσύνη σου. Δεν μπορώ να συνεχίσω να χαλώ τη ζωή σου άλλο. Δεν σκέφτομαι ότι δυο άνθρωποι θα μπορούσαν να 'ναι ευτυχέστεροι απ' όσο ήμασταν εμείς.</a:t>
            </a:r>
            <a:endParaRPr lang="en-US" dirty="0"/>
          </a:p>
        </p:txBody>
      </p:sp>
    </p:spTree>
    <p:extLst>
      <p:ext uri="{BB962C8B-B14F-4D97-AF65-F5344CB8AC3E}">
        <p14:creationId xmlns:p14="http://schemas.microsoft.com/office/powerpoint/2010/main" val="1052698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n-US"/>
          </a:p>
        </p:txBody>
      </p:sp>
      <p:pic>
        <p:nvPicPr>
          <p:cNvPr id="3" name="Εικόνα 2"/>
          <p:cNvPicPr>
            <a:picLocks noChangeAspect="1"/>
          </p:cNvPicPr>
          <p:nvPr/>
        </p:nvPicPr>
        <p:blipFill>
          <a:blip r:embed="rId2"/>
          <a:stretch>
            <a:fillRect/>
          </a:stretch>
        </p:blipFill>
        <p:spPr>
          <a:xfrm>
            <a:off x="-108521" y="0"/>
            <a:ext cx="9347301" cy="7101408"/>
          </a:xfrm>
          <a:prstGeom prst="rect">
            <a:avLst/>
          </a:prstGeom>
        </p:spPr>
      </p:pic>
    </p:spTree>
    <p:extLst>
      <p:ext uri="{BB962C8B-B14F-4D97-AF65-F5344CB8AC3E}">
        <p14:creationId xmlns:p14="http://schemas.microsoft.com/office/powerpoint/2010/main" val="18601794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στικό">
  <a:themeElements>
    <a:clrScheme name="Αστικό">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480</TotalTime>
  <Words>9986</Words>
  <Application>Microsoft Office PowerPoint</Application>
  <PresentationFormat>Προβολή στην οθόνη (4:3)</PresentationFormat>
  <Paragraphs>163</Paragraphs>
  <Slides>39</Slides>
  <Notes>0</Notes>
  <HiddenSlides>0</HiddenSlides>
  <MMClips>2</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39</vt:i4>
      </vt:variant>
    </vt:vector>
  </HeadingPairs>
  <TitlesOfParts>
    <vt:vector size="44" baseType="lpstr">
      <vt:lpstr>Georgia</vt:lpstr>
      <vt:lpstr>Trebuchet MS</vt:lpstr>
      <vt:lpstr>Wingdings</vt:lpstr>
      <vt:lpstr>Wingdings 2</vt:lpstr>
      <vt:lpstr>Αστικό</vt:lpstr>
      <vt:lpstr> Μοντερνιστικές τεχνικές στο έργο   της Βιρτζίνια Γουλφ</vt:lpstr>
      <vt:lpstr>                                Μοντερνισμός</vt:lpstr>
      <vt:lpstr>                               Μοντερνισμός</vt:lpstr>
      <vt:lpstr> Χαρακτηριστικά της Λογοτεχνίας του Μοντερνισμού </vt:lpstr>
      <vt:lpstr>   Βιογραφία της Βιρτζίνια Γουλφ  </vt:lpstr>
      <vt:lpstr>   Βιογραφία της Βιρτζίνια Γουλφ</vt:lpstr>
      <vt:lpstr>                Ο θάνατος της Γουλφ    Από την ταινία «Οι ώρες» (Στίβεν Ντάλντρι, 2002)</vt:lpstr>
      <vt:lpstr>Σημείωμα αυτοκτονίας της Γουλφ</vt:lpstr>
      <vt:lpstr>Παρουσίαση του PowerPoint</vt:lpstr>
      <vt:lpstr>                Βιρτζίνια Γουλφ και Μοντερνισμός                          Ηχητικό ντοκουμέντο</vt:lpstr>
      <vt:lpstr>                 Βιρτζίνια Γουλφ και Μοντερνισμός</vt:lpstr>
      <vt:lpstr>           Ο φεμινισμός της Βιρτζίνια Γουλφ           </vt:lpstr>
      <vt:lpstr>         Ο φεμινισμός της Βιρτζίνια Γουλφ                   «Ένα δικό σου δωμάτιο»</vt:lpstr>
      <vt:lpstr>Μοντερνιστικές τεχνικές στο έργο της Βιρτζίνια Γουλφ Α. Εσωτερικός μονόλογος-Ροή συνείδησης</vt:lpstr>
      <vt:lpstr>                Η Γουλφ για τη ροή συνείδησης</vt:lpstr>
      <vt:lpstr>          Β.  Πολυπροσωπικός υποκειμενισμός </vt:lpstr>
      <vt:lpstr>Γ. Αντίθεση ανάμεσα στον «εσωτερικό» και τον «εξωτερικό»χρόνο</vt:lpstr>
      <vt:lpstr>                 Δ. Ενδιαφέρον για τα ελάσσονα</vt:lpstr>
      <vt:lpstr>       Η κριτική για την Γουλφ και η απάντησή της</vt:lpstr>
      <vt:lpstr>                               Βιβλιογραφία</vt:lpstr>
      <vt:lpstr>          Βιρτζίνια Γουλφ. Η κληρονομιά (1)</vt:lpstr>
      <vt:lpstr>          Βιρτζίνια Γουλφ. Η κληρονομιά (2)</vt:lpstr>
      <vt:lpstr>          Βιρτζίνια Γουλφ. Η κληρονομιά (3)</vt:lpstr>
      <vt:lpstr>               Βιρτζίνια Γουλφ. Η κληρονομιά (4)</vt:lpstr>
      <vt:lpstr>                    Βιρτζίνια Γουλφ. Η κληρονομιά (5)</vt:lpstr>
      <vt:lpstr>                  Βιρτζίνια Γουλφ. Η κληρονομιά (6)</vt:lpstr>
      <vt:lpstr>                   Βιρτζίνια Γουλφ. Η κληρονομιά(7)</vt:lpstr>
      <vt:lpstr>    Βιρτζίνια Γουλφ. Το καινούριο φόρεμα (1)</vt:lpstr>
      <vt:lpstr>           Βιρτζίνια Γουλφ. Το καινούριο φόρεμα (2)</vt:lpstr>
      <vt:lpstr>             Βιρτζίνια Γουλφ. Το καινούριο φόρεμα (3)</vt:lpstr>
      <vt:lpstr>           Βιρτζίνια Γουλφ. Το καινούριο φόρεμα (4)</vt:lpstr>
      <vt:lpstr> Βιρτζίνια Γουλφ. Το καινούριο φόρεμα (5)</vt:lpstr>
      <vt:lpstr>          Βιρτζίνια Γουλφ. Το καινούριο φόρεμα (6)</vt:lpstr>
      <vt:lpstr>            Βιρτζίνια Γουλφ. Το καινούριο φόρεμα (7)</vt:lpstr>
      <vt:lpstr> Βιρτζίνια Γουλφ. Το καινούριο φόρεμα (8)</vt:lpstr>
      <vt:lpstr> Βιρτζίνια Γουλφ. Το καινούριο φόρεμα (9)</vt:lpstr>
      <vt:lpstr>                  The Legacy</vt:lpstr>
      <vt:lpstr>                The Legacy</vt:lpstr>
      <vt:lpstr>              The Legacy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Μοντερνιστικές τεχνικές στο έργο της Βιρτζίνιας Γούλφ</dc:title>
  <dc:creator>Library</dc:creator>
  <cp:lastModifiedBy>Vania Syrmou</cp:lastModifiedBy>
  <cp:revision>91</cp:revision>
  <dcterms:created xsi:type="dcterms:W3CDTF">2018-10-31T06:45:54Z</dcterms:created>
  <dcterms:modified xsi:type="dcterms:W3CDTF">2025-12-14T18:24:09Z</dcterms:modified>
</cp:coreProperties>
</file>