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40"/>
  </p:notesMasterIdLst>
  <p:handoutMasterIdLst>
    <p:handoutMasterId r:id="rId41"/>
  </p:handoutMasterIdLst>
  <p:sldIdLst>
    <p:sldId id="256" r:id="rId5"/>
    <p:sldId id="332" r:id="rId6"/>
    <p:sldId id="263" r:id="rId7"/>
    <p:sldId id="300" r:id="rId8"/>
    <p:sldId id="299" r:id="rId9"/>
    <p:sldId id="301" r:id="rId10"/>
    <p:sldId id="302" r:id="rId11"/>
    <p:sldId id="271" r:id="rId12"/>
    <p:sldId id="303" r:id="rId13"/>
    <p:sldId id="304" r:id="rId14"/>
    <p:sldId id="306" r:id="rId15"/>
    <p:sldId id="285"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9" r:id="rId30"/>
    <p:sldId id="320" r:id="rId31"/>
    <p:sldId id="321" r:id="rId32"/>
    <p:sldId id="322" r:id="rId33"/>
    <p:sldId id="323" r:id="rId34"/>
    <p:sldId id="324" r:id="rId35"/>
    <p:sldId id="331" r:id="rId36"/>
    <p:sldId id="325" r:id="rId37"/>
    <p:sldId id="326" r:id="rId38"/>
    <p:sldId id="333" r:id="rId39"/>
  </p:sldIdLst>
  <p:sldSz cx="12192000" cy="6858000"/>
  <p:notesSz cx="6858000" cy="9144000"/>
  <p:defaultTextStyle>
    <a:defPPr rtl="0">
      <a:defRPr lang="el-G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89C"/>
    <a:srgbClr val="AF1D05"/>
    <a:srgbClr val="811919"/>
    <a:srgbClr val="668C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0698" autoAdjust="0"/>
  </p:normalViewPr>
  <p:slideViewPr>
    <p:cSldViewPr snapToGrid="0">
      <p:cViewPr varScale="1">
        <p:scale>
          <a:sx n="110" d="100"/>
          <a:sy n="110" d="100"/>
        </p:scale>
        <p:origin x="516" y="7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dirty="0"/>
          </a:p>
        </p:txBody>
      </p:sp>
      <p:sp>
        <p:nvSpPr>
          <p:cNvPr id="3" name="Θέση ημερομηνίας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FEFE1A98-06B0-49AA-A0AE-F65317C72E54}" type="datetime1">
              <a:rPr lang="el-GR" smtClean="0"/>
              <a:pPr rtl="0"/>
              <a:t>16/1/2021</a:t>
            </a:fld>
            <a:endParaRPr lang="el-GR" dirty="0"/>
          </a:p>
        </p:txBody>
      </p:sp>
      <p:sp>
        <p:nvSpPr>
          <p:cNvPr id="4" name="Θέση υποσέλιδου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dirty="0"/>
          </a:p>
        </p:txBody>
      </p:sp>
      <p:sp>
        <p:nvSpPr>
          <p:cNvPr id="5" name="Θέση αριθμού διαφάνειας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75DC4F1-CC00-4E21-8F9B-51DE3107EA3A}" type="slidenum">
              <a:rPr lang="el-GR" smtClean="0"/>
              <a:pPr rtl="0"/>
              <a:t>‹#›</a:t>
            </a:fld>
            <a:endParaRPr lang="el-GR" dirty="0"/>
          </a:p>
        </p:txBody>
      </p:sp>
    </p:spTree>
    <p:extLst>
      <p:ext uri="{BB962C8B-B14F-4D97-AF65-F5344CB8AC3E}">
        <p14:creationId xmlns:p14="http://schemas.microsoft.com/office/powerpoint/2010/main" val="34381735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l-GR" noProof="0"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FC466A6-279E-4F0F-9A83-A9FDD022387C}" type="datetime1">
              <a:rPr lang="el-GR" noProof="0" smtClean="0"/>
              <a:pPr rtl="0"/>
              <a:t>16/1/2021</a:t>
            </a:fld>
            <a:endParaRPr lang="el-GR" noProof="0"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l-GR" noProof="0"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l-GR" noProof="0"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6D563E5-3F3B-4F78-9C71-DC2608869805}" type="slidenum">
              <a:rPr lang="el-GR" noProof="0" smtClean="0"/>
              <a:pPr rtl="0"/>
              <a:t>‹#›</a:t>
            </a:fld>
            <a:endParaRPr lang="el-GR" noProof="0" dirty="0"/>
          </a:p>
        </p:txBody>
      </p:sp>
    </p:spTree>
    <p:extLst>
      <p:ext uri="{BB962C8B-B14F-4D97-AF65-F5344CB8AC3E}">
        <p14:creationId xmlns:p14="http://schemas.microsoft.com/office/powerpoint/2010/main" val="3303684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6D563E5-3F3B-4F78-9C71-DC2608869805}" type="slidenum">
              <a:rPr lang="el-GR" smtClean="0"/>
              <a:pPr rtl="0"/>
              <a:t>1</a:t>
            </a:fld>
            <a:endParaRPr lang="el-GR" dirty="0"/>
          </a:p>
        </p:txBody>
      </p:sp>
    </p:spTree>
    <p:extLst>
      <p:ext uri="{BB962C8B-B14F-4D97-AF65-F5344CB8AC3E}">
        <p14:creationId xmlns:p14="http://schemas.microsoft.com/office/powerpoint/2010/main" val="148839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rtlCol="0"/>
          <a:lstStyle/>
          <a:p>
            <a:pPr rtl="0"/>
            <a:endParaRPr lang="el-GR" dirty="0"/>
          </a:p>
        </p:txBody>
      </p:sp>
      <p:sp>
        <p:nvSpPr>
          <p:cNvPr id="4" name="Θέση αριθμού διαφάνειας 3"/>
          <p:cNvSpPr>
            <a:spLocks noGrp="1"/>
          </p:cNvSpPr>
          <p:nvPr>
            <p:ph type="sldNum" sz="quarter" idx="10"/>
          </p:nvPr>
        </p:nvSpPr>
        <p:spPr/>
        <p:txBody>
          <a:bodyPr rtlCol="0"/>
          <a:lstStyle/>
          <a:p>
            <a:pPr rtl="0"/>
            <a:fld id="{56D563E5-3F3B-4F78-9C71-DC2608869805}" type="slidenum">
              <a:rPr lang="el-GR" smtClean="0"/>
              <a:pPr rtl="0"/>
              <a:t>3</a:t>
            </a:fld>
            <a:endParaRPr lang="el-GR" dirty="0"/>
          </a:p>
        </p:txBody>
      </p:sp>
    </p:spTree>
    <p:extLst>
      <p:ext uri="{BB962C8B-B14F-4D97-AF65-F5344CB8AC3E}">
        <p14:creationId xmlns:p14="http://schemas.microsoft.com/office/powerpoint/2010/main" val="3563482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8" name="Ομάδα 7"/>
          <p:cNvGrpSpPr/>
          <p:nvPr/>
        </p:nvGrpSpPr>
        <p:grpSpPr>
          <a:xfrm>
            <a:off x="0" y="3175"/>
            <a:ext cx="12198350" cy="6875463"/>
            <a:chOff x="0" y="3175"/>
            <a:chExt cx="12198350" cy="6875463"/>
          </a:xfrm>
        </p:grpSpPr>
        <p:sp>
          <p:nvSpPr>
            <p:cNvPr id="11" name="Ελεύθερη σχεδίαση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Ελεύθερη σχεδίαση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Ελεύθερη σχεδίαση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Θέση ημερομηνίας 3"/>
          <p:cNvSpPr>
            <a:spLocks noGrp="1"/>
          </p:cNvSpPr>
          <p:nvPr>
            <p:ph type="dt" sz="half" idx="10"/>
          </p:nvPr>
        </p:nvSpPr>
        <p:spPr>
          <a:xfrm>
            <a:off x="8973319" y="6442524"/>
            <a:ext cx="2743200" cy="365125"/>
          </a:xfrm>
        </p:spPr>
        <p:txBody>
          <a:bodyPr rtlCol="0"/>
          <a:lstStyle/>
          <a:p>
            <a:pPr rtl="0"/>
            <a:fld id="{DDA54534-97E4-4821-8606-B15212A36E3D}" type="datetime1">
              <a:rPr lang="el-GR" noProof="0" smtClean="0"/>
              <a:pPr rtl="0"/>
              <a:t>16/1/2021</a:t>
            </a:fld>
            <a:endParaRPr lang="el-GR" noProof="0" dirty="0"/>
          </a:p>
        </p:txBody>
      </p:sp>
      <p:sp>
        <p:nvSpPr>
          <p:cNvPr id="5" name="Σύμβολο κράτησης θέσης υποσέλιδου 4"/>
          <p:cNvSpPr>
            <a:spLocks noGrp="1"/>
          </p:cNvSpPr>
          <p:nvPr>
            <p:ph type="ftr" sz="quarter" idx="11"/>
          </p:nvPr>
        </p:nvSpPr>
        <p:spPr>
          <a:xfrm>
            <a:off x="4032210" y="6442524"/>
            <a:ext cx="4114800" cy="365125"/>
          </a:xfrm>
        </p:spPr>
        <p:txBody>
          <a:bodyPr rtlCol="0"/>
          <a:lstStyle>
            <a:lvl1pPr algn="ctr">
              <a:defRPr/>
            </a:lvl1pPr>
          </a:lstStyle>
          <a:p>
            <a:pPr rtl="0"/>
            <a:endParaRPr lang="el-GR" noProof="0" dirty="0"/>
          </a:p>
        </p:txBody>
      </p:sp>
      <p:sp>
        <p:nvSpPr>
          <p:cNvPr id="6" name="Θέση αριθμού διαφάνειας 5"/>
          <p:cNvSpPr>
            <a:spLocks noGrp="1"/>
          </p:cNvSpPr>
          <p:nvPr>
            <p:ph type="sldNum" sz="quarter" idx="12"/>
          </p:nvPr>
        </p:nvSpPr>
        <p:spPr>
          <a:xfrm>
            <a:off x="466432" y="6442524"/>
            <a:ext cx="2755378" cy="365125"/>
          </a:xfrm>
        </p:spPr>
        <p:txBody>
          <a:bodyPr rtlCol="0" anchor="ctr"/>
          <a:lstStyle>
            <a:lvl1pPr algn="l">
              <a:defRPr sz="1200"/>
            </a:lvl1pPr>
          </a:lstStyle>
          <a:p>
            <a:pPr rtl="0"/>
            <a:fld id="{FAEF9944-A4F6-4C59-AEBD-678D6480B8EA}" type="slidenum">
              <a:rPr lang="el-GR" noProof="0" smtClean="0"/>
              <a:pPr rtl="0"/>
              <a:t>‹#›</a:t>
            </a:fld>
            <a:endParaRPr lang="el-GR" noProof="0" dirty="0"/>
          </a:p>
        </p:txBody>
      </p:sp>
      <p:sp>
        <p:nvSpPr>
          <p:cNvPr id="68" name="Ελεύθερη σχεδίαση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Ομάδα 8"/>
          <p:cNvGrpSpPr/>
          <p:nvPr/>
        </p:nvGrpSpPr>
        <p:grpSpPr>
          <a:xfrm>
            <a:off x="7320300" y="467784"/>
            <a:ext cx="4875213" cy="5922963"/>
            <a:chOff x="7320300" y="467784"/>
            <a:chExt cx="4875213" cy="5922963"/>
          </a:xfrm>
        </p:grpSpPr>
        <p:sp>
          <p:nvSpPr>
            <p:cNvPr id="231" name="Ελεύθερη σχεδίαση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Ελεύθερη σχεδίαση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Ευθεία γραμμή σύνδεσης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Τίτλος 1"/>
          <p:cNvSpPr>
            <a:spLocks noGrp="1"/>
          </p:cNvSpPr>
          <p:nvPr>
            <p:ph type="ctrTitle"/>
          </p:nvPr>
        </p:nvSpPr>
        <p:spPr>
          <a:xfrm>
            <a:off x="7920752" y="1023867"/>
            <a:ext cx="3793678" cy="3349641"/>
          </a:xfrm>
        </p:spPr>
        <p:txBody>
          <a:bodyPr rtlCol="0" anchor="t">
            <a:normAutofit/>
          </a:bodyPr>
          <a:lstStyle>
            <a:lvl1pPr algn="l">
              <a:lnSpc>
                <a:spcPct val="105000"/>
              </a:lnSpc>
              <a:defRPr sz="3900" baseline="0">
                <a:solidFill>
                  <a:schemeClr val="bg2"/>
                </a:solidFill>
              </a:defRPr>
            </a:lvl1pPr>
          </a:lstStyle>
          <a:p>
            <a:pPr rtl="0"/>
            <a:r>
              <a:rPr lang="el-GR" noProof="0"/>
              <a:t>Kλικ για επεξεργασία του τίτλου</a:t>
            </a:r>
            <a:endParaRPr lang="el-GR" noProof="0" dirty="0"/>
          </a:p>
        </p:txBody>
      </p:sp>
      <p:sp>
        <p:nvSpPr>
          <p:cNvPr id="3" name="Υπότιτλος 2"/>
          <p:cNvSpPr>
            <a:spLocks noGrp="1"/>
          </p:cNvSpPr>
          <p:nvPr>
            <p:ph type="subTitle" idx="1"/>
          </p:nvPr>
        </p:nvSpPr>
        <p:spPr>
          <a:xfrm>
            <a:off x="7920752" y="4945377"/>
            <a:ext cx="3793678" cy="1037760"/>
          </a:xfrm>
        </p:spPr>
        <p:txBody>
          <a:bodyPr rtlCol="0"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l-GR" noProof="0"/>
              <a:t>Κάντε κλικ για να επεξεργαστείτε τον υπότιτλο του υποδείγματος</a:t>
            </a:r>
            <a:endParaRPr lang="el-GR" noProof="0"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Kλικ για επεξεργασία του τίτλου</a:t>
            </a:r>
            <a:endParaRPr lang="el-GR" noProof="0" dirty="0"/>
          </a:p>
        </p:txBody>
      </p:sp>
      <p:sp>
        <p:nvSpPr>
          <p:cNvPr id="3" name="Θέση κατακόρυφου κειμένου 2"/>
          <p:cNvSpPr>
            <a:spLocks noGrp="1"/>
          </p:cNvSpPr>
          <p:nvPr>
            <p:ph type="body" orient="vert" idx="1"/>
          </p:nvPr>
        </p:nvSpPr>
        <p:spPr/>
        <p:txBody>
          <a:bodyPr vert="eaVert" rtlCol="0"/>
          <a:lstStyle/>
          <a:p>
            <a:pPr lvl="0" rtl="0"/>
            <a:r>
              <a:rPr lang="el-GR" noProof="0"/>
              <a:t>Kλικ για επεξεργασία των στυλ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endParaRPr lang="el-GR" noProof="0" dirty="0"/>
          </a:p>
        </p:txBody>
      </p:sp>
      <p:sp>
        <p:nvSpPr>
          <p:cNvPr id="4" name="Θέση ημερομηνίας 3"/>
          <p:cNvSpPr>
            <a:spLocks noGrp="1"/>
          </p:cNvSpPr>
          <p:nvPr>
            <p:ph type="dt" sz="half" idx="10"/>
          </p:nvPr>
        </p:nvSpPr>
        <p:spPr/>
        <p:txBody>
          <a:bodyPr rtlCol="0"/>
          <a:lstStyle/>
          <a:p>
            <a:pPr rtl="0"/>
            <a:fld id="{E6070D46-CC5A-4E29-ABB2-48784766F42C}" type="datetime1">
              <a:rPr lang="el-GR" noProof="0" smtClean="0"/>
              <a:pPr rtl="0"/>
              <a:t>16/1/2021</a:t>
            </a:fld>
            <a:endParaRPr lang="el-GR" noProof="0" dirty="0"/>
          </a:p>
        </p:txBody>
      </p:sp>
      <p:sp>
        <p:nvSpPr>
          <p:cNvPr id="5" name="Θέση υποσέλιδου 4"/>
          <p:cNvSpPr>
            <a:spLocks noGrp="1"/>
          </p:cNvSpPr>
          <p:nvPr>
            <p:ph type="ftr" sz="quarter" idx="11"/>
          </p:nvPr>
        </p:nvSpPr>
        <p:spPr/>
        <p:txBody>
          <a:bodyPr rtlCol="0"/>
          <a:lstStyle/>
          <a:p>
            <a:pPr rtl="0"/>
            <a:endParaRPr lang="el-GR" noProof="0" dirty="0"/>
          </a:p>
        </p:txBody>
      </p:sp>
      <p:sp>
        <p:nvSpPr>
          <p:cNvPr id="6" name="Θέση αριθμού διαφάνειας 5"/>
          <p:cNvSpPr>
            <a:spLocks noGrp="1"/>
          </p:cNvSpPr>
          <p:nvPr>
            <p:ph type="sldNum" sz="quarter" idx="12"/>
          </p:nvPr>
        </p:nvSpPr>
        <p:spPr/>
        <p:txBody>
          <a:bodyPr rtlCol="0"/>
          <a:lstStyle/>
          <a:p>
            <a:pPr rtl="0"/>
            <a:fld id="{FAEF9944-A4F6-4C59-AEBD-678D6480B8EA}" type="slidenum">
              <a:rPr lang="el-GR" noProof="0" smtClean="0"/>
              <a:pPr rtl="0"/>
              <a:t>‹#›</a:t>
            </a:fld>
            <a:endParaRPr lang="el-GR"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8" name="Ομάδα 7"/>
          <p:cNvGrpSpPr/>
          <p:nvPr/>
        </p:nvGrpSpPr>
        <p:grpSpPr>
          <a:xfrm>
            <a:off x="400714" y="362425"/>
            <a:ext cx="3495979" cy="6204388"/>
            <a:chOff x="400714" y="362425"/>
            <a:chExt cx="3495979" cy="6204388"/>
          </a:xfrm>
        </p:grpSpPr>
        <p:sp>
          <p:nvSpPr>
            <p:cNvPr id="25" name="Ελεύθερη σχεδίαση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Ελεύθερη σχεδίαση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Κατακόρυφος τίτλος 1"/>
          <p:cNvSpPr>
            <a:spLocks noGrp="1"/>
          </p:cNvSpPr>
          <p:nvPr>
            <p:ph type="title" orient="vert"/>
          </p:nvPr>
        </p:nvSpPr>
        <p:spPr>
          <a:xfrm>
            <a:off x="9277965" y="507037"/>
            <a:ext cx="1571626" cy="5339932"/>
          </a:xfrm>
        </p:spPr>
        <p:txBody>
          <a:bodyPr vert="eaVert" rtlCol="0"/>
          <a:lstStyle/>
          <a:p>
            <a:pPr rtl="0"/>
            <a:r>
              <a:rPr lang="el-GR" noProof="0"/>
              <a:t>Kλικ για επεξεργασία του τίτλου</a:t>
            </a:r>
            <a:endParaRPr lang="el-GR" noProof="0" dirty="0"/>
          </a:p>
        </p:txBody>
      </p:sp>
      <p:sp>
        <p:nvSpPr>
          <p:cNvPr id="3" name="Θέση κατακόρυφου κειμένου 2"/>
          <p:cNvSpPr>
            <a:spLocks noGrp="1"/>
          </p:cNvSpPr>
          <p:nvPr>
            <p:ph type="body" orient="vert" idx="1"/>
          </p:nvPr>
        </p:nvSpPr>
        <p:spPr>
          <a:xfrm>
            <a:off x="2933700" y="524373"/>
            <a:ext cx="5959577" cy="5322596"/>
          </a:xfrm>
        </p:spPr>
        <p:txBody>
          <a:bodyPr vert="eaVert" rtlCol="0"/>
          <a:lstStyle/>
          <a:p>
            <a:pPr lvl="0" rtl="0"/>
            <a:r>
              <a:rPr lang="el-GR" noProof="0"/>
              <a:t>Kλικ για επεξεργασία των στυλ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endParaRPr lang="el-GR" noProof="0" dirty="0"/>
          </a:p>
        </p:txBody>
      </p:sp>
      <p:sp>
        <p:nvSpPr>
          <p:cNvPr id="4" name="Θέση ημερομηνίας 3"/>
          <p:cNvSpPr>
            <a:spLocks noGrp="1"/>
          </p:cNvSpPr>
          <p:nvPr>
            <p:ph type="dt" sz="half" idx="10"/>
          </p:nvPr>
        </p:nvSpPr>
        <p:spPr>
          <a:xfrm>
            <a:off x="9277965" y="6296615"/>
            <a:ext cx="2505996" cy="365125"/>
          </a:xfrm>
        </p:spPr>
        <p:txBody>
          <a:bodyPr rtlCol="0"/>
          <a:lstStyle/>
          <a:p>
            <a:pPr rtl="0"/>
            <a:fld id="{E55C3EF9-9A06-4A34-B4F1-B5D08920A572}" type="datetime1">
              <a:rPr lang="el-GR" noProof="0" smtClean="0"/>
              <a:pPr rtl="0"/>
              <a:t>16/1/2021</a:t>
            </a:fld>
            <a:endParaRPr lang="el-GR" noProof="0" dirty="0"/>
          </a:p>
        </p:txBody>
      </p:sp>
      <p:sp>
        <p:nvSpPr>
          <p:cNvPr id="5" name="Σύμβολο κράτησης θέσης υποσέλιδου 4"/>
          <p:cNvSpPr>
            <a:spLocks noGrp="1"/>
          </p:cNvSpPr>
          <p:nvPr>
            <p:ph type="ftr" sz="quarter" idx="11"/>
          </p:nvPr>
        </p:nvSpPr>
        <p:spPr>
          <a:xfrm>
            <a:off x="2933699" y="6296615"/>
            <a:ext cx="5959577" cy="365125"/>
          </a:xfrm>
        </p:spPr>
        <p:txBody>
          <a:bodyPr rtlCol="0"/>
          <a:lstStyle/>
          <a:p>
            <a:pPr rtl="0"/>
            <a:endParaRPr lang="el-GR" noProof="0" dirty="0"/>
          </a:p>
        </p:txBody>
      </p:sp>
      <p:sp>
        <p:nvSpPr>
          <p:cNvPr id="6" name="Θέση αριθμού διαφάνειας 5"/>
          <p:cNvSpPr>
            <a:spLocks noGrp="1"/>
          </p:cNvSpPr>
          <p:nvPr>
            <p:ph type="sldNum" sz="quarter" idx="12"/>
          </p:nvPr>
        </p:nvSpPr>
        <p:spPr>
          <a:xfrm rot="5400000">
            <a:off x="8734643" y="2853201"/>
            <a:ext cx="5383267" cy="604269"/>
          </a:xfrm>
        </p:spPr>
        <p:txBody>
          <a:bodyPr rtlCol="0"/>
          <a:lstStyle>
            <a:lvl1pPr algn="l">
              <a:defRPr/>
            </a:lvl1pPr>
          </a:lstStyle>
          <a:p>
            <a:pPr rtl="0"/>
            <a:fld id="{FAEF9944-A4F6-4C59-AEBD-678D6480B8EA}" type="slidenum">
              <a:rPr lang="el-GR" noProof="0" smtClean="0"/>
              <a:pPr rtl="0"/>
              <a:t>‹#›</a:t>
            </a:fld>
            <a:endParaRPr lang="el-GR" noProof="0" dirty="0"/>
          </a:p>
        </p:txBody>
      </p:sp>
      <p:cxnSp>
        <p:nvCxnSpPr>
          <p:cNvPr id="7" name="Ευθεία γραμμή σύνδεσης 6"/>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Kλικ για επεξεργασία του τίτλου</a:t>
            </a:r>
            <a:endParaRPr lang="el-GR" noProof="0" dirty="0"/>
          </a:p>
        </p:txBody>
      </p:sp>
      <p:sp>
        <p:nvSpPr>
          <p:cNvPr id="3" name="Θέση περιεχομένου 2"/>
          <p:cNvSpPr>
            <a:spLocks noGrp="1"/>
          </p:cNvSpPr>
          <p:nvPr>
            <p:ph idx="1"/>
          </p:nvPr>
        </p:nvSpPr>
        <p:spPr/>
        <p:txBody>
          <a:bodyPr rtlCol="0"/>
          <a:lstStyle/>
          <a:p>
            <a:pPr lvl="0" rtl="0"/>
            <a:r>
              <a:rPr lang="el-GR" noProof="0"/>
              <a:t>Kλικ για επεξεργασία των στυλ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endParaRPr lang="el-GR" noProof="0" dirty="0"/>
          </a:p>
        </p:txBody>
      </p:sp>
      <p:sp>
        <p:nvSpPr>
          <p:cNvPr id="4" name="Θέση ημερομηνίας 3"/>
          <p:cNvSpPr>
            <a:spLocks noGrp="1"/>
          </p:cNvSpPr>
          <p:nvPr>
            <p:ph type="dt" sz="half" idx="10"/>
          </p:nvPr>
        </p:nvSpPr>
        <p:spPr/>
        <p:txBody>
          <a:bodyPr rtlCol="0"/>
          <a:lstStyle/>
          <a:p>
            <a:pPr rtl="0"/>
            <a:fld id="{2E4C166B-1824-443E-A53A-5D6056FCBEE1}" type="datetime1">
              <a:rPr lang="el-GR" noProof="0" smtClean="0"/>
              <a:pPr rtl="0"/>
              <a:t>16/1/2021</a:t>
            </a:fld>
            <a:endParaRPr lang="el-GR" noProof="0" dirty="0"/>
          </a:p>
        </p:txBody>
      </p:sp>
      <p:sp>
        <p:nvSpPr>
          <p:cNvPr id="5" name="Θέση υποσέλιδου 4"/>
          <p:cNvSpPr>
            <a:spLocks noGrp="1"/>
          </p:cNvSpPr>
          <p:nvPr>
            <p:ph type="ftr" sz="quarter" idx="11"/>
          </p:nvPr>
        </p:nvSpPr>
        <p:spPr/>
        <p:txBody>
          <a:bodyPr rtlCol="0"/>
          <a:lstStyle/>
          <a:p>
            <a:pPr rtl="0"/>
            <a:endParaRPr lang="el-GR" noProof="0" dirty="0"/>
          </a:p>
        </p:txBody>
      </p:sp>
      <p:sp>
        <p:nvSpPr>
          <p:cNvPr id="6" name="Θέση αριθμού διαφάνειας 5"/>
          <p:cNvSpPr>
            <a:spLocks noGrp="1"/>
          </p:cNvSpPr>
          <p:nvPr>
            <p:ph type="sldNum" sz="quarter" idx="12"/>
          </p:nvPr>
        </p:nvSpPr>
        <p:spPr/>
        <p:txBody>
          <a:bodyPr rtlCol="0"/>
          <a:lstStyle/>
          <a:p>
            <a:pPr rtl="0"/>
            <a:fld id="{FAEF9944-A4F6-4C59-AEBD-678D6480B8EA}" type="slidenum">
              <a:rPr lang="el-GR" noProof="0" smtClean="0"/>
              <a:pPr rtl="0"/>
              <a:t>‹#›</a:t>
            </a:fld>
            <a:endParaRPr lang="el-GR"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accent1"/>
        </a:solidFill>
        <a:effectLst/>
      </p:bgPr>
    </p:bg>
    <p:spTree>
      <p:nvGrpSpPr>
        <p:cNvPr id="1" name=""/>
        <p:cNvGrpSpPr/>
        <p:nvPr/>
      </p:nvGrpSpPr>
      <p:grpSpPr>
        <a:xfrm>
          <a:off x="0" y="0"/>
          <a:ext cx="0" cy="0"/>
          <a:chOff x="0" y="0"/>
          <a:chExt cx="0" cy="0"/>
        </a:xfrm>
      </p:grpSpPr>
      <p:sp>
        <p:nvSpPr>
          <p:cNvPr id="10" name="Ελεύθερη σχεδίαση 5"/>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Ομάδα 8"/>
          <p:cNvGrpSpPr/>
          <p:nvPr/>
        </p:nvGrpSpPr>
        <p:grpSpPr>
          <a:xfrm>
            <a:off x="2452688" y="1262063"/>
            <a:ext cx="7286625" cy="4333875"/>
            <a:chOff x="2452688" y="1262063"/>
            <a:chExt cx="7286625" cy="4333875"/>
          </a:xfrm>
        </p:grpSpPr>
        <p:sp>
          <p:nvSpPr>
            <p:cNvPr id="175" name="Ελεύθερη σχεδίαση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Ελεύθερη σχεδίαση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Ευθεία γραμμή σύνδεσης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Θέση ημερομηνίας 3"/>
          <p:cNvSpPr>
            <a:spLocks noGrp="1"/>
          </p:cNvSpPr>
          <p:nvPr>
            <p:ph type="dt" sz="half" idx="10"/>
          </p:nvPr>
        </p:nvSpPr>
        <p:spPr>
          <a:xfrm>
            <a:off x="8984743" y="6296730"/>
            <a:ext cx="2743200" cy="365125"/>
          </a:xfrm>
        </p:spPr>
        <p:txBody>
          <a:bodyPr rtlCol="0"/>
          <a:lstStyle>
            <a:lvl1pPr>
              <a:defRPr>
                <a:solidFill>
                  <a:schemeClr val="bg2"/>
                </a:solidFill>
              </a:defRPr>
            </a:lvl1pPr>
          </a:lstStyle>
          <a:p>
            <a:pPr rtl="0"/>
            <a:fld id="{9B2FCA3A-C23A-4901-92B4-9BF4B8549DDC}" type="datetime1">
              <a:rPr lang="el-GR" noProof="0" smtClean="0"/>
              <a:pPr rtl="0"/>
              <a:t>16/1/2021</a:t>
            </a:fld>
            <a:endParaRPr lang="el-GR" noProof="0" dirty="0"/>
          </a:p>
        </p:txBody>
      </p:sp>
      <p:sp>
        <p:nvSpPr>
          <p:cNvPr id="5" name="Σύμβολο κράτησης θέσης υποσέλιδου 4"/>
          <p:cNvSpPr>
            <a:spLocks noGrp="1"/>
          </p:cNvSpPr>
          <p:nvPr>
            <p:ph type="ftr" sz="quarter" idx="11"/>
          </p:nvPr>
        </p:nvSpPr>
        <p:spPr>
          <a:xfrm>
            <a:off x="4040910" y="6296730"/>
            <a:ext cx="4114800" cy="365125"/>
          </a:xfrm>
        </p:spPr>
        <p:txBody>
          <a:bodyPr rtlCol="0"/>
          <a:lstStyle>
            <a:lvl1pPr algn="ctr">
              <a:defRPr>
                <a:solidFill>
                  <a:schemeClr val="bg2"/>
                </a:solidFill>
              </a:defRPr>
            </a:lvl1pPr>
          </a:lstStyle>
          <a:p>
            <a:pPr rtl="0"/>
            <a:endParaRPr lang="el-GR" noProof="0" dirty="0"/>
          </a:p>
        </p:txBody>
      </p:sp>
      <p:sp>
        <p:nvSpPr>
          <p:cNvPr id="6" name="Θέση αριθμού διαφάνειας 5"/>
          <p:cNvSpPr>
            <a:spLocks noGrp="1"/>
          </p:cNvSpPr>
          <p:nvPr>
            <p:ph type="sldNum" sz="quarter" idx="12"/>
          </p:nvPr>
        </p:nvSpPr>
        <p:spPr>
          <a:xfrm>
            <a:off x="464076" y="6296730"/>
            <a:ext cx="2781542" cy="365125"/>
          </a:xfrm>
        </p:spPr>
        <p:txBody>
          <a:bodyPr rtlCol="0" anchor="ctr"/>
          <a:lstStyle>
            <a:lvl1pPr algn="l">
              <a:defRPr sz="1200">
                <a:solidFill>
                  <a:schemeClr val="bg2"/>
                </a:solidFill>
              </a:defRPr>
            </a:lvl1pPr>
          </a:lstStyle>
          <a:p>
            <a:pPr rtl="0"/>
            <a:fld id="{FAEF9944-A4F6-4C59-AEBD-678D6480B8EA}" type="slidenum">
              <a:rPr lang="el-GR" noProof="0" smtClean="0"/>
              <a:pPr rtl="0"/>
              <a:t>‹#›</a:t>
            </a:fld>
            <a:endParaRPr lang="el-GR" noProof="0" dirty="0"/>
          </a:p>
        </p:txBody>
      </p:sp>
      <p:sp>
        <p:nvSpPr>
          <p:cNvPr id="2" name="Τίτλος 1"/>
          <p:cNvSpPr>
            <a:spLocks noGrp="1"/>
          </p:cNvSpPr>
          <p:nvPr>
            <p:ph type="title"/>
          </p:nvPr>
        </p:nvSpPr>
        <p:spPr>
          <a:xfrm>
            <a:off x="3162301" y="1830579"/>
            <a:ext cx="5859724" cy="1841715"/>
          </a:xfrm>
        </p:spPr>
        <p:txBody>
          <a:bodyPr rtlCol="0" anchor="t">
            <a:normAutofit/>
          </a:bodyPr>
          <a:lstStyle>
            <a:lvl1pPr algn="ctr">
              <a:lnSpc>
                <a:spcPct val="105000"/>
              </a:lnSpc>
              <a:defRPr sz="3900" baseline="0">
                <a:solidFill>
                  <a:schemeClr val="tx2">
                    <a:lumMod val="75000"/>
                    <a:lumOff val="25000"/>
                  </a:schemeClr>
                </a:solidFill>
              </a:defRPr>
            </a:lvl1pPr>
          </a:lstStyle>
          <a:p>
            <a:pPr rtl="0"/>
            <a:r>
              <a:rPr lang="el-GR" noProof="0"/>
              <a:t>Kλικ για επεξεργασία του τίτλου</a:t>
            </a:r>
            <a:endParaRPr lang="el-GR" noProof="0" dirty="0"/>
          </a:p>
        </p:txBody>
      </p:sp>
      <p:sp>
        <p:nvSpPr>
          <p:cNvPr id="3" name="Θέση κειμένου 2"/>
          <p:cNvSpPr>
            <a:spLocks noGrp="1"/>
          </p:cNvSpPr>
          <p:nvPr>
            <p:ph type="body" idx="1"/>
          </p:nvPr>
        </p:nvSpPr>
        <p:spPr>
          <a:xfrm>
            <a:off x="3814584" y="4176131"/>
            <a:ext cx="4566474" cy="1038807"/>
          </a:xfrm>
        </p:spPr>
        <p:txBody>
          <a:bodyPr rtlCol="0">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l-GR" noProof="0"/>
              <a:t>Kλικ για επεξεργασία των στυλ του υποδείγματος</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ομένων">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Kλικ για επεξεργασία του τίτλου</a:t>
            </a:r>
            <a:endParaRPr lang="el-GR" noProof="0" dirty="0"/>
          </a:p>
        </p:txBody>
      </p:sp>
      <p:sp>
        <p:nvSpPr>
          <p:cNvPr id="3" name="Θέση περιεχομένου 2"/>
          <p:cNvSpPr>
            <a:spLocks noGrp="1"/>
          </p:cNvSpPr>
          <p:nvPr>
            <p:ph sz="half" idx="1"/>
          </p:nvPr>
        </p:nvSpPr>
        <p:spPr>
          <a:xfrm>
            <a:off x="2933699" y="2438399"/>
            <a:ext cx="4160520" cy="3657601"/>
          </a:xfrm>
        </p:spPr>
        <p:txBody>
          <a:bodyPr rtlCol="0"/>
          <a:lstStyle/>
          <a:p>
            <a:pPr lvl="0" rtl="0"/>
            <a:r>
              <a:rPr lang="el-GR" noProof="0"/>
              <a:t>Kλικ για επεξεργασία των στυλ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endParaRPr lang="el-GR" noProof="0" dirty="0"/>
          </a:p>
        </p:txBody>
      </p:sp>
      <p:sp>
        <p:nvSpPr>
          <p:cNvPr id="4" name="Θέση περιεχομένου 3"/>
          <p:cNvSpPr>
            <a:spLocks noGrp="1"/>
          </p:cNvSpPr>
          <p:nvPr>
            <p:ph sz="half" idx="2"/>
          </p:nvPr>
        </p:nvSpPr>
        <p:spPr>
          <a:xfrm>
            <a:off x="7543751" y="2438399"/>
            <a:ext cx="4160520" cy="3657601"/>
          </a:xfrm>
        </p:spPr>
        <p:txBody>
          <a:bodyPr rtlCol="0"/>
          <a:lstStyle/>
          <a:p>
            <a:pPr lvl="0" rtl="0"/>
            <a:r>
              <a:rPr lang="el-GR" noProof="0"/>
              <a:t>Kλικ για επεξεργασία των στυλ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endParaRPr lang="el-GR" noProof="0" dirty="0"/>
          </a:p>
        </p:txBody>
      </p:sp>
      <p:sp>
        <p:nvSpPr>
          <p:cNvPr id="5" name="Θέση ημερομηνίας 4"/>
          <p:cNvSpPr>
            <a:spLocks noGrp="1"/>
          </p:cNvSpPr>
          <p:nvPr>
            <p:ph type="dt" sz="half" idx="10"/>
          </p:nvPr>
        </p:nvSpPr>
        <p:spPr/>
        <p:txBody>
          <a:bodyPr rtlCol="0"/>
          <a:lstStyle/>
          <a:p>
            <a:pPr rtl="0"/>
            <a:fld id="{64131F25-4376-4410-A8E7-A8484E421CBD}" type="datetime1">
              <a:rPr lang="el-GR" noProof="0" smtClean="0"/>
              <a:pPr rtl="0"/>
              <a:t>16/1/2021</a:t>
            </a:fld>
            <a:endParaRPr lang="el-GR" noProof="0" dirty="0"/>
          </a:p>
        </p:txBody>
      </p:sp>
      <p:sp>
        <p:nvSpPr>
          <p:cNvPr id="6" name="Θέση υποσέλιδου 5"/>
          <p:cNvSpPr>
            <a:spLocks noGrp="1"/>
          </p:cNvSpPr>
          <p:nvPr>
            <p:ph type="ftr" sz="quarter" idx="11"/>
          </p:nvPr>
        </p:nvSpPr>
        <p:spPr/>
        <p:txBody>
          <a:bodyPr rtlCol="0"/>
          <a:lstStyle/>
          <a:p>
            <a:pPr rtl="0"/>
            <a:endParaRPr lang="el-GR" noProof="0" dirty="0"/>
          </a:p>
        </p:txBody>
      </p:sp>
      <p:sp>
        <p:nvSpPr>
          <p:cNvPr id="7" name="Θέση αριθμού διαφάνειας 6"/>
          <p:cNvSpPr>
            <a:spLocks noGrp="1"/>
          </p:cNvSpPr>
          <p:nvPr>
            <p:ph type="sldNum" sz="quarter" idx="12"/>
          </p:nvPr>
        </p:nvSpPr>
        <p:spPr/>
        <p:txBody>
          <a:bodyPr rtlCol="0"/>
          <a:lstStyle/>
          <a:p>
            <a:pPr rtl="0"/>
            <a:fld id="{FAEF9944-A4F6-4C59-AEBD-678D6480B8EA}" type="slidenum">
              <a:rPr lang="el-GR" noProof="0" smtClean="0"/>
              <a:pPr rtl="0"/>
              <a:t>‹#›</a:t>
            </a:fld>
            <a:endParaRPr lang="el-GR"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2933698" y="566928"/>
            <a:ext cx="8770573" cy="1563624"/>
          </a:xfrm>
        </p:spPr>
        <p:txBody>
          <a:bodyPr rtlCol="0"/>
          <a:lstStyle/>
          <a:p>
            <a:pPr rtl="0"/>
            <a:r>
              <a:rPr lang="el-GR" noProof="0"/>
              <a:t>Kλικ για επεξεργασία του τίτλου</a:t>
            </a:r>
            <a:endParaRPr lang="el-GR" noProof="0" dirty="0"/>
          </a:p>
        </p:txBody>
      </p:sp>
      <p:sp>
        <p:nvSpPr>
          <p:cNvPr id="3" name="Θέση κειμένου 2"/>
          <p:cNvSpPr>
            <a:spLocks noGrp="1"/>
          </p:cNvSpPr>
          <p:nvPr>
            <p:ph type="body" idx="1"/>
          </p:nvPr>
        </p:nvSpPr>
        <p:spPr>
          <a:xfrm>
            <a:off x="2933699" y="2456408"/>
            <a:ext cx="4160520" cy="823912"/>
          </a:xfrm>
        </p:spPr>
        <p:txBody>
          <a:bodyPr rtlCol="0"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Kλικ για επεξεργασία των στυλ του υποδείγματος</a:t>
            </a:r>
          </a:p>
        </p:txBody>
      </p:sp>
      <p:sp>
        <p:nvSpPr>
          <p:cNvPr id="4" name="Θέση περιεχομένου 3"/>
          <p:cNvSpPr>
            <a:spLocks noGrp="1"/>
          </p:cNvSpPr>
          <p:nvPr>
            <p:ph sz="half" idx="2"/>
          </p:nvPr>
        </p:nvSpPr>
        <p:spPr>
          <a:xfrm>
            <a:off x="2933699" y="3316639"/>
            <a:ext cx="4160520" cy="2779361"/>
          </a:xfrm>
        </p:spPr>
        <p:txBody>
          <a:bodyPr rtlCol="0"/>
          <a:lstStyle/>
          <a:p>
            <a:pPr lvl="0" rtl="0"/>
            <a:r>
              <a:rPr lang="el-GR" noProof="0"/>
              <a:t>Kλικ για επεξεργασία των στυλ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endParaRPr lang="el-GR" noProof="0" dirty="0"/>
          </a:p>
        </p:txBody>
      </p:sp>
      <p:sp>
        <p:nvSpPr>
          <p:cNvPr id="5" name="Θέση κειμένου 4"/>
          <p:cNvSpPr>
            <a:spLocks noGrp="1"/>
          </p:cNvSpPr>
          <p:nvPr>
            <p:ph type="body" sz="quarter" idx="3"/>
          </p:nvPr>
        </p:nvSpPr>
        <p:spPr>
          <a:xfrm>
            <a:off x="7543751" y="2456408"/>
            <a:ext cx="4160520" cy="823912"/>
          </a:xfrm>
        </p:spPr>
        <p:txBody>
          <a:bodyPr rtlCol="0"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Kλικ για επεξεργασία των στυλ του υποδείγματος</a:t>
            </a:r>
          </a:p>
        </p:txBody>
      </p:sp>
      <p:sp>
        <p:nvSpPr>
          <p:cNvPr id="6" name="Θέση περιεχομένου 5"/>
          <p:cNvSpPr>
            <a:spLocks noGrp="1"/>
          </p:cNvSpPr>
          <p:nvPr>
            <p:ph sz="quarter" idx="4"/>
          </p:nvPr>
        </p:nvSpPr>
        <p:spPr>
          <a:xfrm>
            <a:off x="7543751" y="3316639"/>
            <a:ext cx="4160520" cy="2779361"/>
          </a:xfrm>
        </p:spPr>
        <p:txBody>
          <a:bodyPr rtlCol="0"/>
          <a:lstStyle/>
          <a:p>
            <a:pPr lvl="0" rtl="0"/>
            <a:r>
              <a:rPr lang="el-GR" noProof="0"/>
              <a:t>Kλικ για επεξεργασία των στυλ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endParaRPr lang="el-GR" noProof="0" dirty="0"/>
          </a:p>
        </p:txBody>
      </p:sp>
      <p:sp>
        <p:nvSpPr>
          <p:cNvPr id="7" name="Θέση ημερομηνίας 6"/>
          <p:cNvSpPr>
            <a:spLocks noGrp="1"/>
          </p:cNvSpPr>
          <p:nvPr>
            <p:ph type="dt" sz="half" idx="10"/>
          </p:nvPr>
        </p:nvSpPr>
        <p:spPr/>
        <p:txBody>
          <a:bodyPr rtlCol="0"/>
          <a:lstStyle/>
          <a:p>
            <a:pPr rtl="0"/>
            <a:fld id="{AA884AFD-DD0B-4531-9CEA-05B5491180E7}" type="datetime1">
              <a:rPr lang="el-GR" noProof="0" smtClean="0"/>
              <a:pPr rtl="0"/>
              <a:t>16/1/2021</a:t>
            </a:fld>
            <a:endParaRPr lang="el-GR" noProof="0" dirty="0"/>
          </a:p>
        </p:txBody>
      </p:sp>
      <p:sp>
        <p:nvSpPr>
          <p:cNvPr id="8" name="Θέση υποσέλιδου 7"/>
          <p:cNvSpPr>
            <a:spLocks noGrp="1"/>
          </p:cNvSpPr>
          <p:nvPr>
            <p:ph type="ftr" sz="quarter" idx="11"/>
          </p:nvPr>
        </p:nvSpPr>
        <p:spPr/>
        <p:txBody>
          <a:bodyPr rtlCol="0"/>
          <a:lstStyle/>
          <a:p>
            <a:pPr rtl="0"/>
            <a:endParaRPr lang="el-GR" noProof="0" dirty="0"/>
          </a:p>
        </p:txBody>
      </p:sp>
      <p:sp>
        <p:nvSpPr>
          <p:cNvPr id="9" name="Θέση αριθμού διαφάνειας 8"/>
          <p:cNvSpPr>
            <a:spLocks noGrp="1"/>
          </p:cNvSpPr>
          <p:nvPr>
            <p:ph type="sldNum" sz="quarter" idx="12"/>
          </p:nvPr>
        </p:nvSpPr>
        <p:spPr/>
        <p:txBody>
          <a:bodyPr rtlCol="0"/>
          <a:lstStyle/>
          <a:p>
            <a:pPr rtl="0"/>
            <a:fld id="{FAEF9944-A4F6-4C59-AEBD-678D6480B8EA}" type="slidenum">
              <a:rPr lang="el-GR" noProof="0" smtClean="0"/>
              <a:pPr rtl="0"/>
              <a:t>‹#›</a:t>
            </a:fld>
            <a:endParaRPr lang="el-GR"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p>
            <a:pPr rtl="0"/>
            <a:r>
              <a:rPr lang="el-GR" noProof="0"/>
              <a:t>Kλικ για επεξεργασία του τίτλου</a:t>
            </a:r>
            <a:endParaRPr lang="el-GR" noProof="0" dirty="0"/>
          </a:p>
        </p:txBody>
      </p:sp>
      <p:sp>
        <p:nvSpPr>
          <p:cNvPr id="3" name="Θέση ημερομηνίας 2"/>
          <p:cNvSpPr>
            <a:spLocks noGrp="1"/>
          </p:cNvSpPr>
          <p:nvPr>
            <p:ph type="dt" sz="half" idx="10"/>
          </p:nvPr>
        </p:nvSpPr>
        <p:spPr/>
        <p:txBody>
          <a:bodyPr rtlCol="0"/>
          <a:lstStyle/>
          <a:p>
            <a:pPr rtl="0"/>
            <a:fld id="{8B404992-0A79-45C8-A058-5E3EF47F0319}" type="datetime1">
              <a:rPr lang="el-GR" noProof="0" smtClean="0"/>
              <a:pPr rtl="0"/>
              <a:t>16/1/2021</a:t>
            </a:fld>
            <a:endParaRPr lang="el-GR" noProof="0" dirty="0"/>
          </a:p>
        </p:txBody>
      </p:sp>
      <p:sp>
        <p:nvSpPr>
          <p:cNvPr id="4" name="Θέση υποσέλιδου 3"/>
          <p:cNvSpPr>
            <a:spLocks noGrp="1"/>
          </p:cNvSpPr>
          <p:nvPr>
            <p:ph type="ftr" sz="quarter" idx="11"/>
          </p:nvPr>
        </p:nvSpPr>
        <p:spPr/>
        <p:txBody>
          <a:bodyPr rtlCol="0"/>
          <a:lstStyle/>
          <a:p>
            <a:pPr rtl="0"/>
            <a:endParaRPr lang="el-GR" noProof="0" dirty="0"/>
          </a:p>
        </p:txBody>
      </p:sp>
      <p:sp>
        <p:nvSpPr>
          <p:cNvPr id="5" name="Θέση αριθμού διαφάνειας 4"/>
          <p:cNvSpPr>
            <a:spLocks noGrp="1"/>
          </p:cNvSpPr>
          <p:nvPr>
            <p:ph type="sldNum" sz="quarter" idx="12"/>
          </p:nvPr>
        </p:nvSpPr>
        <p:spPr/>
        <p:txBody>
          <a:bodyPr rtlCol="0"/>
          <a:lstStyle/>
          <a:p>
            <a:pPr rtl="0"/>
            <a:fld id="{FAEF9944-A4F6-4C59-AEBD-678D6480B8EA}" type="slidenum">
              <a:rPr lang="el-GR" noProof="0" smtClean="0"/>
              <a:pPr rtl="0"/>
              <a:t>‹#›</a:t>
            </a:fld>
            <a:endParaRPr lang="el-GR"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bg>
      <p:bgPr>
        <a:solidFill>
          <a:schemeClr val="bg2"/>
        </a:solidFill>
        <a:effectLst/>
      </p:bgPr>
    </p:bg>
    <p:spTree>
      <p:nvGrpSpPr>
        <p:cNvPr id="1" name=""/>
        <p:cNvGrpSpPr/>
        <p:nvPr/>
      </p:nvGrpSpPr>
      <p:grpSpPr>
        <a:xfrm>
          <a:off x="0" y="0"/>
          <a:ext cx="0" cy="0"/>
          <a:chOff x="0" y="0"/>
          <a:chExt cx="0" cy="0"/>
        </a:xfrm>
      </p:grpSpPr>
      <p:grpSp>
        <p:nvGrpSpPr>
          <p:cNvPr id="5" name="Ομάδα 4"/>
          <p:cNvGrpSpPr/>
          <p:nvPr/>
        </p:nvGrpSpPr>
        <p:grpSpPr>
          <a:xfrm>
            <a:off x="400714" y="362425"/>
            <a:ext cx="3495979" cy="6204388"/>
            <a:chOff x="400714" y="362425"/>
            <a:chExt cx="3495979" cy="6204388"/>
          </a:xfrm>
        </p:grpSpPr>
        <p:sp>
          <p:nvSpPr>
            <p:cNvPr id="6" name="Ελεύθερη σχεδίαση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Ελεύθερη σχεδίαση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Θέση ημερομηνίας 1"/>
          <p:cNvSpPr>
            <a:spLocks noGrp="1"/>
          </p:cNvSpPr>
          <p:nvPr>
            <p:ph type="dt" sz="half" idx="10"/>
          </p:nvPr>
        </p:nvSpPr>
        <p:spPr/>
        <p:txBody>
          <a:bodyPr rtlCol="0"/>
          <a:lstStyle/>
          <a:p>
            <a:pPr rtl="0"/>
            <a:fld id="{1F5E9C10-8018-4118-8EA4-CF00E6F4D1E0}" type="datetime1">
              <a:rPr lang="el-GR" noProof="0" smtClean="0"/>
              <a:pPr rtl="0"/>
              <a:t>16/1/2021</a:t>
            </a:fld>
            <a:endParaRPr lang="el-GR" noProof="0" dirty="0"/>
          </a:p>
        </p:txBody>
      </p:sp>
      <p:sp>
        <p:nvSpPr>
          <p:cNvPr id="3" name="Θέση υποσέλιδου 2"/>
          <p:cNvSpPr>
            <a:spLocks noGrp="1"/>
          </p:cNvSpPr>
          <p:nvPr>
            <p:ph type="ftr" sz="quarter" idx="11"/>
          </p:nvPr>
        </p:nvSpPr>
        <p:spPr/>
        <p:txBody>
          <a:bodyPr rtlCol="0"/>
          <a:lstStyle/>
          <a:p>
            <a:pPr rtl="0"/>
            <a:endParaRPr lang="el-GR" noProof="0" dirty="0"/>
          </a:p>
        </p:txBody>
      </p:sp>
      <p:sp>
        <p:nvSpPr>
          <p:cNvPr id="4" name="Θέση αριθμού διαφάνειας 3"/>
          <p:cNvSpPr>
            <a:spLocks noGrp="1"/>
          </p:cNvSpPr>
          <p:nvPr>
            <p:ph type="sldNum" sz="quarter" idx="12"/>
          </p:nvPr>
        </p:nvSpPr>
        <p:spPr/>
        <p:txBody>
          <a:bodyPr rtlCol="0"/>
          <a:lstStyle/>
          <a:p>
            <a:pPr rtl="0"/>
            <a:fld id="{FAEF9944-A4F6-4C59-AEBD-678D6480B8EA}" type="slidenum">
              <a:rPr lang="el-GR" noProof="0" smtClean="0"/>
              <a:pPr rtl="0"/>
              <a:t>‹#›</a:t>
            </a:fld>
            <a:endParaRPr lang="el-GR" noProof="0"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18" name="Ελεύθερη σχεδίαση 15"/>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Τίτλος 1"/>
          <p:cNvSpPr>
            <a:spLocks noGrp="1"/>
          </p:cNvSpPr>
          <p:nvPr>
            <p:ph type="title"/>
          </p:nvPr>
        </p:nvSpPr>
        <p:spPr>
          <a:xfrm>
            <a:off x="8476488" y="1503907"/>
            <a:ext cx="3227715" cy="1687924"/>
          </a:xfrm>
        </p:spPr>
        <p:txBody>
          <a:bodyPr rtlCol="0" anchor="b">
            <a:normAutofit/>
          </a:bodyPr>
          <a:lstStyle>
            <a:lvl1pPr>
              <a:lnSpc>
                <a:spcPct val="104000"/>
              </a:lnSpc>
              <a:defRPr sz="3400"/>
            </a:lvl1pPr>
          </a:lstStyle>
          <a:p>
            <a:pPr rtl="0"/>
            <a:r>
              <a:rPr lang="el-GR" noProof="0"/>
              <a:t>Kλικ για επεξεργασία του τίτλου</a:t>
            </a:r>
            <a:endParaRPr lang="el-GR" noProof="0" dirty="0"/>
          </a:p>
        </p:txBody>
      </p:sp>
      <p:sp>
        <p:nvSpPr>
          <p:cNvPr id="3" name="Θέση περιεχομένου 2"/>
          <p:cNvSpPr>
            <a:spLocks noGrp="1"/>
          </p:cNvSpPr>
          <p:nvPr>
            <p:ph idx="1"/>
          </p:nvPr>
        </p:nvSpPr>
        <p:spPr>
          <a:xfrm>
            <a:off x="487730" y="441414"/>
            <a:ext cx="7597040" cy="5654586"/>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Kλικ για επεξεργασία των στυλ του υποδείγματος</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endParaRPr lang="el-GR" noProof="0" dirty="0"/>
          </a:p>
        </p:txBody>
      </p:sp>
      <p:sp>
        <p:nvSpPr>
          <p:cNvPr id="4" name="Θέση κειμένου 3"/>
          <p:cNvSpPr>
            <a:spLocks noGrp="1"/>
          </p:cNvSpPr>
          <p:nvPr>
            <p:ph type="body" sz="half" idx="2"/>
          </p:nvPr>
        </p:nvSpPr>
        <p:spPr>
          <a:xfrm>
            <a:off x="8476488" y="3223803"/>
            <a:ext cx="3227715" cy="2872197"/>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Kλικ για επεξεργασία των στυλ του υποδείγματος</a:t>
            </a:r>
          </a:p>
        </p:txBody>
      </p:sp>
      <p:sp>
        <p:nvSpPr>
          <p:cNvPr id="5" name="Θέση ημερομηνίας 4"/>
          <p:cNvSpPr>
            <a:spLocks noGrp="1"/>
          </p:cNvSpPr>
          <p:nvPr>
            <p:ph type="dt" sz="half" idx="10"/>
          </p:nvPr>
        </p:nvSpPr>
        <p:spPr>
          <a:xfrm>
            <a:off x="8476555" y="6286500"/>
            <a:ext cx="3227715" cy="365125"/>
          </a:xfrm>
        </p:spPr>
        <p:txBody>
          <a:bodyPr rtlCol="0"/>
          <a:lstStyle>
            <a:lvl1pPr algn="l">
              <a:defRPr/>
            </a:lvl1pPr>
          </a:lstStyle>
          <a:p>
            <a:pPr rtl="0"/>
            <a:fld id="{2D065F24-69D6-4FA5-859E-3557CE4B57D9}" type="datetime1">
              <a:rPr lang="el-GR" noProof="0" smtClean="0"/>
              <a:pPr rtl="0"/>
              <a:t>16/1/2021</a:t>
            </a:fld>
            <a:endParaRPr lang="el-GR" noProof="0" dirty="0"/>
          </a:p>
        </p:txBody>
      </p:sp>
      <p:sp>
        <p:nvSpPr>
          <p:cNvPr id="6" name="Θέση υποσέλιδου 5"/>
          <p:cNvSpPr>
            <a:spLocks noGrp="1"/>
          </p:cNvSpPr>
          <p:nvPr>
            <p:ph type="ftr" sz="quarter" idx="11"/>
          </p:nvPr>
        </p:nvSpPr>
        <p:spPr>
          <a:xfrm>
            <a:off x="487730" y="6286500"/>
            <a:ext cx="7597040" cy="365125"/>
          </a:xfrm>
        </p:spPr>
        <p:txBody>
          <a:bodyPr rtlCol="0"/>
          <a:lstStyle>
            <a:lvl1pPr algn="l">
              <a:defRPr/>
            </a:lvl1pPr>
          </a:lstStyle>
          <a:p>
            <a:pPr rtl="0"/>
            <a:endParaRPr lang="el-GR" noProof="0" dirty="0"/>
          </a:p>
        </p:txBody>
      </p:sp>
      <p:sp>
        <p:nvSpPr>
          <p:cNvPr id="7" name="Θέση αριθμού διαφάνειας 6"/>
          <p:cNvSpPr>
            <a:spLocks noGrp="1"/>
          </p:cNvSpPr>
          <p:nvPr>
            <p:ph type="sldNum" sz="quarter" idx="12"/>
          </p:nvPr>
        </p:nvSpPr>
        <p:spPr>
          <a:xfrm>
            <a:off x="8476488" y="373604"/>
            <a:ext cx="3227715" cy="816481"/>
          </a:xfrm>
        </p:spPr>
        <p:txBody>
          <a:bodyPr rtlCol="0" anchor="t"/>
          <a:lstStyle>
            <a:lvl1pPr algn="l">
              <a:defRPr sz="4400"/>
            </a:lvl1pPr>
          </a:lstStyle>
          <a:p>
            <a:pPr rtl="0"/>
            <a:fld id="{FAEF9944-A4F6-4C59-AEBD-678D6480B8EA}" type="slidenum">
              <a:rPr lang="el-GR" noProof="0" smtClean="0"/>
              <a:pPr rtl="0"/>
              <a:t>‹#›</a:t>
            </a:fld>
            <a:endParaRPr lang="el-GR" noProof="0"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2" name="Ελεύθερη σχεδίαση 15"/>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Τίτλος 1"/>
          <p:cNvSpPr>
            <a:spLocks noGrp="1"/>
          </p:cNvSpPr>
          <p:nvPr>
            <p:ph type="title"/>
          </p:nvPr>
        </p:nvSpPr>
        <p:spPr>
          <a:xfrm>
            <a:off x="8476488" y="1503910"/>
            <a:ext cx="3230625" cy="1687924"/>
          </a:xfrm>
        </p:spPr>
        <p:txBody>
          <a:bodyPr rtlCol="0" anchor="b">
            <a:noAutofit/>
          </a:bodyPr>
          <a:lstStyle>
            <a:lvl1pPr>
              <a:lnSpc>
                <a:spcPct val="104000"/>
              </a:lnSpc>
              <a:defRPr sz="3400"/>
            </a:lvl1pPr>
          </a:lstStyle>
          <a:p>
            <a:pPr rtl="0"/>
            <a:r>
              <a:rPr lang="el-GR" noProof="0"/>
              <a:t>Kλικ για επεξεργασία του τίτλου</a:t>
            </a:r>
            <a:endParaRPr lang="el-GR" noProof="0" dirty="0"/>
          </a:p>
        </p:txBody>
      </p:sp>
      <p:sp>
        <p:nvSpPr>
          <p:cNvPr id="3" name="Θέση εικόνας 2"/>
          <p:cNvSpPr>
            <a:spLocks noGrp="1" noChangeAspect="1"/>
          </p:cNvSpPr>
          <p:nvPr>
            <p:ph type="pic" idx="1"/>
          </p:nvPr>
        </p:nvSpPr>
        <p:spPr>
          <a:xfrm>
            <a:off x="0" y="0"/>
            <a:ext cx="8102651" cy="6857999"/>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μια εικόνα</a:t>
            </a:r>
            <a:endParaRPr lang="el-GR" noProof="0" dirty="0"/>
          </a:p>
        </p:txBody>
      </p:sp>
      <p:sp>
        <p:nvSpPr>
          <p:cNvPr id="4" name="Θέση κειμένου 3"/>
          <p:cNvSpPr>
            <a:spLocks noGrp="1"/>
          </p:cNvSpPr>
          <p:nvPr>
            <p:ph type="body" sz="half" idx="2"/>
          </p:nvPr>
        </p:nvSpPr>
        <p:spPr>
          <a:xfrm>
            <a:off x="8476488" y="3223806"/>
            <a:ext cx="3227832" cy="2872194"/>
          </a:xfrm>
        </p:spPr>
        <p:txBody>
          <a:bodyPr rtlCol="0"/>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l-GR" noProof="0"/>
              <a:t>Kλικ για επεξεργασία των στυλ του υποδείγματος</a:t>
            </a:r>
          </a:p>
        </p:txBody>
      </p:sp>
      <p:sp>
        <p:nvSpPr>
          <p:cNvPr id="5" name="Θέση ημερομηνίας 4"/>
          <p:cNvSpPr>
            <a:spLocks noGrp="1"/>
          </p:cNvSpPr>
          <p:nvPr>
            <p:ph type="dt" sz="half" idx="10"/>
          </p:nvPr>
        </p:nvSpPr>
        <p:spPr>
          <a:xfrm>
            <a:off x="8476488" y="6291072"/>
            <a:ext cx="3227832" cy="365125"/>
          </a:xfrm>
        </p:spPr>
        <p:txBody>
          <a:bodyPr rtlCol="0"/>
          <a:lstStyle>
            <a:lvl1pPr algn="l">
              <a:defRPr/>
            </a:lvl1pPr>
          </a:lstStyle>
          <a:p>
            <a:pPr rtl="0"/>
            <a:fld id="{6D75231A-C2A6-4B82-B6A9-43ECB61A5413}" type="datetime1">
              <a:rPr lang="el-GR" noProof="0" smtClean="0"/>
              <a:pPr rtl="0"/>
              <a:t>16/1/2021</a:t>
            </a:fld>
            <a:endParaRPr lang="el-GR" noProof="0" dirty="0"/>
          </a:p>
        </p:txBody>
      </p:sp>
      <p:sp>
        <p:nvSpPr>
          <p:cNvPr id="6" name="Θέση υποσέλιδου 5"/>
          <p:cNvSpPr>
            <a:spLocks noGrp="1"/>
          </p:cNvSpPr>
          <p:nvPr>
            <p:ph type="ftr" sz="quarter" idx="11"/>
          </p:nvPr>
        </p:nvSpPr>
        <p:spPr>
          <a:xfrm>
            <a:off x="487731" y="6291072"/>
            <a:ext cx="7598664" cy="365125"/>
          </a:xfrm>
        </p:spPr>
        <p:txBody>
          <a:bodyPr rtlCol="0"/>
          <a:lstStyle>
            <a:lvl1pPr algn="l">
              <a:defRPr/>
            </a:lvl1pPr>
          </a:lstStyle>
          <a:p>
            <a:pPr rtl="0"/>
            <a:endParaRPr lang="el-GR" noProof="0" dirty="0"/>
          </a:p>
        </p:txBody>
      </p:sp>
      <p:sp>
        <p:nvSpPr>
          <p:cNvPr id="7" name="Θέση αριθμού διαφάνειας 6"/>
          <p:cNvSpPr>
            <a:spLocks noGrp="1"/>
          </p:cNvSpPr>
          <p:nvPr>
            <p:ph type="sldNum" sz="quarter" idx="12"/>
          </p:nvPr>
        </p:nvSpPr>
        <p:spPr>
          <a:xfrm>
            <a:off x="8476488" y="373607"/>
            <a:ext cx="3227832" cy="816482"/>
          </a:xfrm>
        </p:spPr>
        <p:txBody>
          <a:bodyPr rtlCol="0" anchor="t"/>
          <a:lstStyle>
            <a:lvl1pPr algn="l">
              <a:defRPr sz="4400"/>
            </a:lvl1pPr>
          </a:lstStyle>
          <a:p>
            <a:pPr rtl="0"/>
            <a:fld id="{FAEF9944-A4F6-4C59-AEBD-678D6480B8EA}" type="slidenum">
              <a:rPr lang="el-GR" noProof="0" smtClean="0"/>
              <a:pPr rtl="0"/>
              <a:t>‹#›</a:t>
            </a:fld>
            <a:endParaRPr lang="el-GR"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Ομάδα 6"/>
          <p:cNvGrpSpPr/>
          <p:nvPr/>
        </p:nvGrpSpPr>
        <p:grpSpPr>
          <a:xfrm>
            <a:off x="400714" y="362425"/>
            <a:ext cx="3495979" cy="6204388"/>
            <a:chOff x="400714" y="362425"/>
            <a:chExt cx="3495979" cy="6204388"/>
          </a:xfrm>
        </p:grpSpPr>
        <p:sp>
          <p:nvSpPr>
            <p:cNvPr id="12" name="Ελεύθερη σχεδίαση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Ελεύθερη σχεδίαση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Θέση τίτλου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pPr rtl="0"/>
            <a:r>
              <a:rPr lang="el-GR" noProof="0" dirty="0"/>
              <a:t>Κάντε κλικ για να επεξεργαστείτε το Στυλ κύριου τίτλου</a:t>
            </a:r>
          </a:p>
        </p:txBody>
      </p:sp>
      <p:sp>
        <p:nvSpPr>
          <p:cNvPr id="3" name="Θέση κειμένου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rtl="0"/>
            <a:r>
              <a:rPr lang="el-GR" noProof="0" dirty="0"/>
              <a:t>Κάντε κλικ για επεξεργασία των στυλ κειμένου του υποδείγματος</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4" name="Θέση ημερομηνίας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pPr rtl="0"/>
            <a:fld id="{B22AA624-AB80-44BB-B3DF-251D4571D22A}" type="datetime1">
              <a:rPr lang="el-GR" noProof="0" smtClean="0"/>
              <a:pPr rtl="0"/>
              <a:t>16/1/2021</a:t>
            </a:fld>
            <a:endParaRPr lang="el-GR" noProof="0" dirty="0"/>
          </a:p>
        </p:txBody>
      </p:sp>
      <p:sp>
        <p:nvSpPr>
          <p:cNvPr id="5" name="Θέση υποσέλιδου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pPr rtl="0"/>
            <a:endParaRPr lang="el-GR" noProof="0" dirty="0"/>
          </a:p>
        </p:txBody>
      </p:sp>
      <p:sp>
        <p:nvSpPr>
          <p:cNvPr id="6" name="Θέση αριθμού διαφάνειας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pPr rtl="0"/>
            <a:fld id="{FAEF9944-A4F6-4C59-AEBD-678D6480B8EA}" type="slidenum">
              <a:rPr lang="el-GR" noProof="0" smtClean="0"/>
              <a:pPr rtl="0"/>
              <a:t>‹#›</a:t>
            </a:fld>
            <a:endParaRPr lang="el-GR" noProof="0" dirty="0"/>
          </a:p>
        </p:txBody>
      </p:sp>
      <p:cxnSp>
        <p:nvCxnSpPr>
          <p:cNvPr id="9" name="Ευθεία γραμμή σύνδεσης 8"/>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0pwjnLMpE28&amp;list=TLPQMDIxMjIwMjCDcWOS_esxFQ&amp;index=15" TargetMode="External"/><Relationship Id="rId1" Type="http://schemas.openxmlformats.org/officeDocument/2006/relationships/slideLayout" Target="../slideLayouts/slideLayout8.xml"/><Relationship Id="rId4" Type="http://schemas.openxmlformats.org/officeDocument/2006/relationships/hyperlink" Target="https://www.youtube.com/watch?v=-h5cHKBXEl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britannica.com/topic/Hogarth-Press" TargetMode="Externa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 name="Ορθογώνιο 50">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nvGrpSpPr>
          <p:cNvPr id="53" name="Ομάδα 52">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54" name="Ελεύθερη σχεδίαση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55" name="Ελεύθερη σχεδίαση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56" name="Ελεύθερη σχεδίαση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grpSp>
        <p:nvGrpSpPr>
          <p:cNvPr id="58" name="Ομάδα 57">
            <a:extLst>
              <a:ext uri="{FF2B5EF4-FFF2-40B4-BE49-F238E27FC236}">
                <a16:creationId xmlns:a16="http://schemas.microsoft.com/office/drawing/2014/main" id="{AD746CED-0567-4DF8-AB5A-955539059A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52688" y="1262063"/>
            <a:ext cx="7286625" cy="4333875"/>
            <a:chOff x="2452688" y="1262063"/>
            <a:chExt cx="7286625" cy="4333875"/>
          </a:xfrm>
        </p:grpSpPr>
        <p:sp useBgFill="1">
          <p:nvSpPr>
            <p:cNvPr id="59" name="Ελεύθερη σχεδίαση 159">
              <a:extLst>
                <a:ext uri="{FF2B5EF4-FFF2-40B4-BE49-F238E27FC236}">
                  <a16:creationId xmlns:a16="http://schemas.microsoft.com/office/drawing/2014/main" id="{ADA5E076-A7C5-4275-A6C5-D0949C89B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ln w="0">
              <a:noFill/>
              <a:prstDash val="solid"/>
              <a:round/>
              <a:headEnd/>
              <a:tailEnd/>
            </a:ln>
          </p:spPr>
        </p:sp>
        <p:sp>
          <p:nvSpPr>
            <p:cNvPr id="60" name="Ελεύθερη σχεδίαση 164">
              <a:extLst>
                <a:ext uri="{FF2B5EF4-FFF2-40B4-BE49-F238E27FC236}">
                  <a16:creationId xmlns:a16="http://schemas.microsoft.com/office/drawing/2014/main" id="{8DA0B687-0059-4D26-A341-3533C07D86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tx2">
                <a:lumMod val="75000"/>
                <a:lumOff val="25000"/>
              </a:schemeClr>
            </a:solidFill>
            <a:ln w="0">
              <a:noFill/>
              <a:prstDash val="solid"/>
              <a:round/>
              <a:headEnd/>
              <a:tailEnd/>
            </a:ln>
          </p:spPr>
        </p:sp>
        <p:cxnSp>
          <p:nvCxnSpPr>
            <p:cNvPr id="61" name="Ευθεία γραμμή σύνδεσης 60">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410200" y="3862794"/>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Τίτλος 1">
            <a:extLst>
              <a:ext uri="{FF2B5EF4-FFF2-40B4-BE49-F238E27FC236}">
                <a16:creationId xmlns:a16="http://schemas.microsoft.com/office/drawing/2014/main" id="{465AC2A1-33AB-498F-9481-456EE428A8BA}"/>
              </a:ext>
            </a:extLst>
          </p:cNvPr>
          <p:cNvSpPr>
            <a:spLocks noGrp="1"/>
          </p:cNvSpPr>
          <p:nvPr>
            <p:ph type="ctrTitle"/>
          </p:nvPr>
        </p:nvSpPr>
        <p:spPr>
          <a:xfrm>
            <a:off x="3162301" y="1842225"/>
            <a:ext cx="5860821" cy="1707225"/>
          </a:xfrm>
        </p:spPr>
        <p:txBody>
          <a:bodyPr numCol="1" rtlCol="0" anchor="ctr">
            <a:normAutofit fontScale="90000"/>
          </a:bodyPr>
          <a:lstStyle/>
          <a:p>
            <a:pPr algn="ctr"/>
            <a:r>
              <a:rPr lang="en-US" i="1" dirty="0">
                <a:solidFill>
                  <a:schemeClr val="tx1">
                    <a:lumMod val="65000"/>
                    <a:lumOff val="35000"/>
                  </a:schemeClr>
                </a:solidFill>
              </a:rPr>
              <a:t>Virginia Woolf</a:t>
            </a:r>
            <a:br>
              <a:rPr lang="en-US" i="1" dirty="0">
                <a:solidFill>
                  <a:schemeClr val="tx1">
                    <a:lumMod val="65000"/>
                    <a:lumOff val="35000"/>
                  </a:schemeClr>
                </a:solidFill>
              </a:rPr>
            </a:br>
            <a:r>
              <a:rPr lang="en-US" i="1" dirty="0">
                <a:solidFill>
                  <a:schemeClr val="tx1">
                    <a:lumMod val="65000"/>
                    <a:lumOff val="35000"/>
                  </a:schemeClr>
                </a:solidFill>
              </a:rPr>
              <a:t>-</a:t>
            </a:r>
            <a:br>
              <a:rPr lang="el-GR" i="1" dirty="0">
                <a:solidFill>
                  <a:schemeClr val="tx1">
                    <a:lumMod val="65000"/>
                    <a:lumOff val="35000"/>
                  </a:schemeClr>
                </a:solidFill>
              </a:rPr>
            </a:br>
            <a:r>
              <a:rPr lang="el-GR" i="1" dirty="0">
                <a:solidFill>
                  <a:schemeClr val="tx1">
                    <a:lumMod val="65000"/>
                    <a:lumOff val="35000"/>
                  </a:schemeClr>
                </a:solidFill>
              </a:rPr>
              <a:t>Τ</a:t>
            </a:r>
            <a:r>
              <a:rPr lang="en-US" i="1" dirty="0">
                <a:solidFill>
                  <a:schemeClr val="tx1">
                    <a:lumMod val="65000"/>
                    <a:lumOff val="35000"/>
                  </a:schemeClr>
                </a:solidFill>
              </a:rPr>
              <a:t>he New Dress</a:t>
            </a:r>
            <a:endParaRPr lang="el-GR" i="1" dirty="0">
              <a:solidFill>
                <a:schemeClr val="tx1">
                  <a:lumMod val="65000"/>
                  <a:lumOff val="35000"/>
                </a:schemeClr>
              </a:solidFill>
            </a:endParaRPr>
          </a:p>
        </p:txBody>
      </p:sp>
      <p:sp>
        <p:nvSpPr>
          <p:cNvPr id="3" name="Υπότιτλος 2">
            <a:extLst>
              <a:ext uri="{FF2B5EF4-FFF2-40B4-BE49-F238E27FC236}">
                <a16:creationId xmlns:a16="http://schemas.microsoft.com/office/drawing/2014/main" id="{244B152B-31E5-418B-BA48-A3361253FE01}"/>
              </a:ext>
            </a:extLst>
          </p:cNvPr>
          <p:cNvSpPr>
            <a:spLocks noGrp="1"/>
          </p:cNvSpPr>
          <p:nvPr>
            <p:ph type="subTitle" idx="1"/>
          </p:nvPr>
        </p:nvSpPr>
        <p:spPr>
          <a:xfrm>
            <a:off x="3162301" y="4176130"/>
            <a:ext cx="5860821" cy="1132715"/>
          </a:xfrm>
        </p:spPr>
        <p:txBody>
          <a:bodyPr rtlCol="0">
            <a:normAutofit lnSpcReduction="10000"/>
          </a:bodyPr>
          <a:lstStyle/>
          <a:p>
            <a:pPr rtl="0"/>
            <a:r>
              <a:rPr lang="el-GR" sz="1400" i="1" dirty="0">
                <a:solidFill>
                  <a:schemeClr val="tx2">
                    <a:lumMod val="75000"/>
                    <a:lumOff val="25000"/>
                  </a:schemeClr>
                </a:solidFill>
              </a:rPr>
              <a:t>Μάθημα: Ιστορία της ευρωπαϊκής λογοτεχνίας 19</a:t>
            </a:r>
            <a:r>
              <a:rPr lang="el-GR" sz="1400" i="1" baseline="30000" dirty="0">
                <a:solidFill>
                  <a:schemeClr val="tx2">
                    <a:lumMod val="75000"/>
                    <a:lumOff val="25000"/>
                  </a:schemeClr>
                </a:solidFill>
              </a:rPr>
              <a:t>ος</a:t>
            </a:r>
            <a:r>
              <a:rPr lang="en-US" sz="1400" i="1" dirty="0">
                <a:solidFill>
                  <a:schemeClr val="tx2">
                    <a:lumMod val="75000"/>
                    <a:lumOff val="25000"/>
                  </a:schemeClr>
                </a:solidFill>
              </a:rPr>
              <a:t>- </a:t>
            </a:r>
            <a:r>
              <a:rPr lang="el-GR" sz="1400" i="1" dirty="0">
                <a:solidFill>
                  <a:schemeClr val="tx2">
                    <a:lumMod val="75000"/>
                    <a:lumOff val="25000"/>
                  </a:schemeClr>
                </a:solidFill>
              </a:rPr>
              <a:t>20</a:t>
            </a:r>
            <a:r>
              <a:rPr lang="el-GR" sz="1400" i="1" baseline="30000" dirty="0">
                <a:solidFill>
                  <a:schemeClr val="tx2">
                    <a:lumMod val="75000"/>
                    <a:lumOff val="25000"/>
                  </a:schemeClr>
                </a:solidFill>
              </a:rPr>
              <a:t>ος</a:t>
            </a:r>
            <a:r>
              <a:rPr lang="en-US" sz="1400" i="1" dirty="0">
                <a:solidFill>
                  <a:schemeClr val="tx2">
                    <a:lumMod val="75000"/>
                    <a:lumOff val="25000"/>
                  </a:schemeClr>
                </a:solidFill>
              </a:rPr>
              <a:t> </a:t>
            </a:r>
            <a:r>
              <a:rPr lang="el-GR" sz="1400" i="1" dirty="0">
                <a:solidFill>
                  <a:schemeClr val="tx2">
                    <a:lumMod val="75000"/>
                    <a:lumOff val="25000"/>
                  </a:schemeClr>
                </a:solidFill>
              </a:rPr>
              <a:t>αιώνας</a:t>
            </a:r>
          </a:p>
          <a:p>
            <a:pPr rtl="0"/>
            <a:r>
              <a:rPr lang="el-GR" sz="1400" i="1" dirty="0">
                <a:solidFill>
                  <a:schemeClr val="tx2">
                    <a:lumMod val="75000"/>
                    <a:lumOff val="25000"/>
                  </a:schemeClr>
                </a:solidFill>
              </a:rPr>
              <a:t>Καθηγήτρια: Γκότση Γεωργία</a:t>
            </a:r>
          </a:p>
          <a:p>
            <a:pPr rtl="0"/>
            <a:r>
              <a:rPr lang="el-GR" sz="1400" i="1" dirty="0">
                <a:solidFill>
                  <a:schemeClr val="tx2">
                    <a:lumMod val="75000"/>
                    <a:lumOff val="25000"/>
                  </a:schemeClr>
                </a:solidFill>
              </a:rPr>
              <a:t>Φοιτήτριες: </a:t>
            </a:r>
            <a:r>
              <a:rPr lang="el-GR" sz="1400" i="1" dirty="0" err="1">
                <a:solidFill>
                  <a:schemeClr val="tx2">
                    <a:lumMod val="75000"/>
                    <a:lumOff val="25000"/>
                  </a:schemeClr>
                </a:solidFill>
              </a:rPr>
              <a:t>Δαλαμήτρα</a:t>
            </a:r>
            <a:r>
              <a:rPr lang="el-GR" sz="1400" i="1" dirty="0">
                <a:solidFill>
                  <a:schemeClr val="tx2">
                    <a:lumMod val="75000"/>
                    <a:lumOff val="25000"/>
                  </a:schemeClr>
                </a:solidFill>
              </a:rPr>
              <a:t> Δανάη, </a:t>
            </a:r>
            <a:r>
              <a:rPr lang="el-GR" sz="1400" i="1" dirty="0" err="1">
                <a:solidFill>
                  <a:schemeClr val="tx2">
                    <a:lumMod val="75000"/>
                    <a:lumOff val="25000"/>
                  </a:schemeClr>
                </a:solidFill>
              </a:rPr>
              <a:t>Κατσανιώτη</a:t>
            </a:r>
            <a:r>
              <a:rPr lang="el-GR" sz="1400" i="1" dirty="0">
                <a:solidFill>
                  <a:schemeClr val="tx2">
                    <a:lumMod val="75000"/>
                    <a:lumOff val="25000"/>
                  </a:schemeClr>
                </a:solidFill>
              </a:rPr>
              <a:t> Μαρία</a:t>
            </a:r>
            <a:endParaRPr lang="en-US" sz="1400" i="1" dirty="0">
              <a:solidFill>
                <a:schemeClr val="tx2">
                  <a:lumMod val="75000"/>
                  <a:lumOff val="25000"/>
                </a:schemeClr>
              </a:solidFill>
            </a:endParaRPr>
          </a:p>
          <a:p>
            <a:pPr rtl="0"/>
            <a:endParaRPr lang="el-GR" sz="1400" i="1" dirty="0">
              <a:solidFill>
                <a:schemeClr val="tx2">
                  <a:lumMod val="75000"/>
                  <a:lumOff val="25000"/>
                </a:schemeClr>
              </a:solidFill>
            </a:endParaRPr>
          </a:p>
          <a:p>
            <a:pPr algn="ctr" rtl="0"/>
            <a:endParaRPr lang="el-GR" sz="1400" dirty="0">
              <a:solidFill>
                <a:schemeClr val="tx2">
                  <a:lumMod val="75000"/>
                  <a:lumOff val="25000"/>
                </a:schemeClr>
              </a:solidFill>
            </a:endParaRPr>
          </a:p>
          <a:p>
            <a:pPr algn="ctr" rtl="0"/>
            <a:endParaRPr lang="el-GR" dirty="0">
              <a:solidFill>
                <a:schemeClr val="tx2">
                  <a:lumMod val="75000"/>
                  <a:lumOff val="25000"/>
                </a:schemeClr>
              </a:solidFill>
            </a:endParaRPr>
          </a:p>
          <a:p>
            <a:pPr algn="ctr" rtl="0"/>
            <a:endParaRPr lang="el-GR" dirty="0">
              <a:solidFill>
                <a:schemeClr val="tx2">
                  <a:lumMod val="75000"/>
                  <a:lumOff val="25000"/>
                </a:schemeClr>
              </a:solidFill>
            </a:endParaRPr>
          </a:p>
        </p:txBody>
      </p:sp>
    </p:spTree>
    <p:extLst>
      <p:ext uri="{BB962C8B-B14F-4D97-AF65-F5344CB8AC3E}">
        <p14:creationId xmlns:p14="http://schemas.microsoft.com/office/powerpoint/2010/main" val="1074360500"/>
      </p:ext>
    </p:extLst>
  </p:cSld>
  <p:clrMapOvr>
    <a:masterClrMapping/>
  </p:clrMapOvr>
  <p:transition spd="slow" advClick="0">
    <p:diamon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7A8DA40-EC8B-48EC-99B4-87F7CA60E5B3}"/>
              </a:ext>
            </a:extLst>
          </p:cNvPr>
          <p:cNvSpPr>
            <a:spLocks noGrp="1"/>
          </p:cNvSpPr>
          <p:nvPr>
            <p:ph idx="1"/>
          </p:nvPr>
        </p:nvSpPr>
        <p:spPr>
          <a:xfrm>
            <a:off x="594804" y="1180730"/>
            <a:ext cx="6422119" cy="1262299"/>
          </a:xfrm>
        </p:spPr>
        <p:txBody>
          <a:bodyPr/>
          <a:lstStyle/>
          <a:p>
            <a:pPr>
              <a:buNone/>
            </a:pPr>
            <a:r>
              <a:rPr lang="el-GR" sz="1700" dirty="0"/>
              <a:t>      Το πτώμα της βρέθηκε στις 18 Απριλίου, το οποίο αποτεφρώθηκε και τις στάχτες της ο </a:t>
            </a:r>
            <a:r>
              <a:rPr lang="en-US" sz="1700" dirty="0"/>
              <a:t>Leonard Woolf </a:t>
            </a:r>
            <a:r>
              <a:rPr lang="el-GR" sz="1700" dirty="0"/>
              <a:t>της έβαλε σε ένα δέντρο στο σπίτι τους στο </a:t>
            </a:r>
            <a:r>
              <a:rPr lang="en-US" sz="1700" dirty="0" err="1"/>
              <a:t>Rodmell</a:t>
            </a:r>
            <a:r>
              <a:rPr lang="en-US" sz="1700" dirty="0"/>
              <a:t> </a:t>
            </a:r>
            <a:r>
              <a:rPr lang="el-GR" sz="1700" dirty="0"/>
              <a:t>του </a:t>
            </a:r>
            <a:r>
              <a:rPr lang="en-US" sz="1700" dirty="0"/>
              <a:t>Sussex.</a:t>
            </a:r>
          </a:p>
          <a:p>
            <a:pPr lvl="0" algn="r">
              <a:buNone/>
            </a:pPr>
            <a:endParaRPr lang="en-US" dirty="0"/>
          </a:p>
          <a:p>
            <a:endParaRPr lang="el-GR" dirty="0"/>
          </a:p>
        </p:txBody>
      </p:sp>
      <p:pic>
        <p:nvPicPr>
          <p:cNvPr id="5" name="36 - Εικόνα" descr="Screenshot_20201203_194041.jpg">
            <a:extLst>
              <a:ext uri="{FF2B5EF4-FFF2-40B4-BE49-F238E27FC236}">
                <a16:creationId xmlns:a16="http://schemas.microsoft.com/office/drawing/2014/main" id="{769A09A9-D1FB-434E-92AD-C1139FA7C313}"/>
              </a:ext>
            </a:extLst>
          </p:cNvPr>
          <p:cNvPicPr/>
          <p:nvPr/>
        </p:nvPicPr>
        <p:blipFill>
          <a:blip r:embed="rId2" cstate="print"/>
          <a:stretch>
            <a:fillRect/>
          </a:stretch>
        </p:blipFill>
        <p:spPr>
          <a:xfrm>
            <a:off x="594804" y="2885243"/>
            <a:ext cx="3089429" cy="3220226"/>
          </a:xfrm>
          <a:prstGeom prst="rect">
            <a:avLst/>
          </a:prstGeom>
        </p:spPr>
      </p:pic>
      <p:pic>
        <p:nvPicPr>
          <p:cNvPr id="6" name="Picture 4" descr="r/mildlyinteresting - Found an old newspaper for 1941 with a blurb about Virginia Woolf’s death">
            <a:extLst>
              <a:ext uri="{FF2B5EF4-FFF2-40B4-BE49-F238E27FC236}">
                <a16:creationId xmlns:a16="http://schemas.microsoft.com/office/drawing/2014/main" id="{3D216B3F-09C4-4429-AD6D-DE5D52E2CB79}"/>
              </a:ext>
            </a:extLst>
          </p:cNvPr>
          <p:cNvPicPr>
            <a:picLocks noChangeAspect="1" noChangeArrowheads="1"/>
          </p:cNvPicPr>
          <p:nvPr/>
        </p:nvPicPr>
        <p:blipFill>
          <a:blip r:embed="rId3"/>
          <a:srcRect/>
          <a:stretch>
            <a:fillRect/>
          </a:stretch>
        </p:blipFill>
        <p:spPr bwMode="auto">
          <a:xfrm>
            <a:off x="8377632" y="1127464"/>
            <a:ext cx="3403476" cy="4978004"/>
          </a:xfrm>
          <a:prstGeom prst="rect">
            <a:avLst/>
          </a:prstGeom>
          <a:noFill/>
        </p:spPr>
      </p:pic>
      <p:pic>
        <p:nvPicPr>
          <p:cNvPr id="7" name="Picture 2" descr="Virginia Woolf's suicide note, printed in the Gloucestershire Echo">
            <a:extLst>
              <a:ext uri="{FF2B5EF4-FFF2-40B4-BE49-F238E27FC236}">
                <a16:creationId xmlns:a16="http://schemas.microsoft.com/office/drawing/2014/main" id="{433E5184-08F4-44B9-A254-951D1776693F}"/>
              </a:ext>
            </a:extLst>
          </p:cNvPr>
          <p:cNvPicPr>
            <a:picLocks noChangeAspect="1" noChangeArrowheads="1"/>
          </p:cNvPicPr>
          <p:nvPr/>
        </p:nvPicPr>
        <p:blipFill>
          <a:blip r:embed="rId4"/>
          <a:srcRect/>
          <a:stretch>
            <a:fillRect/>
          </a:stretch>
        </p:blipFill>
        <p:spPr bwMode="auto">
          <a:xfrm>
            <a:off x="4119676" y="2885243"/>
            <a:ext cx="3822513" cy="3224353"/>
          </a:xfrm>
          <a:prstGeom prst="rect">
            <a:avLst/>
          </a:prstGeom>
          <a:noFill/>
        </p:spPr>
      </p:pic>
    </p:spTree>
    <p:extLst>
      <p:ext uri="{BB962C8B-B14F-4D97-AF65-F5344CB8AC3E}">
        <p14:creationId xmlns:p14="http://schemas.microsoft.com/office/powerpoint/2010/main" val="226299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A7CD2A3-72BD-4134-AEE6-1A18756B4026}"/>
              </a:ext>
            </a:extLst>
          </p:cNvPr>
          <p:cNvSpPr>
            <a:spLocks noGrp="1"/>
          </p:cNvSpPr>
          <p:nvPr>
            <p:ph idx="1"/>
          </p:nvPr>
        </p:nvSpPr>
        <p:spPr>
          <a:xfrm>
            <a:off x="505486" y="601707"/>
            <a:ext cx="5966336" cy="5654586"/>
          </a:xfrm>
        </p:spPr>
        <p:txBody>
          <a:bodyPr>
            <a:normAutofit lnSpcReduction="10000"/>
          </a:bodyPr>
          <a:lstStyle/>
          <a:p>
            <a:pPr marL="0" indent="0">
              <a:buNone/>
            </a:pPr>
            <a:r>
              <a:rPr lang="el-GR" sz="1700" dirty="0"/>
              <a:t>Το «</a:t>
            </a:r>
            <a:r>
              <a:rPr lang="el-GR" sz="1700" i="1" dirty="0"/>
              <a:t>The </a:t>
            </a:r>
            <a:r>
              <a:rPr lang="el-GR" sz="1700" i="1" dirty="0" err="1"/>
              <a:t>Hours</a:t>
            </a:r>
            <a:r>
              <a:rPr lang="el-GR" sz="1700" dirty="0"/>
              <a:t>» είναι ένα μυθιστόρημα του 1998 που γράφτηκε από τον </a:t>
            </a:r>
            <a:r>
              <a:rPr lang="el-GR" sz="1700" dirty="0" err="1"/>
              <a:t>Michael</a:t>
            </a:r>
            <a:r>
              <a:rPr lang="el-GR" sz="1700" dirty="0"/>
              <a:t> </a:t>
            </a:r>
            <a:r>
              <a:rPr lang="el-GR" sz="1700" dirty="0" err="1"/>
              <a:t>Cunningham</a:t>
            </a:r>
            <a:r>
              <a:rPr lang="el-GR" sz="1700" dirty="0"/>
              <a:t>.                                                                              Κέρδισε το βραβείο </a:t>
            </a:r>
            <a:r>
              <a:rPr lang="el-GR" sz="1700" dirty="0" err="1"/>
              <a:t>Pulitzer</a:t>
            </a:r>
            <a:r>
              <a:rPr lang="el-GR" sz="1700" dirty="0"/>
              <a:t> και το βραβείο PEN/</a:t>
            </a:r>
            <a:r>
              <a:rPr lang="el-GR" sz="1700" dirty="0" err="1"/>
              <a:t>Faulkner</a:t>
            </a:r>
            <a:r>
              <a:rPr lang="el-GR" sz="1700" dirty="0"/>
              <a:t>, το 1999 για τη μυθοπλασία.</a:t>
            </a:r>
          </a:p>
          <a:p>
            <a:pPr marL="0" indent="0">
              <a:buNone/>
            </a:pPr>
            <a:r>
              <a:rPr lang="el-GR" sz="1700" dirty="0"/>
              <a:t>Το 2002 έγινε ταινία. Το ρόλο της </a:t>
            </a:r>
            <a:r>
              <a:rPr lang="en-US" sz="1700" dirty="0"/>
              <a:t>Virginia Woolf </a:t>
            </a:r>
            <a:r>
              <a:rPr lang="el-GR" sz="1700" dirty="0"/>
              <a:t>υποδύεται η Νικόλ Κίντμαν, η οποία τιμήθηκε με Όσκαρ για την ερμηνεία της το 2003 ενώ η ταινία έλαβε 8 υποψηφιότητες για Όσκαρ μαζί με άλλα βραβεία.</a:t>
            </a:r>
            <a:endParaRPr lang="en-US" sz="1700" dirty="0"/>
          </a:p>
          <a:p>
            <a:pPr marL="0" indent="0">
              <a:buNone/>
            </a:pPr>
            <a:r>
              <a:rPr lang="el-GR" sz="1700" dirty="0"/>
              <a:t>Σκηνοθεσία: </a:t>
            </a:r>
            <a:r>
              <a:rPr lang="el-GR" sz="1700" dirty="0" err="1"/>
              <a:t>Στέφεν</a:t>
            </a:r>
            <a:r>
              <a:rPr lang="el-GR" sz="1700" dirty="0"/>
              <a:t> </a:t>
            </a:r>
            <a:r>
              <a:rPr lang="el-GR" sz="1700" dirty="0" err="1"/>
              <a:t>Νταλντρί</a:t>
            </a:r>
            <a:endParaRPr lang="el-GR" sz="1700" dirty="0"/>
          </a:p>
          <a:p>
            <a:pPr marL="0" indent="0">
              <a:buNone/>
            </a:pPr>
            <a:r>
              <a:rPr lang="el-GR" sz="1700" dirty="0"/>
              <a:t>Συνθέτης:</a:t>
            </a:r>
            <a:r>
              <a:rPr lang="en-US" sz="1700" dirty="0"/>
              <a:t> </a:t>
            </a:r>
            <a:r>
              <a:rPr lang="el-GR" sz="1700" dirty="0"/>
              <a:t>Φίλιπ </a:t>
            </a:r>
            <a:r>
              <a:rPr lang="el-GR" sz="1700" dirty="0" err="1"/>
              <a:t>Γκλας</a:t>
            </a:r>
            <a:endParaRPr lang="en-US" sz="1700" dirty="0"/>
          </a:p>
          <a:p>
            <a:pPr marL="0" indent="0">
              <a:buNone/>
            </a:pPr>
            <a:r>
              <a:rPr lang="el-GR" sz="1700" dirty="0"/>
              <a:t>Πρωταγωνιστές: Μέριλ Στριπ, </a:t>
            </a:r>
            <a:r>
              <a:rPr lang="el-GR" sz="1700" dirty="0" err="1"/>
              <a:t>Άλισον</a:t>
            </a:r>
            <a:r>
              <a:rPr lang="el-GR" sz="1700" dirty="0"/>
              <a:t> </a:t>
            </a:r>
            <a:r>
              <a:rPr lang="el-GR" sz="1700" dirty="0" err="1"/>
              <a:t>Τζάνεϊ</a:t>
            </a:r>
            <a:r>
              <a:rPr lang="el-GR" sz="1700" dirty="0"/>
              <a:t>, Τζούλιαν Μουρ, </a:t>
            </a:r>
            <a:r>
              <a:rPr lang="el-GR" sz="1700" dirty="0" err="1"/>
              <a:t>Έντ</a:t>
            </a:r>
            <a:r>
              <a:rPr lang="el-GR" sz="1700" dirty="0"/>
              <a:t> Χάρις,</a:t>
            </a:r>
            <a:r>
              <a:rPr lang="en-US" sz="1700" dirty="0"/>
              <a:t> </a:t>
            </a:r>
            <a:r>
              <a:rPr lang="el-GR" sz="1700" dirty="0"/>
              <a:t>Στίβεν </a:t>
            </a:r>
            <a:r>
              <a:rPr lang="el-GR" sz="1700" dirty="0" err="1"/>
              <a:t>Ντιλέιν</a:t>
            </a:r>
            <a:endParaRPr lang="el-GR" sz="1700" dirty="0"/>
          </a:p>
          <a:p>
            <a:pPr>
              <a:buNone/>
            </a:pPr>
            <a:endParaRPr lang="el-GR" b="1" dirty="0"/>
          </a:p>
          <a:p>
            <a:pPr>
              <a:buNone/>
            </a:pPr>
            <a:r>
              <a:rPr lang="el-GR" sz="1800" b="1" dirty="0"/>
              <a:t>Απόσπασμα ταινίας:</a:t>
            </a:r>
            <a:endParaRPr lang="el-GR" sz="1800" dirty="0"/>
          </a:p>
          <a:p>
            <a:pPr>
              <a:buNone/>
            </a:pPr>
            <a:r>
              <a:rPr lang="en-US" u="sng" dirty="0">
                <a:hlinkClick r:id="rId2"/>
              </a:rPr>
              <a:t>https</a:t>
            </a:r>
            <a:r>
              <a:rPr lang="el-GR" u="sng" dirty="0">
                <a:hlinkClick r:id="rId2"/>
              </a:rPr>
              <a:t>://</a:t>
            </a:r>
            <a:r>
              <a:rPr lang="en-US" u="sng" dirty="0">
                <a:hlinkClick r:id="rId2"/>
              </a:rPr>
              <a:t>www</a:t>
            </a:r>
            <a:r>
              <a:rPr lang="el-GR" u="sng" dirty="0">
                <a:hlinkClick r:id="rId2"/>
              </a:rPr>
              <a:t>.</a:t>
            </a:r>
            <a:r>
              <a:rPr lang="en-US" u="sng" dirty="0" err="1">
                <a:hlinkClick r:id="rId2"/>
              </a:rPr>
              <a:t>youtube</a:t>
            </a:r>
            <a:r>
              <a:rPr lang="el-GR" u="sng" dirty="0">
                <a:hlinkClick r:id="rId2"/>
              </a:rPr>
              <a:t>.</a:t>
            </a:r>
            <a:r>
              <a:rPr lang="en-US" u="sng" dirty="0">
                <a:hlinkClick r:id="rId2"/>
              </a:rPr>
              <a:t>com</a:t>
            </a:r>
            <a:r>
              <a:rPr lang="el-GR" u="sng" dirty="0">
                <a:hlinkClick r:id="rId2"/>
              </a:rPr>
              <a:t>/</a:t>
            </a:r>
            <a:r>
              <a:rPr lang="en-US" u="sng" dirty="0">
                <a:hlinkClick r:id="rId2"/>
              </a:rPr>
              <a:t>watch</a:t>
            </a:r>
            <a:r>
              <a:rPr lang="el-GR" u="sng" dirty="0">
                <a:hlinkClick r:id="rId2"/>
              </a:rPr>
              <a:t>?</a:t>
            </a:r>
            <a:r>
              <a:rPr lang="en-US" u="sng" dirty="0">
                <a:hlinkClick r:id="rId2"/>
              </a:rPr>
              <a:t>v</a:t>
            </a:r>
            <a:r>
              <a:rPr lang="el-GR" u="sng" dirty="0">
                <a:hlinkClick r:id="rId2"/>
              </a:rPr>
              <a:t>=0</a:t>
            </a:r>
            <a:r>
              <a:rPr lang="en-US" u="sng" dirty="0" err="1">
                <a:hlinkClick r:id="rId2"/>
              </a:rPr>
              <a:t>pwjnLMpE</a:t>
            </a:r>
            <a:r>
              <a:rPr lang="el-GR" u="sng" dirty="0">
                <a:hlinkClick r:id="rId2"/>
              </a:rPr>
              <a:t>28&amp;</a:t>
            </a:r>
            <a:r>
              <a:rPr lang="en-US" u="sng" dirty="0">
                <a:hlinkClick r:id="rId2"/>
              </a:rPr>
              <a:t>list</a:t>
            </a:r>
            <a:r>
              <a:rPr lang="el-GR" u="sng" dirty="0">
                <a:hlinkClick r:id="rId2"/>
              </a:rPr>
              <a:t>=</a:t>
            </a:r>
            <a:r>
              <a:rPr lang="en-US" u="sng" dirty="0" err="1">
                <a:hlinkClick r:id="rId2"/>
              </a:rPr>
              <a:t>TLPQMDIxMjIwMjCDcWOS</a:t>
            </a:r>
            <a:r>
              <a:rPr lang="el-GR" u="sng" dirty="0">
                <a:hlinkClick r:id="rId2"/>
              </a:rPr>
              <a:t>_</a:t>
            </a:r>
            <a:r>
              <a:rPr lang="en-US" u="sng" dirty="0" err="1">
                <a:hlinkClick r:id="rId2"/>
              </a:rPr>
              <a:t>esxFQ</a:t>
            </a:r>
            <a:r>
              <a:rPr lang="el-GR" u="sng" dirty="0">
                <a:hlinkClick r:id="rId2"/>
              </a:rPr>
              <a:t>&amp;</a:t>
            </a:r>
            <a:r>
              <a:rPr lang="en-US" u="sng" dirty="0">
                <a:hlinkClick r:id="rId2"/>
              </a:rPr>
              <a:t>index</a:t>
            </a:r>
            <a:r>
              <a:rPr lang="el-GR" u="sng" dirty="0">
                <a:hlinkClick r:id="rId2"/>
              </a:rPr>
              <a:t>=15</a:t>
            </a:r>
            <a:endParaRPr lang="el-GR" u="sng" dirty="0"/>
          </a:p>
          <a:p>
            <a:pPr>
              <a:buNone/>
            </a:pPr>
            <a:endParaRPr lang="el-GR" u="sng" dirty="0"/>
          </a:p>
          <a:p>
            <a:pPr>
              <a:buNone/>
            </a:pPr>
            <a:endParaRPr lang="en-US" u="sng" dirty="0"/>
          </a:p>
          <a:p>
            <a:pPr marL="0" indent="0">
              <a:buNone/>
            </a:pPr>
            <a:endParaRPr lang="el-GR" dirty="0"/>
          </a:p>
        </p:txBody>
      </p:sp>
      <p:pic>
        <p:nvPicPr>
          <p:cNvPr id="5" name="3 - Εικόνα" descr="MV5BMTIwMjQ4MDUxMV5BMl5BanBnXkFtZTYwMjUxMTM3._V1_.jpg">
            <a:extLst>
              <a:ext uri="{FF2B5EF4-FFF2-40B4-BE49-F238E27FC236}">
                <a16:creationId xmlns:a16="http://schemas.microsoft.com/office/drawing/2014/main" id="{3E4D933E-5D9E-4F5E-988D-1E1B297D7A38}"/>
              </a:ext>
            </a:extLst>
          </p:cNvPr>
          <p:cNvPicPr>
            <a:picLocks noChangeAspect="1"/>
          </p:cNvPicPr>
          <p:nvPr/>
        </p:nvPicPr>
        <p:blipFill>
          <a:blip r:embed="rId3"/>
          <a:stretch>
            <a:fillRect/>
          </a:stretch>
        </p:blipFill>
        <p:spPr>
          <a:xfrm>
            <a:off x="7297967" y="601707"/>
            <a:ext cx="4282538" cy="4927107"/>
          </a:xfrm>
          <a:prstGeom prst="rect">
            <a:avLst/>
          </a:prstGeom>
        </p:spPr>
      </p:pic>
      <p:sp>
        <p:nvSpPr>
          <p:cNvPr id="4" name="3 - Ορθογώνιο">
            <a:extLst>
              <a:ext uri="{FF2B5EF4-FFF2-40B4-BE49-F238E27FC236}">
                <a16:creationId xmlns:a16="http://schemas.microsoft.com/office/drawing/2014/main" id="{D328FADE-E215-44AF-93FD-4FDE6785A52E}"/>
              </a:ext>
            </a:extLst>
          </p:cNvPr>
          <p:cNvSpPr/>
          <p:nvPr/>
        </p:nvSpPr>
        <p:spPr>
          <a:xfrm>
            <a:off x="7013892" y="6121676"/>
            <a:ext cx="4850687" cy="646331"/>
          </a:xfrm>
          <a:prstGeom prst="rect">
            <a:avLst/>
          </a:prstGeom>
        </p:spPr>
        <p:txBody>
          <a:bodyPr wrap="none">
            <a:spAutoFit/>
          </a:bodyPr>
          <a:lstStyle/>
          <a:p>
            <a:r>
              <a:rPr lang="fr-ML" dirty="0">
                <a:hlinkClick r:id="rId4"/>
              </a:rPr>
              <a:t>https://www.youtube.com/watch?v=-h5cHKBXElE</a:t>
            </a:r>
            <a:endParaRPr lang="fr-ML" dirty="0"/>
          </a:p>
          <a:p>
            <a:endParaRPr lang="el-GR" dirty="0"/>
          </a:p>
        </p:txBody>
      </p:sp>
      <p:sp>
        <p:nvSpPr>
          <p:cNvPr id="6" name="4 - Ορθογώνιο">
            <a:extLst>
              <a:ext uri="{FF2B5EF4-FFF2-40B4-BE49-F238E27FC236}">
                <a16:creationId xmlns:a16="http://schemas.microsoft.com/office/drawing/2014/main" id="{E572CF71-8982-40F1-9E40-8B4C856C1B64}"/>
              </a:ext>
            </a:extLst>
          </p:cNvPr>
          <p:cNvSpPr/>
          <p:nvPr/>
        </p:nvSpPr>
        <p:spPr>
          <a:xfrm>
            <a:off x="7299012" y="5767916"/>
            <a:ext cx="4281493" cy="369332"/>
          </a:xfrm>
          <a:prstGeom prst="rect">
            <a:avLst/>
          </a:prstGeom>
        </p:spPr>
        <p:txBody>
          <a:bodyPr wrap="none">
            <a:spAutoFit/>
          </a:bodyPr>
          <a:lstStyle/>
          <a:p>
            <a:r>
              <a:rPr lang="en-US" i="1" u="sng" dirty="0">
                <a:solidFill>
                  <a:srgbClr val="002060"/>
                </a:solidFill>
              </a:rPr>
              <a:t>Chelsea Wolfe - Virginia Woolf Underwater</a:t>
            </a:r>
          </a:p>
        </p:txBody>
      </p:sp>
    </p:spTree>
    <p:extLst>
      <p:ext uri="{BB962C8B-B14F-4D97-AF65-F5344CB8AC3E}">
        <p14:creationId xmlns:p14="http://schemas.microsoft.com/office/powerpoint/2010/main" val="3152821230"/>
      </p:ext>
    </p:extLst>
  </p:cSld>
  <p:clrMapOvr>
    <a:masterClrMapping/>
  </p:clrMapOvr>
  <p:transition spd="slow">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920752" y="710214"/>
            <a:ext cx="3793678" cy="488272"/>
          </a:xfrm>
        </p:spPr>
        <p:txBody>
          <a:bodyPr>
            <a:normAutofit fontScale="90000"/>
          </a:bodyPr>
          <a:lstStyle/>
          <a:p>
            <a:r>
              <a:rPr lang="en-US" u="sng" dirty="0">
                <a:solidFill>
                  <a:schemeClr val="accent1">
                    <a:lumMod val="20000"/>
                    <a:lumOff val="80000"/>
                  </a:schemeClr>
                </a:solidFill>
              </a:rPr>
              <a:t>The New Dress</a:t>
            </a:r>
            <a:br>
              <a:rPr lang="el-GR" dirty="0"/>
            </a:br>
            <a:endParaRPr lang="el-GR" dirty="0"/>
          </a:p>
        </p:txBody>
      </p:sp>
      <p:sp>
        <p:nvSpPr>
          <p:cNvPr id="3" name="2 - Υπότιτλος"/>
          <p:cNvSpPr>
            <a:spLocks noGrp="1"/>
          </p:cNvSpPr>
          <p:nvPr>
            <p:ph type="subTitle" idx="1"/>
          </p:nvPr>
        </p:nvSpPr>
        <p:spPr>
          <a:xfrm>
            <a:off x="7707086" y="1619794"/>
            <a:ext cx="4007344" cy="4363343"/>
          </a:xfrm>
        </p:spPr>
        <p:txBody>
          <a:bodyPr/>
          <a:lstStyle/>
          <a:p>
            <a:endParaRPr lang="el-GR" dirty="0"/>
          </a:p>
        </p:txBody>
      </p:sp>
      <p:pic>
        <p:nvPicPr>
          <p:cNvPr id="6" name="Εικόνα 5" descr="Εικόνα που περιέχει κείμενο, γυναίκα, άτομο, εσωτερικό&#10;&#10;Περιγραφή που δημιουργήθηκε αυτόματα">
            <a:extLst>
              <a:ext uri="{FF2B5EF4-FFF2-40B4-BE49-F238E27FC236}">
                <a16:creationId xmlns:a16="http://schemas.microsoft.com/office/drawing/2014/main" id="{7A8620D5-CFD0-49DC-AF64-3DE05755DA49}"/>
              </a:ext>
            </a:extLst>
          </p:cNvPr>
          <p:cNvPicPr>
            <a:picLocks noChangeAspect="1"/>
          </p:cNvPicPr>
          <p:nvPr/>
        </p:nvPicPr>
        <p:blipFill>
          <a:blip r:embed="rId2"/>
          <a:stretch>
            <a:fillRect/>
          </a:stretch>
        </p:blipFill>
        <p:spPr>
          <a:xfrm>
            <a:off x="7657492" y="1398326"/>
            <a:ext cx="4091337" cy="4666929"/>
          </a:xfrm>
          <a:prstGeom prst="rect">
            <a:avLst/>
          </a:prstGeom>
        </p:spPr>
      </p:pic>
    </p:spTree>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5E8F478-C5D5-4DE5-911D-55679D132857}"/>
              </a:ext>
            </a:extLst>
          </p:cNvPr>
          <p:cNvSpPr>
            <a:spLocks noGrp="1"/>
          </p:cNvSpPr>
          <p:nvPr>
            <p:ph idx="1"/>
          </p:nvPr>
        </p:nvSpPr>
        <p:spPr>
          <a:xfrm>
            <a:off x="0" y="441413"/>
            <a:ext cx="8167998" cy="6416587"/>
          </a:xfrm>
        </p:spPr>
        <p:txBody>
          <a:bodyPr>
            <a:normAutofit fontScale="85000" lnSpcReduction="20000"/>
          </a:bodyPr>
          <a:lstStyle/>
          <a:p>
            <a:pPr algn="ctr">
              <a:buNone/>
            </a:pPr>
            <a:r>
              <a:rPr lang="el-GR" sz="2100" b="1" u="sng" dirty="0"/>
              <a:t>Στοιχεία του διηγήματος</a:t>
            </a:r>
            <a:endParaRPr lang="el-GR" sz="2100" dirty="0"/>
          </a:p>
          <a:p>
            <a:pPr>
              <a:buNone/>
            </a:pPr>
            <a:r>
              <a:rPr lang="el-GR" dirty="0"/>
              <a:t>      Το διήγημα της </a:t>
            </a:r>
            <a:r>
              <a:rPr lang="el-GR" dirty="0" err="1"/>
              <a:t>Virginia</a:t>
            </a:r>
            <a:r>
              <a:rPr lang="el-GR" dirty="0"/>
              <a:t> </a:t>
            </a:r>
            <a:r>
              <a:rPr lang="el-GR" dirty="0" err="1"/>
              <a:t>Woolf</a:t>
            </a:r>
            <a:r>
              <a:rPr lang="el-GR" dirty="0"/>
              <a:t> «</a:t>
            </a:r>
            <a:r>
              <a:rPr lang="el-GR" i="1" dirty="0"/>
              <a:t>Το καινούριο φόρεμα»</a:t>
            </a:r>
            <a:r>
              <a:rPr lang="el-GR" dirty="0"/>
              <a:t> γράφτηκε το 1924 και δημοσιεύθηκε τον Μάιο του 1927 στο μηνιαίο περιοδικό της Νέας Υόρκης </a:t>
            </a:r>
            <a:r>
              <a:rPr lang="el-GR" i="1" dirty="0" err="1"/>
              <a:t>Forum</a:t>
            </a:r>
            <a:r>
              <a:rPr lang="el-GR" dirty="0"/>
              <a:t>. O </a:t>
            </a:r>
            <a:r>
              <a:rPr lang="el-GR" dirty="0" err="1"/>
              <a:t>Leonard</a:t>
            </a:r>
            <a:r>
              <a:rPr lang="el-GR" dirty="0"/>
              <a:t> </a:t>
            </a:r>
            <a:r>
              <a:rPr lang="el-GR" dirty="0" err="1"/>
              <a:t>Woolf</a:t>
            </a:r>
            <a:r>
              <a:rPr lang="el-GR" dirty="0"/>
              <a:t> το επανεξέδωσε το 1944  στη συλλογή </a:t>
            </a:r>
            <a:r>
              <a:rPr lang="el-GR" i="1" dirty="0"/>
              <a:t>A </a:t>
            </a:r>
            <a:r>
              <a:rPr lang="el-GR" i="1" dirty="0" err="1"/>
              <a:t>Haunted</a:t>
            </a:r>
            <a:r>
              <a:rPr lang="el-GR" i="1" dirty="0"/>
              <a:t> House</a:t>
            </a:r>
            <a:r>
              <a:rPr lang="el-GR" dirty="0"/>
              <a:t>, τρία χρόνια μετά το θάνατο της συζύγου του ενώ το 1973 συμπεριλήφθηκε από τον ίδιο στη συλλογή </a:t>
            </a:r>
            <a:r>
              <a:rPr lang="el-GR" i="1" dirty="0" err="1"/>
              <a:t>Mrs</a:t>
            </a:r>
            <a:r>
              <a:rPr lang="el-GR" i="1" dirty="0"/>
              <a:t>. </a:t>
            </a:r>
            <a:r>
              <a:rPr lang="el-GR" i="1" dirty="0" err="1"/>
              <a:t>Dalloway’s</a:t>
            </a:r>
            <a:r>
              <a:rPr lang="el-GR" i="1" dirty="0"/>
              <a:t> </a:t>
            </a:r>
            <a:r>
              <a:rPr lang="el-GR" i="1" dirty="0" err="1"/>
              <a:t>Party</a:t>
            </a:r>
            <a:r>
              <a:rPr lang="el-GR" dirty="0"/>
              <a:t> μαζί με άλλες ιστορίες που σχετίζονται με τους επισκέπτες και τα γεγονότα πριν το </a:t>
            </a:r>
            <a:r>
              <a:rPr lang="el-GR" dirty="0" err="1"/>
              <a:t>πάρτυ</a:t>
            </a:r>
            <a:r>
              <a:rPr lang="el-GR" dirty="0"/>
              <a:t> της </a:t>
            </a:r>
            <a:r>
              <a:rPr lang="el-GR" dirty="0" err="1"/>
              <a:t>Κλαρίσας</a:t>
            </a:r>
            <a:r>
              <a:rPr lang="el-GR" dirty="0"/>
              <a:t> </a:t>
            </a:r>
            <a:r>
              <a:rPr lang="el-GR" dirty="0" err="1"/>
              <a:t>Ντάλογουει</a:t>
            </a:r>
            <a:r>
              <a:rPr lang="el-GR" dirty="0"/>
              <a:t>. </a:t>
            </a:r>
          </a:p>
          <a:p>
            <a:pPr>
              <a:buNone/>
            </a:pPr>
            <a:r>
              <a:rPr lang="el-GR" dirty="0"/>
              <a:t> </a:t>
            </a:r>
          </a:p>
          <a:p>
            <a:pPr>
              <a:buNone/>
            </a:pPr>
            <a:r>
              <a:rPr lang="el-GR" dirty="0"/>
              <a:t>      Την περίοδο συγγραφής του διηγήματος η </a:t>
            </a:r>
            <a:r>
              <a:rPr lang="el-GR" dirty="0" err="1"/>
              <a:t>Γουλφ</a:t>
            </a:r>
            <a:r>
              <a:rPr lang="el-GR" dirty="0"/>
              <a:t> έγραφε το μυθιστόρημα </a:t>
            </a:r>
            <a:r>
              <a:rPr lang="el-GR" i="1" dirty="0"/>
              <a:t>Η κυρία </a:t>
            </a:r>
            <a:r>
              <a:rPr lang="el-GR" i="1" dirty="0" err="1"/>
              <a:t>Ντάλογουει</a:t>
            </a:r>
            <a:r>
              <a:rPr lang="el-GR" dirty="0"/>
              <a:t>, το οποίο δημοσιεύθηκε το 1925. Έτσι, ορισμένοι κριτικοί θεώρησαν ότι το διήγημα θα μπορούσε να αποτελεί αρχικά κεφάλαιο του μυθιστορήματος καθώς ορισμένοι χαρακτήρες και γεγονότα εμφανίζονται και στα δυο έργα.</a:t>
            </a:r>
          </a:p>
          <a:p>
            <a:pPr algn="ctr">
              <a:buNone/>
            </a:pPr>
            <a:endParaRPr lang="el-GR" sz="2100" b="1" u="sng" dirty="0"/>
          </a:p>
          <a:p>
            <a:pPr algn="ctr">
              <a:buNone/>
            </a:pPr>
            <a:r>
              <a:rPr lang="el-GR" sz="2100" b="1" u="sng" dirty="0"/>
              <a:t>Κυρίως θέμα</a:t>
            </a:r>
            <a:endParaRPr lang="el-GR" sz="2100" dirty="0"/>
          </a:p>
          <a:p>
            <a:pPr>
              <a:buNone/>
            </a:pPr>
            <a:r>
              <a:rPr lang="el-GR" dirty="0"/>
              <a:t>      Η επίσκεψη της </a:t>
            </a:r>
            <a:r>
              <a:rPr lang="el-GR" dirty="0" err="1"/>
              <a:t>Μείμπελ</a:t>
            </a:r>
            <a:r>
              <a:rPr lang="el-GR" dirty="0"/>
              <a:t> </a:t>
            </a:r>
            <a:r>
              <a:rPr lang="el-GR" dirty="0" err="1"/>
              <a:t>Γουόρινγκ</a:t>
            </a:r>
            <a:r>
              <a:rPr lang="el-GR" dirty="0"/>
              <a:t> στο πάρτι της κυρίας </a:t>
            </a:r>
            <a:r>
              <a:rPr lang="el-GR" dirty="0" err="1"/>
              <a:t>Ντάλογουει</a:t>
            </a:r>
            <a:r>
              <a:rPr lang="el-GR" dirty="0"/>
              <a:t> και η πίστη της πως γίνεται αντικείμενο χλευασμού από τον περίγυρό της εξαιτίας του παλιομοδίτικου φορέματός της.</a:t>
            </a:r>
          </a:p>
          <a:p>
            <a:pPr>
              <a:buNone/>
            </a:pPr>
            <a:endParaRPr lang="el-GR" dirty="0"/>
          </a:p>
          <a:p>
            <a:pPr>
              <a:buNone/>
            </a:pPr>
            <a:r>
              <a:rPr lang="el-GR" dirty="0"/>
              <a:t>      Βασικά ζητήματα που θίγονται στο διήγημα είναι αυτά της ανασφάλειας, της κατωτερότητας, της αποξένωσης, της κοινωνικής τάξης, της αλλαγής, του </a:t>
            </a:r>
            <a:r>
              <a:rPr lang="el-GR" dirty="0" err="1"/>
              <a:t>αυτοκαθορισμού</a:t>
            </a:r>
            <a:r>
              <a:rPr lang="el-GR" dirty="0"/>
              <a:t> της γυναίκας, της εμφάνισης. </a:t>
            </a:r>
          </a:p>
          <a:p>
            <a:pPr>
              <a:buNone/>
            </a:pPr>
            <a:r>
              <a:rPr lang="el-GR" dirty="0"/>
              <a:t> </a:t>
            </a:r>
          </a:p>
          <a:p>
            <a:pPr marL="0" indent="0">
              <a:buNone/>
            </a:pPr>
            <a:endParaRPr lang="el-GR" dirty="0"/>
          </a:p>
        </p:txBody>
      </p:sp>
      <p:pic>
        <p:nvPicPr>
          <p:cNvPr id="4" name="30 - Εικόνα" descr="Screenshot_20201203_194451.jpg"/>
          <p:cNvPicPr/>
          <p:nvPr/>
        </p:nvPicPr>
        <p:blipFill>
          <a:blip r:embed="rId2" cstate="print"/>
          <a:stretch>
            <a:fillRect/>
          </a:stretch>
        </p:blipFill>
        <p:spPr>
          <a:xfrm>
            <a:off x="8421105" y="441413"/>
            <a:ext cx="3528240" cy="3939783"/>
          </a:xfrm>
          <a:prstGeom prst="rect">
            <a:avLst/>
          </a:prstGeom>
        </p:spPr>
      </p:pic>
      <p:sp>
        <p:nvSpPr>
          <p:cNvPr id="5" name="Rectangle 1"/>
          <p:cNvSpPr>
            <a:spLocks noChangeArrowheads="1"/>
          </p:cNvSpPr>
          <p:nvPr/>
        </p:nvSpPr>
        <p:spPr bwMode="auto">
          <a:xfrm>
            <a:off x="8611340" y="4589297"/>
            <a:ext cx="2836704"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0" i="1" u="none" strike="noStrike" cap="none" normalizeH="0" baseline="0" dirty="0">
                <a:ln>
                  <a:noFill/>
                </a:ln>
                <a:solidFill>
                  <a:srgbClr val="000000"/>
                </a:solidFill>
                <a:effectLst/>
                <a:latin typeface="Calibri" pitchFamily="34" charset="0"/>
                <a:ea typeface="Calibri" pitchFamily="34" charset="0"/>
                <a:cs typeface="Calibri" pitchFamily="34" charset="0"/>
              </a:rPr>
              <a:t> Η </a:t>
            </a:r>
            <a:r>
              <a:rPr kumimoji="0" lang="en-US" sz="1400" b="0" i="1" u="none" strike="noStrike" cap="none" normalizeH="0" baseline="0" dirty="0">
                <a:ln>
                  <a:noFill/>
                </a:ln>
                <a:solidFill>
                  <a:srgbClr val="000000"/>
                </a:solidFill>
                <a:effectLst/>
                <a:latin typeface="Calibri" pitchFamily="34" charset="0"/>
                <a:ea typeface="Calibri" pitchFamily="34" charset="0"/>
                <a:cs typeface="Calibri" pitchFamily="34" charset="0"/>
              </a:rPr>
              <a:t>Woolf </a:t>
            </a:r>
            <a:r>
              <a:rPr kumimoji="0" lang="el-GR" sz="1400" b="0" i="1" u="none" strike="noStrike" cap="none" normalizeH="0" baseline="0" dirty="0">
                <a:ln>
                  <a:noFill/>
                </a:ln>
                <a:solidFill>
                  <a:srgbClr val="000000"/>
                </a:solidFill>
                <a:effectLst/>
                <a:latin typeface="Calibri" pitchFamily="34" charset="0"/>
                <a:ea typeface="Calibri" pitchFamily="34" charset="0"/>
                <a:cs typeface="Calibri" pitchFamily="34" charset="0"/>
              </a:rPr>
              <a:t>στο εξώφυλλο του περιοδικού </a:t>
            </a:r>
            <a:r>
              <a:rPr kumimoji="0" lang="en-US" sz="1400" b="0" i="1" u="none" strike="noStrike" cap="none" normalizeH="0" baseline="0" dirty="0">
                <a:ln>
                  <a:noFill/>
                </a:ln>
                <a:solidFill>
                  <a:srgbClr val="000000"/>
                </a:solidFill>
                <a:effectLst/>
                <a:latin typeface="Calibri" pitchFamily="34" charset="0"/>
                <a:ea typeface="Calibri" pitchFamily="34" charset="0"/>
                <a:cs typeface="Calibri" pitchFamily="34" charset="0"/>
              </a:rPr>
              <a:t>Time </a:t>
            </a:r>
            <a:r>
              <a:rPr kumimoji="0" lang="el-GR" sz="1400" b="0" i="1" u="none" strike="noStrike" cap="none" normalizeH="0" baseline="0" dirty="0">
                <a:ln>
                  <a:noFill/>
                </a:ln>
                <a:solidFill>
                  <a:srgbClr val="000000"/>
                </a:solidFill>
                <a:effectLst/>
                <a:latin typeface="Calibri" pitchFamily="34" charset="0"/>
                <a:ea typeface="Calibri" pitchFamily="34" charset="0"/>
                <a:cs typeface="Calibri" pitchFamily="34" charset="0"/>
              </a:rPr>
              <a:t>περίπου τον Απρίλιο του 1937</a:t>
            </a:r>
            <a:endParaRPr kumimoji="0" lang="el-GR" sz="1400" b="0" i="1"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56426659"/>
      </p:ext>
    </p:extLst>
  </p:cSld>
  <p:clrMapOvr>
    <a:masterClrMapping/>
  </p:clrMapOvr>
  <p:transition spd="med">
    <p:push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8FC682-E01C-4094-81CA-382BA5490085}"/>
              </a:ext>
            </a:extLst>
          </p:cNvPr>
          <p:cNvSpPr>
            <a:spLocks noGrp="1"/>
          </p:cNvSpPr>
          <p:nvPr>
            <p:ph idx="1"/>
          </p:nvPr>
        </p:nvSpPr>
        <p:spPr>
          <a:xfrm>
            <a:off x="452767" y="263226"/>
            <a:ext cx="7511052" cy="6856031"/>
          </a:xfrm>
        </p:spPr>
        <p:txBody>
          <a:bodyPr>
            <a:normAutofit/>
          </a:bodyPr>
          <a:lstStyle/>
          <a:p>
            <a:pPr marL="0" indent="0" algn="ctr">
              <a:buNone/>
            </a:pPr>
            <a:r>
              <a:rPr lang="el-GR" sz="1800" b="1" u="sng" dirty="0"/>
              <a:t>Περίληψη</a:t>
            </a:r>
          </a:p>
          <a:p>
            <a:pPr marL="0" indent="0">
              <a:buNone/>
            </a:pPr>
            <a:r>
              <a:rPr lang="el-GR" sz="1700" dirty="0"/>
              <a:t>Η </a:t>
            </a:r>
            <a:r>
              <a:rPr lang="el-GR" sz="1700" dirty="0" err="1"/>
              <a:t>Μέιμπελ</a:t>
            </a:r>
            <a:r>
              <a:rPr lang="el-GR" sz="1700" dirty="0"/>
              <a:t> αφού καταφθάσει στο πάρτι της </a:t>
            </a:r>
            <a:r>
              <a:rPr lang="el-GR" sz="1700" dirty="0" err="1"/>
              <a:t>Κλαρίσα</a:t>
            </a:r>
            <a:r>
              <a:rPr lang="el-GR" sz="1700" dirty="0"/>
              <a:t> </a:t>
            </a:r>
            <a:r>
              <a:rPr lang="el-GR" sz="1700" dirty="0" err="1"/>
              <a:t>Ντάλογουει</a:t>
            </a:r>
            <a:r>
              <a:rPr lang="el-GR" sz="1700" dirty="0"/>
              <a:t> κατακλύζεται αμέσως από συναισθήματα ανασφάλειας και κατωτερότητας. Τα συναισθήματα αυτά πηγάζουν κυρίως από την ανησυχία της ότι το καινούριο της φόρεμα δεν είναι κατάλληλο για την περίσταση.  Έτσι, αφού χαιρετήσει την οικοδέσποινα πηγαίνει κατευθείαν στον καθρέφτη  όπου καταλήγει στο συμπέρασμα ότι “</a:t>
            </a:r>
            <a:r>
              <a:rPr lang="el-GR" sz="1700" i="1" dirty="0"/>
              <a:t>Όχι! Δεν ήταν καθόλου καλά</a:t>
            </a:r>
            <a:r>
              <a:rPr lang="el-GR" sz="1700" dirty="0"/>
              <a:t>”. Φαντάζεται τους άλλους επισκέπτες να λένε “ </a:t>
            </a:r>
            <a:r>
              <a:rPr lang="el-GR" sz="1700" i="1" dirty="0"/>
              <a:t>Τι φοράει τέλος πάντων η </a:t>
            </a:r>
            <a:r>
              <a:rPr lang="el-GR" sz="1700" i="1" dirty="0" err="1"/>
              <a:t>Μέιμπελ</a:t>
            </a:r>
            <a:r>
              <a:rPr lang="el-GR" sz="1700" i="1" dirty="0"/>
              <a:t>; Πόσο χάλια δείχνει! Και τι φρικτό καινούριο φόρεμα!</a:t>
            </a:r>
            <a:r>
              <a:rPr lang="el-GR" sz="1700" dirty="0"/>
              <a:t>”. Τα συναισθήματα αυτά φτάνουν</a:t>
            </a:r>
            <a:r>
              <a:rPr lang="en-US" sz="1700" dirty="0"/>
              <a:t> </a:t>
            </a:r>
            <a:r>
              <a:rPr lang="el-GR" sz="1700" dirty="0"/>
              <a:t>μάλιστα στο </a:t>
            </a:r>
            <a:r>
              <a:rPr lang="el-GR" sz="1700" dirty="0" err="1"/>
              <a:t>εμμονικό</a:t>
            </a:r>
            <a:r>
              <a:rPr lang="el-GR" sz="1700" dirty="0"/>
              <a:t> σημείο του </a:t>
            </a:r>
            <a:r>
              <a:rPr lang="el-GR" sz="1700" dirty="0" err="1"/>
              <a:t>αυτοβασανισμού</a:t>
            </a:r>
            <a:r>
              <a:rPr lang="el-GR" sz="1700" dirty="0"/>
              <a:t>. Προκειμένου να ξεφύγει από την παρούσα κατάσταση προσπαθεί να φανταστεί τους καλεσμένους ως μύγες αλλά αποτυγχάνει. Αναθυμάται τότε πόσο χαρούμενη ένιωθε στη μοδίστρα της, την Μις Μίλαν, καθώς κοιταζόταν στον καθρέφτη με το φόρεμα τελειωμένο “</a:t>
            </a:r>
            <a:r>
              <a:rPr lang="el-GR" sz="1700" i="1" dirty="0"/>
              <a:t>μια ανείπωτη χαρά στην καρδιά της</a:t>
            </a:r>
            <a:r>
              <a:rPr lang="el-GR" sz="1700" dirty="0"/>
              <a:t>”. Μόνο που αυτό το συναίσθημα εξαφανίζεται γρήγορα και έτσι προσγειώνεται πάλι στο βασανιστικό παρόν του πάρτι. Συναναστρέφεται με λίγους επισκέπτες έχοντας πάντα στο μυαλό της συναισθήματα </a:t>
            </a:r>
            <a:r>
              <a:rPr lang="el-GR" sz="1700" dirty="0" err="1"/>
              <a:t>αυτολύπησης</a:t>
            </a:r>
            <a:r>
              <a:rPr lang="el-GR" sz="1700" dirty="0"/>
              <a:t> και ανασφάλειας. Φέρνει στο νου της την παιδική της ηλικία, την οικογένειά της, το γάμο της, τα παιδιά της, χαρούμενες στιγμές της ζωής της κι αναρωτιέται αν θα ζήσει ξανά τέτοιες. Στο τέλος, σκέφτεται να αλλάξει τον εαυτό της και εγκαταλείπει το πάρτι διαβεβαιώνοντας την κυρία </a:t>
            </a:r>
            <a:r>
              <a:rPr lang="el-GR" sz="1700" dirty="0" err="1"/>
              <a:t>Ντάλογουει</a:t>
            </a:r>
            <a:r>
              <a:rPr lang="el-GR" sz="1700" dirty="0"/>
              <a:t> ότι πέρασε υπέροχα. </a:t>
            </a:r>
          </a:p>
          <a:p>
            <a:pPr marL="0" indent="0">
              <a:buNone/>
            </a:pPr>
            <a:endParaRPr lang="el-GR" sz="1800" u="sng" dirty="0"/>
          </a:p>
        </p:txBody>
      </p:sp>
    </p:spTree>
    <p:extLst>
      <p:ext uri="{BB962C8B-B14F-4D97-AF65-F5344CB8AC3E}">
        <p14:creationId xmlns:p14="http://schemas.microsoft.com/office/powerpoint/2010/main" val="1004677091"/>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1B37461-508D-4B78-A719-99773F944D7B}"/>
              </a:ext>
            </a:extLst>
          </p:cNvPr>
          <p:cNvSpPr>
            <a:spLocks noGrp="1"/>
          </p:cNvSpPr>
          <p:nvPr>
            <p:ph idx="1"/>
          </p:nvPr>
        </p:nvSpPr>
        <p:spPr>
          <a:xfrm>
            <a:off x="487730" y="441413"/>
            <a:ext cx="8176876" cy="6136939"/>
          </a:xfrm>
        </p:spPr>
        <p:txBody>
          <a:bodyPr>
            <a:normAutofit/>
          </a:bodyPr>
          <a:lstStyle/>
          <a:p>
            <a:pPr marL="0" indent="0" algn="ctr">
              <a:buNone/>
            </a:pPr>
            <a:r>
              <a:rPr lang="el-GR" sz="1800" b="1" u="sng" dirty="0" err="1"/>
              <a:t>Μέιμπελ</a:t>
            </a:r>
            <a:r>
              <a:rPr lang="el-GR" sz="1800" b="1" u="sng" dirty="0"/>
              <a:t> </a:t>
            </a:r>
            <a:r>
              <a:rPr lang="el-GR" sz="1800" b="1" u="sng" dirty="0" err="1"/>
              <a:t>Γουόρινγκ</a:t>
            </a:r>
            <a:endParaRPr lang="el-GR" sz="1800" dirty="0"/>
          </a:p>
          <a:p>
            <a:pPr marL="0" indent="0">
              <a:buNone/>
            </a:pPr>
            <a:r>
              <a:rPr lang="el-GR" sz="1700" dirty="0"/>
              <a:t>Η </a:t>
            </a:r>
            <a:r>
              <a:rPr lang="el-GR" sz="1700" dirty="0" err="1"/>
              <a:t>Μέιμπελ</a:t>
            </a:r>
            <a:r>
              <a:rPr lang="el-GR" sz="1700" dirty="0"/>
              <a:t> είναι μια </a:t>
            </a:r>
            <a:r>
              <a:rPr lang="el-GR" sz="1700" dirty="0" err="1"/>
              <a:t>μεσήλικη</a:t>
            </a:r>
            <a:r>
              <a:rPr lang="el-GR" sz="1700" dirty="0"/>
              <a:t> γυναίκα (40 ετών) με δυο παιδία, παντρεμένη με τον </a:t>
            </a:r>
            <a:r>
              <a:rPr lang="el-GR" sz="1700" dirty="0" err="1"/>
              <a:t>Χιούμπερτ</a:t>
            </a:r>
            <a:r>
              <a:rPr lang="el-GR" sz="1700" dirty="0"/>
              <a:t>, έναν υπάλληλο δικαστηρίων.  Ανήκει στην μεσαία- κατώτερη αστική τάξη και προέρχεται από μια δεκαμελή οικογένεια με άσχημα οικονομικά. Στο διήγημα παρουσιάζεται η </a:t>
            </a:r>
            <a:r>
              <a:rPr lang="el-GR" sz="1700" dirty="0" err="1"/>
              <a:t>εμμονική</a:t>
            </a:r>
            <a:r>
              <a:rPr lang="el-GR" sz="1700" dirty="0"/>
              <a:t> ενασχόλησή της με το καινούριο της φόρεμα και τον τρόπο με τον οποίο πιστεύει ότι την βλέπουν οι υπόλοιποι καλεσμένοι. Η </a:t>
            </a:r>
            <a:r>
              <a:rPr lang="el-GR" sz="1700" dirty="0" err="1"/>
              <a:t>Μέιμπελ</a:t>
            </a:r>
            <a:r>
              <a:rPr lang="el-GR" sz="1700" dirty="0"/>
              <a:t> αδυνατεί να αισθανθεί μέρος του συνόλου, απομονώνεται στις σκέψεις της και αποτυγχάνει να συνδεθεί με τον κοινωνικό της περίγυρο. Καταφύγιό της αναδεικνύονται η φαντασία και επιστροφή σε παρελθούσες καταστάσεις. Οι λίγες κουβέντες που ανταλλάσσει με δυο-τρεις καλεσμένους περιορίζονται σε λίγες προτάσεις και είναι απολύτως επιφανειακές. </a:t>
            </a:r>
          </a:p>
          <a:p>
            <a:pPr marL="0" indent="0">
              <a:buNone/>
            </a:pPr>
            <a:r>
              <a:rPr lang="el-GR" sz="1700" dirty="0"/>
              <a:t>Από ψυχαναλυτική άποψη, η </a:t>
            </a:r>
            <a:r>
              <a:rPr lang="el-GR" sz="1700" dirty="0" err="1"/>
              <a:t>Μέιμπελ</a:t>
            </a:r>
            <a:r>
              <a:rPr lang="el-GR" sz="1700" dirty="0"/>
              <a:t> συγκεντρώνει τα χαρακτηριστικά ενός ψυχωτικού ατόμου ειδικά από τη στιγμή που η αφήγηση φιλτράρεται μέσα από την υποκειμενική της αντίληψη. Τα πάντα θα μπορούσαν να είναι συμπεράσματα προσωπικής ερμηνείας κι όχι της πραγματικότητας. Ο τρόπος λόγου χάρη που βλέπουν οι άλλοι το φόρεμα της ή τα σχόλια τους ενδέχεται να είναι ειλικρινή και η ίδια να αποτελεί απλώς το αθώο θύμα των </a:t>
            </a:r>
            <a:r>
              <a:rPr lang="el-GR" sz="1700" dirty="0" err="1"/>
              <a:t>σκέψεών</a:t>
            </a:r>
            <a:r>
              <a:rPr lang="el-GR" sz="1700" dirty="0"/>
              <a:t> της «</a:t>
            </a:r>
            <a:r>
              <a:rPr lang="el-GR" sz="1700" i="1" dirty="0"/>
              <a:t>θα ‘</a:t>
            </a:r>
            <a:r>
              <a:rPr lang="el-GR" sz="1700" i="1" dirty="0" err="1"/>
              <a:t>θελε</a:t>
            </a:r>
            <a:r>
              <a:rPr lang="el-GR" sz="1700" i="1" dirty="0"/>
              <a:t> πολύ να τη δει εκείνος να πνίγεται, έτσι τουλάχιστον πίστευε εκείνη</a:t>
            </a:r>
            <a:r>
              <a:rPr lang="el-GR" sz="1700" dirty="0"/>
              <a:t>». Η αφήγηση αφήνει περιθώρια μιας τέτοιας ερμηνείας γιατί η ιστορία παρουσιάζεται αποκλειστικά μέσα από τα μάτια της </a:t>
            </a:r>
            <a:r>
              <a:rPr lang="el-GR" sz="1700" dirty="0" err="1"/>
              <a:t>Μέιμπελ</a:t>
            </a:r>
            <a:r>
              <a:rPr lang="el-GR" sz="1700" dirty="0"/>
              <a:t> οπότε</a:t>
            </a:r>
            <a:r>
              <a:rPr lang="en-US" sz="1700" dirty="0"/>
              <a:t> </a:t>
            </a:r>
            <a:r>
              <a:rPr lang="el-GR" sz="1700" dirty="0"/>
              <a:t>και εγείρεται ένα ερώτημα σχετικά με την ψυχική της κατάσταση όσο και σχετικά με το τι πραγματικά συμβαίνει. </a:t>
            </a:r>
          </a:p>
          <a:p>
            <a:pPr marL="0" indent="0">
              <a:buNone/>
            </a:pPr>
            <a:endParaRPr lang="el-GR" sz="1700" dirty="0"/>
          </a:p>
          <a:p>
            <a:pPr marL="0" indent="0">
              <a:buNone/>
            </a:pPr>
            <a:endParaRPr lang="el-GR" sz="1700" dirty="0"/>
          </a:p>
          <a:p>
            <a:pPr>
              <a:buNone/>
            </a:pPr>
            <a:endParaRPr lang="el-GR" dirty="0"/>
          </a:p>
        </p:txBody>
      </p:sp>
    </p:spTree>
    <p:extLst>
      <p:ext uri="{BB962C8B-B14F-4D97-AF65-F5344CB8AC3E}">
        <p14:creationId xmlns:p14="http://schemas.microsoft.com/office/powerpoint/2010/main" val="575665004"/>
      </p:ext>
    </p:extLst>
  </p:cSld>
  <p:clrMapOvr>
    <a:masterClrMapping/>
  </p:clrMapOvr>
  <p:transition spd="med">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5982459-A342-4ED5-8AA0-87F7E991C96D}"/>
              </a:ext>
            </a:extLst>
          </p:cNvPr>
          <p:cNvSpPr>
            <a:spLocks noGrp="1"/>
          </p:cNvSpPr>
          <p:nvPr>
            <p:ph idx="1"/>
          </p:nvPr>
        </p:nvSpPr>
        <p:spPr>
          <a:xfrm>
            <a:off x="487730" y="870996"/>
            <a:ext cx="7732992" cy="5116007"/>
          </a:xfrm>
        </p:spPr>
        <p:txBody>
          <a:bodyPr>
            <a:normAutofit/>
          </a:bodyPr>
          <a:lstStyle/>
          <a:p>
            <a:pPr marL="0" indent="0" algn="ctr">
              <a:buNone/>
            </a:pPr>
            <a:r>
              <a:rPr lang="el-GR" sz="1800" b="1" u="sng" dirty="0"/>
              <a:t>Μοντερνισμός και αφηγηματικές τεχνικές</a:t>
            </a:r>
            <a:endParaRPr lang="el-GR" sz="1800" dirty="0"/>
          </a:p>
          <a:p>
            <a:pPr marL="0" indent="0">
              <a:buNone/>
            </a:pPr>
            <a:endParaRPr lang="el-GR" sz="1600" dirty="0"/>
          </a:p>
          <a:p>
            <a:pPr marL="0" indent="0" algn="just">
              <a:buNone/>
            </a:pPr>
            <a:r>
              <a:rPr lang="el-GR" sz="1700" dirty="0"/>
              <a:t>Η </a:t>
            </a:r>
            <a:r>
              <a:rPr lang="el-GR" sz="1700" dirty="0" err="1"/>
              <a:t>Γουλφ</a:t>
            </a:r>
            <a:r>
              <a:rPr lang="el-GR" sz="1700" dirty="0"/>
              <a:t> θεωρείται πρωτοπόρος συγγραφέας του 20</a:t>
            </a:r>
            <a:r>
              <a:rPr lang="el-GR" sz="1700" baseline="30000" dirty="0"/>
              <a:t>ου</a:t>
            </a:r>
            <a:r>
              <a:rPr lang="el-GR" sz="1700" dirty="0"/>
              <a:t> αιώνα που συνέβαλε καθοριστικά στη σύγχρονη μορφή του μυθιστορήματος, καθώς και μια από τις μεγαλύτερους καινοτόμους της αγγλικής λογοτεχνίας. Μαζί με τον </a:t>
            </a:r>
            <a:r>
              <a:rPr lang="el-GR" sz="1700" dirty="0" err="1"/>
              <a:t>Τζόις</a:t>
            </a:r>
            <a:r>
              <a:rPr lang="el-GR" sz="1700" dirty="0"/>
              <a:t> και τον </a:t>
            </a:r>
            <a:r>
              <a:rPr lang="el-GR" sz="1700" dirty="0" err="1"/>
              <a:t>Προύστ</a:t>
            </a:r>
            <a:r>
              <a:rPr lang="el-GR" sz="1700" dirty="0"/>
              <a:t> αναζήτησαν νέες λογοτεχνικές μορφές ικανές να αποδώσουν τις πολυπλοκότητες της εποχής. </a:t>
            </a:r>
          </a:p>
          <a:p>
            <a:pPr marL="0" indent="0" algn="just">
              <a:buNone/>
            </a:pPr>
            <a:r>
              <a:rPr lang="el-GR" sz="1700" dirty="0"/>
              <a:t>Εγκαταλείποντας την παράδοση των Βικτωριανών, οι οποίοι έγραφαν μυθιστορήματα με έμφαση στις εξωτερικές λεπτομέρειες, αστικά σκηνικά, γάμους, διαθήκες, καλοφτιαγμένους χαρακτήρες με ηθικές συχνά στοχεύσεις, η </a:t>
            </a:r>
            <a:r>
              <a:rPr lang="el-GR" sz="1700" dirty="0" err="1"/>
              <a:t>Γουλφ</a:t>
            </a:r>
            <a:r>
              <a:rPr lang="el-GR" sz="1700" dirty="0"/>
              <a:t> καλλιέργησε μια ένα μορφή πεζογραφίας με επίκεντρο το εσωτερικό συναίσθημα, την αντίληψη του εαυτού και των άλλων. Όπως επεσήμανε ο Ρ</a:t>
            </a:r>
            <a:r>
              <a:rPr lang="en-US" sz="1700" dirty="0"/>
              <a:t>.</a:t>
            </a:r>
            <a:r>
              <a:rPr lang="el-GR" sz="1700" dirty="0"/>
              <a:t> Γ</a:t>
            </a:r>
            <a:r>
              <a:rPr lang="en-US" sz="1700" dirty="0"/>
              <a:t>. </a:t>
            </a:r>
            <a:r>
              <a:rPr lang="el-GR" sz="1700" dirty="0" err="1"/>
              <a:t>Έμερσον</a:t>
            </a:r>
            <a:r>
              <a:rPr lang="en-US" sz="1700" dirty="0"/>
              <a:t> “</a:t>
            </a:r>
            <a:r>
              <a:rPr lang="en-US" sz="1700" i="1" dirty="0"/>
              <a:t>in every work of a genius we discover our own rejected thoughts</a:t>
            </a:r>
            <a:r>
              <a:rPr lang="en-US" sz="1700" dirty="0"/>
              <a:t>”. </a:t>
            </a:r>
            <a:r>
              <a:rPr lang="el-GR" sz="1700" dirty="0"/>
              <a:t>Η νέα αυτή έκφραση που στρέφεται στον εσωτερικό ψυχισμό, προς τις ίδιες μας τις εξορισμένες σκέψεις διαφαίνεται στο διήγημα μέσω της αφηγηματικής τεχνικής της ροής της συνείδησης (</a:t>
            </a:r>
            <a:r>
              <a:rPr lang="en-US" sz="1700" i="1" dirty="0"/>
              <a:t>stream of consciousness</a:t>
            </a:r>
            <a:r>
              <a:rPr lang="el-GR" sz="1700" dirty="0"/>
              <a:t>).</a:t>
            </a:r>
          </a:p>
          <a:p>
            <a:pPr marL="0" indent="0">
              <a:buNone/>
            </a:pPr>
            <a:endParaRPr lang="el-GR" dirty="0"/>
          </a:p>
        </p:txBody>
      </p:sp>
      <p:pic>
        <p:nvPicPr>
          <p:cNvPr id="4" name="4 - Εικόνα">
            <a:extLst>
              <a:ext uri="{FF2B5EF4-FFF2-40B4-BE49-F238E27FC236}">
                <a16:creationId xmlns:a16="http://schemas.microsoft.com/office/drawing/2014/main" id="{D84BE5EA-3646-464A-A9B5-FEC93256BF19}"/>
              </a:ext>
            </a:extLst>
          </p:cNvPr>
          <p:cNvPicPr/>
          <p:nvPr/>
        </p:nvPicPr>
        <p:blipFill>
          <a:blip r:embed="rId2" cstate="print"/>
          <a:stretch>
            <a:fillRect/>
          </a:stretch>
        </p:blipFill>
        <p:spPr>
          <a:xfrm>
            <a:off x="9043332" y="399496"/>
            <a:ext cx="2817235" cy="3113962"/>
          </a:xfrm>
          <a:prstGeom prst="rect">
            <a:avLst/>
          </a:prstGeom>
        </p:spPr>
      </p:pic>
      <p:pic>
        <p:nvPicPr>
          <p:cNvPr id="5" name="34 - Εικόνα">
            <a:extLst>
              <a:ext uri="{FF2B5EF4-FFF2-40B4-BE49-F238E27FC236}">
                <a16:creationId xmlns:a16="http://schemas.microsoft.com/office/drawing/2014/main" id="{22377F30-8CAC-4B39-913D-7A0FCC4E4A0C}"/>
              </a:ext>
            </a:extLst>
          </p:cNvPr>
          <p:cNvPicPr/>
          <p:nvPr/>
        </p:nvPicPr>
        <p:blipFill>
          <a:blip r:embed="rId3" cstate="print"/>
          <a:stretch>
            <a:fillRect/>
          </a:stretch>
        </p:blipFill>
        <p:spPr>
          <a:xfrm>
            <a:off x="9043332" y="3799643"/>
            <a:ext cx="2817235" cy="2545921"/>
          </a:xfrm>
          <a:prstGeom prst="rect">
            <a:avLst/>
          </a:prstGeom>
        </p:spPr>
      </p:pic>
    </p:spTree>
    <p:extLst>
      <p:ext uri="{BB962C8B-B14F-4D97-AF65-F5344CB8AC3E}">
        <p14:creationId xmlns:p14="http://schemas.microsoft.com/office/powerpoint/2010/main" val="4250231837"/>
      </p:ext>
    </p:extLst>
  </p:cSld>
  <p:clrMapOvr>
    <a:masterClrMapping/>
  </p:clrMapOvr>
  <p:transition spd="med">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2D47A3-E96B-44E0-BB4F-8CA8D9CAC590}"/>
              </a:ext>
            </a:extLst>
          </p:cNvPr>
          <p:cNvSpPr>
            <a:spLocks noGrp="1"/>
          </p:cNvSpPr>
          <p:nvPr>
            <p:ph idx="1"/>
          </p:nvPr>
        </p:nvSpPr>
        <p:spPr>
          <a:xfrm>
            <a:off x="612017" y="752133"/>
            <a:ext cx="7597040" cy="5654586"/>
          </a:xfrm>
        </p:spPr>
        <p:txBody>
          <a:bodyPr>
            <a:normAutofit/>
          </a:bodyPr>
          <a:lstStyle/>
          <a:p>
            <a:pPr marL="0" indent="0" algn="ctr">
              <a:buNone/>
            </a:pPr>
            <a:r>
              <a:rPr lang="el-GR" sz="1800" b="1" u="sng" dirty="0"/>
              <a:t>Ροή συνείδησης</a:t>
            </a:r>
            <a:endParaRPr lang="el-GR" sz="1800" u="sng" dirty="0"/>
          </a:p>
          <a:p>
            <a:pPr marL="0" indent="0">
              <a:buNone/>
            </a:pPr>
            <a:endParaRPr lang="el-GR" sz="1700" dirty="0"/>
          </a:p>
          <a:p>
            <a:pPr marL="0" indent="0" algn="just">
              <a:buNone/>
            </a:pPr>
            <a:r>
              <a:rPr lang="el-GR" sz="1700" dirty="0"/>
              <a:t>Πρόκειται για κύριο χαρακτηριστικό του μοντερνισμού. Θεωρείται μάλιστα μαζί με τον James </a:t>
            </a:r>
            <a:r>
              <a:rPr lang="el-GR" sz="1700" dirty="0" err="1"/>
              <a:t>Joyce</a:t>
            </a:r>
            <a:r>
              <a:rPr lang="el-GR" sz="1700" dirty="0"/>
              <a:t> ως δημιουργός του συγκεκριμένου τρόπου γραφής και από τους πρώτους συγγραφείς που το αξιοποίησαν στην αφήγηση. Ο αφηγηματικός αυτός τρόπος εστιάζει περισσότερο στον χαρακτήρα παρά στην εξωτερική δράση. Για την ακρίβεια, η πλοκή εξελίσσεται καθώς ο αναγνώστης μαθαίνει σταδιακά τον πρωταγωνιστή. </a:t>
            </a:r>
          </a:p>
          <a:p>
            <a:pPr marL="0" indent="0">
              <a:buNone/>
            </a:pPr>
            <a:r>
              <a:rPr lang="el-GR" sz="1700" dirty="0"/>
              <a:t>Εδώ η ιστορία αναδύεται μέσα από τις σκέψεις της </a:t>
            </a:r>
            <a:r>
              <a:rPr lang="el-GR" sz="1700" dirty="0" err="1"/>
              <a:t>Μέιμπελ</a:t>
            </a:r>
            <a:r>
              <a:rPr lang="el-GR" sz="1700" dirty="0"/>
              <a:t> και την αλληλεπίδρασή της με τους υπόλοιπους επισκέπτες του πάρτι. Δεν υπάρχει ευθύγραμμη εξέλιξη των ιδεών της ιστορίας. Αυτές συμβαίνουν τυχαία μέσα από την παρατήρηση της συνείδησης και των ενδόμυχων αντιδράσεών της στα ερεθίσματα του εξωτερικού περιβάλλοντος. Με αυτόν τον τρόπο, η </a:t>
            </a:r>
            <a:r>
              <a:rPr lang="el-GR" sz="1700" dirty="0" err="1"/>
              <a:t>Γουλφ</a:t>
            </a:r>
            <a:r>
              <a:rPr lang="el-GR" sz="1700" dirty="0"/>
              <a:t> επιδιώκει να δώσει στον αναγνώστη την εντύπωση της συνεχούς ροής σκέψεων, αισθημάτων, διαθέσεων και αναμνήσεων, όπως ακριβώς εμφανίζονται ανάκατα στη συνείδηση, χωρίς κάποια λογική αλληλουχία.</a:t>
            </a:r>
          </a:p>
          <a:p>
            <a:pPr marL="0" indent="0">
              <a:buNone/>
            </a:pPr>
            <a:endParaRPr lang="el-GR" dirty="0"/>
          </a:p>
        </p:txBody>
      </p:sp>
      <p:pic>
        <p:nvPicPr>
          <p:cNvPr id="4" name="6 - Εικόνα" descr="1633-19-e3d9ff9a3a809dc863f1b5b31b4aab9f.jpg"/>
          <p:cNvPicPr/>
          <p:nvPr/>
        </p:nvPicPr>
        <p:blipFill>
          <a:blip r:embed="rId2" cstate="print"/>
          <a:stretch>
            <a:fillRect/>
          </a:stretch>
        </p:blipFill>
        <p:spPr>
          <a:xfrm>
            <a:off x="8380602" y="1369548"/>
            <a:ext cx="3616820" cy="4118904"/>
          </a:xfrm>
          <a:prstGeom prst="rect">
            <a:avLst/>
          </a:prstGeom>
        </p:spPr>
      </p:pic>
      <p:sp>
        <p:nvSpPr>
          <p:cNvPr id="20481" name="Rectangle 1"/>
          <p:cNvSpPr>
            <a:spLocks noChangeArrowheads="1"/>
          </p:cNvSpPr>
          <p:nvPr/>
        </p:nvSpPr>
        <p:spPr bwMode="auto">
          <a:xfrm>
            <a:off x="8882743" y="5488452"/>
            <a:ext cx="2181497" cy="555906"/>
          </a:xfrm>
          <a:prstGeom prst="rect">
            <a:avLst/>
          </a:prstGeom>
          <a:solidFill>
            <a:srgbClr val="FFFFFF"/>
          </a:solidFill>
          <a:ln w="9525">
            <a:noFill/>
            <a:miter lim="800000"/>
            <a:headEnd/>
            <a:tailEnd/>
          </a:ln>
          <a:effectLst/>
        </p:spPr>
        <p:txBody>
          <a:bodyPr vert="horz" wrap="square" lIns="91440" tIns="45720" rIns="91440" bIns="4761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1" u="none" strike="noStrike" cap="none" normalizeH="0" baseline="0" dirty="0">
                <a:ln>
                  <a:noFill/>
                </a:ln>
                <a:solidFill>
                  <a:srgbClr val="0D0D0D"/>
                </a:solidFill>
                <a:effectLst/>
                <a:ea typeface="Times New Roman" pitchFamily="18" charset="0"/>
                <a:cs typeface="Arial" pitchFamily="34" charset="0"/>
              </a:rPr>
              <a:t>Μέσα στο </a:t>
            </a:r>
            <a:r>
              <a:rPr kumimoji="0" lang="el-GR" sz="1200" b="0" i="1" u="none" strike="noStrike" cap="none" normalizeH="0" baseline="0" dirty="0" err="1">
                <a:ln>
                  <a:noFill/>
                </a:ln>
                <a:solidFill>
                  <a:srgbClr val="0D0D0D"/>
                </a:solidFill>
                <a:effectLst/>
                <a:ea typeface="Times New Roman" pitchFamily="18" charset="0"/>
                <a:cs typeface="Arial" pitchFamily="34" charset="0"/>
              </a:rPr>
              <a:t>Big</a:t>
            </a:r>
            <a:r>
              <a:rPr kumimoji="0" lang="el-GR" sz="1200" b="0" i="1" u="none" strike="noStrike" cap="none" normalizeH="0" baseline="0" dirty="0">
                <a:ln>
                  <a:noFill/>
                </a:ln>
                <a:solidFill>
                  <a:srgbClr val="0D0D0D"/>
                </a:solidFill>
                <a:effectLst/>
                <a:ea typeface="Times New Roman" pitchFamily="18" charset="0"/>
                <a:cs typeface="Arial" pitchFamily="34" charset="0"/>
              </a:rPr>
              <a:t> </a:t>
            </a:r>
            <a:r>
              <a:rPr kumimoji="0" lang="el-GR" sz="1200" b="0" i="1" u="none" strike="noStrike" cap="none" normalizeH="0" baseline="0" dirty="0" err="1">
                <a:ln>
                  <a:noFill/>
                </a:ln>
                <a:solidFill>
                  <a:srgbClr val="0D0D0D"/>
                </a:solidFill>
                <a:effectLst/>
                <a:ea typeface="Times New Roman" pitchFamily="18" charset="0"/>
                <a:cs typeface="Arial" pitchFamily="34" charset="0"/>
              </a:rPr>
              <a:t>Ben</a:t>
            </a:r>
            <a:r>
              <a:rPr kumimoji="0" lang="el-GR" sz="1200" b="0" i="1" u="none" strike="noStrike" cap="none" normalizeH="0" baseline="0" dirty="0">
                <a:ln>
                  <a:noFill/>
                </a:ln>
                <a:solidFill>
                  <a:srgbClr val="0D0D0D"/>
                </a:solidFill>
                <a:effectLst/>
                <a:ea typeface="Times New Roman" pitchFamily="18" charset="0"/>
                <a:cs typeface="Arial" pitchFamily="34" charset="0"/>
              </a:rPr>
              <a:t> (1920)</a:t>
            </a:r>
            <a:endParaRPr kumimoji="0" lang="el-GR" sz="1300" b="1" i="1" u="none" strike="noStrike" cap="none" normalizeH="0" baseline="0" dirty="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58776280"/>
      </p:ext>
    </p:extLst>
  </p:cSld>
  <p:clrMapOvr>
    <a:masterClrMapping/>
  </p:clrMapOvr>
  <p:transition spd="med">
    <p:cover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0EFDB49-50C4-4188-8F58-BE1DE5D9D4EE}"/>
              </a:ext>
            </a:extLst>
          </p:cNvPr>
          <p:cNvSpPr>
            <a:spLocks noGrp="1"/>
          </p:cNvSpPr>
          <p:nvPr>
            <p:ph idx="1"/>
          </p:nvPr>
        </p:nvSpPr>
        <p:spPr>
          <a:xfrm>
            <a:off x="487729" y="441414"/>
            <a:ext cx="11363960" cy="6669600"/>
          </a:xfrm>
        </p:spPr>
        <p:txBody>
          <a:bodyPr>
            <a:normAutofit/>
          </a:bodyPr>
          <a:lstStyle/>
          <a:p>
            <a:pPr marL="0" indent="0" algn="ctr">
              <a:buNone/>
            </a:pPr>
            <a:r>
              <a:rPr lang="el-GR" sz="1800" b="1" u="sng" dirty="0"/>
              <a:t>Οπτική γωνία αφήγησης και αφηγητής</a:t>
            </a:r>
            <a:endParaRPr lang="el-GR" sz="1800" u="sng" dirty="0"/>
          </a:p>
          <a:p>
            <a:pPr marL="0" indent="0">
              <a:buNone/>
            </a:pPr>
            <a:r>
              <a:rPr lang="el-GR" sz="1700" dirty="0"/>
              <a:t>Την ιστορία αφηγείται σε γ’ πρόσωπο ένας ανώνυμος αφηγητής. Ο αφηγητής αυτός παρακολουθεί τις σκέψεις της </a:t>
            </a:r>
            <a:r>
              <a:rPr lang="el-GR" sz="1700" dirty="0" err="1"/>
              <a:t>Μέιμπελ</a:t>
            </a:r>
            <a:r>
              <a:rPr lang="el-GR" sz="1700" dirty="0"/>
              <a:t> και μεταφέρει τα συναισθήματα της καθώς ξεδιπλώνονται. Η οπτική γωνία της αφήγησης είναι εσωτερική καθώς μας δίνεται μέσα από τα μάτια και τον ψυχισμό της </a:t>
            </a:r>
            <a:r>
              <a:rPr lang="el-GR" sz="1700" dirty="0" err="1"/>
              <a:t>Μέιμπελ</a:t>
            </a:r>
            <a:r>
              <a:rPr lang="el-GR" sz="1700" dirty="0"/>
              <a:t>.</a:t>
            </a:r>
            <a:endParaRPr lang="el-GR" sz="2400" dirty="0"/>
          </a:p>
          <a:p>
            <a:pPr marL="0" indent="0" algn="ctr">
              <a:buNone/>
            </a:pPr>
            <a:r>
              <a:rPr lang="el-GR" sz="1800" b="1" u="sng" dirty="0"/>
              <a:t>Παρόν-Παρελθόν</a:t>
            </a:r>
            <a:endParaRPr lang="el-GR" sz="1800" u="sng" dirty="0"/>
          </a:p>
          <a:p>
            <a:pPr marL="0" indent="0">
              <a:buNone/>
            </a:pPr>
            <a:r>
              <a:rPr lang="el-GR" sz="1700" dirty="0"/>
              <a:t>Μέσα από τις σκέψεις και τις αναμνήσεις της </a:t>
            </a:r>
            <a:r>
              <a:rPr lang="el-GR" sz="1700" dirty="0" err="1"/>
              <a:t>Μέιμπελ</a:t>
            </a:r>
            <a:r>
              <a:rPr lang="el-GR" sz="1700" dirty="0"/>
              <a:t>, η αφήγηση μετατοπίζεται από το παρόν στο παρελθόν, εν προκειμένω από το πάρτι σε παρελθοντικά γεγονότα που εδράζονται στη μνήμη της. Υπάρχουν αρκετές τέτοιες αναλήψεις στο διήγημα όπως η στιγμή που μεταφέρεται νοερά στη μοδίστρα της, τα γεγονότα της παιδικής της ηλικίας, οικογενειακές στιγμές με τον </a:t>
            </a:r>
            <a:r>
              <a:rPr lang="el-GR" sz="1700" dirty="0" err="1"/>
              <a:t>Χιούμπερτ</a:t>
            </a:r>
            <a:r>
              <a:rPr lang="el-GR" sz="1700" dirty="0"/>
              <a:t>. </a:t>
            </a:r>
          </a:p>
          <a:p>
            <a:pPr marL="0" indent="0">
              <a:buNone/>
            </a:pPr>
            <a:r>
              <a:rPr lang="el-GR" sz="1700" dirty="0"/>
              <a:t>Η λειτουργία των αναλήψεων είναι καθοριστική καθώς ο χρόνος διασπάται σε ένα συνεχές μετατόπισμα μεταξύ παρόντος- παρελθόντος και αντίστροφα. Η καταστρατήγηση του χρόνου έχει σκοπό να αναδείξει τον τρόπο με τον οποίο ο νους αντιδρά στα εξωτερικά ερεθίσματα φανερώνοντας στον αναγνώστη το σύνολο του ψυχισμού της </a:t>
            </a:r>
            <a:r>
              <a:rPr lang="el-GR" sz="1700" dirty="0" err="1"/>
              <a:t>Μείμπελ</a:t>
            </a:r>
            <a:r>
              <a:rPr lang="el-GR" sz="1700" dirty="0"/>
              <a:t> και βοηθώντας τον να οικοδομήσει το ψυχικό της πορτρέτο. Η γνώση του πρότερου παρελθόντος και των συναισθημάτων της έρχονται συχνά σε αντίθεση με τα τωρινά συναισθήματα της στο πάρτι. Αυτή η αντίθεση αναδεικνύει την εσωτερική σύγκρουση που λαμβάνει χώρα εντός της. Ο αναγνώστης είναι έτσι σε θέση να εισχωρήσει εντός των μύχιων της ψυχής της και να συμμετάσχει μέσω της ψυχολογικής μέθεξης στο ανεβοκατέβασμα των ψυχικών της διαθέσεων.</a:t>
            </a:r>
          </a:p>
        </p:txBody>
      </p:sp>
    </p:spTree>
    <p:extLst>
      <p:ext uri="{BB962C8B-B14F-4D97-AF65-F5344CB8AC3E}">
        <p14:creationId xmlns:p14="http://schemas.microsoft.com/office/powerpoint/2010/main" val="1614138534"/>
      </p:ext>
    </p:extLst>
  </p:cSld>
  <p:clrMapOvr>
    <a:masterClrMapping/>
  </p:clrMapOvr>
  <p:transition spd="med">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17F8633-5E33-4039-AF8F-6E7D290DDF41}"/>
              </a:ext>
            </a:extLst>
          </p:cNvPr>
          <p:cNvSpPr>
            <a:spLocks noGrp="1"/>
          </p:cNvSpPr>
          <p:nvPr>
            <p:ph idx="1"/>
          </p:nvPr>
        </p:nvSpPr>
        <p:spPr>
          <a:xfrm>
            <a:off x="114611" y="719081"/>
            <a:ext cx="7597040" cy="5654586"/>
          </a:xfrm>
        </p:spPr>
        <p:txBody>
          <a:bodyPr>
            <a:normAutofit/>
          </a:bodyPr>
          <a:lstStyle/>
          <a:p>
            <a:pPr marL="0" indent="0" algn="ctr">
              <a:buNone/>
            </a:pPr>
            <a:r>
              <a:rPr lang="el-GR" sz="1800" b="1" u="sng" dirty="0"/>
              <a:t>Πρόληψη</a:t>
            </a:r>
            <a:endParaRPr lang="el-GR" sz="1800" u="sng" dirty="0"/>
          </a:p>
          <a:p>
            <a:pPr marL="0" indent="0">
              <a:buNone/>
            </a:pPr>
            <a:r>
              <a:rPr lang="el-GR" sz="1700" dirty="0"/>
              <a:t>Με την πρόληψη ένας συγγραφέας μετατοπίζει τον χρόνο σε γεγονότα που πρόκειται να συμβούν μετά το πέρας της κύριας δράσης. Μια μορφή πρόληψης συναντάμε προς το τέλος του διηγήματος όταν η </a:t>
            </a:r>
            <a:r>
              <a:rPr lang="el-GR" sz="1700" dirty="0" err="1"/>
              <a:t>Μέιμπελ</a:t>
            </a:r>
            <a:r>
              <a:rPr lang="el-GR" sz="1700" dirty="0"/>
              <a:t> ανακοινώνει τα σχέδια της για την επόμενη μέρα, αλλά δεν θα μάθουμε ποτέ αν θα τα πραγματώσει. Σκοπός αυτής της μορφής πρόληψης είναι να αναδειχθεί η έντονη ανάγκη της πρωταγωνίστριας για αλλαγή και παράλληλα να προαχθεί η αινιγματική </a:t>
            </a:r>
            <a:r>
              <a:rPr lang="el-GR" sz="1700" dirty="0" err="1"/>
              <a:t>διττότητα</a:t>
            </a:r>
            <a:r>
              <a:rPr lang="el-GR" sz="1700" dirty="0"/>
              <a:t> του τέλους.</a:t>
            </a:r>
          </a:p>
          <a:p>
            <a:pPr marL="0" indent="0">
              <a:buNone/>
            </a:pPr>
            <a:r>
              <a:rPr lang="el-GR" sz="1700" dirty="0"/>
              <a:t> </a:t>
            </a:r>
          </a:p>
          <a:p>
            <a:pPr marL="0" indent="0" algn="ctr">
              <a:buNone/>
            </a:pPr>
            <a:r>
              <a:rPr lang="el-GR" sz="1800" b="1" u="sng" dirty="0"/>
              <a:t>Κυκλική σύνθεση</a:t>
            </a:r>
            <a:endParaRPr lang="el-GR" sz="1800" u="sng" dirty="0"/>
          </a:p>
          <a:p>
            <a:pPr marL="0" indent="0">
              <a:buNone/>
            </a:pPr>
            <a:r>
              <a:rPr lang="el-GR" sz="1700" dirty="0"/>
              <a:t>Το διήγημα ξεκινά και τελειώνει με τον ίδιο τρόπο και στον ίδιο χώρο. Σχηματίζεται έτσι η εντύπωση της μονιμότητας μιας κατάστασης, η </a:t>
            </a:r>
            <a:r>
              <a:rPr lang="el-GR" sz="1700" dirty="0" err="1"/>
              <a:t>επαναληπτικότητα</a:t>
            </a:r>
            <a:r>
              <a:rPr lang="el-GR" sz="1700" dirty="0"/>
              <a:t> ή το αναπόφευκτο και αλυσιτελές της. Μπορεί όμως από την άλλη να υποδηλώνει την ολοκλήρωση μιας κατάστασης και το πέρασμα σε μια άλλη. Το σχήμα του κύκλου πρέπει να αναλυθεί παράλληλα με την ερμηνεία του τέλους.</a:t>
            </a:r>
          </a:p>
          <a:p>
            <a:pPr marL="0" indent="0">
              <a:buNone/>
            </a:pPr>
            <a:endParaRPr lang="el-GR" dirty="0"/>
          </a:p>
        </p:txBody>
      </p:sp>
      <p:pic>
        <p:nvPicPr>
          <p:cNvPr id="4" name="2 - Εικόνα" descr="1633-3-bc7ee65284faf29b0dc69e08e5dc7f98.jpg"/>
          <p:cNvPicPr/>
          <p:nvPr/>
        </p:nvPicPr>
        <p:blipFill>
          <a:blip r:embed="rId2" cstate="print"/>
          <a:stretch>
            <a:fillRect/>
          </a:stretch>
        </p:blipFill>
        <p:spPr>
          <a:xfrm>
            <a:off x="7794594" y="621437"/>
            <a:ext cx="4144857" cy="4838837"/>
          </a:xfrm>
          <a:prstGeom prst="rect">
            <a:avLst/>
          </a:prstGeom>
        </p:spPr>
      </p:pic>
      <p:sp>
        <p:nvSpPr>
          <p:cNvPr id="18433" name="Rectangle 1"/>
          <p:cNvSpPr>
            <a:spLocks noChangeArrowheads="1"/>
          </p:cNvSpPr>
          <p:nvPr/>
        </p:nvSpPr>
        <p:spPr bwMode="auto">
          <a:xfrm>
            <a:off x="7628708" y="5356096"/>
            <a:ext cx="4402183" cy="1017571"/>
          </a:xfrm>
          <a:prstGeom prst="rect">
            <a:avLst/>
          </a:prstGeom>
          <a:solidFill>
            <a:srgbClr val="FFFFFF"/>
          </a:solidFill>
          <a:ln w="9525">
            <a:noFill/>
            <a:miter lim="800000"/>
            <a:headEnd/>
            <a:tailEnd/>
          </a:ln>
          <a:effectLst/>
        </p:spPr>
        <p:txBody>
          <a:bodyPr vert="horz" wrap="square" lIns="91440" tIns="45720" rIns="91440" bIns="4761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0" i="1" u="none" strike="noStrike" cap="none" normalizeH="0" baseline="0" dirty="0">
                <a:ln>
                  <a:noFill/>
                </a:ln>
                <a:solidFill>
                  <a:srgbClr val="0D0D0D"/>
                </a:solidFill>
                <a:effectLst/>
                <a:ea typeface="Times New Roman" pitchFamily="18" charset="0"/>
                <a:cs typeface="Arial" pitchFamily="34" charset="0"/>
              </a:rPr>
              <a:t>Ομίχλη περιβάλλει τους εργάτες που ξεκινούν νωρίς για τις δουλειές τους (</a:t>
            </a:r>
            <a:r>
              <a:rPr kumimoji="0" lang="el-GR" sz="1400" b="0" i="1" u="none" strike="noStrike" cap="none" normalizeH="0" baseline="0" dirty="0" err="1">
                <a:ln>
                  <a:noFill/>
                </a:ln>
                <a:solidFill>
                  <a:srgbClr val="0D0D0D"/>
                </a:solidFill>
                <a:effectLst/>
                <a:ea typeface="Times New Roman" pitchFamily="18" charset="0"/>
                <a:cs typeface="Arial" pitchFamily="34" charset="0"/>
              </a:rPr>
              <a:t>Ludgate</a:t>
            </a:r>
            <a:r>
              <a:rPr kumimoji="0" lang="el-GR" sz="1400" b="0" i="1" u="none" strike="noStrike" cap="none" normalizeH="0" baseline="0" dirty="0">
                <a:ln>
                  <a:noFill/>
                </a:ln>
                <a:solidFill>
                  <a:srgbClr val="0D0D0D"/>
                </a:solidFill>
                <a:effectLst/>
                <a:ea typeface="Times New Roman" pitchFamily="18" charset="0"/>
                <a:cs typeface="Arial" pitchFamily="34" charset="0"/>
              </a:rPr>
              <a:t> </a:t>
            </a:r>
            <a:r>
              <a:rPr kumimoji="0" lang="el-GR" sz="1400" b="0" i="1" u="none" strike="noStrike" cap="none" normalizeH="0" baseline="0" dirty="0" err="1">
                <a:ln>
                  <a:noFill/>
                </a:ln>
                <a:solidFill>
                  <a:srgbClr val="0D0D0D"/>
                </a:solidFill>
                <a:effectLst/>
                <a:ea typeface="Times New Roman" pitchFamily="18" charset="0"/>
                <a:cs typeface="Arial" pitchFamily="34" charset="0"/>
              </a:rPr>
              <a:t>Circus</a:t>
            </a:r>
            <a:r>
              <a:rPr kumimoji="0" lang="el-GR" sz="1400" b="0" i="1" u="none" strike="noStrike" cap="none" normalizeH="0" baseline="0" dirty="0">
                <a:ln>
                  <a:noFill/>
                </a:ln>
                <a:solidFill>
                  <a:srgbClr val="0D0D0D"/>
                </a:solidFill>
                <a:effectLst/>
                <a:ea typeface="Times New Roman" pitchFamily="18" charset="0"/>
                <a:cs typeface="Arial" pitchFamily="34" charset="0"/>
              </a:rPr>
              <a:t>, </a:t>
            </a:r>
            <a:r>
              <a:rPr kumimoji="0" lang="el-GR" sz="1400" b="0" i="1" u="none" strike="noStrike" cap="none" normalizeH="0" baseline="0" dirty="0" err="1">
                <a:ln>
                  <a:noFill/>
                </a:ln>
                <a:solidFill>
                  <a:srgbClr val="0D0D0D"/>
                </a:solidFill>
                <a:effectLst/>
                <a:ea typeface="Times New Roman" pitchFamily="18" charset="0"/>
                <a:cs typeface="Arial" pitchFamily="34" charset="0"/>
              </a:rPr>
              <a:t>London</a:t>
            </a:r>
            <a:r>
              <a:rPr kumimoji="0" lang="el-GR" sz="1400" b="0" i="1" u="none" strike="noStrike" cap="none" normalizeH="0" baseline="0" dirty="0">
                <a:ln>
                  <a:noFill/>
                </a:ln>
                <a:solidFill>
                  <a:srgbClr val="0D0D0D"/>
                </a:solidFill>
                <a:effectLst/>
                <a:ea typeface="Times New Roman" pitchFamily="18" charset="0"/>
                <a:cs typeface="Arial" pitchFamily="34" charset="0"/>
              </a:rPr>
              <a:t>, </a:t>
            </a:r>
            <a:r>
              <a:rPr kumimoji="0" lang="el-GR" sz="1400" b="0" i="1" u="none" strike="noStrike" cap="none" normalizeH="0" baseline="0" dirty="0" err="1">
                <a:ln>
                  <a:noFill/>
                </a:ln>
                <a:solidFill>
                  <a:srgbClr val="0D0D0D"/>
                </a:solidFill>
                <a:effectLst/>
                <a:ea typeface="Times New Roman" pitchFamily="18" charset="0"/>
                <a:cs typeface="Arial" pitchFamily="34" charset="0"/>
              </a:rPr>
              <a:t>Noέμβριος</a:t>
            </a:r>
            <a:r>
              <a:rPr kumimoji="0" lang="el-GR" sz="1400" b="0" i="1" u="none" strike="noStrike" cap="none" normalizeH="0" baseline="0" dirty="0">
                <a:ln>
                  <a:noFill/>
                </a:ln>
                <a:solidFill>
                  <a:srgbClr val="0D0D0D"/>
                </a:solidFill>
                <a:effectLst/>
                <a:ea typeface="Times New Roman" pitchFamily="18" charset="0"/>
                <a:cs typeface="Arial" pitchFamily="34" charset="0"/>
              </a:rPr>
              <a:t> 1922)</a:t>
            </a:r>
            <a:endParaRPr kumimoji="0" lang="el-GR" sz="1400" b="1" i="1" u="none" strike="noStrike" cap="none" normalizeH="0" baseline="0" dirty="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45010594"/>
      </p:ext>
    </p:extLst>
  </p:cSld>
  <p:clrMapOvr>
    <a:masterClrMapping/>
  </p:clrMapOvr>
  <p:transition spd="med">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sp>
        <p:nvSpPr>
          <p:cNvPr id="3" name="2 - Θέση κειμένου"/>
          <p:cNvSpPr>
            <a:spLocks noGrp="1"/>
          </p:cNvSpPr>
          <p:nvPr>
            <p:ph type="body" idx="1"/>
          </p:nvPr>
        </p:nvSpPr>
        <p:spPr/>
        <p:txBody>
          <a:bodyPr/>
          <a:lstStyle/>
          <a:p>
            <a:endParaRPr lang="el-GR" dirty="0"/>
          </a:p>
        </p:txBody>
      </p:sp>
      <p:pic>
        <p:nvPicPr>
          <p:cNvPr id="4" name="23 - Εικόνα" descr="Screenshot_20201203_193844.jpg"/>
          <p:cNvPicPr/>
          <p:nvPr/>
        </p:nvPicPr>
        <p:blipFill>
          <a:blip r:embed="rId2" cstate="print"/>
          <a:stretch>
            <a:fillRect/>
          </a:stretch>
        </p:blipFill>
        <p:spPr>
          <a:xfrm>
            <a:off x="2361459" y="319596"/>
            <a:ext cx="7510509" cy="61788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12C9A7E-84CB-4570-B08C-3565E707ADE0}"/>
              </a:ext>
            </a:extLst>
          </p:cNvPr>
          <p:cNvSpPr>
            <a:spLocks noGrp="1"/>
          </p:cNvSpPr>
          <p:nvPr>
            <p:ph idx="1"/>
          </p:nvPr>
        </p:nvSpPr>
        <p:spPr>
          <a:xfrm>
            <a:off x="487730" y="441413"/>
            <a:ext cx="7597040" cy="6252349"/>
          </a:xfrm>
        </p:spPr>
        <p:txBody>
          <a:bodyPr>
            <a:normAutofit fontScale="77500" lnSpcReduction="20000"/>
          </a:bodyPr>
          <a:lstStyle/>
          <a:p>
            <a:pPr marL="0" indent="0" algn="ctr">
              <a:buNone/>
            </a:pPr>
            <a:r>
              <a:rPr lang="el-GR" sz="2100" b="1" u="sng" dirty="0"/>
              <a:t>Μοτίβα και σύμβολα</a:t>
            </a:r>
            <a:endParaRPr lang="el-GR" sz="2100" dirty="0"/>
          </a:p>
          <a:p>
            <a:pPr marL="0" indent="0" algn="ctr">
              <a:buNone/>
            </a:pPr>
            <a:r>
              <a:rPr lang="el-GR" b="1" u="sng" dirty="0"/>
              <a:t>1) Οι μύγες</a:t>
            </a:r>
          </a:p>
          <a:p>
            <a:pPr marL="0" indent="0" algn="just">
              <a:buNone/>
            </a:pPr>
            <a:r>
              <a:rPr lang="el-GR" dirty="0"/>
              <a:t>Οι μύγες αποτελούν κύριο μοτίβο της ιστορίας, το οποίο όχι μόνο επαναλαμβάνεται σε όλη τη διάρκειά της αλλά επανέρχεται για να καθορίσει τα συναισθήματα της </a:t>
            </a:r>
            <a:r>
              <a:rPr lang="el-GR" dirty="0" err="1"/>
              <a:t>Μέιμπελ</a:t>
            </a:r>
            <a:r>
              <a:rPr lang="el-GR" dirty="0"/>
              <a:t> ανάλογα με το σημείο της ιστορίας στο οποίο βρισκόμαστε. Έτσι, άλλοτε η μύγα βρίσκεται εκτός φλιτζανιού κι άλλοτε εντός. Θα δούμε τη </a:t>
            </a:r>
            <a:r>
              <a:rPr lang="el-GR" dirty="0" err="1"/>
              <a:t>Μέιμπελ</a:t>
            </a:r>
            <a:r>
              <a:rPr lang="el-GR" dirty="0"/>
              <a:t> να αναφέρεται συνεχώς στον εαυτό της ως μύγα μέσα στο πιατάκι του φλιτζανιού. Η μύγα υποδηλώνει την διαφορετικότητά της και άρα την έμμεση αποξένωσή της από τους γύρω της. Ορισμένοι κριτικοί πρότειναν ότι η εικόνα των μυγών που προσπαθούν να συρθούν έξω από το φλιτζάνι αποτελεί μια άμεση αναφορά στο διήγημα του Άντον </a:t>
            </a:r>
            <a:r>
              <a:rPr lang="el-GR" dirty="0" err="1"/>
              <a:t>Τσέχωφ</a:t>
            </a:r>
            <a:r>
              <a:rPr lang="el-GR" dirty="0"/>
              <a:t> «Η μονομαχία» και τον χαρακτήρα της </a:t>
            </a:r>
            <a:r>
              <a:rPr lang="el-GR" dirty="0" err="1"/>
              <a:t>Nadyezhda</a:t>
            </a:r>
            <a:r>
              <a:rPr lang="el-GR" dirty="0"/>
              <a:t> </a:t>
            </a:r>
            <a:r>
              <a:rPr lang="el-GR" dirty="0" err="1"/>
              <a:t>Fyodorovna</a:t>
            </a:r>
            <a:r>
              <a:rPr lang="el-GR" dirty="0"/>
              <a:t>, η οποία στην ιστορία αισθάνεται ακριβώς σαν μια μύγα που πέφτει μέσα στο μελάνι (σκοτάδι) και προσπαθεί να συρθεί πάλι έξω στο φως.</a:t>
            </a:r>
          </a:p>
          <a:p>
            <a:pPr marL="0" indent="0" algn="just">
              <a:buNone/>
            </a:pPr>
            <a:r>
              <a:rPr lang="el-GR" dirty="0"/>
              <a:t>Το γεγονός ότι η </a:t>
            </a:r>
            <a:r>
              <a:rPr lang="el-GR" dirty="0" err="1"/>
              <a:t>Μέιμπελ</a:t>
            </a:r>
            <a:r>
              <a:rPr lang="el-GR" dirty="0"/>
              <a:t> αναφέρεται στους άλλους ως </a:t>
            </a:r>
            <a:r>
              <a:rPr lang="el-GR" dirty="0" err="1"/>
              <a:t>λιβελλούλες</a:t>
            </a:r>
            <a:r>
              <a:rPr lang="el-GR" dirty="0"/>
              <a:t> και πεταλούδες δείχνει, επιπλέον, το αίσθημα της κοινωνικής της ανασφάλειας αφού όχι μόνο συλλαμβάνει τον εαυτό της ως κάτι το διαφορετικό αλλά ως κάτι το λιγότερο όμορφο: </a:t>
            </a:r>
          </a:p>
          <a:p>
            <a:pPr marL="0" indent="0" algn="just">
              <a:buNone/>
            </a:pPr>
            <a:r>
              <a:rPr lang="el-GR" dirty="0"/>
              <a:t>“Δεν μπορούσε να τους δει έτσι, όχι τους άλλους. Έβλεπε τον εαυτό της έτσι- εκείνη ήταν μια μύγα, οι άλλοι όμως ήταν </a:t>
            </a:r>
            <a:r>
              <a:rPr lang="el-GR" dirty="0" err="1"/>
              <a:t>λιβελλούλες</a:t>
            </a:r>
            <a:r>
              <a:rPr lang="el-GR" dirty="0"/>
              <a:t>, πεταλούδες, πανέμορφα έντομα που χόρευαν, φτερούγιζαν, πετάριζαν, ενώ εκείνη προσπαθούσε να συρθεί έξω απ’ το πιατάκι». </a:t>
            </a:r>
          </a:p>
          <a:p>
            <a:pPr marL="0" indent="0" algn="just">
              <a:buNone/>
            </a:pPr>
            <a:r>
              <a:rPr lang="el-GR" dirty="0"/>
              <a:t>Εδώ διαφαίνεται καθαρά ο τρόπος που συλλαμβάνει τον εαυτό της καθώς και η αδυναμία της να συνδεθεί με τους υπόλοιπους επισκέπτες.</a:t>
            </a:r>
          </a:p>
        </p:txBody>
      </p:sp>
      <p:pic>
        <p:nvPicPr>
          <p:cNvPr id="8" name="Εικόνα 7" descr="Εικόνα που περιέχει έντομο&#10;&#10;Περιγραφή που δημιουργήθηκε αυτόματα">
            <a:extLst>
              <a:ext uri="{FF2B5EF4-FFF2-40B4-BE49-F238E27FC236}">
                <a16:creationId xmlns:a16="http://schemas.microsoft.com/office/drawing/2014/main" id="{4EF9B3B3-5E88-450F-A193-C3E2953227D5}"/>
              </a:ext>
            </a:extLst>
          </p:cNvPr>
          <p:cNvPicPr>
            <a:picLocks noChangeAspect="1"/>
          </p:cNvPicPr>
          <p:nvPr/>
        </p:nvPicPr>
        <p:blipFill>
          <a:blip r:embed="rId2"/>
          <a:stretch>
            <a:fillRect/>
          </a:stretch>
        </p:blipFill>
        <p:spPr>
          <a:xfrm>
            <a:off x="8191303" y="3364636"/>
            <a:ext cx="3775797" cy="2965143"/>
          </a:xfrm>
          <a:prstGeom prst="rect">
            <a:avLst/>
          </a:prstGeom>
        </p:spPr>
      </p:pic>
      <p:pic>
        <p:nvPicPr>
          <p:cNvPr id="14" name="Εικόνα 13" descr="Εικόνα που περιέχει έντομο&#10;&#10;Περιγραφή που δημιουργήθηκε αυτόματα">
            <a:extLst>
              <a:ext uri="{FF2B5EF4-FFF2-40B4-BE49-F238E27FC236}">
                <a16:creationId xmlns:a16="http://schemas.microsoft.com/office/drawing/2014/main" id="{4E595FF9-A465-4B36-A38F-3D8892C17CBE}"/>
              </a:ext>
            </a:extLst>
          </p:cNvPr>
          <p:cNvPicPr>
            <a:picLocks noChangeAspect="1"/>
          </p:cNvPicPr>
          <p:nvPr/>
        </p:nvPicPr>
        <p:blipFill>
          <a:blip r:embed="rId3"/>
          <a:stretch>
            <a:fillRect/>
          </a:stretch>
        </p:blipFill>
        <p:spPr>
          <a:xfrm>
            <a:off x="8191303" y="528221"/>
            <a:ext cx="3775797" cy="2827293"/>
          </a:xfrm>
          <a:prstGeom prst="rect">
            <a:avLst/>
          </a:prstGeom>
        </p:spPr>
      </p:pic>
    </p:spTree>
    <p:extLst>
      <p:ext uri="{BB962C8B-B14F-4D97-AF65-F5344CB8AC3E}">
        <p14:creationId xmlns:p14="http://schemas.microsoft.com/office/powerpoint/2010/main" val="2924758412"/>
      </p:ext>
    </p:extLst>
  </p:cSld>
  <p:clrMapOvr>
    <a:masterClrMapping/>
  </p:clrMapOvr>
  <p:transition spd="med">
    <p:cover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5049F27-42AD-48D5-AF1A-B2E39EAF4722}"/>
              </a:ext>
            </a:extLst>
          </p:cNvPr>
          <p:cNvSpPr>
            <a:spLocks noGrp="1"/>
          </p:cNvSpPr>
          <p:nvPr>
            <p:ph idx="1"/>
          </p:nvPr>
        </p:nvSpPr>
        <p:spPr>
          <a:xfrm>
            <a:off x="487730" y="441414"/>
            <a:ext cx="6871858" cy="5654586"/>
          </a:xfrm>
        </p:spPr>
        <p:txBody>
          <a:bodyPr>
            <a:normAutofit fontScale="85000" lnSpcReduction="20000"/>
          </a:bodyPr>
          <a:lstStyle/>
          <a:p>
            <a:pPr marL="0" indent="0" algn="ctr">
              <a:buNone/>
            </a:pPr>
            <a:r>
              <a:rPr lang="el-GR" sz="2100" b="1" u="sng"/>
              <a:t>2) Το </a:t>
            </a:r>
            <a:r>
              <a:rPr lang="el-GR" sz="2100" b="1" u="sng" dirty="0"/>
              <a:t>κίτρινο χρώμα</a:t>
            </a:r>
            <a:endParaRPr lang="el-GR" sz="2100" u="sng" dirty="0"/>
          </a:p>
          <a:p>
            <a:pPr marL="0" indent="0">
              <a:buNone/>
            </a:pPr>
            <a:r>
              <a:rPr lang="el-GR" dirty="0"/>
              <a:t>Το κίτρινο αποτελεί ένα από τα πιο φωτεινά χρώματα του χρωματικού φάσματος κι αιχμαλωτίζει το βλέμμα μας ίσως περισσότερο από κάθε άλλο χρώμα. Αξίζει να σκεφτεί κανείς ότι το κίτρινο χρησιμοποιείται στη σήμανση, στις διαβάσεις πεζών και στις διαχωριστικές γραμμές των δρόμων έναντι του άσπρου. Το κίτρινο βρίσκεται επίσης διάχυτο στη φύση ενώ συμβολικά αναπαριστά το χρώμα του ήλιου. Σχετίζεται επιπλέον με το “εγώ” και την αίσθηση που έχει κανείς για τον ίδιο του τον εαυτό. Πολλές φορές υποδηλώνει δειλία, προδοσία, εγωισμό ενώ θεωρείται επίσης το χρώμα της ζήλιας.  </a:t>
            </a:r>
          </a:p>
          <a:p>
            <a:pPr marL="0" indent="0">
              <a:buNone/>
            </a:pPr>
            <a:r>
              <a:rPr lang="el-GR" dirty="0"/>
              <a:t>Η επιλογή του κίτρινου χρώματος από την </a:t>
            </a:r>
            <a:r>
              <a:rPr lang="el-GR" dirty="0" err="1"/>
              <a:t>Γουλφ</a:t>
            </a:r>
            <a:r>
              <a:rPr lang="el-GR" dirty="0"/>
              <a:t> δεν είναι τυχαία. Θα μπορούσε να αποτελεί έναν υπαινιγμό στην προσπάθεια της </a:t>
            </a:r>
            <a:r>
              <a:rPr lang="el-GR" dirty="0" err="1"/>
              <a:t>Μείμπελ</a:t>
            </a:r>
            <a:r>
              <a:rPr lang="el-GR" dirty="0"/>
              <a:t> να </a:t>
            </a:r>
            <a:r>
              <a:rPr lang="el-GR" dirty="0" err="1"/>
              <a:t>αυτοκαθοριστεί</a:t>
            </a:r>
            <a:r>
              <a:rPr lang="el-GR" dirty="0"/>
              <a:t>, γεγονός που θίγεται επανειλημμένως μέσα στο διήγημα. Η </a:t>
            </a:r>
            <a:r>
              <a:rPr lang="el-GR" dirty="0" err="1"/>
              <a:t>Μέιμπελ</a:t>
            </a:r>
            <a:r>
              <a:rPr lang="el-GR" dirty="0"/>
              <a:t> προσπαθεί και θέλει να είναι μια αυθύπαρκτη- αυτόφωτη γυναίκα, ένας δεύτερος ήλιος, ικανή να φωτίζει τον εαυτό της κι όχι να φωτίζεται - ετεροκαθορίζεται από τους άλλους ή τον τρόπο με τον οποίο αυτοί την προσλαμβάνουν. </a:t>
            </a:r>
          </a:p>
          <a:p>
            <a:pPr marL="0" indent="0">
              <a:buNone/>
            </a:pPr>
            <a:r>
              <a:rPr lang="el-GR" dirty="0"/>
              <a:t>Ταυτόχρονα όμως η αδυναμία της να </a:t>
            </a:r>
            <a:r>
              <a:rPr lang="el-GR" dirty="0" err="1"/>
              <a:t>αυτοκαθοριστεί</a:t>
            </a:r>
            <a:r>
              <a:rPr lang="el-GR" dirty="0"/>
              <a:t> την οδηγεί σε μια εσωτερική καταβύθιση εντός των ορίων του εαυτού της, στο «εγώ». Γίνεται εν τέλει το καναρίνι στο κλουβί της μοδίστρας της, με το κλουβί να αποτελεί τις ίδιες της τις σκέψεις που την κρατούν δέσμια μιας επίπονης πραγματικότητας.</a:t>
            </a:r>
          </a:p>
          <a:p>
            <a:pPr marL="0" indent="0">
              <a:buNone/>
            </a:pPr>
            <a:endParaRPr lang="el-GR" dirty="0"/>
          </a:p>
        </p:txBody>
      </p:sp>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419D4694-2570-48A6-BD2F-83070FCB1E6C}"/>
              </a:ext>
            </a:extLst>
          </p:cNvPr>
          <p:cNvPicPr>
            <a:picLocks noChangeAspect="1"/>
          </p:cNvPicPr>
          <p:nvPr/>
        </p:nvPicPr>
        <p:blipFill>
          <a:blip r:embed="rId2"/>
          <a:stretch>
            <a:fillRect/>
          </a:stretch>
        </p:blipFill>
        <p:spPr>
          <a:xfrm>
            <a:off x="7649762" y="881109"/>
            <a:ext cx="4232061" cy="4969276"/>
          </a:xfrm>
          <a:prstGeom prst="rect">
            <a:avLst/>
          </a:prstGeom>
        </p:spPr>
      </p:pic>
    </p:spTree>
    <p:extLst>
      <p:ext uri="{BB962C8B-B14F-4D97-AF65-F5344CB8AC3E}">
        <p14:creationId xmlns:p14="http://schemas.microsoft.com/office/powerpoint/2010/main" val="2073908042"/>
      </p:ext>
    </p:extLst>
  </p:cSld>
  <p:clrMapOvr>
    <a:masterClrMapping/>
  </p:clrMapOvr>
  <p:transition spd="med">
    <p:cover dir="l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C7F53EB-37E4-419C-8667-79D89145614F}"/>
              </a:ext>
            </a:extLst>
          </p:cNvPr>
          <p:cNvSpPr>
            <a:spLocks noGrp="1"/>
          </p:cNvSpPr>
          <p:nvPr>
            <p:ph idx="1"/>
          </p:nvPr>
        </p:nvSpPr>
        <p:spPr/>
        <p:txBody>
          <a:bodyPr>
            <a:normAutofit/>
          </a:bodyPr>
          <a:lstStyle/>
          <a:p>
            <a:pPr marL="0" indent="0" algn="ctr">
              <a:buNone/>
            </a:pPr>
            <a:r>
              <a:rPr lang="el-GR" sz="1800" b="1" u="sng" dirty="0"/>
              <a:t>Το φόρεμα</a:t>
            </a:r>
            <a:endParaRPr lang="el-GR" sz="1800" u="sng" dirty="0"/>
          </a:p>
          <a:p>
            <a:pPr marL="0" indent="0">
              <a:buNone/>
            </a:pPr>
            <a:endParaRPr lang="el-GR" sz="1700" dirty="0"/>
          </a:p>
          <a:p>
            <a:pPr marL="0" indent="0">
              <a:buNone/>
            </a:pPr>
            <a:r>
              <a:rPr lang="el-GR" sz="1700" dirty="0"/>
              <a:t>Η ίδια η </a:t>
            </a:r>
            <a:r>
              <a:rPr lang="el-GR" sz="1700" dirty="0" err="1"/>
              <a:t>Γουλφ</a:t>
            </a:r>
            <a:r>
              <a:rPr lang="el-GR" sz="1700" dirty="0"/>
              <a:t> είχε μια αμφίσημη σχέση με τη μόδα.  Αργότερα στη ζωή της φωτογραφήθηκε με πολύ κομψά ρούχα ενώ μάλιστα αρθρογράφησε και για το περιοδικό </a:t>
            </a:r>
            <a:r>
              <a:rPr lang="el-GR" sz="1700" i="1" dirty="0" err="1"/>
              <a:t>Vogue</a:t>
            </a:r>
            <a:r>
              <a:rPr lang="el-GR" sz="1700" dirty="0"/>
              <a:t>. Στο βιβλίο της «</a:t>
            </a:r>
            <a:r>
              <a:rPr lang="en-US" sz="1700" i="1" dirty="0"/>
              <a:t>Orlando</a:t>
            </a:r>
            <a:r>
              <a:rPr lang="el-GR" sz="1700" i="1" dirty="0"/>
              <a:t>»</a:t>
            </a:r>
            <a:r>
              <a:rPr lang="en-US" sz="1700" dirty="0"/>
              <a:t> </a:t>
            </a:r>
            <a:r>
              <a:rPr lang="el-GR" sz="1700" dirty="0"/>
              <a:t>λέει χαρακτηριστικά</a:t>
            </a:r>
            <a:r>
              <a:rPr lang="en-US" sz="1700" i="1" dirty="0"/>
              <a:t>: “clothes have, they say, more important offices than merely to keep us warm. They change our view of the world and the world’s view of us…”</a:t>
            </a:r>
            <a:endParaRPr lang="el-GR" sz="1700" dirty="0"/>
          </a:p>
          <a:p>
            <a:pPr marL="0" indent="0">
              <a:buNone/>
            </a:pPr>
            <a:r>
              <a:rPr lang="el-GR" sz="1700" dirty="0"/>
              <a:t>Σε διάφορα σημεία των ημερολογίων της συναντάμε επίσης τις ανησυχίες της σχετικά με το ζήτημα των ρούχων. Γράφει</a:t>
            </a:r>
            <a:r>
              <a:rPr lang="en-US" sz="1700" dirty="0"/>
              <a:t>: </a:t>
            </a:r>
            <a:r>
              <a:rPr lang="en-US" sz="1700" i="1" dirty="0"/>
              <a:t>“ the eternal and insoluble question of clothes”, “I hate being badly dressed; but I hate buying clothes”, “I wore my new black dress, and looked I daresay, rather nice”, “I am giving up the hope of being well dressed”, “Why am I calm and indifferent as to what people say of Night and Day, and fretful for their good opinion of my blue dress?”</a:t>
            </a:r>
          </a:p>
          <a:p>
            <a:pPr marL="0" indent="0">
              <a:buNone/>
            </a:pPr>
            <a:r>
              <a:rPr lang="el-GR" sz="1700" dirty="0"/>
              <a:t>Παρόμοια συναισθήματα φαίνεται πως κατακλύζουν και τη </a:t>
            </a:r>
            <a:r>
              <a:rPr lang="el-GR" sz="1700" dirty="0" err="1"/>
              <a:t>Μέιμπελ</a:t>
            </a:r>
            <a:r>
              <a:rPr lang="el-GR" sz="1700" dirty="0"/>
              <a:t>. </a:t>
            </a:r>
            <a:endParaRPr lang="el-GR" dirty="0"/>
          </a:p>
        </p:txBody>
      </p:sp>
      <p:sp>
        <p:nvSpPr>
          <p:cNvPr id="7" name="Θέση κειμένου 3">
            <a:extLst>
              <a:ext uri="{FF2B5EF4-FFF2-40B4-BE49-F238E27FC236}">
                <a16:creationId xmlns:a16="http://schemas.microsoft.com/office/drawing/2014/main" id="{95ADACB4-36AD-45AE-97C8-D4E4F8344A1A}"/>
              </a:ext>
            </a:extLst>
          </p:cNvPr>
          <p:cNvSpPr>
            <a:spLocks noGrp="1"/>
          </p:cNvSpPr>
          <p:nvPr>
            <p:ph type="body" sz="half" idx="2"/>
          </p:nvPr>
        </p:nvSpPr>
        <p:spPr>
          <a:xfrm>
            <a:off x="8476487" y="5012924"/>
            <a:ext cx="3227715" cy="920318"/>
          </a:xfrm>
        </p:spPr>
        <p:txBody>
          <a:bodyPr>
            <a:normAutofit/>
          </a:bodyPr>
          <a:lstStyle/>
          <a:p>
            <a:pPr algn="ctr"/>
            <a:r>
              <a:rPr lang="el-GR" sz="1400" i="1" dirty="0"/>
              <a:t>Η </a:t>
            </a:r>
            <a:r>
              <a:rPr lang="el-GR" sz="1400" i="1" dirty="0" err="1"/>
              <a:t>Woolf</a:t>
            </a:r>
            <a:r>
              <a:rPr lang="el-GR" sz="1400" i="1" dirty="0"/>
              <a:t> φωνογραφημένη με το νυφικό της μαμάς της για το περιοδικό της </a:t>
            </a:r>
            <a:r>
              <a:rPr lang="el-GR" sz="1400" i="1" dirty="0" err="1"/>
              <a:t>Vogue</a:t>
            </a:r>
            <a:r>
              <a:rPr lang="el-GR" sz="1400" i="1" dirty="0"/>
              <a:t> το 1924</a:t>
            </a:r>
          </a:p>
        </p:txBody>
      </p:sp>
      <p:pic>
        <p:nvPicPr>
          <p:cNvPr id="9" name="Εικόνα 8" descr="Εικόνα που περιέχει κείμενο, δάπεδο, άτομο, εσωτερικό&#10;&#10;Περιγραφή που δημιουργήθηκε αυτόματα">
            <a:extLst>
              <a:ext uri="{FF2B5EF4-FFF2-40B4-BE49-F238E27FC236}">
                <a16:creationId xmlns:a16="http://schemas.microsoft.com/office/drawing/2014/main" id="{E5FB1EDD-1D04-4ADD-8DD3-C2C99A42020C}"/>
              </a:ext>
            </a:extLst>
          </p:cNvPr>
          <p:cNvPicPr>
            <a:picLocks noChangeAspect="1"/>
          </p:cNvPicPr>
          <p:nvPr/>
        </p:nvPicPr>
        <p:blipFill>
          <a:blip r:embed="rId2"/>
          <a:stretch>
            <a:fillRect/>
          </a:stretch>
        </p:blipFill>
        <p:spPr>
          <a:xfrm>
            <a:off x="8265983" y="1322773"/>
            <a:ext cx="3648724" cy="3506679"/>
          </a:xfrm>
          <a:prstGeom prst="rect">
            <a:avLst/>
          </a:prstGeom>
        </p:spPr>
      </p:pic>
    </p:spTree>
    <p:extLst>
      <p:ext uri="{BB962C8B-B14F-4D97-AF65-F5344CB8AC3E}">
        <p14:creationId xmlns:p14="http://schemas.microsoft.com/office/powerpoint/2010/main" val="1685675247"/>
      </p:ext>
    </p:extLst>
  </p:cSld>
  <p:clrMapOvr>
    <a:masterClrMapping/>
  </p:clrMapOvr>
  <p:transition spd="med">
    <p:cover dir="l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23A3D34-9FF2-43DE-9AA0-203F435AF8B7}"/>
              </a:ext>
            </a:extLst>
          </p:cNvPr>
          <p:cNvSpPr>
            <a:spLocks noGrp="1"/>
          </p:cNvSpPr>
          <p:nvPr>
            <p:ph idx="1"/>
          </p:nvPr>
        </p:nvSpPr>
        <p:spPr>
          <a:xfrm>
            <a:off x="469975" y="601707"/>
            <a:ext cx="7597040" cy="5654586"/>
          </a:xfrm>
        </p:spPr>
        <p:txBody>
          <a:bodyPr>
            <a:normAutofit lnSpcReduction="10000"/>
          </a:bodyPr>
          <a:lstStyle/>
          <a:p>
            <a:pPr marL="0" indent="0">
              <a:buNone/>
            </a:pPr>
            <a:r>
              <a:rPr lang="el-GR" sz="1700" dirty="0"/>
              <a:t>Η </a:t>
            </a:r>
            <a:r>
              <a:rPr lang="el-GR" sz="1700" dirty="0" err="1"/>
              <a:t>Μέιμπελ</a:t>
            </a:r>
            <a:r>
              <a:rPr lang="el-GR" sz="1700" dirty="0"/>
              <a:t> αισθάνεται πως το καινούριο της φόρεμα είναι καταστροφή από άποψη μόδας, γεγονός που συντελεί στην </a:t>
            </a:r>
            <a:r>
              <a:rPr lang="el-GR" sz="1700" dirty="0" err="1"/>
              <a:t>αυτοταπείνωσή</a:t>
            </a:r>
            <a:r>
              <a:rPr lang="el-GR" sz="1700" dirty="0"/>
              <a:t> της. “</a:t>
            </a:r>
            <a:r>
              <a:rPr lang="el-GR" sz="1700" i="1" dirty="0"/>
              <a:t>Δεν μπορούσε να αντιμετωπίσει όλη αυτή τη φρίκη- το ξέθωρο κίτρινο, το βλακωδώς παλιομοδίτικο μεταξωτό φόρεμα με τη μακριά φούστα, τα φουσκωτά μανίκια και την ψηλή μέση[…]</a:t>
            </a:r>
            <a:r>
              <a:rPr lang="el-GR" sz="1700" dirty="0"/>
              <a:t>”.  Το φόρεμα αποτελεί ένα καταλυτικό σύμβολο στο διήγημα καθώς επανέρχεται στο ρου της αφήγησης κάθε φορά που κοιτάζει τον εαυτό της στον καθρέφτη αλλά και κάθε φορά που συζητά με έναν άλλο καλεσμένο.  Είναι μάλιστα γεγονός ότι το φόρεμα είναι αυτό που χρησιμοποιείται ως αφετηρία μιας συζήτησης και άρα αποτελεί τον συνδετικό της κρίκο με τους άλλους. Στον αντίποδα, λειτουργεί και ως μέσο αποξένωσης αφού εξαιτίας αυτού αδυνατεί να συσχετιστεί με τον περίγυρό της. </a:t>
            </a:r>
          </a:p>
          <a:p>
            <a:pPr marL="0" indent="0">
              <a:buNone/>
            </a:pPr>
            <a:r>
              <a:rPr lang="el-GR" sz="1700" dirty="0"/>
              <a:t>Σε ένα πρώτο επίπεδο λοιπόν, το ένδυμα για τη </a:t>
            </a:r>
            <a:r>
              <a:rPr lang="el-GR" sz="1700" dirty="0" err="1"/>
              <a:t>Γουλφ</a:t>
            </a:r>
            <a:r>
              <a:rPr lang="el-GR" sz="1700" dirty="0"/>
              <a:t> γίνεται κομμάτι της γυναικείας ταυτότητας και ταυτόχρονα καθρέφτης της ύπαρξης της πρωταγωνίστριας. «</a:t>
            </a:r>
            <a:r>
              <a:rPr lang="el-GR" sz="1700" i="1" dirty="0"/>
              <a:t>Και ήταν φοβερό να σκέφτεσαι πόσο εξευτελισμό και αγωνία και </a:t>
            </a:r>
            <a:r>
              <a:rPr lang="el-GR" sz="1700" i="1" dirty="0" err="1"/>
              <a:t>αυτολύπηση</a:t>
            </a:r>
            <a:r>
              <a:rPr lang="el-GR" sz="1700" i="1" dirty="0"/>
              <a:t> και προσπάθεια και πόσα συναισθηματικά σκαμπανεβάσματα περιέχονται σε ένα πραγματάκι με μέγεθος ενός κέρματος</a:t>
            </a:r>
            <a:r>
              <a:rPr lang="el-GR" sz="1700" dirty="0"/>
              <a:t>».</a:t>
            </a:r>
          </a:p>
          <a:p>
            <a:pPr marL="0" indent="0">
              <a:buNone/>
            </a:pPr>
            <a:r>
              <a:rPr lang="el-GR" sz="1700" dirty="0"/>
              <a:t>Σε ένα δεύτερο επίπεδο αποτελεί δείκτη της κοινωνικής της τάξης ενώ παράλληλα αντικατοπτρίζει το βαθμό επιρροής που έχουν τα ρούχα στη συγκρότηση της γυναικείας ψυχολογίας, στοιχείο που θα αξιοποιήσει η </a:t>
            </a:r>
            <a:r>
              <a:rPr lang="el-GR" sz="1700" dirty="0" err="1"/>
              <a:t>Γουλφ</a:t>
            </a:r>
            <a:r>
              <a:rPr lang="el-GR" sz="1700" dirty="0"/>
              <a:t> για να κάνει έμμεσα τις φεμινιστικές της δηλώσεις.</a:t>
            </a:r>
          </a:p>
          <a:p>
            <a:pPr marL="0" indent="0">
              <a:buNone/>
            </a:pPr>
            <a:endParaRPr lang="el-GR" dirty="0"/>
          </a:p>
        </p:txBody>
      </p:sp>
      <p:pic>
        <p:nvPicPr>
          <p:cNvPr id="5" name="Εικόνα 4" descr="Εικόνα που περιέχει κείμενο, πολύχρωμος, ζωγραφική, χρωματισμένος&#10;&#10;Περιγραφή που δημιουργήθηκε αυτόματα">
            <a:extLst>
              <a:ext uri="{FF2B5EF4-FFF2-40B4-BE49-F238E27FC236}">
                <a16:creationId xmlns:a16="http://schemas.microsoft.com/office/drawing/2014/main" id="{EED56328-43ED-4043-93DC-04023E9666A5}"/>
              </a:ext>
            </a:extLst>
          </p:cNvPr>
          <p:cNvPicPr>
            <a:picLocks noChangeAspect="1"/>
          </p:cNvPicPr>
          <p:nvPr/>
        </p:nvPicPr>
        <p:blipFill>
          <a:blip r:embed="rId2"/>
          <a:stretch>
            <a:fillRect/>
          </a:stretch>
        </p:blipFill>
        <p:spPr>
          <a:xfrm>
            <a:off x="8176334" y="518606"/>
            <a:ext cx="3834140" cy="5681209"/>
          </a:xfrm>
          <a:prstGeom prst="rect">
            <a:avLst/>
          </a:prstGeom>
        </p:spPr>
      </p:pic>
    </p:spTree>
    <p:extLst>
      <p:ext uri="{BB962C8B-B14F-4D97-AF65-F5344CB8AC3E}">
        <p14:creationId xmlns:p14="http://schemas.microsoft.com/office/powerpoint/2010/main" val="4022412937"/>
      </p:ext>
    </p:extLst>
  </p:cSld>
  <p:clrMapOvr>
    <a:masterClrMapping/>
  </p:clrMapOvr>
  <p:transition spd="med">
    <p:cover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2372E6-7386-40F4-B198-E663651DB01B}"/>
              </a:ext>
            </a:extLst>
          </p:cNvPr>
          <p:cNvSpPr>
            <a:spLocks noGrp="1"/>
          </p:cNvSpPr>
          <p:nvPr>
            <p:ph type="title"/>
          </p:nvPr>
        </p:nvSpPr>
        <p:spPr/>
        <p:txBody>
          <a:bodyPr/>
          <a:lstStyle/>
          <a:p>
            <a:pPr algn="ctr"/>
            <a:r>
              <a:rPr lang="el-GR" dirty="0"/>
              <a:t>Σύγκρουση τάξεων</a:t>
            </a:r>
          </a:p>
        </p:txBody>
      </p:sp>
      <p:sp>
        <p:nvSpPr>
          <p:cNvPr id="3" name="Θέση περιεχομένου 2">
            <a:extLst>
              <a:ext uri="{FF2B5EF4-FFF2-40B4-BE49-F238E27FC236}">
                <a16:creationId xmlns:a16="http://schemas.microsoft.com/office/drawing/2014/main" id="{BB7F9083-6E8B-4FD0-B437-EB3139D854DD}"/>
              </a:ext>
            </a:extLst>
          </p:cNvPr>
          <p:cNvSpPr>
            <a:spLocks noGrp="1"/>
          </p:cNvSpPr>
          <p:nvPr>
            <p:ph idx="1"/>
          </p:nvPr>
        </p:nvSpPr>
        <p:spPr>
          <a:xfrm>
            <a:off x="3069771" y="2390503"/>
            <a:ext cx="8634500" cy="3712464"/>
          </a:xfrm>
        </p:spPr>
        <p:txBody>
          <a:bodyPr>
            <a:normAutofit/>
          </a:bodyPr>
          <a:lstStyle/>
          <a:p>
            <a:pPr marL="0" indent="0">
              <a:buNone/>
            </a:pPr>
            <a:r>
              <a:rPr lang="el-GR" sz="1700" dirty="0"/>
              <a:t>Η </a:t>
            </a:r>
            <a:r>
              <a:rPr lang="el-GR" sz="1700" dirty="0" err="1"/>
              <a:t>Γουλφ</a:t>
            </a:r>
            <a:r>
              <a:rPr lang="el-GR" sz="1700" dirty="0"/>
              <a:t> μέσα από το διήγημα εξετάζει το ζήτημα της κοινωνικής τάξης. Ο απόηχος του Α’ Παγκοσμίου Πολέμου δεν έχει σβήσει εντελώς. Η απογοήτευση της </a:t>
            </a:r>
            <a:r>
              <a:rPr lang="el-GR" sz="1700" dirty="0" err="1"/>
              <a:t>Μέιμπελ</a:t>
            </a:r>
            <a:r>
              <a:rPr lang="el-GR" sz="1700" dirty="0"/>
              <a:t> ίσως αντανακλά την αγωνία της αγγλικής κοινωνίας μετά τον πόλεμο. Η Βρετανία τη δεκαετία του 1920, αν και ανήκει στους νικητές, χαρακτηρίζεται από πολεμικά χρέη και σοβαρές οικονομικές ελλείψεις που αποσταθεροποιούν την αγγλική οικονομία. </a:t>
            </a:r>
            <a:r>
              <a:rPr lang="el-GR" sz="1700" dirty="0" err="1"/>
              <a:t>Παρολαυτά</a:t>
            </a:r>
            <a:r>
              <a:rPr lang="el-GR" sz="1700" dirty="0"/>
              <a:t>, η χώρα μοιάζει να ευδοκιμεί. Οι άνθρωποι είναι περισσότερο υγιείς, η θνησιμότητα βρεφών μειώνεται, ο μέσος όρος ζωής αυξάνεται. Παράλληλα, οι νέες τεχνολογίες της εποχής εισβάλλουν στην καθημερινή ζωή των ανθρώπων.  Έτσι, το βιοτικό επίπεδο ανεβαίνει. Μέσα σε όλα αυτά, η ψαλίδα μεταξύ φτωχών και πλουσίων μεγαλώνει. Το ίδιο το πάρτι αποτελεί άλλωστε </a:t>
            </a:r>
            <a:r>
              <a:rPr lang="el-GR" sz="1700" b="1" dirty="0"/>
              <a:t>ένα</a:t>
            </a:r>
            <a:r>
              <a:rPr lang="el-GR" sz="1700" dirty="0"/>
              <a:t> </a:t>
            </a:r>
            <a:r>
              <a:rPr lang="el-GR" sz="1700" b="1" dirty="0"/>
              <a:t>μικρόκοσμο της αγγλικής κοινωνίας. </a:t>
            </a:r>
          </a:p>
        </p:txBody>
      </p:sp>
    </p:spTree>
    <p:extLst>
      <p:ext uri="{BB962C8B-B14F-4D97-AF65-F5344CB8AC3E}">
        <p14:creationId xmlns:p14="http://schemas.microsoft.com/office/powerpoint/2010/main" val="12188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60186F7-56C3-4654-A353-DDF33AF69F6E}"/>
              </a:ext>
            </a:extLst>
          </p:cNvPr>
          <p:cNvSpPr>
            <a:spLocks noGrp="1"/>
          </p:cNvSpPr>
          <p:nvPr>
            <p:ph idx="1"/>
          </p:nvPr>
        </p:nvSpPr>
        <p:spPr>
          <a:xfrm>
            <a:off x="585927" y="980982"/>
            <a:ext cx="6312023" cy="6125592"/>
          </a:xfrm>
        </p:spPr>
        <p:txBody>
          <a:bodyPr>
            <a:normAutofit/>
          </a:bodyPr>
          <a:lstStyle/>
          <a:p>
            <a:pPr marL="0" indent="0">
              <a:buNone/>
            </a:pPr>
            <a:r>
              <a:rPr lang="el-GR" sz="1700" dirty="0"/>
              <a:t>Η ίδια η </a:t>
            </a:r>
            <a:r>
              <a:rPr lang="el-GR" sz="1700" dirty="0" err="1"/>
              <a:t>Μέιμπελ</a:t>
            </a:r>
            <a:r>
              <a:rPr lang="el-GR" sz="1700" dirty="0"/>
              <a:t> παραδέχεται ότι είναι ένα από τα δέκα παιδιά μιας οικογένειας που ποτέ δεν είχε αρκετά λεφτά ενώ μέσα από τη συνεχή σύγκρισή της με τους άλλους καταλήγει στο συμπέρασμα ότι δεν μπορεί να ακολουθήσει τη μόδα καθώς δεν είναι πλούσια “ </a:t>
            </a:r>
            <a:r>
              <a:rPr lang="el-GR" sz="1700" i="1" dirty="0"/>
              <a:t>μόδα σημαίνει γραμμή, σημαίνει στυλ, σημαίνει τριάντα γκινέες τουλάχιστον</a:t>
            </a:r>
            <a:r>
              <a:rPr lang="el-GR" sz="1700" dirty="0"/>
              <a:t>”. Η ίδια ανήκει στην κατώτερη μέση τάξη και αδυνατεί να αποδεχτεί τη θέσης της ρίχνοντας το φταίξιμο στις ιδιαίτερες συνθήκες, στις οποίες μεγάλωσε “ </a:t>
            </a:r>
            <a:r>
              <a:rPr lang="el-GR" sz="1700" i="1" dirty="0"/>
              <a:t>Δεν ήταν όμως τελικά όλο το φταίξιμο</a:t>
            </a:r>
            <a:r>
              <a:rPr lang="en-US" sz="1700" i="1" dirty="0"/>
              <a:t> </a:t>
            </a:r>
            <a:r>
              <a:rPr lang="el-GR" sz="1700" i="1" dirty="0"/>
              <a:t>δικό της. Ήταν που προερχόταν από μια δεκαμελή οικογένεια που δεν είχε αρκετά χρήματα, κι έκανε πάντα οικονομία και περικοπές”</a:t>
            </a:r>
            <a:r>
              <a:rPr lang="el-GR" sz="1700" dirty="0"/>
              <a:t>. Βρίσκεται σε έναν διαρκή συμβιβασμό “</a:t>
            </a:r>
            <a:r>
              <a:rPr lang="el-GR" sz="1700" i="1" dirty="0"/>
              <a:t> Παντρεύτηκε τον </a:t>
            </a:r>
            <a:r>
              <a:rPr lang="el-GR" sz="1700" i="1" dirty="0" err="1"/>
              <a:t>Χιούμπερτ</a:t>
            </a:r>
            <a:r>
              <a:rPr lang="el-GR" sz="1700" i="1" dirty="0"/>
              <a:t> με την ασφαλή, μόνιμη θέση ενός υπαλλήλου στα δικαστήρια και μόλις τα έβγαζαν πέρα σ’ ένα μικρό σπίτι, χωρίς το απαραίτητο προσωπικό με πρόχειρο φαγητό [...]</a:t>
            </a:r>
            <a:r>
              <a:rPr lang="el-GR" sz="1700" dirty="0"/>
              <a:t>” αντί για τον σύζυγο των ονείρων της “ </a:t>
            </a:r>
            <a:r>
              <a:rPr lang="el-GR" sz="1700" i="1" dirty="0"/>
              <a:t>έναν ήρωα σαν τον </a:t>
            </a:r>
            <a:r>
              <a:rPr lang="el-GR" sz="1700" i="1" dirty="0" err="1"/>
              <a:t>Χένρυ</a:t>
            </a:r>
            <a:r>
              <a:rPr lang="el-GR" sz="1700" i="1" dirty="0"/>
              <a:t> </a:t>
            </a:r>
            <a:r>
              <a:rPr lang="el-GR" sz="1700" i="1" dirty="0" err="1"/>
              <a:t>Λώρενς</a:t>
            </a:r>
            <a:r>
              <a:rPr lang="el-GR" sz="1700" i="1" dirty="0"/>
              <a:t>, κάποιον από τους στυλοβάτες της Αυτοκρατορίας</a:t>
            </a:r>
            <a:r>
              <a:rPr lang="el-GR" sz="1700" dirty="0"/>
              <a:t>” που θα την έβγαζε από την δυσχερή οικονομική της κατάσταση. </a:t>
            </a:r>
          </a:p>
          <a:p>
            <a:pPr marL="0" indent="0">
              <a:buNone/>
            </a:pPr>
            <a:r>
              <a:rPr lang="el-GR" sz="1700" dirty="0">
                <a:solidFill>
                  <a:schemeClr val="bg2">
                    <a:lumMod val="50000"/>
                  </a:schemeClr>
                </a:solidFill>
              </a:rPr>
              <a:t>Τι επιπλέον νομίζετε ότι συμβολίζει ο </a:t>
            </a:r>
            <a:r>
              <a:rPr lang="el-GR" sz="1700" dirty="0" err="1">
                <a:solidFill>
                  <a:schemeClr val="bg2">
                    <a:lumMod val="50000"/>
                  </a:schemeClr>
                </a:solidFill>
              </a:rPr>
              <a:t>Χένρυ</a:t>
            </a:r>
            <a:r>
              <a:rPr lang="el-GR" sz="1700" dirty="0">
                <a:solidFill>
                  <a:schemeClr val="bg2">
                    <a:lumMod val="50000"/>
                  </a:schemeClr>
                </a:solidFill>
              </a:rPr>
              <a:t> </a:t>
            </a:r>
            <a:r>
              <a:rPr lang="el-GR" sz="1700" dirty="0" err="1">
                <a:solidFill>
                  <a:schemeClr val="bg2">
                    <a:lumMod val="50000"/>
                  </a:schemeClr>
                </a:solidFill>
              </a:rPr>
              <a:t>Λώρενς</a:t>
            </a:r>
            <a:r>
              <a:rPr lang="el-GR" sz="1700" dirty="0">
                <a:solidFill>
                  <a:schemeClr val="bg2">
                    <a:lumMod val="50000"/>
                  </a:schemeClr>
                </a:solidFill>
              </a:rPr>
              <a:t>;</a:t>
            </a:r>
          </a:p>
          <a:p>
            <a:pPr marL="0" indent="0">
              <a:buNone/>
            </a:pPr>
            <a:endParaRPr lang="el-GR" sz="1700" dirty="0"/>
          </a:p>
          <a:p>
            <a:pPr marL="0" indent="0">
              <a:buNone/>
            </a:pPr>
            <a:endParaRPr lang="el-GR" sz="1700" dirty="0"/>
          </a:p>
          <a:p>
            <a:endParaRPr lang="el-GR" dirty="0"/>
          </a:p>
        </p:txBody>
      </p:sp>
      <p:pic>
        <p:nvPicPr>
          <p:cNvPr id="8" name="0 - Εικόνα">
            <a:extLst>
              <a:ext uri="{FF2B5EF4-FFF2-40B4-BE49-F238E27FC236}">
                <a16:creationId xmlns:a16="http://schemas.microsoft.com/office/drawing/2014/main" id="{721EA442-7E66-4955-8FE0-5D49E92CD559}"/>
              </a:ext>
            </a:extLst>
          </p:cNvPr>
          <p:cNvPicPr/>
          <p:nvPr/>
        </p:nvPicPr>
        <p:blipFill>
          <a:blip r:embed="rId2" cstate="print"/>
          <a:stretch>
            <a:fillRect/>
          </a:stretch>
        </p:blipFill>
        <p:spPr>
          <a:xfrm>
            <a:off x="7265189" y="3702181"/>
            <a:ext cx="4572002" cy="2630460"/>
          </a:xfrm>
          <a:prstGeom prst="rect">
            <a:avLst/>
          </a:prstGeom>
        </p:spPr>
      </p:pic>
      <p:pic>
        <p:nvPicPr>
          <p:cNvPr id="10" name="11 - Εικόνα">
            <a:extLst>
              <a:ext uri="{FF2B5EF4-FFF2-40B4-BE49-F238E27FC236}">
                <a16:creationId xmlns:a16="http://schemas.microsoft.com/office/drawing/2014/main" id="{9C43F701-A09E-4BC0-8D6F-6E3CD21D3A99}"/>
              </a:ext>
            </a:extLst>
          </p:cNvPr>
          <p:cNvPicPr/>
          <p:nvPr/>
        </p:nvPicPr>
        <p:blipFill>
          <a:blip r:embed="rId3" cstate="print"/>
          <a:stretch>
            <a:fillRect/>
          </a:stretch>
        </p:blipFill>
        <p:spPr>
          <a:xfrm>
            <a:off x="7265189" y="0"/>
            <a:ext cx="4572002" cy="2929630"/>
          </a:xfrm>
          <a:prstGeom prst="rect">
            <a:avLst/>
          </a:prstGeom>
        </p:spPr>
      </p:pic>
      <p:sp>
        <p:nvSpPr>
          <p:cNvPr id="12289" name="Rectangle 1"/>
          <p:cNvSpPr>
            <a:spLocks noChangeArrowheads="1"/>
          </p:cNvSpPr>
          <p:nvPr/>
        </p:nvSpPr>
        <p:spPr bwMode="auto">
          <a:xfrm>
            <a:off x="7611355" y="6332641"/>
            <a:ext cx="387966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1" u="none" strike="noStrike" cap="none" normalizeH="0" baseline="0" dirty="0">
                <a:ln>
                  <a:noFill/>
                </a:ln>
                <a:solidFill>
                  <a:srgbClr val="0D0D0D"/>
                </a:solidFill>
                <a:effectLst/>
                <a:ea typeface="Times New Roman" pitchFamily="18" charset="0"/>
                <a:cs typeface="Arial" pitchFamily="34" charset="0"/>
              </a:rPr>
              <a:t>Εργάτες κάνουν διάλειμμα για μεσημεριανό κολατσιό στην οικοδομή που κατασκευάζουν (1929)</a:t>
            </a:r>
            <a:endParaRPr kumimoji="0" lang="el-GR" sz="1800" b="0" i="1" u="none" strike="noStrike" cap="none" normalizeH="0" baseline="0" dirty="0">
              <a:ln>
                <a:noFill/>
              </a:ln>
              <a:solidFill>
                <a:schemeClr val="tx1"/>
              </a:solidFill>
              <a:effectLst/>
              <a:cs typeface="Arial" pitchFamily="34" charset="0"/>
            </a:endParaRPr>
          </a:p>
        </p:txBody>
      </p:sp>
      <p:sp>
        <p:nvSpPr>
          <p:cNvPr id="12290" name="Rectangle 2"/>
          <p:cNvSpPr>
            <a:spLocks noChangeArrowheads="1"/>
          </p:cNvSpPr>
          <p:nvPr/>
        </p:nvSpPr>
        <p:spPr bwMode="auto">
          <a:xfrm>
            <a:off x="7265189" y="2961609"/>
            <a:ext cx="1899907" cy="740572"/>
          </a:xfrm>
          <a:prstGeom prst="rect">
            <a:avLst/>
          </a:prstGeom>
          <a:solidFill>
            <a:srgbClr val="FFFFFF"/>
          </a:solidFill>
          <a:ln w="9525">
            <a:noFill/>
            <a:miter lim="800000"/>
            <a:headEnd/>
            <a:tailEnd/>
          </a:ln>
          <a:effectLst/>
        </p:spPr>
        <p:txBody>
          <a:bodyPr vert="horz" wrap="square" lIns="91440" tIns="45720" rIns="91440" bIns="4761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200" b="0" i="1" u="none" strike="noStrike" cap="none" normalizeH="0" baseline="0" dirty="0">
                <a:ln>
                  <a:noFill/>
                </a:ln>
                <a:solidFill>
                  <a:srgbClr val="0D0D0D"/>
                </a:solidFill>
                <a:effectLst/>
                <a:ea typeface="Times New Roman" pitchFamily="18" charset="0"/>
                <a:cs typeface="Arial" pitchFamily="34" charset="0"/>
              </a:rPr>
              <a:t>Η θέα προς την </a:t>
            </a:r>
            <a:r>
              <a:rPr kumimoji="0" lang="el-GR" sz="1200" b="0" i="1" u="none" strike="noStrike" cap="none" normalizeH="0" baseline="0" dirty="0" err="1">
                <a:ln>
                  <a:noFill/>
                </a:ln>
                <a:solidFill>
                  <a:srgbClr val="0D0D0D"/>
                </a:solidFill>
                <a:effectLst/>
                <a:ea typeface="Times New Roman" pitchFamily="18" charset="0"/>
                <a:cs typeface="Arial" pitchFamily="34" charset="0"/>
              </a:rPr>
              <a:t>Tower</a:t>
            </a:r>
            <a:r>
              <a:rPr kumimoji="0" lang="el-GR" sz="1200" b="0" i="1" u="none" strike="noStrike" cap="none" normalizeH="0" baseline="0" dirty="0">
                <a:ln>
                  <a:noFill/>
                </a:ln>
                <a:solidFill>
                  <a:srgbClr val="0D0D0D"/>
                </a:solidFill>
                <a:effectLst/>
                <a:ea typeface="Times New Roman" pitchFamily="18" charset="0"/>
                <a:cs typeface="Arial" pitchFamily="34" charset="0"/>
              </a:rPr>
              <a:t> </a:t>
            </a:r>
            <a:r>
              <a:rPr kumimoji="0" lang="el-GR" sz="1200" b="0" i="1" u="none" strike="noStrike" cap="none" normalizeH="0" baseline="0" dirty="0" err="1">
                <a:ln>
                  <a:noFill/>
                </a:ln>
                <a:solidFill>
                  <a:srgbClr val="0D0D0D"/>
                </a:solidFill>
                <a:effectLst/>
                <a:ea typeface="Times New Roman" pitchFamily="18" charset="0"/>
                <a:cs typeface="Arial" pitchFamily="34" charset="0"/>
              </a:rPr>
              <a:t>Bridge</a:t>
            </a:r>
            <a:r>
              <a:rPr kumimoji="0" lang="el-GR" sz="1200" b="0" i="1" u="none" strike="noStrike" cap="none" normalizeH="0" baseline="0" dirty="0">
                <a:ln>
                  <a:noFill/>
                </a:ln>
                <a:solidFill>
                  <a:srgbClr val="0D0D0D"/>
                </a:solidFill>
                <a:effectLst/>
                <a:ea typeface="Times New Roman" pitchFamily="18" charset="0"/>
                <a:cs typeface="Arial" pitchFamily="34" charset="0"/>
              </a:rPr>
              <a:t> (1920s)</a:t>
            </a:r>
            <a:endParaRPr kumimoji="0" lang="el-GR" sz="1300" b="1" i="1" u="none" strike="noStrike" cap="none" normalizeH="0" baseline="0" dirty="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04866449"/>
      </p:ext>
    </p:extLst>
  </p:cSld>
  <p:clrMapOvr>
    <a:masterClrMapping/>
  </p:clrMapOvr>
  <p:transition spd="med">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608F8AF-57B8-4E24-9DAF-9076B64F1963}"/>
              </a:ext>
            </a:extLst>
          </p:cNvPr>
          <p:cNvSpPr>
            <a:spLocks noGrp="1"/>
          </p:cNvSpPr>
          <p:nvPr>
            <p:ph idx="1"/>
          </p:nvPr>
        </p:nvSpPr>
        <p:spPr>
          <a:xfrm>
            <a:off x="612016" y="814277"/>
            <a:ext cx="8221266" cy="5417847"/>
          </a:xfrm>
        </p:spPr>
        <p:txBody>
          <a:bodyPr>
            <a:normAutofit/>
          </a:bodyPr>
          <a:lstStyle/>
          <a:p>
            <a:pPr marL="0" indent="0">
              <a:buNone/>
            </a:pPr>
            <a:r>
              <a:rPr lang="el-GR" sz="1700" dirty="0"/>
              <a:t>Αν, λοιπόν, η </a:t>
            </a:r>
            <a:r>
              <a:rPr lang="el-GR" sz="1700" b="1" dirty="0" err="1"/>
              <a:t>Μέιμπελ</a:t>
            </a:r>
            <a:r>
              <a:rPr lang="el-GR" sz="1700" dirty="0"/>
              <a:t> αντιπροσωπεύει ένα είδος μικροαστικής τάξης οι υπόλοιποι καλεσμένοι ανήκουν στην ανώτερη αστική τάξη. Η κυρία </a:t>
            </a:r>
            <a:r>
              <a:rPr lang="el-GR" sz="1700" b="1" dirty="0" err="1"/>
              <a:t>Ντάλογουει</a:t>
            </a:r>
            <a:r>
              <a:rPr lang="el-GR" sz="1700" dirty="0"/>
              <a:t>, η πλούσια οικοδέσποινα του πάρτι,</a:t>
            </a:r>
            <a:r>
              <a:rPr lang="el-GR" sz="1700" b="1" dirty="0"/>
              <a:t> </a:t>
            </a:r>
            <a:r>
              <a:rPr lang="el-GR" sz="1700" dirty="0"/>
              <a:t>είναι εκείνη η ισχυρή δύναμη που με την οικονομική της ευμάρεια μπορεί να κινεί τα αόρατα νήματα της κοινωνίας. Εμφανίζεται στην αρχή του διηγήματος, όμως μόνο στο τέλος μιλάει στην </a:t>
            </a:r>
            <a:r>
              <a:rPr lang="el-GR" sz="1700" dirty="0" err="1"/>
              <a:t>Μέιμπελ</a:t>
            </a:r>
            <a:r>
              <a:rPr lang="el-GR" sz="1700" dirty="0"/>
              <a:t> με τόνο φιλικό.  Η </a:t>
            </a:r>
            <a:r>
              <a:rPr lang="el-GR" sz="1700" b="1" dirty="0"/>
              <a:t>Ρόουζ Σω</a:t>
            </a:r>
            <a:r>
              <a:rPr lang="el-GR" sz="1700" dirty="0"/>
              <a:t>, ντυμένη με την τελευταία λέξη της μόδας, αποτελεί τη φιγούρα του κοινωνικά επιτυχημένου. Ο </a:t>
            </a:r>
            <a:r>
              <a:rPr lang="el-GR" sz="1700" b="1" dirty="0" err="1"/>
              <a:t>Ρόμπερντ</a:t>
            </a:r>
            <a:r>
              <a:rPr lang="el-GR" sz="1700" b="1" dirty="0"/>
              <a:t> </a:t>
            </a:r>
            <a:r>
              <a:rPr lang="el-GR" sz="1700" b="1" dirty="0" err="1"/>
              <a:t>Χέιντον</a:t>
            </a:r>
            <a:r>
              <a:rPr lang="el-GR" sz="1700" b="1" dirty="0"/>
              <a:t> </a:t>
            </a:r>
            <a:r>
              <a:rPr lang="el-GR" sz="1700" dirty="0"/>
              <a:t>με τα ευγενικά αλλά μάλλον ψευδή σχόλια κι ο </a:t>
            </a:r>
            <a:r>
              <a:rPr lang="el-GR" sz="1700" b="1" dirty="0" err="1"/>
              <a:t>Τσάρλς</a:t>
            </a:r>
            <a:r>
              <a:rPr lang="el-GR" sz="1700" b="1" dirty="0"/>
              <a:t> </a:t>
            </a:r>
            <a:r>
              <a:rPr lang="el-GR" sz="1700" b="1" dirty="0" err="1"/>
              <a:t>Μπάρτ</a:t>
            </a:r>
            <a:r>
              <a:rPr lang="el-GR" sz="1700" b="1" dirty="0"/>
              <a:t> </a:t>
            </a:r>
            <a:r>
              <a:rPr lang="el-GR" sz="1700" dirty="0"/>
              <a:t>καυστικός, με την επίφαση φιλικότητας, αντικατοπτρίζουν το πρότυπο του άνδρα που ανήκει σε μια ανώτερη αστική τάξη. Η </a:t>
            </a:r>
            <a:r>
              <a:rPr lang="el-GR" sz="1700" b="1" dirty="0"/>
              <a:t>Μις Μίλαν</a:t>
            </a:r>
            <a:r>
              <a:rPr lang="el-GR" sz="1700" dirty="0"/>
              <a:t>, που επιμελείται το φόρεμα της </a:t>
            </a:r>
            <a:r>
              <a:rPr lang="el-GR" sz="1700" dirty="0" err="1"/>
              <a:t>Μέιμπελ</a:t>
            </a:r>
            <a:r>
              <a:rPr lang="el-GR" sz="1700" dirty="0"/>
              <a:t>, ανήκει στη μεσαία κοινωνική τάξη. Η </a:t>
            </a:r>
            <a:r>
              <a:rPr lang="el-GR" sz="1700" dirty="0" err="1"/>
              <a:t>Μείμπελ</a:t>
            </a:r>
            <a:r>
              <a:rPr lang="el-GR" sz="1700" dirty="0"/>
              <a:t> φαίνεται να της δείχνει ιδιαίτερη εκτίμηση. Η </a:t>
            </a:r>
            <a:r>
              <a:rPr lang="el-GR" sz="1700" b="1" dirty="0"/>
              <a:t>Κυρία </a:t>
            </a:r>
            <a:r>
              <a:rPr lang="el-GR" sz="1700" b="1" dirty="0" err="1"/>
              <a:t>Χόλμαν</a:t>
            </a:r>
            <a:r>
              <a:rPr lang="el-GR" sz="1700" b="1" dirty="0"/>
              <a:t> </a:t>
            </a:r>
            <a:r>
              <a:rPr lang="el-GR" sz="1700" dirty="0"/>
              <a:t>με την υπερβολική ενασχόλησή της με τα του σπιτιού φανερώνει γυναίκα παλαιότερης εποχής. Στο διήγημα εμφανίζονται επίσης και πρόσωπα «βουβά» με λίγη ή καθόλου συμμετοχή στα δρώμενα πλαισιώνοντας απλώς την αφήγηση. Ο</a:t>
            </a:r>
            <a:r>
              <a:rPr lang="el-GR" sz="1700" b="1" dirty="0"/>
              <a:t> κύριος </a:t>
            </a:r>
            <a:r>
              <a:rPr lang="el-GR" sz="1700" b="1" dirty="0" err="1"/>
              <a:t>Ντάλογουει</a:t>
            </a:r>
            <a:r>
              <a:rPr lang="el-GR" sz="1700" dirty="0"/>
              <a:t>, η </a:t>
            </a:r>
            <a:r>
              <a:rPr lang="el-GR" sz="1700" b="1" dirty="0"/>
              <a:t>κυρία </a:t>
            </a:r>
            <a:r>
              <a:rPr lang="el-GR" sz="1700" b="1" dirty="0" err="1"/>
              <a:t>Μπάρνετ</a:t>
            </a:r>
            <a:r>
              <a:rPr lang="el-GR" sz="1700" dirty="0"/>
              <a:t>, η </a:t>
            </a:r>
            <a:r>
              <a:rPr lang="el-GR" sz="1700" b="1" dirty="0"/>
              <a:t>Μαίρη </a:t>
            </a:r>
            <a:r>
              <a:rPr lang="el-GR" sz="1700" b="1" dirty="0" err="1"/>
              <a:t>Ντέννις</a:t>
            </a:r>
            <a:r>
              <a:rPr lang="el-GR" sz="1700" b="1" dirty="0"/>
              <a:t> </a:t>
            </a:r>
            <a:r>
              <a:rPr lang="el-GR" sz="1700" dirty="0"/>
              <a:t>και η </a:t>
            </a:r>
            <a:r>
              <a:rPr lang="el-GR" sz="1700" b="1" dirty="0" err="1"/>
              <a:t>Βάιολετ</a:t>
            </a:r>
            <a:r>
              <a:rPr lang="el-GR" sz="1700" b="1" dirty="0"/>
              <a:t> </a:t>
            </a:r>
            <a:r>
              <a:rPr lang="el-GR" sz="1700" b="1" dirty="0" err="1"/>
              <a:t>Σήρλ</a:t>
            </a:r>
            <a:r>
              <a:rPr lang="el-GR" sz="1700" b="1" dirty="0"/>
              <a:t>.</a:t>
            </a:r>
            <a:endParaRPr lang="el-GR" sz="1700" dirty="0"/>
          </a:p>
          <a:p>
            <a:pPr marL="0" indent="0">
              <a:buNone/>
            </a:pPr>
            <a:r>
              <a:rPr lang="el-GR" sz="1700" dirty="0"/>
              <a:t>Ίσως τελικά οι σκάλες που κατεβαίνει η </a:t>
            </a:r>
            <a:r>
              <a:rPr lang="el-GR" sz="1700" dirty="0" err="1"/>
              <a:t>Μέιμπελ</a:t>
            </a:r>
            <a:r>
              <a:rPr lang="el-GR" sz="1700" dirty="0"/>
              <a:t> στο τέλος του διηγήματος να συμβολίζουν αυτή την κοινωνική διάκριση μεταξύ ανώτερου- κατώτερου κατ’ αντιστοιχία πάνω-κάτω. </a:t>
            </a:r>
          </a:p>
          <a:p>
            <a:endParaRPr lang="el-GR" dirty="0"/>
          </a:p>
        </p:txBody>
      </p:sp>
    </p:spTree>
    <p:extLst>
      <p:ext uri="{BB962C8B-B14F-4D97-AF65-F5344CB8AC3E}">
        <p14:creationId xmlns:p14="http://schemas.microsoft.com/office/powerpoint/2010/main" val="807711533"/>
      </p:ext>
    </p:extLst>
  </p:cSld>
  <p:clrMapOvr>
    <a:masterClrMapping/>
  </p:clrMapOvr>
  <p:transition spd="med">
    <p:strips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97B59D-FA87-43C9-8B61-CC6130EB2987}"/>
              </a:ext>
            </a:extLst>
          </p:cNvPr>
          <p:cNvSpPr>
            <a:spLocks noGrp="1"/>
          </p:cNvSpPr>
          <p:nvPr>
            <p:ph type="title"/>
          </p:nvPr>
        </p:nvSpPr>
        <p:spPr>
          <a:xfrm>
            <a:off x="4781005" y="875212"/>
            <a:ext cx="6884077" cy="1194956"/>
          </a:xfrm>
        </p:spPr>
        <p:txBody>
          <a:bodyPr>
            <a:normAutofit fontScale="90000"/>
          </a:bodyPr>
          <a:lstStyle/>
          <a:p>
            <a:pPr algn="ctr"/>
            <a:r>
              <a:rPr lang="el-GR" dirty="0"/>
              <a:t>Φεμινισμός και πατριαρχία</a:t>
            </a:r>
          </a:p>
        </p:txBody>
      </p:sp>
      <p:sp>
        <p:nvSpPr>
          <p:cNvPr id="3" name="Θέση περιεχομένου 2">
            <a:extLst>
              <a:ext uri="{FF2B5EF4-FFF2-40B4-BE49-F238E27FC236}">
                <a16:creationId xmlns:a16="http://schemas.microsoft.com/office/drawing/2014/main" id="{C91D5A98-E2F6-408A-861D-6C5207ECF0AB}"/>
              </a:ext>
            </a:extLst>
          </p:cNvPr>
          <p:cNvSpPr>
            <a:spLocks noGrp="1"/>
          </p:cNvSpPr>
          <p:nvPr>
            <p:ph idx="1"/>
          </p:nvPr>
        </p:nvSpPr>
        <p:spPr>
          <a:xfrm>
            <a:off x="3838668" y="2237173"/>
            <a:ext cx="8074610" cy="4367813"/>
          </a:xfrm>
        </p:spPr>
        <p:txBody>
          <a:bodyPr>
            <a:normAutofit fontScale="70000" lnSpcReduction="20000"/>
          </a:bodyPr>
          <a:lstStyle/>
          <a:p>
            <a:pPr marL="0" indent="0">
              <a:buNone/>
            </a:pPr>
            <a:r>
              <a:rPr lang="el-GR" dirty="0"/>
              <a:t>Σ</a:t>
            </a:r>
            <a:r>
              <a:rPr lang="el-GR" sz="2400" dirty="0"/>
              <a:t>την εποχή κατά την οποία γράφει η </a:t>
            </a:r>
            <a:r>
              <a:rPr lang="el-GR" sz="2400" dirty="0" err="1"/>
              <a:t>Γούλφ</a:t>
            </a:r>
            <a:r>
              <a:rPr lang="el-GR" sz="2400" dirty="0"/>
              <a:t> το διήγημα λίγα έχουν γίνει προς τη ολοκληρωτική χειραφέτηση της γυναίκας. Με τη νομοθετική πράξη του 1918 δίνεται δικαίωμα ψήφου στις γυναίκες της Μ. Βρετανίας και Ιρλανδίας που έχουν συμπληρώσει το 30ος έτος ηλικίας (21ο για τους άντρες) ενώ σύμφωνα με άλλη νομοθετική πράξη του 1922 επετράπη στις γυναίκες να παίρνουν διαζύγιο για τις ίδιες αιτίες που έκαναν αιτήσεις και οι άνδρες (η μοιχεία παραδείγματος χάριν έγινε η μόνη αιτία διαζυγίου και οι γυναίκες δεν υποχρεούταν όπως πριν να αποδείξουν κι άλλα ελαττώματα στο γάμο). Παρά την προοδευτική αυτή ατμόσφαιρα που επικρατεί τη δεκαετία του ‘20 στην Αγγλία, οι γυναίκες εξακολουθούν να θεωρούνται υποχείρια των ανδρών, γεγονός που οδηγεί στην άνοδο του φεμινιστικού κινήματος. Κύρια εκπρόσωπος του φεμινιστικού κινήματος στη λογοτεχνία αναδεικνύεται η Βιρτζίνια </a:t>
            </a:r>
            <a:r>
              <a:rPr lang="el-GR" sz="2400" dirty="0" err="1"/>
              <a:t>Γουλφ</a:t>
            </a:r>
            <a:r>
              <a:rPr lang="el-GR" sz="2400" dirty="0"/>
              <a:t>. </a:t>
            </a:r>
          </a:p>
          <a:p>
            <a:pPr marL="0" indent="0">
              <a:buNone/>
            </a:pPr>
            <a:r>
              <a:rPr lang="el-GR" sz="2400" dirty="0"/>
              <a:t>Η </a:t>
            </a:r>
            <a:r>
              <a:rPr lang="el-GR" sz="2400" dirty="0" err="1"/>
              <a:t>Γουλφ</a:t>
            </a:r>
            <a:r>
              <a:rPr lang="el-GR" sz="2400" dirty="0"/>
              <a:t> πίστευε ότι οι γυναίκες δεν είχαν την ίδια ελευθερία με τους άντρες - και κυρίως ελευθερία πνεύματος - καθώς δεν μπορούσαν να έχουν τον έλεγχο του εισοδήματός τους. Τις απόψεις της αυτές τις ανέπτυξε στο δοκίμιό της </a:t>
            </a:r>
            <a:r>
              <a:rPr lang="en-US" sz="2400" i="1" dirty="0"/>
              <a:t>A room of own</a:t>
            </a:r>
            <a:r>
              <a:rPr lang="el-GR" sz="2400" i="1" dirty="0"/>
              <a:t>’</a:t>
            </a:r>
            <a:r>
              <a:rPr lang="en-US" sz="2400" i="1" dirty="0"/>
              <a:t>s own</a:t>
            </a:r>
            <a:r>
              <a:rPr lang="el-GR" sz="2400" i="1" dirty="0"/>
              <a:t>, </a:t>
            </a:r>
            <a:r>
              <a:rPr lang="el-GR" sz="2400" dirty="0"/>
              <a:t>όπου χαρακτηριστικά αναφέρει ότι οι γυναίκες προκειμένου να εξισωθούν με τους άντρες χρειάζονται ίσα δικαιώματα στην εκπαίδευση, ένα σταθερό εισόδημα και ένα δικό τους δωμάτιο. Οι απόψεις της αυτές διαφαίνονται και στο διήγημά μας.</a:t>
            </a:r>
          </a:p>
        </p:txBody>
      </p:sp>
      <p:pic>
        <p:nvPicPr>
          <p:cNvPr id="4" name="4 - Εικόνα" descr="1633-5-e0f25a60c1a7d0a2ed25e7a19873fbaf.jpg"/>
          <p:cNvPicPr/>
          <p:nvPr/>
        </p:nvPicPr>
        <p:blipFill>
          <a:blip r:embed="rId2" cstate="print"/>
          <a:stretch>
            <a:fillRect/>
          </a:stretch>
        </p:blipFill>
        <p:spPr>
          <a:xfrm>
            <a:off x="154435" y="2237173"/>
            <a:ext cx="3559946" cy="2779471"/>
          </a:xfrm>
          <a:prstGeom prst="rect">
            <a:avLst/>
          </a:prstGeom>
        </p:spPr>
      </p:pic>
      <p:sp>
        <p:nvSpPr>
          <p:cNvPr id="10241" name="Rectangle 1"/>
          <p:cNvSpPr>
            <a:spLocks noChangeArrowheads="1"/>
          </p:cNvSpPr>
          <p:nvPr/>
        </p:nvSpPr>
        <p:spPr bwMode="auto">
          <a:xfrm>
            <a:off x="407449" y="5016644"/>
            <a:ext cx="3053918" cy="1663902"/>
          </a:xfrm>
          <a:prstGeom prst="rect">
            <a:avLst/>
          </a:prstGeom>
          <a:solidFill>
            <a:srgbClr val="FFFFFF"/>
          </a:solidFill>
          <a:ln w="9525">
            <a:noFill/>
            <a:miter lim="800000"/>
            <a:headEnd/>
            <a:tailEnd/>
          </a:ln>
          <a:effectLst/>
        </p:spPr>
        <p:txBody>
          <a:bodyPr vert="horz" wrap="square" lIns="91440" tIns="45720" rIns="91440" bIns="4761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0" i="1" u="none" strike="noStrike" cap="none" normalizeH="0" baseline="0" dirty="0">
                <a:ln>
                  <a:noFill/>
                </a:ln>
                <a:solidFill>
                  <a:srgbClr val="0D0D0D"/>
                </a:solidFill>
                <a:effectLst/>
                <a:ea typeface="Times New Roman" pitchFamily="18" charset="0"/>
                <a:cs typeface="Arial" pitchFamily="34" charset="0"/>
              </a:rPr>
              <a:t>Σουφραζέτες συγκεντρώνονταν σε διάφορα μέρη του Λονδίνου φορώντας μαγιό και τρώγοντας πίτσα για να στρέψουν το ενδιαφέρον του κοινού στο δικαίωμα αυτοδιάθεσης του σώματος τους (1921)</a:t>
            </a:r>
            <a:endParaRPr kumimoji="0" lang="el-GR" sz="1400" b="1" i="1" u="none" strike="noStrike" cap="none" normalizeH="0" baseline="0" dirty="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20653198"/>
      </p:ext>
    </p:extLst>
  </p:cSld>
  <p:clrMapOvr>
    <a:masterClrMapping/>
  </p:clrMapOvr>
  <p:transition spd="med">
    <p:strips dir="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64C5927-6977-431F-9ED5-165554DA21B7}"/>
              </a:ext>
            </a:extLst>
          </p:cNvPr>
          <p:cNvSpPr>
            <a:spLocks noGrp="1"/>
          </p:cNvSpPr>
          <p:nvPr>
            <p:ph idx="1"/>
          </p:nvPr>
        </p:nvSpPr>
        <p:spPr>
          <a:xfrm>
            <a:off x="284085" y="226380"/>
            <a:ext cx="6997287" cy="6631620"/>
          </a:xfrm>
        </p:spPr>
        <p:txBody>
          <a:bodyPr>
            <a:normAutofit fontScale="92500" lnSpcReduction="20000"/>
          </a:bodyPr>
          <a:lstStyle/>
          <a:p>
            <a:pPr marL="0" indent="0">
              <a:buNone/>
            </a:pPr>
            <a:r>
              <a:rPr lang="el-GR" sz="1800" dirty="0"/>
              <a:t>Το φόρεμα υποκρύπτει κι έναν φεμινιστικό συμβολισμό. Η </a:t>
            </a:r>
            <a:r>
              <a:rPr lang="el-GR" sz="1800" dirty="0" err="1"/>
              <a:t>Γουλφ</a:t>
            </a:r>
            <a:r>
              <a:rPr lang="el-GR" sz="1800" dirty="0"/>
              <a:t> ουσιαστικά κατηγορεί την τάση της κοινωνίας να καθορίζει τη γυναίκα μέσα από τα ρούχα που φοράει. Το γυναικείο φόρεμα  χρησιμοποιείται ως δείκτης ομορφιάς με σκοπό να γίνει η γυναίκα αρεστή, με σκοπό την αποδοχή της από το ευρύτερο κοινωνικό σύνολο καθώς και από τους άντρες.</a:t>
            </a:r>
            <a:r>
              <a:rPr lang="el-GR" sz="1800" i="1" dirty="0"/>
              <a:t> “ Έστω κι ένας μικρός έπαινος, μια στοργική κουβέντα από τον </a:t>
            </a:r>
            <a:r>
              <a:rPr lang="el-GR" sz="1800" i="1" dirty="0" err="1"/>
              <a:t>Τσάρλς</a:t>
            </a:r>
            <a:r>
              <a:rPr lang="el-GR" sz="1800" i="1" dirty="0"/>
              <a:t> θα άλλαζε τα πάντα γι’ αυτή τη στιγμή. Και μόνο να της έλεγε “</a:t>
            </a:r>
            <a:r>
              <a:rPr lang="el-GR" sz="1800" i="1" dirty="0" err="1"/>
              <a:t>Μέιμπελ</a:t>
            </a:r>
            <a:r>
              <a:rPr lang="el-GR" sz="1800" i="1" dirty="0"/>
              <a:t> είσαι τόσο γοητευτική απόψε θα της άλλαζε τη ζωή.</a:t>
            </a:r>
            <a:r>
              <a:rPr lang="el-GR" sz="1800" dirty="0"/>
              <a:t>” Όμως από την άλλη δηλώνει ξεκάθαρα ότι “</a:t>
            </a:r>
            <a:r>
              <a:rPr lang="el-GR" sz="1800" i="1" dirty="0"/>
              <a:t>είναι τόσο μίζερο […] να είναι τόσο ολοκληρωτικά εξαρτημένη από τη γνώμη των άλλων και να μην έχει τις δικές της αρχές ή πεποιθήσεις</a:t>
            </a:r>
            <a:r>
              <a:rPr lang="el-GR" sz="1800" dirty="0"/>
              <a:t>” και αλλού “ </a:t>
            </a:r>
            <a:r>
              <a:rPr lang="el-GR" sz="1800" i="1" dirty="0"/>
              <a:t>γιατί να μην είναι τέλος πάντων ο εαυτός της;</a:t>
            </a:r>
            <a:r>
              <a:rPr lang="el-GR" sz="1800" dirty="0"/>
              <a:t>” </a:t>
            </a:r>
          </a:p>
          <a:p>
            <a:pPr marL="0" indent="0">
              <a:buNone/>
            </a:pPr>
            <a:r>
              <a:rPr lang="el-GR" sz="1800" dirty="0"/>
              <a:t>Πέρα από την έννοια της ομορφιάς όμως και ο ίδιος ο γάμος φαίνεται πως βρίσκεται υπό το κράτος της πατριαρχικής εξουσίας. Η </a:t>
            </a:r>
            <a:r>
              <a:rPr lang="el-GR" sz="1800" dirty="0" err="1"/>
              <a:t>Μείμπελ</a:t>
            </a:r>
            <a:r>
              <a:rPr lang="el-GR" sz="1800" dirty="0"/>
              <a:t> λειτουργεί στο γάμο της με τον </a:t>
            </a:r>
            <a:r>
              <a:rPr lang="el-GR" sz="1800" dirty="0" err="1"/>
              <a:t>Χιούμπερτ</a:t>
            </a:r>
            <a:r>
              <a:rPr lang="el-GR" sz="1800" dirty="0"/>
              <a:t> ως σωστή σύζυγος κάνοντας αυτά που θα όφειλε να κάνει μια σωστή σύζυγος. Βέβαια αν και αναφέρει ότι δεν είναι δυστυχισμένη σε αυτόν το γάμο ωστόσο φαίνεται πως ταυτόχρονα αμφισβητεί αυτή την ευτυχία που ενίοτε νιώθει αφού όπως χαρακτηριστικά λέει“ </a:t>
            </a:r>
            <a:r>
              <a:rPr lang="el-GR" sz="1800" i="1" dirty="0"/>
              <a:t>τότε δεν συνέβαινε τίποτε. Κανείς δεν ήταν ευτυχισμένος</a:t>
            </a:r>
            <a:r>
              <a:rPr lang="el-GR" sz="1800" dirty="0"/>
              <a:t>” και λίγο παρακάτω “</a:t>
            </a:r>
            <a:r>
              <a:rPr lang="el-GR" sz="1800" i="1" dirty="0"/>
              <a:t>πάντοτε υπήρξε μια ευέξαπτη, αδύναμη και ανεπαρκής μητέρα, μια αμφίθυμη σύζυγος</a:t>
            </a:r>
            <a:r>
              <a:rPr lang="el-GR" sz="1800" dirty="0"/>
              <a:t>”.  </a:t>
            </a:r>
          </a:p>
          <a:p>
            <a:pPr marL="0" indent="0">
              <a:buNone/>
            </a:pPr>
            <a:r>
              <a:rPr lang="el-GR" sz="1800" dirty="0"/>
              <a:t>Εδώ η </a:t>
            </a:r>
            <a:r>
              <a:rPr lang="el-GR" sz="1800" dirty="0" err="1"/>
              <a:t>Γουλφ</a:t>
            </a:r>
            <a:r>
              <a:rPr lang="el-GR" sz="1800" dirty="0"/>
              <a:t> επαναπροσδιορίζει την έννοια της αυτοπραγμάτωσης της γυναίκας μέσα από την ανάληψη των ρόλων της μητέρας και της συζύγου, ρόλοι που της ανατίθενται και που την καθορίζουν στο μεγαλύτερο βαθμό και που στην πράξη καθορίζονται και </a:t>
            </a:r>
            <a:r>
              <a:rPr lang="el-GR" sz="1800" dirty="0" err="1"/>
              <a:t>νοηματοδοτούνται</a:t>
            </a:r>
            <a:r>
              <a:rPr lang="el-GR" sz="1800" dirty="0"/>
              <a:t> από και εντός του πατριαρχικού συστήματος. Η </a:t>
            </a:r>
            <a:r>
              <a:rPr lang="el-GR" sz="1800" dirty="0" err="1"/>
              <a:t>Μέιμπελ</a:t>
            </a:r>
            <a:r>
              <a:rPr lang="el-GR" sz="1800" dirty="0"/>
              <a:t> θα παραδεχτεί ότι δεν υπήρξε ούτε καλή μητέρα ούτε καλή σύζυγος. </a:t>
            </a:r>
          </a:p>
          <a:p>
            <a:pPr marL="0" indent="0">
              <a:buNone/>
            </a:pPr>
            <a:endParaRPr lang="el-GR" sz="1700" dirty="0"/>
          </a:p>
          <a:p>
            <a:pPr marL="0" indent="0">
              <a:buNone/>
            </a:pPr>
            <a:endParaRPr lang="el-GR" dirty="0"/>
          </a:p>
        </p:txBody>
      </p:sp>
      <p:pic>
        <p:nvPicPr>
          <p:cNvPr id="4" name="3 - Εικόνα" descr="1633-4-420beafb7b272cc20c81dba9fa78bd6b.jpg"/>
          <p:cNvPicPr/>
          <p:nvPr/>
        </p:nvPicPr>
        <p:blipFill>
          <a:blip r:embed="rId2" cstate="print"/>
          <a:stretch>
            <a:fillRect/>
          </a:stretch>
        </p:blipFill>
        <p:spPr>
          <a:xfrm>
            <a:off x="7391296" y="323401"/>
            <a:ext cx="4584681" cy="4519749"/>
          </a:xfrm>
          <a:prstGeom prst="rect">
            <a:avLst/>
          </a:prstGeom>
        </p:spPr>
      </p:pic>
      <p:sp>
        <p:nvSpPr>
          <p:cNvPr id="9217" name="Rectangle 1"/>
          <p:cNvSpPr>
            <a:spLocks noChangeArrowheads="1"/>
          </p:cNvSpPr>
          <p:nvPr/>
        </p:nvSpPr>
        <p:spPr bwMode="auto">
          <a:xfrm>
            <a:off x="7391296" y="4843150"/>
            <a:ext cx="4584681" cy="802128"/>
          </a:xfrm>
          <a:prstGeom prst="rect">
            <a:avLst/>
          </a:prstGeom>
          <a:solidFill>
            <a:srgbClr val="FFFFFF"/>
          </a:solidFill>
          <a:ln w="9525">
            <a:noFill/>
            <a:miter lim="800000"/>
            <a:headEnd/>
            <a:tailEnd/>
          </a:ln>
          <a:effectLst/>
        </p:spPr>
        <p:txBody>
          <a:bodyPr vert="horz" wrap="square" lIns="91440" tIns="45720" rIns="91440" bIns="4761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0" i="1" u="none" strike="noStrike" cap="none" normalizeH="0" baseline="0" dirty="0">
                <a:ln>
                  <a:noFill/>
                </a:ln>
                <a:solidFill>
                  <a:srgbClr val="0D0D0D"/>
                </a:solidFill>
                <a:effectLst/>
                <a:ea typeface="Times New Roman" pitchFamily="18" charset="0"/>
                <a:cs typeface="Arial" pitchFamily="34" charset="0"/>
              </a:rPr>
              <a:t>Τα κορίτσια του Λονδίνου ανακαλύπτουν τις νέες τάσεις στην μόδα (1925)</a:t>
            </a:r>
            <a:endParaRPr kumimoji="0" lang="el-GR" sz="1400" b="1" i="1" u="none" strike="noStrike" cap="none" normalizeH="0" baseline="0" dirty="0">
              <a:ln>
                <a:noFill/>
              </a:ln>
              <a:solidFill>
                <a:schemeClr val="tx1"/>
              </a:solidFill>
              <a:effectLs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77191810"/>
      </p:ext>
    </p:extLst>
  </p:cSld>
  <p:clrMapOvr>
    <a:masterClrMapping/>
  </p:clrMapOvr>
  <p:transition spd="med">
    <p:strips/>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8164629-B3B9-49F3-9650-BA6566801653}"/>
              </a:ext>
            </a:extLst>
          </p:cNvPr>
          <p:cNvSpPr>
            <a:spLocks noGrp="1"/>
          </p:cNvSpPr>
          <p:nvPr>
            <p:ph idx="1"/>
          </p:nvPr>
        </p:nvSpPr>
        <p:spPr>
          <a:xfrm>
            <a:off x="612017" y="374576"/>
            <a:ext cx="10618235" cy="3105705"/>
          </a:xfrm>
        </p:spPr>
        <p:txBody>
          <a:bodyPr/>
          <a:lstStyle/>
          <a:p>
            <a:pPr marL="0" indent="0">
              <a:buNone/>
            </a:pPr>
            <a:r>
              <a:rPr lang="el-GR" sz="1700" dirty="0"/>
              <a:t>Η γυναίκα, λοιπόν, γίνεται έρμαιο της εξουσίας των αντρών αλλά και της ευρύτερης κοινωνίας που οικοδομείται πάνω στους νόμους της πατριαρχίας τόσο μέσα από το τρόπο που οφείλει να ντύνεται όσο και μέσα από τους ρόλους που πρέπει να αναλαμβάνει για να θεωρείται τελικά γυναίκα.</a:t>
            </a:r>
          </a:p>
          <a:p>
            <a:pPr marL="0" indent="0">
              <a:buNone/>
            </a:pPr>
            <a:endParaRPr lang="el-GR" sz="1700" dirty="0"/>
          </a:p>
          <a:p>
            <a:pPr marL="0" indent="0">
              <a:buNone/>
            </a:pPr>
            <a:r>
              <a:rPr lang="el-GR" sz="1700" dirty="0"/>
              <a:t>Το γεγονός ότι η </a:t>
            </a:r>
            <a:r>
              <a:rPr lang="el-GR" sz="1700" dirty="0" err="1"/>
              <a:t>Μέιμπελ</a:t>
            </a:r>
            <a:r>
              <a:rPr lang="el-GR" sz="1700" dirty="0"/>
              <a:t> φεύγει από το πάρτι δείχνει επιπλέον την προσπάθειά της να απελευθερωθεί από τις πατριαρχικές ιδεολογίες που στοιχειώνουν την κοινωνία, να πραγματώσει τον εαυτό της, να μην είναι πια το κίτρινο φόρεμα η τιμωρία της και η ίδια να μην είναι ξανά “ </a:t>
            </a:r>
            <a:r>
              <a:rPr lang="el-GR" sz="1700" i="1" dirty="0"/>
              <a:t>ο μισητός, αδύναμος, αναποφάσιστος χαρακτήρας της</a:t>
            </a:r>
            <a:r>
              <a:rPr lang="el-GR" sz="1700" dirty="0"/>
              <a:t>”. </a:t>
            </a:r>
          </a:p>
          <a:p>
            <a:pPr marL="0" indent="0">
              <a:buNone/>
            </a:pPr>
            <a:endParaRPr lang="el-GR" dirty="0"/>
          </a:p>
        </p:txBody>
      </p:sp>
      <p:pic>
        <p:nvPicPr>
          <p:cNvPr id="4" name="Εικόνα 3" descr="Εικόνα που περιέχει κείμενο, υπαίθριος, ομάδα, πόζα&#10;&#10;Περιγραφή που δημιουργήθηκε αυτόματα">
            <a:extLst>
              <a:ext uri="{FF2B5EF4-FFF2-40B4-BE49-F238E27FC236}">
                <a16:creationId xmlns:a16="http://schemas.microsoft.com/office/drawing/2014/main" id="{72202678-CD2B-4062-AB59-0F76AC375911}"/>
              </a:ext>
            </a:extLst>
          </p:cNvPr>
          <p:cNvPicPr>
            <a:picLocks noChangeAspect="1"/>
          </p:cNvPicPr>
          <p:nvPr/>
        </p:nvPicPr>
        <p:blipFill>
          <a:blip r:embed="rId2"/>
          <a:stretch>
            <a:fillRect/>
          </a:stretch>
        </p:blipFill>
        <p:spPr>
          <a:xfrm>
            <a:off x="723922" y="3097063"/>
            <a:ext cx="3618348" cy="2848487"/>
          </a:xfrm>
          <a:prstGeom prst="rect">
            <a:avLst/>
          </a:prstGeom>
        </p:spPr>
      </p:pic>
      <p:sp>
        <p:nvSpPr>
          <p:cNvPr id="5" name="Θέση κειμένου 3">
            <a:extLst>
              <a:ext uri="{FF2B5EF4-FFF2-40B4-BE49-F238E27FC236}">
                <a16:creationId xmlns:a16="http://schemas.microsoft.com/office/drawing/2014/main" id="{0F0FFDD6-B122-49CA-90D0-BDECC0A0F121}"/>
              </a:ext>
            </a:extLst>
          </p:cNvPr>
          <p:cNvSpPr>
            <a:spLocks noGrp="1"/>
          </p:cNvSpPr>
          <p:nvPr>
            <p:ph type="body" sz="half" idx="2"/>
          </p:nvPr>
        </p:nvSpPr>
        <p:spPr>
          <a:xfrm>
            <a:off x="9096053" y="3180037"/>
            <a:ext cx="2372025" cy="1532878"/>
          </a:xfrm>
        </p:spPr>
        <p:txBody>
          <a:bodyPr>
            <a:noAutofit/>
          </a:bodyPr>
          <a:lstStyle/>
          <a:p>
            <a:pPr algn="ctr"/>
            <a:r>
              <a:rPr lang="en-US" sz="1400" i="1" dirty="0"/>
              <a:t>(1) Women campaigning against the Unemployment Insurance Act in 1920. </a:t>
            </a:r>
            <a:endParaRPr lang="el-GR" sz="1400" i="1" dirty="0"/>
          </a:p>
        </p:txBody>
      </p:sp>
      <p:pic>
        <p:nvPicPr>
          <p:cNvPr id="6" name="Εικόνα 5" descr="Εικόνα που περιέχει κείμενο, άτομο, υπαίθριος, ομάδα&#10;&#10;Περιγραφή που δημιουργήθηκε αυτόματα">
            <a:extLst>
              <a:ext uri="{FF2B5EF4-FFF2-40B4-BE49-F238E27FC236}">
                <a16:creationId xmlns:a16="http://schemas.microsoft.com/office/drawing/2014/main" id="{7D4B74CC-6349-4FE4-8159-2E765B130F3B}"/>
              </a:ext>
            </a:extLst>
          </p:cNvPr>
          <p:cNvPicPr>
            <a:picLocks noChangeAspect="1"/>
          </p:cNvPicPr>
          <p:nvPr/>
        </p:nvPicPr>
        <p:blipFill>
          <a:blip r:embed="rId3"/>
          <a:stretch>
            <a:fillRect/>
          </a:stretch>
        </p:blipFill>
        <p:spPr>
          <a:xfrm>
            <a:off x="4671848" y="3097063"/>
            <a:ext cx="4053438" cy="2848486"/>
          </a:xfrm>
          <a:prstGeom prst="rect">
            <a:avLst/>
          </a:prstGeom>
        </p:spPr>
      </p:pic>
      <p:sp>
        <p:nvSpPr>
          <p:cNvPr id="7" name="Τίτλος 1">
            <a:extLst>
              <a:ext uri="{FF2B5EF4-FFF2-40B4-BE49-F238E27FC236}">
                <a16:creationId xmlns:a16="http://schemas.microsoft.com/office/drawing/2014/main" id="{3E476418-CBD5-49B7-8902-C6C8A47A392F}"/>
              </a:ext>
            </a:extLst>
          </p:cNvPr>
          <p:cNvSpPr>
            <a:spLocks noGrp="1"/>
          </p:cNvSpPr>
          <p:nvPr>
            <p:ph type="title"/>
          </p:nvPr>
        </p:nvSpPr>
        <p:spPr>
          <a:xfrm>
            <a:off x="8831120" y="4286830"/>
            <a:ext cx="3227715" cy="1687924"/>
          </a:xfrm>
        </p:spPr>
        <p:txBody>
          <a:bodyPr>
            <a:normAutofit/>
          </a:bodyPr>
          <a:lstStyle/>
          <a:p>
            <a:pPr algn="ctr"/>
            <a:r>
              <a:rPr lang="en-US" sz="1400" i="1" dirty="0">
                <a:latin typeface="+mn-lt"/>
              </a:rPr>
              <a:t>(2) The 5th Hunger march organized by the National Unemployed Workers' Movement which left Glasgow on 22 January and reached Hyde Park London on 25 February 1934. The women's contingent included many textile workers.</a:t>
            </a:r>
            <a:endParaRPr lang="el-GR" sz="1400" i="1" dirty="0">
              <a:latin typeface="+mn-lt"/>
            </a:endParaRPr>
          </a:p>
        </p:txBody>
      </p:sp>
    </p:spTree>
    <p:extLst>
      <p:ext uri="{BB962C8B-B14F-4D97-AF65-F5344CB8AC3E}">
        <p14:creationId xmlns:p14="http://schemas.microsoft.com/office/powerpoint/2010/main" val="4150242992"/>
      </p:ext>
    </p:extLst>
  </p:cSld>
  <p:clrMapOvr>
    <a:masterClrMapping/>
  </p:clrMapOvr>
  <p:transition spd="med">
    <p:pull dir="d"/>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Ορθογώνιο 38">
            <a:extLst>
              <a:ext uri="{FF2B5EF4-FFF2-40B4-BE49-F238E27FC236}">
                <a16:creationId xmlns:a16="http://schemas.microsoft.com/office/drawing/2014/main" id="{36E27C40-104A-4C05-A382-21A40999A1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nvGrpSpPr>
          <p:cNvPr id="3" name="Ομάδα 40">
            <a:extLst>
              <a:ext uri="{FF2B5EF4-FFF2-40B4-BE49-F238E27FC236}">
                <a16:creationId xmlns:a16="http://schemas.microsoft.com/office/drawing/2014/main" id="{C1D78633-7222-4BD8-9B43-C5A3FE3FB1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75"/>
            <a:ext cx="12198350" cy="6875463"/>
            <a:chOff x="0" y="3175"/>
            <a:chExt cx="12198350" cy="6875463"/>
          </a:xfrm>
        </p:grpSpPr>
        <p:sp>
          <p:nvSpPr>
            <p:cNvPr id="42" name="Ελεύθερη σχεδίαση 5">
              <a:extLst>
                <a:ext uri="{FF2B5EF4-FFF2-40B4-BE49-F238E27FC236}">
                  <a16:creationId xmlns:a16="http://schemas.microsoft.com/office/drawing/2014/main" id="{64A62ED5-69F8-4A9A-959F-BDFA4CB006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1">
                <a:lumMod val="40000"/>
                <a:lumOff val="60000"/>
              </a:schemeClr>
            </a:solidFill>
            <a:ln>
              <a:noFill/>
            </a:ln>
          </p:spPr>
        </p:sp>
        <p:sp>
          <p:nvSpPr>
            <p:cNvPr id="43" name="Ελεύθερη σχεδίαση 9">
              <a:extLst>
                <a:ext uri="{FF2B5EF4-FFF2-40B4-BE49-F238E27FC236}">
                  <a16:creationId xmlns:a16="http://schemas.microsoft.com/office/drawing/2014/main" id="{1E1E0581-3B45-45FA-909D-956C5BA8C3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lumMod val="40000"/>
                <a:lumOff val="60000"/>
              </a:schemeClr>
            </a:solidFill>
            <a:ln>
              <a:noFill/>
            </a:ln>
          </p:spPr>
        </p:sp>
        <p:sp>
          <p:nvSpPr>
            <p:cNvPr id="44" name="Ελεύθερη σχεδίαση 13">
              <a:extLst>
                <a:ext uri="{FF2B5EF4-FFF2-40B4-BE49-F238E27FC236}">
                  <a16:creationId xmlns:a16="http://schemas.microsoft.com/office/drawing/2014/main" id="{05474103-4A93-4198-B2FA-45EC74FD52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1">
                <a:lumMod val="20000"/>
                <a:lumOff val="80000"/>
              </a:schemeClr>
            </a:solidFill>
            <a:ln>
              <a:noFill/>
            </a:ln>
          </p:spPr>
        </p:sp>
      </p:grpSp>
      <p:sp useBgFill="1">
        <p:nvSpPr>
          <p:cNvPr id="46" name="Ελεύθερη σχεδίαση: Σχήμα 45">
            <a:extLst>
              <a:ext uri="{FF2B5EF4-FFF2-40B4-BE49-F238E27FC236}">
                <a16:creationId xmlns:a16="http://schemas.microsoft.com/office/drawing/2014/main" id="{2A0F9152-48E3-49B1-872D-898BCB713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3466" y="643466"/>
            <a:ext cx="10905066" cy="5571066"/>
          </a:xfrm>
          <a:custGeom>
            <a:avLst/>
            <a:gdLst>
              <a:gd name="connsiteX0" fmla="*/ 317500 w 10905066"/>
              <a:gd name="connsiteY0" fmla="*/ 0 h 5571066"/>
              <a:gd name="connsiteX1" fmla="*/ 6969125 w 10905066"/>
              <a:gd name="connsiteY1" fmla="*/ 0 h 5571066"/>
              <a:gd name="connsiteX2" fmla="*/ 6969127 w 10905066"/>
              <a:gd name="connsiteY2" fmla="*/ 0 h 5571066"/>
              <a:gd name="connsiteX3" fmla="*/ 10587566 w 10905066"/>
              <a:gd name="connsiteY3" fmla="*/ 0 h 5571066"/>
              <a:gd name="connsiteX4" fmla="*/ 10651066 w 10905066"/>
              <a:gd name="connsiteY4" fmla="*/ 6350 h 5571066"/>
              <a:gd name="connsiteX5" fmla="*/ 10711391 w 10905066"/>
              <a:gd name="connsiteY5" fmla="*/ 23813 h 5571066"/>
              <a:gd name="connsiteX6" fmla="*/ 10763779 w 10905066"/>
              <a:gd name="connsiteY6" fmla="*/ 52388 h 5571066"/>
              <a:gd name="connsiteX7" fmla="*/ 10812991 w 10905066"/>
              <a:gd name="connsiteY7" fmla="*/ 93663 h 5571066"/>
              <a:gd name="connsiteX8" fmla="*/ 10849503 w 10905066"/>
              <a:gd name="connsiteY8" fmla="*/ 139700 h 5571066"/>
              <a:gd name="connsiteX9" fmla="*/ 10881253 w 10905066"/>
              <a:gd name="connsiteY9" fmla="*/ 195263 h 5571066"/>
              <a:gd name="connsiteX10" fmla="*/ 10898716 w 10905066"/>
              <a:gd name="connsiteY10" fmla="*/ 254000 h 5571066"/>
              <a:gd name="connsiteX11" fmla="*/ 10905066 w 10905066"/>
              <a:gd name="connsiteY11" fmla="*/ 319088 h 5571066"/>
              <a:gd name="connsiteX12" fmla="*/ 10905066 w 10905066"/>
              <a:gd name="connsiteY12" fmla="*/ 1556279 h 5571066"/>
              <a:gd name="connsiteX13" fmla="*/ 10905066 w 10905066"/>
              <a:gd name="connsiteY13" fmla="*/ 4014788 h 5571066"/>
              <a:gd name="connsiteX14" fmla="*/ 10905066 w 10905066"/>
              <a:gd name="connsiteY14" fmla="*/ 5251979 h 5571066"/>
              <a:gd name="connsiteX15" fmla="*/ 10898716 w 10905066"/>
              <a:gd name="connsiteY15" fmla="*/ 5317066 h 5571066"/>
              <a:gd name="connsiteX16" fmla="*/ 10881253 w 10905066"/>
              <a:gd name="connsiteY16" fmla="*/ 5375804 h 5571066"/>
              <a:gd name="connsiteX17" fmla="*/ 10849503 w 10905066"/>
              <a:gd name="connsiteY17" fmla="*/ 5431366 h 5571066"/>
              <a:gd name="connsiteX18" fmla="*/ 10812991 w 10905066"/>
              <a:gd name="connsiteY18" fmla="*/ 5478991 h 5571066"/>
              <a:gd name="connsiteX19" fmla="*/ 10763779 w 10905066"/>
              <a:gd name="connsiteY19" fmla="*/ 5518679 h 5571066"/>
              <a:gd name="connsiteX20" fmla="*/ 10711391 w 10905066"/>
              <a:gd name="connsiteY20" fmla="*/ 5547254 h 5571066"/>
              <a:gd name="connsiteX21" fmla="*/ 10651066 w 10905066"/>
              <a:gd name="connsiteY21" fmla="*/ 5564716 h 5571066"/>
              <a:gd name="connsiteX22" fmla="*/ 10587566 w 10905066"/>
              <a:gd name="connsiteY22" fmla="*/ 5571066 h 5571066"/>
              <a:gd name="connsiteX23" fmla="*/ 6969125 w 10905066"/>
              <a:gd name="connsiteY23" fmla="*/ 5571066 h 5571066"/>
              <a:gd name="connsiteX24" fmla="*/ 3935941 w 10905066"/>
              <a:gd name="connsiteY24" fmla="*/ 5571066 h 5571066"/>
              <a:gd name="connsiteX25" fmla="*/ 317500 w 10905066"/>
              <a:gd name="connsiteY25" fmla="*/ 5571066 h 5571066"/>
              <a:gd name="connsiteX26" fmla="*/ 254000 w 10905066"/>
              <a:gd name="connsiteY26" fmla="*/ 5564716 h 5571066"/>
              <a:gd name="connsiteX27" fmla="*/ 193675 w 10905066"/>
              <a:gd name="connsiteY27" fmla="*/ 5547254 h 5571066"/>
              <a:gd name="connsiteX28" fmla="*/ 141288 w 10905066"/>
              <a:gd name="connsiteY28" fmla="*/ 5518679 h 5571066"/>
              <a:gd name="connsiteX29" fmla="*/ 92075 w 10905066"/>
              <a:gd name="connsiteY29" fmla="*/ 5478991 h 5571066"/>
              <a:gd name="connsiteX30" fmla="*/ 55563 w 10905066"/>
              <a:gd name="connsiteY30" fmla="*/ 5431366 h 5571066"/>
              <a:gd name="connsiteX31" fmla="*/ 23813 w 10905066"/>
              <a:gd name="connsiteY31" fmla="*/ 5375804 h 5571066"/>
              <a:gd name="connsiteX32" fmla="*/ 6350 w 10905066"/>
              <a:gd name="connsiteY32" fmla="*/ 5317066 h 5571066"/>
              <a:gd name="connsiteX33" fmla="*/ 0 w 10905066"/>
              <a:gd name="connsiteY33" fmla="*/ 5251979 h 5571066"/>
              <a:gd name="connsiteX34" fmla="*/ 0 w 10905066"/>
              <a:gd name="connsiteY34" fmla="*/ 4014789 h 5571066"/>
              <a:gd name="connsiteX35" fmla="*/ 0 w 10905066"/>
              <a:gd name="connsiteY35" fmla="*/ 4014788 h 5571066"/>
              <a:gd name="connsiteX36" fmla="*/ 0 w 10905066"/>
              <a:gd name="connsiteY36" fmla="*/ 319088 h 5571066"/>
              <a:gd name="connsiteX37" fmla="*/ 6350 w 10905066"/>
              <a:gd name="connsiteY37" fmla="*/ 254000 h 5571066"/>
              <a:gd name="connsiteX38" fmla="*/ 23813 w 10905066"/>
              <a:gd name="connsiteY38" fmla="*/ 195263 h 5571066"/>
              <a:gd name="connsiteX39" fmla="*/ 55563 w 10905066"/>
              <a:gd name="connsiteY39" fmla="*/ 139700 h 5571066"/>
              <a:gd name="connsiteX40" fmla="*/ 92075 w 10905066"/>
              <a:gd name="connsiteY40" fmla="*/ 93663 h 5571066"/>
              <a:gd name="connsiteX41" fmla="*/ 141288 w 10905066"/>
              <a:gd name="connsiteY41" fmla="*/ 52388 h 5571066"/>
              <a:gd name="connsiteX42" fmla="*/ 193675 w 10905066"/>
              <a:gd name="connsiteY42" fmla="*/ 23813 h 5571066"/>
              <a:gd name="connsiteX43" fmla="*/ 254000 w 10905066"/>
              <a:gd name="connsiteY43" fmla="*/ 635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905066" h="5571066">
                <a:moveTo>
                  <a:pt x="317500" y="0"/>
                </a:moveTo>
                <a:lnTo>
                  <a:pt x="6969125" y="0"/>
                </a:lnTo>
                <a:lnTo>
                  <a:pt x="6969127" y="0"/>
                </a:lnTo>
                <a:lnTo>
                  <a:pt x="10587566" y="0"/>
                </a:lnTo>
                <a:lnTo>
                  <a:pt x="10651066" y="6350"/>
                </a:lnTo>
                <a:lnTo>
                  <a:pt x="10711391" y="23813"/>
                </a:lnTo>
                <a:lnTo>
                  <a:pt x="10763779" y="52388"/>
                </a:lnTo>
                <a:lnTo>
                  <a:pt x="10812991" y="93663"/>
                </a:lnTo>
                <a:lnTo>
                  <a:pt x="10849503" y="139700"/>
                </a:lnTo>
                <a:lnTo>
                  <a:pt x="10881253" y="195263"/>
                </a:lnTo>
                <a:lnTo>
                  <a:pt x="10898716" y="254000"/>
                </a:lnTo>
                <a:lnTo>
                  <a:pt x="10905066" y="319088"/>
                </a:lnTo>
                <a:lnTo>
                  <a:pt x="10905066" y="1556279"/>
                </a:lnTo>
                <a:lnTo>
                  <a:pt x="10905066" y="4014788"/>
                </a:lnTo>
                <a:lnTo>
                  <a:pt x="10905066" y="5251979"/>
                </a:lnTo>
                <a:lnTo>
                  <a:pt x="10898716" y="5317066"/>
                </a:lnTo>
                <a:lnTo>
                  <a:pt x="10881253" y="5375804"/>
                </a:lnTo>
                <a:lnTo>
                  <a:pt x="10849503" y="5431366"/>
                </a:lnTo>
                <a:lnTo>
                  <a:pt x="10812991" y="5478991"/>
                </a:lnTo>
                <a:lnTo>
                  <a:pt x="10763779" y="5518679"/>
                </a:lnTo>
                <a:lnTo>
                  <a:pt x="10711391" y="5547254"/>
                </a:lnTo>
                <a:lnTo>
                  <a:pt x="10651066" y="5564716"/>
                </a:lnTo>
                <a:lnTo>
                  <a:pt x="10587566" y="5571066"/>
                </a:lnTo>
                <a:lnTo>
                  <a:pt x="6969125" y="5571066"/>
                </a:lnTo>
                <a:lnTo>
                  <a:pt x="3935941" y="5571066"/>
                </a:lnTo>
                <a:lnTo>
                  <a:pt x="317500" y="5571066"/>
                </a:lnTo>
                <a:lnTo>
                  <a:pt x="254000" y="5564716"/>
                </a:lnTo>
                <a:lnTo>
                  <a:pt x="193675" y="5547254"/>
                </a:lnTo>
                <a:lnTo>
                  <a:pt x="141288" y="5518679"/>
                </a:lnTo>
                <a:lnTo>
                  <a:pt x="92075" y="5478991"/>
                </a:lnTo>
                <a:lnTo>
                  <a:pt x="55563" y="5431366"/>
                </a:lnTo>
                <a:lnTo>
                  <a:pt x="23813" y="5375804"/>
                </a:lnTo>
                <a:lnTo>
                  <a:pt x="6350" y="5317066"/>
                </a:lnTo>
                <a:lnTo>
                  <a:pt x="0" y="5251979"/>
                </a:lnTo>
                <a:lnTo>
                  <a:pt x="0" y="4014789"/>
                </a:lnTo>
                <a:lnTo>
                  <a:pt x="0" y="4014788"/>
                </a:lnTo>
                <a:lnTo>
                  <a:pt x="0" y="319088"/>
                </a:lnTo>
                <a:lnTo>
                  <a:pt x="6350" y="254000"/>
                </a:lnTo>
                <a:lnTo>
                  <a:pt x="23813" y="195263"/>
                </a:lnTo>
                <a:lnTo>
                  <a:pt x="55563" y="139700"/>
                </a:lnTo>
                <a:lnTo>
                  <a:pt x="92075" y="93663"/>
                </a:lnTo>
                <a:lnTo>
                  <a:pt x="141288" y="52388"/>
                </a:lnTo>
                <a:lnTo>
                  <a:pt x="193675" y="23813"/>
                </a:lnTo>
                <a:lnTo>
                  <a:pt x="254000" y="6350"/>
                </a:lnTo>
                <a:close/>
              </a:path>
            </a:pathLst>
          </a:custGeom>
          <a:ln w="0">
            <a:noFill/>
            <a:prstDash val="solid"/>
            <a:round/>
            <a:headEnd/>
            <a:tailEnd/>
          </a:ln>
        </p:spPr>
      </p:sp>
      <p:sp>
        <p:nvSpPr>
          <p:cNvPr id="48" name="Ορθογώνιο: Στρογγυλεμένες γωνίες 47">
            <a:extLst>
              <a:ext uri="{FF2B5EF4-FFF2-40B4-BE49-F238E27FC236}">
                <a16:creationId xmlns:a16="http://schemas.microsoft.com/office/drawing/2014/main" id="{23489F6D-90F9-4863-AC28-04E23B84E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990" y="845990"/>
            <a:ext cx="10486868" cy="5166017"/>
          </a:xfrm>
          <a:prstGeom prst="roundRect">
            <a:avLst>
              <a:gd name="adj" fmla="val 3173"/>
            </a:avLst>
          </a:prstGeom>
          <a:noFill/>
          <a:ln w="444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2" name="Τίτλος 1">
            <a:extLst>
              <a:ext uri="{FF2B5EF4-FFF2-40B4-BE49-F238E27FC236}">
                <a16:creationId xmlns:a16="http://schemas.microsoft.com/office/drawing/2014/main" id="{4F823A8A-47FD-4BFE-B43B-5621E62240F9}"/>
              </a:ext>
            </a:extLst>
          </p:cNvPr>
          <p:cNvSpPr>
            <a:spLocks noGrp="1"/>
          </p:cNvSpPr>
          <p:nvPr>
            <p:ph type="title"/>
          </p:nvPr>
        </p:nvSpPr>
        <p:spPr>
          <a:xfrm>
            <a:off x="1352846" y="1055489"/>
            <a:ext cx="9486309" cy="1073572"/>
          </a:xfrm>
        </p:spPr>
        <p:txBody>
          <a:bodyPr rtlCol="0" anchor="ctr">
            <a:normAutofit/>
          </a:bodyPr>
          <a:lstStyle/>
          <a:p>
            <a:pPr algn="ctr"/>
            <a:r>
              <a:rPr lang="el-GR" sz="3600" u="sng" dirty="0"/>
              <a:t>Βιογραφία</a:t>
            </a:r>
          </a:p>
        </p:txBody>
      </p:sp>
      <p:cxnSp>
        <p:nvCxnSpPr>
          <p:cNvPr id="50" name="Ευθεία γραμμή σύνδεσης 49">
            <a:extLst>
              <a:ext uri="{FF2B5EF4-FFF2-40B4-BE49-F238E27FC236}">
                <a16:creationId xmlns:a16="http://schemas.microsoft.com/office/drawing/2014/main" id="{B3CFF822-5B88-4257-86DB-464E3C755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0200" y="2240822"/>
            <a:ext cx="1371600" cy="0"/>
          </a:xfrm>
          <a:prstGeom prst="line">
            <a:avLst/>
          </a:prstGeom>
          <a:ln w="38100">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Θέση περιεχομένου 2">
            <a:extLst>
              <a:ext uri="{FF2B5EF4-FFF2-40B4-BE49-F238E27FC236}">
                <a16:creationId xmlns:a16="http://schemas.microsoft.com/office/drawing/2014/main" id="{E27B6076-C893-4682-81CC-FE42A4220318}"/>
              </a:ext>
            </a:extLst>
          </p:cNvPr>
          <p:cNvSpPr>
            <a:spLocks noGrp="1"/>
          </p:cNvSpPr>
          <p:nvPr>
            <p:ph idx="1"/>
          </p:nvPr>
        </p:nvSpPr>
        <p:spPr>
          <a:xfrm>
            <a:off x="941032" y="1970843"/>
            <a:ext cx="7178404" cy="4243681"/>
          </a:xfrm>
        </p:spPr>
        <p:txBody>
          <a:bodyPr rtlCol="0" anchor="ctr">
            <a:normAutofit fontScale="25000" lnSpcReduction="20000"/>
          </a:bodyPr>
          <a:lstStyle/>
          <a:p>
            <a:pPr rtl="0">
              <a:buNone/>
            </a:pPr>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8000" dirty="0">
              <a:latin typeface="Harrington" pitchFamily="82" charset="0"/>
            </a:endParaRPr>
          </a:p>
          <a:p>
            <a:pPr marL="0" indent="0">
              <a:buNone/>
            </a:pPr>
            <a:endParaRPr lang="en-US" sz="8000" dirty="0"/>
          </a:p>
          <a:p>
            <a:pPr marL="0" indent="0">
              <a:buNone/>
            </a:pPr>
            <a:endParaRPr lang="en-US" sz="8000" dirty="0"/>
          </a:p>
          <a:p>
            <a:pPr marL="0" indent="0">
              <a:buNone/>
            </a:pPr>
            <a:endParaRPr lang="en-US" sz="5600" dirty="0"/>
          </a:p>
          <a:p>
            <a:pPr marL="0" indent="0">
              <a:buNone/>
            </a:pPr>
            <a:endParaRPr lang="en-US" sz="6400" dirty="0"/>
          </a:p>
          <a:p>
            <a:pPr marL="0" indent="0">
              <a:buNone/>
            </a:pPr>
            <a:r>
              <a:rPr lang="el-GR" sz="6400" dirty="0"/>
              <a:t>Η </a:t>
            </a:r>
            <a:r>
              <a:rPr lang="en-US" sz="6400" i="1" dirty="0"/>
              <a:t>Virginia Woolf </a:t>
            </a:r>
            <a:r>
              <a:rPr lang="el-GR" sz="6400" dirty="0"/>
              <a:t>γεννήθηκε στο </a:t>
            </a:r>
            <a:r>
              <a:rPr lang="en-US" sz="6400" dirty="0"/>
              <a:t>Kensington </a:t>
            </a:r>
            <a:r>
              <a:rPr lang="el-GR" sz="6400" dirty="0"/>
              <a:t>του Λονδίνου στις 25 Ιανουαρίου 1882 (</a:t>
            </a:r>
            <a:r>
              <a:rPr lang="en-US" sz="6400" i="1" dirty="0"/>
              <a:t>Adeline Virginia Stephen</a:t>
            </a:r>
            <a:r>
              <a:rPr lang="el-GR" sz="6400" dirty="0"/>
              <a:t>).</a:t>
            </a:r>
            <a:endParaRPr lang="en-US" sz="6400" dirty="0"/>
          </a:p>
          <a:p>
            <a:pPr marL="0" indent="0">
              <a:buNone/>
            </a:pPr>
            <a:endParaRPr lang="el-GR" sz="6400" dirty="0"/>
          </a:p>
          <a:p>
            <a:pPr marL="0" indent="0">
              <a:buNone/>
            </a:pPr>
            <a:r>
              <a:rPr lang="el-GR" sz="6400" dirty="0"/>
              <a:t>Ο πατέρας της </a:t>
            </a:r>
            <a:r>
              <a:rPr lang="en-US" sz="6400" i="1" dirty="0"/>
              <a:t>Leslie Stephen </a:t>
            </a:r>
            <a:r>
              <a:rPr lang="el-GR" sz="6400" dirty="0"/>
              <a:t>ήταν λογοτέχνης και ο πρώτος εκδότης του (</a:t>
            </a:r>
            <a:r>
              <a:rPr lang="en-US" sz="6400" i="1" dirty="0"/>
              <a:t>Dictionary of national biography</a:t>
            </a:r>
            <a:r>
              <a:rPr lang="el-GR" sz="6400" dirty="0"/>
              <a:t>) και η μητέρα της </a:t>
            </a:r>
            <a:r>
              <a:rPr lang="en-US" sz="6400" i="1" dirty="0"/>
              <a:t>Julia Jackson</a:t>
            </a:r>
            <a:r>
              <a:rPr lang="el-GR" sz="6400" dirty="0"/>
              <a:t>, γνωστή για την ομορφιά της, πόζαρε ως μοντέλο σε </a:t>
            </a:r>
            <a:r>
              <a:rPr lang="el-GR" sz="6400" dirty="0" err="1"/>
              <a:t>προραφαηλίτικους</a:t>
            </a:r>
            <a:r>
              <a:rPr lang="el-GR" sz="6400" dirty="0"/>
              <a:t> πίνακες. </a:t>
            </a:r>
          </a:p>
          <a:p>
            <a:pPr marL="0" indent="0">
              <a:buNone/>
            </a:pPr>
            <a:endParaRPr lang="el-GR" sz="6400" dirty="0"/>
          </a:p>
          <a:p>
            <a:pPr marL="0" indent="0">
              <a:buNone/>
            </a:pPr>
            <a:r>
              <a:rPr lang="el-GR" sz="6400" dirty="0"/>
              <a:t>Η </a:t>
            </a:r>
            <a:r>
              <a:rPr lang="en-US" sz="6400" dirty="0"/>
              <a:t>Virginia </a:t>
            </a:r>
            <a:r>
              <a:rPr lang="el-GR" sz="6400" dirty="0"/>
              <a:t>ήταν το 7</a:t>
            </a:r>
            <a:r>
              <a:rPr lang="el-GR" sz="6400" baseline="30000" dirty="0"/>
              <a:t>ο</a:t>
            </a:r>
            <a:r>
              <a:rPr lang="el-GR" sz="6400" dirty="0"/>
              <a:t> παιδί της οικογενείας από τα συνολικά 8 (ανάμεσα στα ήδη τέσσερα παιδιά της </a:t>
            </a:r>
            <a:r>
              <a:rPr lang="en-US" sz="6400" dirty="0"/>
              <a:t>Julia</a:t>
            </a:r>
            <a:r>
              <a:rPr lang="el-GR" sz="6400" dirty="0"/>
              <a:t> και του </a:t>
            </a:r>
            <a:r>
              <a:rPr lang="en-US" sz="6400" dirty="0"/>
              <a:t>Leslie </a:t>
            </a:r>
            <a:r>
              <a:rPr lang="el-GR" sz="6400" dirty="0"/>
              <a:t>από προηγούμενο γάμο) και το 3</a:t>
            </a:r>
            <a:r>
              <a:rPr lang="el-GR" sz="6400" baseline="30000" dirty="0"/>
              <a:t>ο</a:t>
            </a:r>
            <a:r>
              <a:rPr lang="el-GR" sz="6400" dirty="0"/>
              <a:t> κατά σειρά που γεννήθηκε μετά τον γάμο της </a:t>
            </a:r>
            <a:r>
              <a:rPr lang="en-US" sz="6400" dirty="0"/>
              <a:t>Julia</a:t>
            </a:r>
            <a:r>
              <a:rPr lang="el-GR" sz="6400" dirty="0"/>
              <a:t> με τον </a:t>
            </a:r>
            <a:r>
              <a:rPr lang="en-US" sz="6400" dirty="0"/>
              <a:t>Leslie</a:t>
            </a:r>
            <a:r>
              <a:rPr lang="el-GR" sz="6400" dirty="0"/>
              <a:t>. </a:t>
            </a:r>
          </a:p>
          <a:p>
            <a:pPr rtl="0"/>
            <a:endParaRPr lang="en-US" sz="8000" dirty="0">
              <a:latin typeface="Harrington" pitchFamily="82" charset="0"/>
            </a:endParaRPr>
          </a:p>
          <a:p>
            <a:pPr rtl="0"/>
            <a:endParaRPr lang="en-US" sz="8000" dirty="0">
              <a:latin typeface="Harrington" pitchFamily="82" charset="0"/>
            </a:endParaRPr>
          </a:p>
          <a:p>
            <a:pPr rtl="0"/>
            <a:endParaRPr lang="en-US" sz="8000" dirty="0">
              <a:latin typeface="Harrington" pitchFamily="82" charset="0"/>
            </a:endParaRPr>
          </a:p>
          <a:p>
            <a:pPr rtl="0"/>
            <a:endParaRPr lang="en-US" sz="80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n-US" sz="1800" dirty="0"/>
          </a:p>
          <a:p>
            <a:pPr rtl="0"/>
            <a:endParaRPr lang="el-GR" sz="1800" dirty="0"/>
          </a:p>
          <a:p>
            <a:pPr rtl="0"/>
            <a:endParaRPr lang="el-GR" sz="1800" dirty="0"/>
          </a:p>
        </p:txBody>
      </p:sp>
      <p:pic>
        <p:nvPicPr>
          <p:cNvPr id="13" name="3 - Εικόνα" descr="74e19fe7cbef2843a6e2668d9aa9a288.jpg">
            <a:extLst>
              <a:ext uri="{FF2B5EF4-FFF2-40B4-BE49-F238E27FC236}">
                <a16:creationId xmlns:a16="http://schemas.microsoft.com/office/drawing/2014/main" id="{BF50F7FC-7B80-4AA6-8CA8-B10C2961CA1D}"/>
              </a:ext>
            </a:extLst>
          </p:cNvPr>
          <p:cNvPicPr>
            <a:picLocks/>
          </p:cNvPicPr>
          <p:nvPr/>
        </p:nvPicPr>
        <p:blipFill>
          <a:blip r:embed="rId3" cstate="print"/>
          <a:stretch>
            <a:fillRect/>
          </a:stretch>
        </p:blipFill>
        <p:spPr>
          <a:xfrm>
            <a:off x="8283810" y="1717327"/>
            <a:ext cx="2390971" cy="3713221"/>
          </a:xfrm>
          <a:prstGeom prst="rect">
            <a:avLst/>
          </a:prstGeom>
        </p:spPr>
      </p:pic>
    </p:spTree>
    <p:extLst>
      <p:ext uri="{BB962C8B-B14F-4D97-AF65-F5344CB8AC3E}">
        <p14:creationId xmlns:p14="http://schemas.microsoft.com/office/powerpoint/2010/main" val="337384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D1436C-C78C-457E-B24C-39EBBF34DED3}"/>
              </a:ext>
            </a:extLst>
          </p:cNvPr>
          <p:cNvSpPr>
            <a:spLocks noGrp="1"/>
          </p:cNvSpPr>
          <p:nvPr>
            <p:ph type="title"/>
          </p:nvPr>
        </p:nvSpPr>
        <p:spPr>
          <a:xfrm>
            <a:off x="2920637" y="1378242"/>
            <a:ext cx="8770571" cy="1560716"/>
          </a:xfrm>
        </p:spPr>
        <p:txBody>
          <a:bodyPr/>
          <a:lstStyle/>
          <a:p>
            <a:pPr algn="ctr"/>
            <a:r>
              <a:rPr lang="el-GR" dirty="0"/>
              <a:t>Διαβάζοντας το τέλος</a:t>
            </a:r>
          </a:p>
        </p:txBody>
      </p:sp>
      <p:sp>
        <p:nvSpPr>
          <p:cNvPr id="3" name="Θέση περιεχομένου 2">
            <a:extLst>
              <a:ext uri="{FF2B5EF4-FFF2-40B4-BE49-F238E27FC236}">
                <a16:creationId xmlns:a16="http://schemas.microsoft.com/office/drawing/2014/main" id="{40ADEDFE-D29D-47D8-81F7-7FE3F9297ECB}"/>
              </a:ext>
            </a:extLst>
          </p:cNvPr>
          <p:cNvSpPr>
            <a:spLocks noGrp="1"/>
          </p:cNvSpPr>
          <p:nvPr>
            <p:ph idx="1"/>
          </p:nvPr>
        </p:nvSpPr>
        <p:spPr/>
        <p:txBody>
          <a:bodyPr>
            <a:normAutofit/>
          </a:bodyPr>
          <a:lstStyle/>
          <a:p>
            <a:pPr marL="0" indent="0">
              <a:buNone/>
            </a:pPr>
            <a:r>
              <a:rPr lang="el-GR" sz="1700" dirty="0"/>
              <a:t>Η ερμηνεία του τέλους παρουσιάζει μια </a:t>
            </a:r>
            <a:r>
              <a:rPr lang="el-GR" sz="1700" dirty="0" err="1"/>
              <a:t>διττότητα</a:t>
            </a:r>
            <a:r>
              <a:rPr lang="el-GR" sz="1700" dirty="0"/>
              <a:t>, η οποία εξαρτάται άμεσα από τον τρόπο που διαβάζει κανείς την ιστορία. Από τη μία λοιπόν το τέλος θα μπορούσε να διαβαστεί ως εξής: </a:t>
            </a:r>
          </a:p>
          <a:p>
            <a:pPr marL="0" indent="0">
              <a:buNone/>
            </a:pPr>
            <a:r>
              <a:rPr lang="el-GR" sz="1700" dirty="0"/>
              <a:t>Η </a:t>
            </a:r>
            <a:r>
              <a:rPr lang="el-GR" sz="1700" dirty="0" err="1"/>
              <a:t>Μέιμπελ</a:t>
            </a:r>
            <a:r>
              <a:rPr lang="el-GR" sz="1700" dirty="0"/>
              <a:t> τελικά αποτυγχάνει ή πρόκειται να αποτύχει να αλλάξει. Είναι χαρακτηριστικό ότι καθώς απομακρύνεται από το πάρτι αφού διαβεβαιώνει την κυρία </a:t>
            </a:r>
            <a:r>
              <a:rPr lang="el-GR" sz="1700" dirty="0" err="1"/>
              <a:t>Ντάλογουει</a:t>
            </a:r>
            <a:r>
              <a:rPr lang="el-GR" sz="1700" dirty="0"/>
              <a:t> για το υπέροχο της βραδιάς μονολογεί “</a:t>
            </a:r>
            <a:r>
              <a:rPr lang="el-GR" sz="1700" i="1" dirty="0"/>
              <a:t>Ψέματα, Ψέματα. Ψέματα</a:t>
            </a:r>
            <a:r>
              <a:rPr lang="el-GR" sz="1700" dirty="0"/>
              <a:t>” και “</a:t>
            </a:r>
            <a:r>
              <a:rPr lang="el-GR" sz="1700" i="1" dirty="0"/>
              <a:t>Ξανά μέσα στη γαλατιέρα</a:t>
            </a:r>
            <a:r>
              <a:rPr lang="el-GR" sz="1700" dirty="0"/>
              <a:t>”. Εδώ φαίνεται ότι αποδέχεται το ρόλο της μύγας γεγονός που επιβεβαιώνεται από την κίνησή της να φορέσει ξανά “</a:t>
            </a:r>
            <a:r>
              <a:rPr lang="el-GR" sz="1700" i="1" dirty="0"/>
              <a:t>την ίδια κινέζικη κάπα που φορούσε τα τελευταία είκοσι χρόνια</a:t>
            </a:r>
            <a:r>
              <a:rPr lang="el-GR" sz="1700" dirty="0"/>
              <a:t>”. Καταλαβαίνουμε, λοιπόν, ότι η </a:t>
            </a:r>
            <a:r>
              <a:rPr lang="el-GR" sz="1700" dirty="0" err="1"/>
              <a:t>Μέιμπελ</a:t>
            </a:r>
            <a:r>
              <a:rPr lang="el-GR" sz="1700" dirty="0"/>
              <a:t> δεν έχει το απαιτούμενο θάρρος να αλλάξει και θα συνεχίσει να παραμένει στην ίδια κατάσταση, στην ίδια κοινωνική τάξη, στους ίδιους ρόλους που απαιτούν από αυτήν οι περιστάσεις ως μητέρα και σύζυγος, ως γυναίκα. </a:t>
            </a:r>
          </a:p>
          <a:p>
            <a:pPr marL="0" indent="0">
              <a:buNone/>
            </a:pPr>
            <a:endParaRPr lang="el-GR" dirty="0"/>
          </a:p>
        </p:txBody>
      </p:sp>
    </p:spTree>
    <p:extLst>
      <p:ext uri="{BB962C8B-B14F-4D97-AF65-F5344CB8AC3E}">
        <p14:creationId xmlns:p14="http://schemas.microsoft.com/office/powerpoint/2010/main" val="326928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2F74A69-1AC2-41E3-AD79-24FCF0CCA290}"/>
              </a:ext>
            </a:extLst>
          </p:cNvPr>
          <p:cNvSpPr>
            <a:spLocks noGrp="1"/>
          </p:cNvSpPr>
          <p:nvPr>
            <p:ph idx="1"/>
          </p:nvPr>
        </p:nvSpPr>
        <p:spPr>
          <a:xfrm>
            <a:off x="487730" y="1003177"/>
            <a:ext cx="7597040" cy="5291091"/>
          </a:xfrm>
        </p:spPr>
        <p:txBody>
          <a:bodyPr>
            <a:normAutofit fontScale="92500" lnSpcReduction="20000"/>
          </a:bodyPr>
          <a:lstStyle/>
          <a:p>
            <a:pPr marL="0" indent="0" algn="just">
              <a:buNone/>
            </a:pPr>
            <a:r>
              <a:rPr lang="el-GR" sz="1800" dirty="0"/>
              <a:t>Από την άλλη όμως, η τελική φυγή της </a:t>
            </a:r>
            <a:r>
              <a:rPr lang="el-GR" sz="1800" dirty="0" err="1"/>
              <a:t>Μέιμπελ</a:t>
            </a:r>
            <a:r>
              <a:rPr lang="el-GR" sz="1800" dirty="0"/>
              <a:t> θα μπορούσε να σημαίνει κάτι εντελώς διαφορετικό. Ακριβώς το ότι αποδέχεται τον εαυτό της και ότι θα βρει τον τρόπο εν τέλει να </a:t>
            </a:r>
            <a:r>
              <a:rPr lang="el-GR" sz="1800" dirty="0" err="1"/>
              <a:t>αποδράσει</a:t>
            </a:r>
            <a:r>
              <a:rPr lang="el-GR" sz="1800" dirty="0"/>
              <a:t>. Η αποδοχή γίνεται το πρώτο βήμα της επικείμενης αλλαγής. Άλλωστε το γεγονός ότι η </a:t>
            </a:r>
            <a:r>
              <a:rPr lang="el-GR" sz="1800" dirty="0" err="1"/>
              <a:t>Γουλφ</a:t>
            </a:r>
            <a:r>
              <a:rPr lang="el-GR" sz="1800" dirty="0"/>
              <a:t> τοποθετεί τη </a:t>
            </a:r>
            <a:r>
              <a:rPr lang="el-GR" sz="1800" dirty="0" err="1"/>
              <a:t>Μέιμπελ</a:t>
            </a:r>
            <a:r>
              <a:rPr lang="el-GR" sz="1800" dirty="0"/>
              <a:t> σε ένα υποθετικό σενάριο, σύμφωνα με το οποίο την επόμενη μέρα θα επισκεφτεί τη βιβλιοθήκη του Λονδίνου: “Ξαφνικά θα γινόταν άλλος άνθρωπος. Θα μεταμορφωνόταν εντελώς” επικυρώνει την ισχυρή επιθυμία της να αποδεσμευτεί από όλες τις συμβάσεις, από τη γνώμη που έχουν οι άλλοι για κείνη και να αγκαλιάσει την ατομικότητά της. Αυτό διαφαίνεται κυρίως μέσα από την πορεία των συναισθημάτων της.</a:t>
            </a:r>
          </a:p>
          <a:p>
            <a:pPr marL="0" indent="0" algn="just">
              <a:buNone/>
            </a:pPr>
            <a:r>
              <a:rPr lang="el-GR" sz="1800" dirty="0"/>
              <a:t>Ο ψυχισμός της σκιαγραφείται σταδιακά. Το αρχικό αίσθημα υποψίας της καθώς φτάνει στο πάρτι καταλήγει στη βέβαιη πεποίθηση πως κάτι δεν πάει καθόλου καλά ακριβώς τη στιγμή που αντικρίζει τον εαυτό της στον καθρέφτη. Η δυσαρέσκειά της στο εξής επιτείνεται. Η αίσθηση κατωτερότητας που από μικρή είχε επανέρχεται στη μνήμη της και η ίδια βυθίζεται αβοήθητη στον χαοτικό στρόβιλο των </a:t>
            </a:r>
            <a:r>
              <a:rPr lang="el-GR" sz="1800" dirty="0" err="1"/>
              <a:t>σκέψεών</a:t>
            </a:r>
            <a:r>
              <a:rPr lang="el-GR" sz="1800" dirty="0"/>
              <a:t> της. Οι ελπίδες που είχε όταν επέλεγε το φόρεμα να φαίνεται σεμνή και χαριτωμένη διαψεύδονται. Για αυτό και χρησιμοποιεί τη φαντασία της με σκοπό απαλύνει την σφοδρότητα των συναισθημάτων της. Όμως κι αυτή η φαντασία αποδεικνύεται προδότης σύμμαχος. Οι λίγες κουβέντες που ανταλλάσσει με τον Ρόμπερτ </a:t>
            </a:r>
            <a:r>
              <a:rPr lang="el-GR" sz="1800" dirty="0" err="1"/>
              <a:t>Χέιντον</a:t>
            </a:r>
            <a:r>
              <a:rPr lang="el-GR" sz="1800" dirty="0"/>
              <a:t> δεν την κάνουν να αισθανθεί διόλου καλύτερα. Επιλέγει τώρα τη μνήμη της. Πίσω στο εργαστήριο της Μις Μίλαν και πάλι πίσω στο μαρτύριο του πάρτι σε μια διαρκή παλινδρόμηση.</a:t>
            </a:r>
          </a:p>
          <a:p>
            <a:pPr marL="0" indent="0">
              <a:buNone/>
            </a:pPr>
            <a:endParaRPr lang="el-GR" sz="1700" dirty="0"/>
          </a:p>
        </p:txBody>
      </p:sp>
    </p:spTree>
    <p:extLst>
      <p:ext uri="{BB962C8B-B14F-4D97-AF65-F5344CB8AC3E}">
        <p14:creationId xmlns:p14="http://schemas.microsoft.com/office/powerpoint/2010/main" val="415696474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D233A1C-2E8A-42B2-8627-3F47BC4E6C87}"/>
              </a:ext>
            </a:extLst>
          </p:cNvPr>
          <p:cNvSpPr>
            <a:spLocks noGrp="1"/>
          </p:cNvSpPr>
          <p:nvPr>
            <p:ph idx="1"/>
          </p:nvPr>
        </p:nvSpPr>
        <p:spPr>
          <a:xfrm>
            <a:off x="348343" y="559293"/>
            <a:ext cx="7819114" cy="6374167"/>
          </a:xfrm>
        </p:spPr>
        <p:txBody>
          <a:bodyPr>
            <a:normAutofit fontScale="77500" lnSpcReduction="20000"/>
          </a:bodyPr>
          <a:lstStyle/>
          <a:p>
            <a:pPr marL="0" indent="0">
              <a:buNone/>
            </a:pPr>
            <a:r>
              <a:rPr lang="el-GR" sz="2200" dirty="0"/>
              <a:t>Καθώς συνομιλεί με τους υπόλοιπους καλεσμένους, η ντροπή, η ταπείνωση και η ανασφάλειά της μεγαλώνουν. Φτάνει να νιώθει τον εαυτό της «</a:t>
            </a:r>
            <a:r>
              <a:rPr lang="el-GR" sz="2200" i="1" dirty="0"/>
              <a:t>ξέχωρο, εντελώς ξεκομμένο</a:t>
            </a:r>
            <a:r>
              <a:rPr lang="el-GR" sz="2200" dirty="0"/>
              <a:t>», ήταν «καταδικασμένη, περιφρονημένη, </a:t>
            </a:r>
            <a:r>
              <a:rPr lang="el-GR" sz="2200" dirty="0" err="1"/>
              <a:t>αφημένη</a:t>
            </a:r>
            <a:r>
              <a:rPr lang="el-GR" sz="2200" dirty="0"/>
              <a:t> σε ένα τέλμα […] δεν υπήρχε διέξοδος γι’ αυτή». </a:t>
            </a:r>
          </a:p>
          <a:p>
            <a:pPr marL="0" indent="0">
              <a:buNone/>
            </a:pPr>
            <a:r>
              <a:rPr lang="el-GR" sz="2200" dirty="0"/>
              <a:t>Έχοντας φτάσει σε αυτό το οριστικό αδιέξοδο αρχίζει να δικαιολογεί την τωρινή της κατάσταση ρίχνοντας μέρος της ευθύνης στα άσχημα οικονομικά της οικογενείας της. Επιστρέφει πίσω σε δικές της προσωπικές στιγμές, άλλοτε ευτυχίας άλλοτε δυστυχίας για να συνειδητοποιήσει ότι πότε πότε «στη μέση μιας υφέρπουσας ζωής» βρισκόταν, «στην κορυφή ενός κύματος». Ως άλλη τραγική </a:t>
            </a:r>
            <a:r>
              <a:rPr lang="el-GR" sz="2200" dirty="0" err="1"/>
              <a:t>ηρωίδα</a:t>
            </a:r>
            <a:r>
              <a:rPr lang="el-GR" sz="2200" dirty="0"/>
              <a:t> απεκδύεται την τυφλότητα του νου και αγγίζει μια υψηλή στιγμή </a:t>
            </a:r>
            <a:r>
              <a:rPr lang="el-GR" sz="2200"/>
              <a:t>αυτοσυνειδησίας: «</a:t>
            </a:r>
            <a:r>
              <a:rPr lang="el-GR" sz="2200" i="1" dirty="0"/>
              <a:t>Μ’ αυτό ήταν αξιοθρήνητο! Δεν το άντεχε! Την έκανε να ντρέπεται!». </a:t>
            </a:r>
            <a:r>
              <a:rPr lang="el-GR" sz="2200" dirty="0"/>
              <a:t>Παίρνει έτσι την απόφαση να φύγει</a:t>
            </a:r>
            <a:r>
              <a:rPr lang="en-US" sz="2200" dirty="0"/>
              <a:t>:</a:t>
            </a:r>
            <a:endParaRPr lang="el-GR" sz="2200" i="1" dirty="0"/>
          </a:p>
          <a:p>
            <a:pPr marL="0" indent="0">
              <a:buNone/>
            </a:pPr>
            <a:r>
              <a:rPr lang="el-GR" sz="2200" dirty="0"/>
              <a:t>“Κούνησε το χέρι της στον Τσαρλς και τη Ρόουζ για να τους δείξει πως δεν εξαρτιόταν απ’ αυτούς ούτε στο ελάχιστο”.  </a:t>
            </a:r>
            <a:endParaRPr lang="en-US" sz="2200" dirty="0"/>
          </a:p>
          <a:p>
            <a:pPr marL="0" indent="0">
              <a:buNone/>
            </a:pPr>
            <a:r>
              <a:rPr lang="el-GR" sz="2200" dirty="0"/>
              <a:t>Είναι πιθανό η </a:t>
            </a:r>
            <a:r>
              <a:rPr lang="el-GR" sz="2200" dirty="0" err="1"/>
              <a:t>Μέιμπελ</a:t>
            </a:r>
            <a:r>
              <a:rPr lang="el-GR" sz="2200" dirty="0"/>
              <a:t>  να κατάλαβε ότι η επιθυμία της να ανέλθει κοινωνικά και να γίνει αποδεκτή δεν ήταν αυτό που πραγματικά ήθελε. Κι έτσι καθώς απομακρύνεται από το πάρτι κι από όλους εκείνους τους ανθρώπους που το απαρτίζουν και με όσα αυτοί συμβολίζουν, καταφέρνει να παραμείνει πιστή στον ίδιο της τον εαυτό. </a:t>
            </a:r>
          </a:p>
          <a:p>
            <a:pPr marL="0" indent="0">
              <a:buNone/>
            </a:pPr>
            <a:r>
              <a:rPr lang="el-GR" sz="2200" dirty="0"/>
              <a:t>Παρά την επιφανειακή λοιπόν στασιμότητα κάτι δραματικό έχει συντελεστεί. Η </a:t>
            </a:r>
            <a:r>
              <a:rPr lang="el-GR" sz="2200" dirty="0" err="1"/>
              <a:t>Μείμπελ</a:t>
            </a:r>
            <a:r>
              <a:rPr lang="el-GR" sz="2200" dirty="0"/>
              <a:t> έχει ωριμάσει. </a:t>
            </a:r>
            <a:r>
              <a:rPr lang="el-GR" sz="2200" b="1" dirty="0"/>
              <a:t>Η αποδοχή του φορέματος σημαίνει ότι αποδέχεται τον εαυτό της.</a:t>
            </a:r>
          </a:p>
          <a:p>
            <a:pPr marL="0" indent="0">
              <a:buNone/>
            </a:pPr>
            <a:r>
              <a:rPr lang="el-GR" sz="2200" dirty="0">
                <a:solidFill>
                  <a:schemeClr val="accent5">
                    <a:lumMod val="75000"/>
                  </a:schemeClr>
                </a:solidFill>
              </a:rPr>
              <a:t>Πώς θα σχολιάζατε, βάσει των παραπάνω, το επίθετο </a:t>
            </a:r>
            <a:r>
              <a:rPr lang="el-GR" sz="2200" b="1" dirty="0">
                <a:solidFill>
                  <a:schemeClr val="accent5">
                    <a:lumMod val="75000"/>
                  </a:schemeClr>
                </a:solidFill>
              </a:rPr>
              <a:t>«καινούριος» </a:t>
            </a:r>
            <a:r>
              <a:rPr lang="el-GR" sz="2200" dirty="0">
                <a:solidFill>
                  <a:schemeClr val="accent5">
                    <a:lumMod val="75000"/>
                  </a:schemeClr>
                </a:solidFill>
              </a:rPr>
              <a:t>στον τίτλο του διηγήματος;</a:t>
            </a:r>
          </a:p>
          <a:p>
            <a:pPr marL="0" indent="0">
              <a:buNone/>
            </a:pPr>
            <a:endParaRPr lang="el-GR" dirty="0"/>
          </a:p>
        </p:txBody>
      </p:sp>
      <p:pic>
        <p:nvPicPr>
          <p:cNvPr id="5" name="Εικόνα 4" descr="Εικόνα που περιέχει άτομο, μπλε&#10;&#10;Περιγραφή που δημιουργήθηκε αυτόματα">
            <a:extLst>
              <a:ext uri="{FF2B5EF4-FFF2-40B4-BE49-F238E27FC236}">
                <a16:creationId xmlns:a16="http://schemas.microsoft.com/office/drawing/2014/main" id="{48B8326D-7875-4BEF-AB7B-EAD12418B041}"/>
              </a:ext>
            </a:extLst>
          </p:cNvPr>
          <p:cNvPicPr>
            <a:picLocks noChangeAspect="1"/>
          </p:cNvPicPr>
          <p:nvPr/>
        </p:nvPicPr>
        <p:blipFill>
          <a:blip r:embed="rId2"/>
          <a:stretch>
            <a:fillRect/>
          </a:stretch>
        </p:blipFill>
        <p:spPr>
          <a:xfrm>
            <a:off x="8717872" y="1660397"/>
            <a:ext cx="2968575" cy="3537205"/>
          </a:xfrm>
          <a:prstGeom prst="rect">
            <a:avLst/>
          </a:prstGeom>
        </p:spPr>
      </p:pic>
    </p:spTree>
    <p:extLst>
      <p:ext uri="{BB962C8B-B14F-4D97-AF65-F5344CB8AC3E}">
        <p14:creationId xmlns:p14="http://schemas.microsoft.com/office/powerpoint/2010/main" val="39476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F7D7AB-E357-4E92-8BE4-C78095D613BC}"/>
              </a:ext>
            </a:extLst>
          </p:cNvPr>
          <p:cNvSpPr>
            <a:spLocks noGrp="1"/>
          </p:cNvSpPr>
          <p:nvPr>
            <p:ph type="title"/>
          </p:nvPr>
        </p:nvSpPr>
        <p:spPr>
          <a:xfrm>
            <a:off x="2985952" y="1404368"/>
            <a:ext cx="8770571" cy="1560716"/>
          </a:xfrm>
        </p:spPr>
        <p:txBody>
          <a:bodyPr/>
          <a:lstStyle/>
          <a:p>
            <a:pPr algn="ctr"/>
            <a:r>
              <a:rPr lang="el-GR" dirty="0"/>
              <a:t>Ένα σημαντικό μάθημα</a:t>
            </a:r>
          </a:p>
        </p:txBody>
      </p:sp>
      <p:sp>
        <p:nvSpPr>
          <p:cNvPr id="3" name="Θέση περιεχομένου 2">
            <a:extLst>
              <a:ext uri="{FF2B5EF4-FFF2-40B4-BE49-F238E27FC236}">
                <a16:creationId xmlns:a16="http://schemas.microsoft.com/office/drawing/2014/main" id="{531E120E-FEC7-4080-8287-E97D2EB1C9FF}"/>
              </a:ext>
            </a:extLst>
          </p:cNvPr>
          <p:cNvSpPr>
            <a:spLocks noGrp="1"/>
          </p:cNvSpPr>
          <p:nvPr>
            <p:ph idx="1"/>
          </p:nvPr>
        </p:nvSpPr>
        <p:spPr>
          <a:xfrm>
            <a:off x="3031354" y="3204836"/>
            <a:ext cx="8770571" cy="3311373"/>
          </a:xfrm>
        </p:spPr>
        <p:txBody>
          <a:bodyPr>
            <a:normAutofit/>
          </a:bodyPr>
          <a:lstStyle/>
          <a:p>
            <a:pPr marL="0" indent="0" algn="ctr">
              <a:buNone/>
            </a:pPr>
            <a:r>
              <a:rPr lang="en-US" b="1" i="1" dirty="0">
                <a:solidFill>
                  <a:schemeClr val="accent2">
                    <a:lumMod val="50000"/>
                  </a:schemeClr>
                </a:solidFill>
                <a:latin typeface="+mj-lt"/>
              </a:rPr>
              <a:t>We have to learn to be our own best friends because we fall too easily into the trap of being our own worst enemies.</a:t>
            </a:r>
            <a:endParaRPr lang="el-GR" b="1" i="1" dirty="0">
              <a:solidFill>
                <a:schemeClr val="accent2">
                  <a:lumMod val="50000"/>
                </a:schemeClr>
              </a:solidFill>
              <a:latin typeface="+mj-lt"/>
            </a:endParaRPr>
          </a:p>
          <a:p>
            <a:pPr marL="0" indent="0">
              <a:buNone/>
            </a:pPr>
            <a:endParaRPr lang="el-GR" i="1" dirty="0"/>
          </a:p>
          <a:p>
            <a:pPr marL="0" indent="0" algn="r">
              <a:buNone/>
            </a:pPr>
            <a:r>
              <a:rPr lang="en-US" sz="1700" i="1" dirty="0"/>
              <a:t>Roderick Thorpe</a:t>
            </a:r>
            <a:r>
              <a:rPr lang="el-GR" sz="1700" i="1" dirty="0"/>
              <a:t>-</a:t>
            </a:r>
            <a:r>
              <a:rPr lang="en-US" sz="1700" i="1" dirty="0"/>
              <a:t>Rainbow Drive</a:t>
            </a:r>
          </a:p>
          <a:p>
            <a:pPr marL="0" indent="0" algn="ctr">
              <a:buNone/>
            </a:pPr>
            <a:endParaRPr lang="en-US" sz="1700" i="1" dirty="0"/>
          </a:p>
          <a:p>
            <a:pPr marL="0" indent="0" algn="ctr">
              <a:buNone/>
            </a:pPr>
            <a:r>
              <a:rPr lang="en-US" b="1" i="1" dirty="0">
                <a:solidFill>
                  <a:schemeClr val="accent2">
                    <a:lumMod val="50000"/>
                  </a:schemeClr>
                </a:solidFill>
                <a:latin typeface="+mj-lt"/>
              </a:rPr>
              <a:t>I rise from my worst disasters, I turn, I change.</a:t>
            </a:r>
          </a:p>
          <a:p>
            <a:pPr marL="0" indent="0" algn="r">
              <a:buNone/>
            </a:pPr>
            <a:r>
              <a:rPr lang="en-US" sz="1700" i="1" dirty="0"/>
              <a:t>Virginia Woolf, The waves</a:t>
            </a:r>
          </a:p>
          <a:p>
            <a:pPr marL="0" indent="0" algn="r">
              <a:buNone/>
            </a:pPr>
            <a:endParaRPr lang="en-US" sz="1700" i="1" dirty="0"/>
          </a:p>
          <a:p>
            <a:pPr marL="0" indent="0" algn="ctr">
              <a:buNone/>
            </a:pPr>
            <a:endParaRPr lang="el-GR" sz="1700" i="1" dirty="0"/>
          </a:p>
          <a:p>
            <a:pPr marL="0" indent="0" algn="ctr">
              <a:buNone/>
            </a:pPr>
            <a:endParaRPr lang="el-GR" dirty="0"/>
          </a:p>
          <a:p>
            <a:pPr marL="0" indent="0">
              <a:buNone/>
            </a:pPr>
            <a:endParaRPr lang="el-GR" dirty="0"/>
          </a:p>
        </p:txBody>
      </p:sp>
    </p:spTree>
    <p:extLst>
      <p:ext uri="{BB962C8B-B14F-4D97-AF65-F5344CB8AC3E}">
        <p14:creationId xmlns:p14="http://schemas.microsoft.com/office/powerpoint/2010/main" val="1457179893"/>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F8C9760-FC46-4276-83D0-6F9D76FC4EE5}"/>
              </a:ext>
            </a:extLst>
          </p:cNvPr>
          <p:cNvSpPr>
            <a:spLocks noGrp="1"/>
          </p:cNvSpPr>
          <p:nvPr>
            <p:ph idx="1"/>
          </p:nvPr>
        </p:nvSpPr>
        <p:spPr>
          <a:xfrm>
            <a:off x="156755" y="209006"/>
            <a:ext cx="9418320" cy="7119257"/>
          </a:xfrm>
        </p:spPr>
        <p:txBody>
          <a:bodyPr>
            <a:normAutofit fontScale="77500" lnSpcReduction="20000"/>
          </a:bodyPr>
          <a:lstStyle/>
          <a:p>
            <a:pPr marL="0" indent="0" algn="ctr">
              <a:buNone/>
            </a:pPr>
            <a:r>
              <a:rPr lang="el-GR" sz="2300" b="1" i="1" u="sng" dirty="0"/>
              <a:t>Βιβλιογραφία- </a:t>
            </a:r>
            <a:r>
              <a:rPr lang="el-GR" sz="2300" b="1" i="1" u="sng" dirty="0" err="1"/>
              <a:t>Δικτυογραφία</a:t>
            </a:r>
            <a:endParaRPr lang="el-GR" sz="2300" b="1" i="1" u="sng" dirty="0"/>
          </a:p>
          <a:p>
            <a:pPr marL="0" lvl="0" indent="0">
              <a:buNone/>
            </a:pPr>
            <a:endParaRPr lang="en-US" sz="1800" i="1" dirty="0"/>
          </a:p>
          <a:p>
            <a:pPr lvl="0">
              <a:buFont typeface="Wingdings" panose="05000000000000000000" pitchFamily="2" charset="2"/>
              <a:buChar char="§"/>
            </a:pPr>
            <a:r>
              <a:rPr lang="el-GR" sz="2200" i="1" dirty="0"/>
              <a:t>Λεξικό Νεοελληνικής Λογοτεχνίας, </a:t>
            </a:r>
            <a:r>
              <a:rPr lang="el-GR" sz="2200" dirty="0"/>
              <a:t>Εκδόσεις Πατάκη, 2001</a:t>
            </a:r>
          </a:p>
          <a:p>
            <a:pPr>
              <a:buFont typeface="Wingdings" panose="05000000000000000000" pitchFamily="2" charset="2"/>
              <a:buChar char="§"/>
            </a:pPr>
            <a:r>
              <a:rPr lang="el-GR" sz="2200" dirty="0"/>
              <a:t>Εύη Βογιατζάκη, </a:t>
            </a:r>
            <a:r>
              <a:rPr lang="el-GR" sz="2200" i="1" dirty="0"/>
              <a:t>Τα αισθητικά ρεύματα στην ευρωπαϊκή και τη νεοελληνική λογοτεχνία του 19</a:t>
            </a:r>
            <a:r>
              <a:rPr lang="el-GR" sz="2200" i="1" baseline="30000" dirty="0"/>
              <a:t>ου</a:t>
            </a:r>
            <a:r>
              <a:rPr lang="el-GR" sz="2200" i="1" dirty="0"/>
              <a:t> και του 20</a:t>
            </a:r>
            <a:r>
              <a:rPr lang="el-GR" sz="2200" i="1" baseline="30000" dirty="0"/>
              <a:t>ου</a:t>
            </a:r>
            <a:r>
              <a:rPr lang="el-GR" sz="2200" i="1" dirty="0"/>
              <a:t> αιώνα</a:t>
            </a:r>
            <a:r>
              <a:rPr lang="el-GR" sz="2200" dirty="0"/>
              <a:t>, Αθήνα, </a:t>
            </a:r>
            <a:r>
              <a:rPr lang="en-US" sz="2200" dirty="0"/>
              <a:t>Gutenberg</a:t>
            </a:r>
            <a:r>
              <a:rPr lang="el-GR" sz="2200" dirty="0"/>
              <a:t>, 2016</a:t>
            </a:r>
          </a:p>
          <a:p>
            <a:pPr lvl="0">
              <a:buFont typeface="Wingdings" panose="05000000000000000000" pitchFamily="2" charset="2"/>
              <a:buChar char="§"/>
            </a:pPr>
            <a:r>
              <a:rPr lang="en-US" sz="2200" dirty="0"/>
              <a:t>Rachel Bowlby,</a:t>
            </a:r>
            <a:r>
              <a:rPr lang="el-GR" sz="2200" dirty="0"/>
              <a:t> </a:t>
            </a:r>
            <a:r>
              <a:rPr lang="en-US" sz="2200" i="1" dirty="0"/>
              <a:t>Feminist Destinations and Further Essays on Virginia Woolf, </a:t>
            </a:r>
            <a:r>
              <a:rPr lang="en-US" sz="2200" dirty="0"/>
              <a:t>Edinburgh University Press</a:t>
            </a:r>
            <a:r>
              <a:rPr lang="el-GR" sz="2200" dirty="0"/>
              <a:t>, 1997 </a:t>
            </a:r>
          </a:p>
          <a:p>
            <a:pPr lvl="0">
              <a:buFont typeface="Wingdings" panose="05000000000000000000" pitchFamily="2" charset="2"/>
              <a:buChar char="§"/>
            </a:pPr>
            <a:r>
              <a:rPr lang="el-GR" sz="2200" dirty="0" err="1"/>
              <a:t>Μπεχλικούδη</a:t>
            </a:r>
            <a:r>
              <a:rPr lang="el-GR" sz="2200" dirty="0"/>
              <a:t> Δήμητρα, </a:t>
            </a:r>
            <a:r>
              <a:rPr lang="el-GR" sz="2200" i="1" dirty="0"/>
              <a:t>Το νεοελληνικό μυθιστόρημα του μεσοπολέμου και η Βιρτζίνια </a:t>
            </a:r>
            <a:r>
              <a:rPr lang="el-GR" sz="2200" i="1" dirty="0" err="1"/>
              <a:t>Γουλφ</a:t>
            </a:r>
            <a:r>
              <a:rPr lang="el-GR" sz="2200" i="1" dirty="0"/>
              <a:t>: μία συγκριτική προσέγγιση, </a:t>
            </a:r>
            <a:r>
              <a:rPr lang="el-GR" sz="2200" dirty="0"/>
              <a:t>Πανεπιστήμιο Ιωαννίνων, 1999 (Εθνικό Αρχείο Διδακτορικών Διατριβών)</a:t>
            </a:r>
          </a:p>
          <a:p>
            <a:pPr lvl="0">
              <a:buFont typeface="Wingdings" panose="05000000000000000000" pitchFamily="2" charset="2"/>
              <a:buChar char="§"/>
            </a:pPr>
            <a:r>
              <a:rPr lang="en-US" sz="2200" dirty="0"/>
              <a:t>Selma Meyerowitz, “What Is to Console Us? The Politics of Deception in Woolf’s Short Stories,” </a:t>
            </a:r>
            <a:r>
              <a:rPr lang="el-GR" sz="2200" i="1" dirty="0"/>
              <a:t>στο</a:t>
            </a:r>
            <a:r>
              <a:rPr lang="en-US" sz="2200" i="1" dirty="0"/>
              <a:t> New Feminist Essays on Virginia Woolf, edited by Jane Marcus, </a:t>
            </a:r>
            <a:r>
              <a:rPr lang="en-US" sz="2200" dirty="0"/>
              <a:t>University of Nebraska Press, 1981</a:t>
            </a:r>
            <a:r>
              <a:rPr lang="el-GR" sz="2200" dirty="0"/>
              <a:t>, </a:t>
            </a:r>
            <a:r>
              <a:rPr lang="el-GR" sz="2200" dirty="0" err="1"/>
              <a:t>σσ</a:t>
            </a:r>
            <a:r>
              <a:rPr lang="el-GR" sz="2200" dirty="0"/>
              <a:t>. 238-252 </a:t>
            </a:r>
          </a:p>
          <a:p>
            <a:pPr lvl="0">
              <a:buFont typeface="Wingdings" panose="05000000000000000000" pitchFamily="2" charset="2"/>
              <a:buChar char="§"/>
            </a:pPr>
            <a:r>
              <a:rPr lang="en-US" sz="2200" i="1" dirty="0"/>
              <a:t>Britannica</a:t>
            </a:r>
            <a:r>
              <a:rPr lang="el-GR" sz="2200" i="1" dirty="0"/>
              <a:t>, ηλεκτρονική εγκυκλοπαίδεια</a:t>
            </a:r>
            <a:endParaRPr lang="en-US" sz="2200" i="1" dirty="0"/>
          </a:p>
          <a:p>
            <a:pPr lvl="0">
              <a:buFont typeface="Wingdings" panose="05000000000000000000" pitchFamily="2" charset="2"/>
              <a:buChar char="§"/>
            </a:pPr>
            <a:r>
              <a:rPr lang="en-US" sz="2200" dirty="0"/>
              <a:t>The British Library</a:t>
            </a:r>
          </a:p>
          <a:p>
            <a:pPr>
              <a:buFont typeface="Wingdings" panose="05000000000000000000" pitchFamily="2" charset="2"/>
              <a:buChar char="§"/>
            </a:pPr>
            <a:r>
              <a:rPr lang="en-US" sz="2200" i="1" dirty="0"/>
              <a:t>Vogue 100</a:t>
            </a:r>
            <a:r>
              <a:rPr lang="el-GR" sz="2200" i="1" dirty="0"/>
              <a:t>: </a:t>
            </a:r>
            <a:r>
              <a:rPr lang="en-US" sz="2200" i="1" dirty="0"/>
              <a:t>Indiscretions by Virginia Woolf</a:t>
            </a:r>
            <a:r>
              <a:rPr lang="el-GR" sz="2200" i="1" dirty="0"/>
              <a:t>, ηλεκτρονικό περιοδικό </a:t>
            </a:r>
            <a:r>
              <a:rPr lang="en-US" sz="2200" i="1" dirty="0"/>
              <a:t>Vogue M. </a:t>
            </a:r>
            <a:r>
              <a:rPr lang="el-GR" sz="2200" i="1" dirty="0"/>
              <a:t>Βρετανίας</a:t>
            </a:r>
          </a:p>
          <a:p>
            <a:pPr>
              <a:buFont typeface="Wingdings" panose="05000000000000000000" pitchFamily="2" charset="2"/>
              <a:buChar char="§"/>
            </a:pPr>
            <a:r>
              <a:rPr lang="en-US" sz="2200" i="1" dirty="0"/>
              <a:t>Famous Authors, a documentary by Peter </a:t>
            </a:r>
            <a:r>
              <a:rPr lang="en-US" sz="2200" i="1" dirty="0" err="1"/>
              <a:t>Hort</a:t>
            </a:r>
            <a:r>
              <a:rPr lang="en-US" sz="2200" i="1" dirty="0"/>
              <a:t>, </a:t>
            </a:r>
            <a:r>
              <a:rPr lang="en-US" sz="2200" dirty="0" err="1"/>
              <a:t>Youtube</a:t>
            </a:r>
            <a:endParaRPr lang="en-US" sz="2200" dirty="0"/>
          </a:p>
          <a:p>
            <a:pPr>
              <a:buFont typeface="Wingdings" panose="05000000000000000000" pitchFamily="2" charset="2"/>
              <a:buChar char="§"/>
            </a:pPr>
            <a:r>
              <a:rPr lang="en-US" sz="2200" i="1" dirty="0"/>
              <a:t>School of life, Virginia Woolf, </a:t>
            </a:r>
            <a:r>
              <a:rPr lang="en-US" sz="2200" dirty="0" err="1"/>
              <a:t>Youtube</a:t>
            </a:r>
            <a:endParaRPr lang="el-GR" sz="2200" dirty="0"/>
          </a:p>
          <a:p>
            <a:pPr>
              <a:buFont typeface="Wingdings" panose="05000000000000000000" pitchFamily="2" charset="2"/>
              <a:buChar char="§"/>
            </a:pPr>
            <a:r>
              <a:rPr lang="el-GR" sz="2200" i="1" dirty="0"/>
              <a:t>Απόσπασμα από την ταινία </a:t>
            </a:r>
            <a:r>
              <a:rPr lang="en-US" sz="2200" i="1" dirty="0"/>
              <a:t>The Hours</a:t>
            </a:r>
            <a:r>
              <a:rPr lang="el-GR" sz="2200" i="1" dirty="0"/>
              <a:t>, 2001, </a:t>
            </a:r>
            <a:r>
              <a:rPr lang="en-US" sz="2200" dirty="0" err="1"/>
              <a:t>Youtube</a:t>
            </a:r>
            <a:endParaRPr lang="en-US" sz="2200" dirty="0"/>
          </a:p>
          <a:p>
            <a:pPr lvl="0">
              <a:buFont typeface="Wingdings" panose="05000000000000000000" pitchFamily="2" charset="2"/>
              <a:buChar char="§"/>
            </a:pPr>
            <a:r>
              <a:rPr lang="el-GR" sz="2200" i="1" dirty="0"/>
              <a:t>Για τις εικόνες: </a:t>
            </a:r>
            <a:r>
              <a:rPr lang="en-US" sz="2200" i="1" dirty="0"/>
              <a:t>Getty Images, Pinterest</a:t>
            </a:r>
            <a:r>
              <a:rPr lang="el-GR" sz="2200" i="1" dirty="0"/>
              <a:t> </a:t>
            </a:r>
            <a:endParaRPr lang="en-US" sz="2200" i="1" dirty="0"/>
          </a:p>
          <a:p>
            <a:pPr>
              <a:buFont typeface="Wingdings" panose="05000000000000000000" pitchFamily="2" charset="2"/>
              <a:buChar char="§"/>
            </a:pPr>
            <a:r>
              <a:rPr lang="el-GR" sz="2200" i="1" dirty="0"/>
              <a:t>Μουσικό Κομμάτι: </a:t>
            </a:r>
            <a:r>
              <a:rPr lang="en-US" sz="2200" i="1" dirty="0"/>
              <a:t>Chelsea Wolfe - Virginia Woolf Underwater</a:t>
            </a:r>
          </a:p>
          <a:p>
            <a:pPr lvl="0">
              <a:buFont typeface="Wingdings" panose="05000000000000000000" pitchFamily="2" charset="2"/>
              <a:buChar char="§"/>
            </a:pPr>
            <a:endParaRPr lang="el-GR" i="1" dirty="0"/>
          </a:p>
          <a:p>
            <a:pPr marL="0" indent="0" algn="ctr">
              <a:buNone/>
            </a:pPr>
            <a:r>
              <a:rPr lang="el-GR" u="sng" dirty="0"/>
              <a:t> </a:t>
            </a:r>
          </a:p>
        </p:txBody>
      </p:sp>
    </p:spTree>
    <p:extLst>
      <p:ext uri="{BB962C8B-B14F-4D97-AF65-F5344CB8AC3E}">
        <p14:creationId xmlns:p14="http://schemas.microsoft.com/office/powerpoint/2010/main" val="328174841"/>
      </p:ext>
    </p:extLst>
  </p:cSld>
  <p:clrMapOvr>
    <a:masterClrMapping/>
  </p:clrMapOvr>
  <p:transition spd="med">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EBA03FA-0238-4F26-B058-E70851645CE3}"/>
              </a:ext>
            </a:extLst>
          </p:cNvPr>
          <p:cNvPicPr>
            <a:picLocks noChangeAspect="1"/>
          </p:cNvPicPr>
          <p:nvPr/>
        </p:nvPicPr>
        <p:blipFill>
          <a:blip r:embed="rId2"/>
          <a:stretch>
            <a:fillRect/>
          </a:stretch>
        </p:blipFill>
        <p:spPr>
          <a:xfrm>
            <a:off x="2271934" y="559860"/>
            <a:ext cx="7648131" cy="5738279"/>
          </a:xfrm>
          <a:prstGeom prst="rect">
            <a:avLst/>
          </a:prstGeom>
        </p:spPr>
      </p:pic>
    </p:spTree>
    <p:extLst>
      <p:ext uri="{BB962C8B-B14F-4D97-AF65-F5344CB8AC3E}">
        <p14:creationId xmlns:p14="http://schemas.microsoft.com/office/powerpoint/2010/main" val="3947721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0BE4F25-D9D2-4D0C-9409-EF6E1799D257}"/>
              </a:ext>
            </a:extLst>
          </p:cNvPr>
          <p:cNvSpPr>
            <a:spLocks noGrp="1"/>
          </p:cNvSpPr>
          <p:nvPr>
            <p:ph idx="1"/>
          </p:nvPr>
        </p:nvSpPr>
        <p:spPr>
          <a:xfrm>
            <a:off x="487729" y="1207362"/>
            <a:ext cx="6614407" cy="5273335"/>
          </a:xfrm>
        </p:spPr>
        <p:txBody>
          <a:bodyPr/>
          <a:lstStyle/>
          <a:p>
            <a:pPr marL="0" indent="0">
              <a:buNone/>
            </a:pPr>
            <a:r>
              <a:rPr lang="el-GR" sz="1700" dirty="0"/>
              <a:t>Η οικογένεια φιλοξενούσε σπίτι της μερικά από τα πιο σημαντικά μέλη της Βικτωριανής συγγραφικής περιόδου, τους οποίους όμως η </a:t>
            </a:r>
            <a:r>
              <a:rPr lang="el-GR" sz="1700" dirty="0" err="1"/>
              <a:t>Γουλφ</a:t>
            </a:r>
            <a:r>
              <a:rPr lang="el-GR" sz="1700" dirty="0"/>
              <a:t> συνήθως έβλεπε κυνικά κατηγορώντας τους για έπαρση και στενομυαλιά.</a:t>
            </a:r>
          </a:p>
          <a:p>
            <a:pPr marL="0" indent="0">
              <a:buNone/>
            </a:pPr>
            <a:endParaRPr lang="el-GR" sz="1700" dirty="0"/>
          </a:p>
          <a:p>
            <a:pPr marL="0" indent="0">
              <a:buNone/>
            </a:pPr>
            <a:r>
              <a:rPr lang="el-GR" sz="1700" dirty="0"/>
              <a:t>Ενώ τα αγόρια της οικογένειας έλαβαν κολεγιακή μόρφωση, η ίδια ήταν αναγκασμένη να μένει σπίτι διαβάζοντας πολλές φορές βιβλία από τη βιβλιοθήκη του πατέρα της. Αργότερα, παρακολούθησε μαθήματα κλασικής εκπαίδευσης (αρχαία ελληνικά, λατινικά, ιστορία) στο </a:t>
            </a:r>
            <a:r>
              <a:rPr lang="en-US" sz="1700" dirty="0"/>
              <a:t>King</a:t>
            </a:r>
            <a:r>
              <a:rPr lang="el-GR" sz="1700" dirty="0"/>
              <a:t>’</a:t>
            </a:r>
            <a:r>
              <a:rPr lang="en-US" sz="1700" dirty="0"/>
              <a:t>s College London </a:t>
            </a:r>
            <a:r>
              <a:rPr lang="el-GR" sz="1700" dirty="0"/>
              <a:t>όπου ήρθε σε επαφή με το φεμινιστικό κίνημα.</a:t>
            </a:r>
          </a:p>
          <a:p>
            <a:pPr marL="0" lvl="0" indent="0">
              <a:buNone/>
            </a:pPr>
            <a:endParaRPr lang="el-GR" sz="1700" dirty="0"/>
          </a:p>
          <a:p>
            <a:pPr marL="0" lvl="0" indent="0">
              <a:buNone/>
            </a:pPr>
            <a:r>
              <a:rPr lang="el-GR" sz="1700" dirty="0"/>
              <a:t>Έχει δηλώσει μάλιστα την αγάπη της για την Ελλάδα, την οποία επισκέφτηκε δυο φορές το 1923 και το 1932.</a:t>
            </a:r>
          </a:p>
          <a:p>
            <a:pPr marL="0" indent="0">
              <a:buNone/>
            </a:pPr>
            <a:endParaRPr lang="el-GR" dirty="0"/>
          </a:p>
        </p:txBody>
      </p:sp>
      <p:sp>
        <p:nvSpPr>
          <p:cNvPr id="4" name="Θέση κειμένου 3">
            <a:extLst>
              <a:ext uri="{FF2B5EF4-FFF2-40B4-BE49-F238E27FC236}">
                <a16:creationId xmlns:a16="http://schemas.microsoft.com/office/drawing/2014/main" id="{2B366948-7F9A-4F53-8A12-02200B8DAF8D}"/>
              </a:ext>
            </a:extLst>
          </p:cNvPr>
          <p:cNvSpPr>
            <a:spLocks noGrp="1"/>
          </p:cNvSpPr>
          <p:nvPr>
            <p:ph type="body" sz="half" idx="2"/>
          </p:nvPr>
        </p:nvSpPr>
        <p:spPr>
          <a:xfrm>
            <a:off x="7741328" y="5477522"/>
            <a:ext cx="3962875" cy="1003176"/>
          </a:xfrm>
        </p:spPr>
        <p:txBody>
          <a:bodyPr>
            <a:normAutofit/>
          </a:bodyPr>
          <a:lstStyle/>
          <a:p>
            <a:pPr algn="ctr"/>
            <a:r>
              <a:rPr lang="el-GR" sz="1400" i="1" dirty="0"/>
              <a:t>Πλάκα προς τιμήν της Βιρτζίνια </a:t>
            </a:r>
            <a:r>
              <a:rPr lang="el-GR" sz="1400" i="1" dirty="0" err="1"/>
              <a:t>Γουλφ</a:t>
            </a:r>
            <a:r>
              <a:rPr lang="el-GR" sz="1400" i="1" dirty="0"/>
              <a:t> στο κτίριο που φέρει το όνομά της, </a:t>
            </a:r>
            <a:r>
              <a:rPr lang="el-GR" sz="1400" i="1" dirty="0" err="1"/>
              <a:t>King's</a:t>
            </a:r>
            <a:r>
              <a:rPr lang="el-GR" sz="1400" i="1" dirty="0"/>
              <a:t> </a:t>
            </a:r>
            <a:r>
              <a:rPr lang="el-GR" sz="1400" i="1" dirty="0" err="1"/>
              <a:t>College</a:t>
            </a:r>
            <a:r>
              <a:rPr lang="el-GR" sz="1400" i="1" dirty="0"/>
              <a:t>, </a:t>
            </a:r>
            <a:r>
              <a:rPr lang="el-GR" sz="1400" i="1" dirty="0" err="1"/>
              <a:t>London</a:t>
            </a:r>
            <a:r>
              <a:rPr lang="el-GR" sz="1400" i="1" dirty="0"/>
              <a:t>, </a:t>
            </a:r>
            <a:r>
              <a:rPr lang="el-GR" sz="1400" i="1" dirty="0" err="1"/>
              <a:t>Kingsway</a:t>
            </a:r>
            <a:r>
              <a:rPr lang="el-GR" sz="1400" i="1" dirty="0"/>
              <a:t>  </a:t>
            </a:r>
          </a:p>
          <a:p>
            <a:endParaRPr lang="el-GR" dirty="0"/>
          </a:p>
        </p:txBody>
      </p:sp>
      <p:pic>
        <p:nvPicPr>
          <p:cNvPr id="5" name="1 - Εικόνα" descr="Πλάκα προς τιμήν της Βιρτζίνια Γουλφ στο κτίριο που φέρει το όνομά της, King's College, London, Kingsway  &#10;">
            <a:extLst>
              <a:ext uri="{FF2B5EF4-FFF2-40B4-BE49-F238E27FC236}">
                <a16:creationId xmlns:a16="http://schemas.microsoft.com/office/drawing/2014/main" id="{B7BDDAC8-6175-4B62-928F-DAB13DF692F0}"/>
              </a:ext>
            </a:extLst>
          </p:cNvPr>
          <p:cNvPicPr/>
          <p:nvPr/>
        </p:nvPicPr>
        <p:blipFill>
          <a:blip r:embed="rId2" cstate="print"/>
          <a:stretch>
            <a:fillRect/>
          </a:stretch>
        </p:blipFill>
        <p:spPr>
          <a:xfrm>
            <a:off x="7486985" y="1207363"/>
            <a:ext cx="4471559" cy="3990512"/>
          </a:xfrm>
          <a:prstGeom prst="rect">
            <a:avLst/>
          </a:prstGeom>
        </p:spPr>
      </p:pic>
    </p:spTree>
    <p:extLst>
      <p:ext uri="{BB962C8B-B14F-4D97-AF65-F5344CB8AC3E}">
        <p14:creationId xmlns:p14="http://schemas.microsoft.com/office/powerpoint/2010/main" val="10066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85D2BD4-1EE4-48A3-88DC-2A99A86327CA}"/>
              </a:ext>
            </a:extLst>
          </p:cNvPr>
          <p:cNvSpPr>
            <a:spLocks noGrp="1"/>
          </p:cNvSpPr>
          <p:nvPr>
            <p:ph type="title"/>
          </p:nvPr>
        </p:nvSpPr>
        <p:spPr>
          <a:xfrm>
            <a:off x="7590409" y="4880029"/>
            <a:ext cx="4096040" cy="744445"/>
          </a:xfrm>
        </p:spPr>
        <p:txBody>
          <a:bodyPr>
            <a:normAutofit fontScale="90000"/>
          </a:bodyPr>
          <a:lstStyle/>
          <a:p>
            <a:pPr algn="ctr"/>
            <a:r>
              <a:rPr lang="el-GR" sz="1400" i="1" dirty="0">
                <a:latin typeface="+mn-lt"/>
              </a:rPr>
              <a:t>46 </a:t>
            </a:r>
            <a:r>
              <a:rPr lang="en-US" sz="1400" i="1" dirty="0">
                <a:latin typeface="+mn-lt"/>
              </a:rPr>
              <a:t>Gordon Square </a:t>
            </a:r>
            <a:r>
              <a:rPr lang="el-GR" sz="1400" i="1" dirty="0">
                <a:latin typeface="+mn-lt"/>
              </a:rPr>
              <a:t>στο Λονδίνο. Το σπίτι της οικογένειας </a:t>
            </a:r>
            <a:r>
              <a:rPr lang="en-US" sz="1400" i="1" dirty="0">
                <a:latin typeface="+mn-lt"/>
              </a:rPr>
              <a:t>Stephen </a:t>
            </a:r>
            <a:r>
              <a:rPr lang="el-GR" sz="1400" i="1" dirty="0">
                <a:latin typeface="+mn-lt"/>
              </a:rPr>
              <a:t>και ο αρχικός τόπος συνάντησης της ομάδας </a:t>
            </a:r>
            <a:r>
              <a:rPr lang="en-US" sz="1400" i="1" dirty="0">
                <a:latin typeface="+mn-lt"/>
              </a:rPr>
              <a:t>Bloomsbury</a:t>
            </a:r>
            <a:endParaRPr lang="el-GR" sz="1400" i="1" dirty="0">
              <a:latin typeface="+mn-lt"/>
            </a:endParaRPr>
          </a:p>
        </p:txBody>
      </p:sp>
      <p:sp>
        <p:nvSpPr>
          <p:cNvPr id="3" name="Θέση περιεχομένου 2">
            <a:extLst>
              <a:ext uri="{FF2B5EF4-FFF2-40B4-BE49-F238E27FC236}">
                <a16:creationId xmlns:a16="http://schemas.microsoft.com/office/drawing/2014/main" id="{10C9F7AF-5353-4EEC-AEE1-D9B25EE0C5BB}"/>
              </a:ext>
            </a:extLst>
          </p:cNvPr>
          <p:cNvSpPr>
            <a:spLocks noGrp="1"/>
          </p:cNvSpPr>
          <p:nvPr>
            <p:ph idx="1"/>
          </p:nvPr>
        </p:nvSpPr>
        <p:spPr>
          <a:xfrm>
            <a:off x="487730" y="932155"/>
            <a:ext cx="6685427" cy="5841507"/>
          </a:xfrm>
        </p:spPr>
        <p:txBody>
          <a:bodyPr>
            <a:normAutofit/>
          </a:bodyPr>
          <a:lstStyle/>
          <a:p>
            <a:pPr marL="0" lvl="0" indent="0" algn="just">
              <a:buNone/>
            </a:pPr>
            <a:r>
              <a:rPr lang="el-GR" sz="1700" dirty="0"/>
              <a:t>Το 1895, σε ηλικία μόλις 13 ετών χάνει τη μητέρα της. Η ψυχολογική κατάσταση της </a:t>
            </a:r>
            <a:r>
              <a:rPr lang="el-GR" sz="1700" dirty="0" err="1"/>
              <a:t>Γουλφ</a:t>
            </a:r>
            <a:r>
              <a:rPr lang="el-GR" sz="1700" dirty="0"/>
              <a:t> από τότε  μέχρι και τον θάνατό της βρίσκεται σε συνεχόμενη αστάθεια. Η ίδια θα περάσει μια σειρά από νευρικούς κλονισμούς και θα επιχειρήσει να αυτοχειριαστεί παραπάνω από μια φορές. </a:t>
            </a:r>
          </a:p>
          <a:p>
            <a:pPr marL="0" lvl="0" indent="0" algn="just">
              <a:buNone/>
            </a:pPr>
            <a:endParaRPr lang="el-GR" sz="1700" dirty="0"/>
          </a:p>
          <a:p>
            <a:pPr marL="0" indent="0" algn="just">
              <a:buNone/>
            </a:pPr>
            <a:r>
              <a:rPr lang="el-GR" sz="1700" dirty="0"/>
              <a:t>Μετά το θάνατο του πατέρα της το 1904, η οικογένεια μετακομίζει στο </a:t>
            </a:r>
            <a:r>
              <a:rPr lang="en-US" sz="1700" dirty="0"/>
              <a:t>Bloomsbury</a:t>
            </a:r>
            <a:r>
              <a:rPr lang="el-GR" sz="1700" dirty="0"/>
              <a:t>. </a:t>
            </a:r>
            <a:r>
              <a:rPr lang="en-US" sz="1700" dirty="0"/>
              <a:t>T</a:t>
            </a:r>
            <a:r>
              <a:rPr lang="el-GR" sz="1700" dirty="0"/>
              <a:t>ην περίοδο αυτή η </a:t>
            </a:r>
            <a:r>
              <a:rPr lang="el-GR" sz="1700" dirty="0" err="1"/>
              <a:t>Γουλφ</a:t>
            </a:r>
            <a:r>
              <a:rPr lang="el-GR" sz="1700" dirty="0"/>
              <a:t> δημοσίευε βιβλιοκριτικές στο </a:t>
            </a:r>
            <a:r>
              <a:rPr lang="en-US" sz="1700" i="1" dirty="0"/>
              <a:t>New York Times</a:t>
            </a:r>
            <a:r>
              <a:rPr lang="el-GR" sz="1700" dirty="0"/>
              <a:t> του Λονδίνου και παράλληλα δίδασκε ιστορία και έκθεση στο "</a:t>
            </a:r>
            <a:r>
              <a:rPr lang="el-GR" sz="1700" i="1" dirty="0" err="1"/>
              <a:t>Morley</a:t>
            </a:r>
            <a:r>
              <a:rPr lang="el-GR" sz="1700" i="1" dirty="0"/>
              <a:t> </a:t>
            </a:r>
            <a:r>
              <a:rPr lang="el-GR" sz="1700" i="1" dirty="0" err="1"/>
              <a:t>College</a:t>
            </a:r>
            <a:r>
              <a:rPr lang="el-GR" sz="1700" i="1" dirty="0"/>
              <a:t> for </a:t>
            </a:r>
            <a:r>
              <a:rPr lang="el-GR" sz="1700" i="1" dirty="0" err="1"/>
              <a:t>working</a:t>
            </a:r>
            <a:r>
              <a:rPr lang="el-GR" sz="1700" i="1" dirty="0"/>
              <a:t> </a:t>
            </a:r>
            <a:r>
              <a:rPr lang="el-GR" sz="1700" i="1" dirty="0" err="1"/>
              <a:t>men</a:t>
            </a:r>
            <a:r>
              <a:rPr lang="el-GR" sz="1700" i="1" dirty="0"/>
              <a:t> and </a:t>
            </a:r>
            <a:r>
              <a:rPr lang="el-GR" sz="1700" i="1" dirty="0" err="1"/>
              <a:t>women</a:t>
            </a:r>
            <a:r>
              <a:rPr lang="el-GR" sz="1700" dirty="0"/>
              <a:t>" ενώ το ενδιαφέρον της για τη λογοτεχνία μεγάλωνε.</a:t>
            </a:r>
          </a:p>
          <a:p>
            <a:pPr marL="0" indent="0" algn="just">
              <a:buNone/>
            </a:pPr>
            <a:endParaRPr lang="el-GR" sz="1700" dirty="0"/>
          </a:p>
          <a:p>
            <a:pPr marL="0" indent="0" algn="just">
              <a:buNone/>
            </a:pPr>
            <a:r>
              <a:rPr lang="el-GR" sz="1700" dirty="0"/>
              <a:t>Έτσι, συσχετίστηκε με την γνωστή Ομάδα του </a:t>
            </a:r>
            <a:r>
              <a:rPr lang="el-GR" sz="1700" dirty="0" err="1"/>
              <a:t>Μπλούμσμπερι</a:t>
            </a:r>
            <a:r>
              <a:rPr lang="el-GR" sz="1700" dirty="0"/>
              <a:t>, έναν κύκλο διανοουμένων που ανανέωσαν τις τέχνες στη Μ. Βρετανία, προάγοντας τον μοντερνισμό. </a:t>
            </a:r>
            <a:endParaRPr lang="en-US" sz="1700" dirty="0"/>
          </a:p>
          <a:p>
            <a:endParaRPr lang="el-GR" dirty="0"/>
          </a:p>
        </p:txBody>
      </p:sp>
      <p:pic>
        <p:nvPicPr>
          <p:cNvPr id="5" name="14 - Εικόνα" descr="Some-Bloomsbury-members.jpg">
            <a:extLst>
              <a:ext uri="{FF2B5EF4-FFF2-40B4-BE49-F238E27FC236}">
                <a16:creationId xmlns:a16="http://schemas.microsoft.com/office/drawing/2014/main" id="{C7D453B2-2092-43B6-BAE2-4961048E3B41}"/>
              </a:ext>
            </a:extLst>
          </p:cNvPr>
          <p:cNvPicPr/>
          <p:nvPr/>
        </p:nvPicPr>
        <p:blipFill>
          <a:blip r:embed="rId2" cstate="print"/>
          <a:stretch>
            <a:fillRect/>
          </a:stretch>
        </p:blipFill>
        <p:spPr>
          <a:xfrm>
            <a:off x="7590409" y="1233526"/>
            <a:ext cx="4243526" cy="3524434"/>
          </a:xfrm>
          <a:prstGeom prst="rect">
            <a:avLst/>
          </a:prstGeom>
        </p:spPr>
      </p:pic>
    </p:spTree>
    <p:extLst>
      <p:ext uri="{BB962C8B-B14F-4D97-AF65-F5344CB8AC3E}">
        <p14:creationId xmlns:p14="http://schemas.microsoft.com/office/powerpoint/2010/main" val="318240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5C1BF18-5E79-423F-B62B-BAF52D3904A9}"/>
              </a:ext>
            </a:extLst>
          </p:cNvPr>
          <p:cNvSpPr>
            <a:spLocks noGrp="1"/>
          </p:cNvSpPr>
          <p:nvPr>
            <p:ph idx="1"/>
          </p:nvPr>
        </p:nvSpPr>
        <p:spPr>
          <a:xfrm>
            <a:off x="487730" y="441414"/>
            <a:ext cx="11186406" cy="5654586"/>
          </a:xfrm>
        </p:spPr>
        <p:txBody>
          <a:bodyPr/>
          <a:lstStyle/>
          <a:p>
            <a:pPr marL="0" indent="0">
              <a:buNone/>
            </a:pPr>
            <a:r>
              <a:rPr lang="el-GR" sz="1700" dirty="0"/>
              <a:t>Εκεί θα γνωρίσει και τον μετέπειτα σύζυγό της </a:t>
            </a:r>
            <a:r>
              <a:rPr lang="en-US" sz="1700" dirty="0"/>
              <a:t>Leonard Woolf</a:t>
            </a:r>
            <a:r>
              <a:rPr lang="el-GR" sz="1700" dirty="0"/>
              <a:t>, μέλος της ομάδας, τον οποίο και θα παντρευτεί το 1912.</a:t>
            </a:r>
          </a:p>
          <a:p>
            <a:pPr marL="0" lvl="0" indent="0">
              <a:buNone/>
            </a:pPr>
            <a:endParaRPr lang="el-GR" sz="1700" dirty="0"/>
          </a:p>
          <a:p>
            <a:pPr marL="0" indent="0">
              <a:buNone/>
            </a:pPr>
            <a:r>
              <a:rPr lang="el-GR" sz="1700" dirty="0"/>
              <a:t>Το 1917 οι </a:t>
            </a:r>
            <a:r>
              <a:rPr lang="el-GR" sz="1700" dirty="0" err="1"/>
              <a:t>Woolfs</a:t>
            </a:r>
            <a:r>
              <a:rPr lang="el-GR" sz="1700" dirty="0"/>
              <a:t> αγόρασαν ένα τυπογραφικό πιεστήριο και ίδρυσαν τον εκδοτικό οίκο </a:t>
            </a:r>
            <a:r>
              <a:rPr lang="el-GR" sz="1700" b="1" dirty="0" err="1">
                <a:solidFill>
                  <a:schemeClr val="bg2">
                    <a:lumMod val="50000"/>
                  </a:schemeClr>
                </a:solidFill>
                <a:hlinkClick r:id="rId2">
                  <a:extLst>
                    <a:ext uri="{A12FA001-AC4F-418D-AE19-62706E023703}">
                      <ahyp:hlinkClr xmlns:ahyp="http://schemas.microsoft.com/office/drawing/2018/hyperlinkcolor" val="tx"/>
                    </a:ext>
                  </a:extLst>
                </a:hlinkClick>
              </a:rPr>
              <a:t>Hogarth</a:t>
            </a:r>
            <a:r>
              <a:rPr lang="el-GR" sz="1700" b="1" dirty="0">
                <a:solidFill>
                  <a:schemeClr val="bg2">
                    <a:lumMod val="50000"/>
                  </a:schemeClr>
                </a:solidFill>
                <a:hlinkClick r:id="rId2">
                  <a:extLst>
                    <a:ext uri="{A12FA001-AC4F-418D-AE19-62706E023703}">
                      <ahyp:hlinkClr xmlns:ahyp="http://schemas.microsoft.com/office/drawing/2018/hyperlinkcolor" val="tx"/>
                    </a:ext>
                  </a:extLst>
                </a:hlinkClick>
              </a:rPr>
              <a:t> </a:t>
            </a:r>
            <a:r>
              <a:rPr lang="el-GR" sz="1700" b="1" dirty="0" err="1">
                <a:solidFill>
                  <a:schemeClr val="bg2">
                    <a:lumMod val="50000"/>
                  </a:schemeClr>
                </a:solidFill>
                <a:hlinkClick r:id="rId2">
                  <a:extLst>
                    <a:ext uri="{A12FA001-AC4F-418D-AE19-62706E023703}">
                      <ahyp:hlinkClr xmlns:ahyp="http://schemas.microsoft.com/office/drawing/2018/hyperlinkcolor" val="tx"/>
                    </a:ext>
                  </a:extLst>
                </a:hlinkClick>
              </a:rPr>
              <a:t>Press</a:t>
            </a:r>
            <a:r>
              <a:rPr lang="el-GR" sz="1700" b="1" dirty="0">
                <a:solidFill>
                  <a:schemeClr val="bg2">
                    <a:lumMod val="50000"/>
                  </a:schemeClr>
                </a:solidFill>
              </a:rPr>
              <a:t>. </a:t>
            </a:r>
            <a:r>
              <a:rPr lang="el-GR" sz="1700" dirty="0"/>
              <a:t>Τύπωσαν μια σειρά από βιβλία πολλά από τα οποία ήταν έργα της ίδιας της </a:t>
            </a:r>
            <a:r>
              <a:rPr lang="el-GR" sz="1700" dirty="0" err="1"/>
              <a:t>Γουλφ</a:t>
            </a:r>
            <a:r>
              <a:rPr lang="el-GR" sz="1700" dirty="0"/>
              <a:t>. Αργότερα θα τυπώσουν κι άλλους όπως Έλιοτ, Ε.Μ. Φόρστερ καθώς και έργα του Φρόιντ.  </a:t>
            </a:r>
            <a:endParaRPr lang="el-GR" dirty="0"/>
          </a:p>
        </p:txBody>
      </p:sp>
      <p:sp>
        <p:nvSpPr>
          <p:cNvPr id="4" name="Θέση κειμένου 3">
            <a:extLst>
              <a:ext uri="{FF2B5EF4-FFF2-40B4-BE49-F238E27FC236}">
                <a16:creationId xmlns:a16="http://schemas.microsoft.com/office/drawing/2014/main" id="{27C61FA4-CC5A-461D-A35C-637C04C975D8}"/>
              </a:ext>
            </a:extLst>
          </p:cNvPr>
          <p:cNvSpPr>
            <a:spLocks noGrp="1"/>
          </p:cNvSpPr>
          <p:nvPr>
            <p:ph type="body" sz="half" idx="2"/>
          </p:nvPr>
        </p:nvSpPr>
        <p:spPr>
          <a:xfrm>
            <a:off x="1697034" y="6252498"/>
            <a:ext cx="3227715" cy="381284"/>
          </a:xfrm>
        </p:spPr>
        <p:txBody>
          <a:bodyPr/>
          <a:lstStyle/>
          <a:p>
            <a:pPr algn="ctr"/>
            <a:r>
              <a:rPr lang="en-US" i="1" dirty="0"/>
              <a:t>H Virginia </a:t>
            </a:r>
            <a:r>
              <a:rPr lang="el-GR" i="1" dirty="0"/>
              <a:t>με τον </a:t>
            </a:r>
            <a:r>
              <a:rPr lang="en-US" i="1" dirty="0"/>
              <a:t>Leonard</a:t>
            </a:r>
            <a:endParaRPr lang="el-GR" i="1" dirty="0"/>
          </a:p>
        </p:txBody>
      </p:sp>
      <p:pic>
        <p:nvPicPr>
          <p:cNvPr id="6" name="17 - Εικόνα" descr="Virginia_and_Leonard_Woolf,_1912.jpg">
            <a:extLst>
              <a:ext uri="{FF2B5EF4-FFF2-40B4-BE49-F238E27FC236}">
                <a16:creationId xmlns:a16="http://schemas.microsoft.com/office/drawing/2014/main" id="{04EF152B-DF0B-4F23-9DCE-A8B683A29FE1}"/>
              </a:ext>
            </a:extLst>
          </p:cNvPr>
          <p:cNvPicPr/>
          <p:nvPr/>
        </p:nvPicPr>
        <p:blipFill>
          <a:blip r:embed="rId3" cstate="print"/>
          <a:stretch>
            <a:fillRect/>
          </a:stretch>
        </p:blipFill>
        <p:spPr>
          <a:xfrm>
            <a:off x="1697034" y="2625516"/>
            <a:ext cx="3485742" cy="3588739"/>
          </a:xfrm>
          <a:prstGeom prst="rect">
            <a:avLst/>
          </a:prstGeom>
        </p:spPr>
      </p:pic>
      <p:pic>
        <p:nvPicPr>
          <p:cNvPr id="8" name="Εικόνα 7" descr="Εικόνα που περιέχει κείμενο&#10;&#10;Περιγραφή που δημιουργήθηκε αυτόματα">
            <a:extLst>
              <a:ext uri="{FF2B5EF4-FFF2-40B4-BE49-F238E27FC236}">
                <a16:creationId xmlns:a16="http://schemas.microsoft.com/office/drawing/2014/main" id="{926DA36F-B3E1-4610-AA1F-4AC7CB6BB076}"/>
              </a:ext>
            </a:extLst>
          </p:cNvPr>
          <p:cNvPicPr>
            <a:picLocks noChangeAspect="1"/>
          </p:cNvPicPr>
          <p:nvPr/>
        </p:nvPicPr>
        <p:blipFill>
          <a:blip r:embed="rId4"/>
          <a:stretch>
            <a:fillRect/>
          </a:stretch>
        </p:blipFill>
        <p:spPr>
          <a:xfrm>
            <a:off x="6471979" y="2625516"/>
            <a:ext cx="2877954" cy="3721906"/>
          </a:xfrm>
          <a:prstGeom prst="rect">
            <a:avLst/>
          </a:prstGeom>
        </p:spPr>
      </p:pic>
    </p:spTree>
    <p:extLst>
      <p:ext uri="{BB962C8B-B14F-4D97-AF65-F5344CB8AC3E}">
        <p14:creationId xmlns:p14="http://schemas.microsoft.com/office/powerpoint/2010/main" val="1143618648"/>
      </p:ext>
    </p:extLst>
  </p:cSld>
  <p:clrMapOvr>
    <a:masterClrMapping/>
  </p:clrMapOvr>
  <p:transition spd="slow">
    <p:blinds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543CDF6-635E-4FD6-8AA9-A4B9EC1EAABB}"/>
              </a:ext>
            </a:extLst>
          </p:cNvPr>
          <p:cNvSpPr>
            <a:spLocks noGrp="1"/>
          </p:cNvSpPr>
          <p:nvPr>
            <p:ph idx="1"/>
          </p:nvPr>
        </p:nvSpPr>
        <p:spPr>
          <a:xfrm>
            <a:off x="487730" y="612559"/>
            <a:ext cx="7342375" cy="2104008"/>
          </a:xfrm>
        </p:spPr>
        <p:txBody>
          <a:bodyPr>
            <a:normAutofit/>
          </a:bodyPr>
          <a:lstStyle/>
          <a:p>
            <a:pPr marL="0" indent="0">
              <a:buNone/>
            </a:pPr>
            <a:r>
              <a:rPr lang="el-GR" sz="1700" dirty="0"/>
              <a:t>Τον χειμώνα του 1922, η </a:t>
            </a:r>
            <a:r>
              <a:rPr lang="el-GR" sz="1700" dirty="0" err="1"/>
              <a:t>Γουλφ</a:t>
            </a:r>
            <a:r>
              <a:rPr lang="el-GR" sz="1700" dirty="0"/>
              <a:t> θα κάνει μια καθοριστική για τη ζωή της γνωριμία. Θα γνωρίσει τη </a:t>
            </a:r>
            <a:r>
              <a:rPr lang="el-GR" sz="1700" dirty="0" err="1"/>
              <a:t>Βίτα</a:t>
            </a:r>
            <a:r>
              <a:rPr lang="el-GR" sz="1700" dirty="0"/>
              <a:t> </a:t>
            </a:r>
            <a:r>
              <a:rPr lang="el-GR" sz="1700" dirty="0" err="1"/>
              <a:t>Σάκβιλ</a:t>
            </a:r>
            <a:r>
              <a:rPr lang="el-GR" sz="1700" dirty="0"/>
              <a:t>-Γουέστ με την οποία εκτός από τα λογοτεχνικά τους ενδιαφέροντα θα μοιραστεί και μια παθιασμένη ερωτική σχέση. </a:t>
            </a:r>
          </a:p>
          <a:p>
            <a:pPr marL="0" indent="0">
              <a:buNone/>
            </a:pPr>
            <a:endParaRPr lang="el-GR" sz="1700" dirty="0"/>
          </a:p>
          <a:p>
            <a:pPr marL="0" indent="0">
              <a:buNone/>
            </a:pPr>
            <a:r>
              <a:rPr lang="el-GR" sz="1700" dirty="0"/>
              <a:t>Σχετική ταινία, </a:t>
            </a:r>
            <a:r>
              <a:rPr lang="el-GR" sz="1700" i="1" dirty="0"/>
              <a:t>‘’ </a:t>
            </a:r>
            <a:r>
              <a:rPr lang="en-US" sz="1700" i="1" dirty="0"/>
              <a:t>Vita and Virginia</a:t>
            </a:r>
            <a:r>
              <a:rPr lang="en-US" sz="1700" dirty="0"/>
              <a:t>’’ </a:t>
            </a:r>
            <a:r>
              <a:rPr lang="el-GR" sz="1700" dirty="0"/>
              <a:t>του 2018, σε σκηνοθεσία</a:t>
            </a:r>
            <a:r>
              <a:rPr lang="en-US" sz="1700" dirty="0"/>
              <a:t> </a:t>
            </a:r>
            <a:r>
              <a:rPr lang="fr-ML" sz="1700" dirty="0" err="1"/>
              <a:t>Chanya</a:t>
            </a:r>
            <a:r>
              <a:rPr lang="fr-ML" sz="1700" dirty="0"/>
              <a:t> Button. </a:t>
            </a:r>
            <a:endParaRPr lang="el-GR" sz="1700" dirty="0"/>
          </a:p>
          <a:p>
            <a:pPr marL="0" indent="0">
              <a:buNone/>
            </a:pPr>
            <a:endParaRPr lang="el-GR" dirty="0"/>
          </a:p>
        </p:txBody>
      </p:sp>
      <p:pic>
        <p:nvPicPr>
          <p:cNvPr id="5" name="0 - Εικόνα" descr="b9cd9084c6328873a16eb7599d46321e.jpg">
            <a:extLst>
              <a:ext uri="{FF2B5EF4-FFF2-40B4-BE49-F238E27FC236}">
                <a16:creationId xmlns:a16="http://schemas.microsoft.com/office/drawing/2014/main" id="{FC4EFF3E-5767-4517-977C-7FB10A38F49E}"/>
              </a:ext>
            </a:extLst>
          </p:cNvPr>
          <p:cNvPicPr/>
          <p:nvPr/>
        </p:nvPicPr>
        <p:blipFill>
          <a:blip r:embed="rId2" cstate="print"/>
          <a:stretch>
            <a:fillRect/>
          </a:stretch>
        </p:blipFill>
        <p:spPr>
          <a:xfrm>
            <a:off x="1400922" y="3275860"/>
            <a:ext cx="5247245" cy="3098307"/>
          </a:xfrm>
          <a:prstGeom prst="rect">
            <a:avLst/>
          </a:prstGeom>
        </p:spPr>
      </p:pic>
      <p:pic>
        <p:nvPicPr>
          <p:cNvPr id="7" name="Εικόνα 6" descr="Εικόνα που περιέχει κείμενο, γυναίκα, περουκίνι&#10;&#10;Περιγραφή που δημιουργήθηκε αυτόματα">
            <a:extLst>
              <a:ext uri="{FF2B5EF4-FFF2-40B4-BE49-F238E27FC236}">
                <a16:creationId xmlns:a16="http://schemas.microsoft.com/office/drawing/2014/main" id="{A59ACB68-4806-41EC-B406-94EB7AF6485E}"/>
              </a:ext>
            </a:extLst>
          </p:cNvPr>
          <p:cNvPicPr>
            <a:picLocks noChangeAspect="1"/>
          </p:cNvPicPr>
          <p:nvPr/>
        </p:nvPicPr>
        <p:blipFill>
          <a:blip r:embed="rId3"/>
          <a:stretch>
            <a:fillRect/>
          </a:stretch>
        </p:blipFill>
        <p:spPr>
          <a:xfrm>
            <a:off x="8091058" y="755997"/>
            <a:ext cx="3613212" cy="5618170"/>
          </a:xfrm>
          <a:prstGeom prst="rect">
            <a:avLst/>
          </a:prstGeom>
        </p:spPr>
      </p:pic>
    </p:spTree>
    <p:extLst>
      <p:ext uri="{BB962C8B-B14F-4D97-AF65-F5344CB8AC3E}">
        <p14:creationId xmlns:p14="http://schemas.microsoft.com/office/powerpoint/2010/main" val="270904246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82067" y="1392573"/>
            <a:ext cx="2982010" cy="816318"/>
          </a:xfrm>
        </p:spPr>
        <p:txBody>
          <a:bodyPr>
            <a:normAutofit fontScale="90000"/>
          </a:bodyPr>
          <a:lstStyle/>
          <a:p>
            <a:r>
              <a:rPr lang="el-GR" dirty="0" err="1"/>
              <a:t>Εργογραφία</a:t>
            </a:r>
            <a:endParaRPr lang="el-GR" dirty="0"/>
          </a:p>
        </p:txBody>
      </p:sp>
      <p:sp>
        <p:nvSpPr>
          <p:cNvPr id="3" name="2 - Θέση περιεχομένου"/>
          <p:cNvSpPr>
            <a:spLocks noGrp="1"/>
          </p:cNvSpPr>
          <p:nvPr>
            <p:ph idx="1"/>
          </p:nvPr>
        </p:nvSpPr>
        <p:spPr>
          <a:xfrm>
            <a:off x="2982897" y="2281559"/>
            <a:ext cx="8863418" cy="4287916"/>
          </a:xfrm>
        </p:spPr>
        <p:txBody>
          <a:bodyPr>
            <a:noAutofit/>
          </a:bodyPr>
          <a:lstStyle/>
          <a:p>
            <a:pPr marL="0" lvl="0" indent="0">
              <a:buNone/>
            </a:pPr>
            <a:r>
              <a:rPr lang="el-GR" sz="1700" dirty="0"/>
              <a:t>Στη διάρκεια αυτή του Μεσοπολέμου θα συγγράψει και τα σημαντικότερα έργα της.</a:t>
            </a:r>
            <a:r>
              <a:rPr lang="en-US" sz="1700" dirty="0"/>
              <a:t> </a:t>
            </a:r>
            <a:r>
              <a:rPr lang="el-GR" sz="1700" dirty="0"/>
              <a:t>Ανάμεσά τους είναι τα:</a:t>
            </a:r>
          </a:p>
          <a:p>
            <a:pPr>
              <a:buFont typeface="Wingdings" panose="05000000000000000000" pitchFamily="2" charset="2"/>
              <a:buChar char="v"/>
            </a:pPr>
            <a:r>
              <a:rPr lang="en-US" sz="1700" i="1" dirty="0" err="1"/>
              <a:t>Mrs</a:t>
            </a:r>
            <a:r>
              <a:rPr lang="en-US" sz="1700" i="1" dirty="0"/>
              <a:t> Dalloway</a:t>
            </a:r>
            <a:r>
              <a:rPr lang="el-GR" sz="1700" i="1" dirty="0"/>
              <a:t>,</a:t>
            </a:r>
            <a:r>
              <a:rPr lang="en-US" sz="1700" i="1" dirty="0"/>
              <a:t>(1925)</a:t>
            </a:r>
          </a:p>
          <a:p>
            <a:pPr>
              <a:buFont typeface="Wingdings" panose="05000000000000000000" pitchFamily="2" charset="2"/>
              <a:buChar char="v"/>
            </a:pPr>
            <a:r>
              <a:rPr lang="en-US" sz="1700" i="1" dirty="0"/>
              <a:t>To the lighthouse</a:t>
            </a:r>
            <a:r>
              <a:rPr lang="el-GR" sz="1700" i="1" dirty="0"/>
              <a:t>,</a:t>
            </a:r>
            <a:r>
              <a:rPr lang="en-US" sz="1700" i="1" dirty="0"/>
              <a:t>(1927)</a:t>
            </a:r>
          </a:p>
          <a:p>
            <a:pPr>
              <a:buFont typeface="Wingdings" panose="05000000000000000000" pitchFamily="2" charset="2"/>
              <a:buChar char="v"/>
            </a:pPr>
            <a:r>
              <a:rPr lang="en-US" sz="1700" i="1" dirty="0"/>
              <a:t>Orlando</a:t>
            </a:r>
            <a:r>
              <a:rPr lang="el-GR" sz="1700" i="1" dirty="0"/>
              <a:t>: Α </a:t>
            </a:r>
            <a:r>
              <a:rPr lang="en-US" sz="1700" i="1" dirty="0"/>
              <a:t>Biography</a:t>
            </a:r>
            <a:r>
              <a:rPr lang="el-GR" sz="1700" i="1" dirty="0"/>
              <a:t>,</a:t>
            </a:r>
            <a:r>
              <a:rPr lang="en-US" sz="1700" i="1" dirty="0"/>
              <a:t>(1928)</a:t>
            </a:r>
          </a:p>
          <a:p>
            <a:pPr>
              <a:buFont typeface="Wingdings" panose="05000000000000000000" pitchFamily="2" charset="2"/>
              <a:buChar char="v"/>
            </a:pPr>
            <a:r>
              <a:rPr lang="en-US" sz="1700" i="1" dirty="0"/>
              <a:t>A room of one</a:t>
            </a:r>
            <a:r>
              <a:rPr lang="el-GR" sz="1700" i="1" dirty="0"/>
              <a:t>’</a:t>
            </a:r>
            <a:r>
              <a:rPr lang="en-US" sz="1700" i="1" dirty="0"/>
              <a:t>s own</a:t>
            </a:r>
            <a:r>
              <a:rPr lang="el-GR" sz="1700" i="1" dirty="0"/>
              <a:t>,</a:t>
            </a:r>
            <a:r>
              <a:rPr lang="en-US" sz="1700" i="1" dirty="0"/>
              <a:t>(1929)</a:t>
            </a:r>
          </a:p>
          <a:p>
            <a:pPr marL="0" indent="0">
              <a:buNone/>
            </a:pPr>
            <a:endParaRPr lang="el-GR" sz="1700" i="1" dirty="0"/>
          </a:p>
          <a:p>
            <a:pPr marL="0" indent="0">
              <a:buNone/>
            </a:pPr>
            <a:r>
              <a:rPr lang="el-GR" sz="1700" i="1" dirty="0"/>
              <a:t>Άλλα έργα της είναι τα:</a:t>
            </a:r>
          </a:p>
          <a:p>
            <a:pPr>
              <a:buFont typeface="Wingdings" panose="05000000000000000000" pitchFamily="2" charset="2"/>
              <a:buChar char="v"/>
            </a:pPr>
            <a:r>
              <a:rPr lang="en-US" sz="1700" i="1" dirty="0"/>
              <a:t>The Voyage Out</a:t>
            </a:r>
            <a:r>
              <a:rPr lang="el-GR" sz="1700" dirty="0"/>
              <a:t>, (1913)</a:t>
            </a:r>
          </a:p>
          <a:p>
            <a:pPr>
              <a:buFont typeface="Wingdings" panose="05000000000000000000" pitchFamily="2" charset="2"/>
              <a:buChar char="v"/>
            </a:pPr>
            <a:r>
              <a:rPr lang="en-US" sz="1700" i="1" dirty="0"/>
              <a:t>Jacob's Room</a:t>
            </a:r>
            <a:r>
              <a:rPr lang="el-GR" sz="1700" i="1" dirty="0"/>
              <a:t>,</a:t>
            </a:r>
            <a:r>
              <a:rPr lang="en-US" sz="1700" dirty="0"/>
              <a:t> </a:t>
            </a:r>
            <a:r>
              <a:rPr lang="el-GR" sz="1700" dirty="0"/>
              <a:t>(1922)</a:t>
            </a:r>
          </a:p>
          <a:p>
            <a:pPr>
              <a:buFont typeface="Wingdings" panose="05000000000000000000" pitchFamily="2" charset="2"/>
              <a:buChar char="v"/>
            </a:pPr>
            <a:r>
              <a:rPr lang="en-US" sz="1700" i="1" dirty="0"/>
              <a:t>The Waves</a:t>
            </a:r>
            <a:r>
              <a:rPr lang="el-GR" sz="1700" i="1" dirty="0"/>
              <a:t>, (1931)</a:t>
            </a:r>
            <a:endParaRPr lang="en-US" sz="1700" i="1" dirty="0"/>
          </a:p>
          <a:p>
            <a:pPr marL="0" indent="0">
              <a:buNone/>
            </a:pPr>
            <a:endParaRPr lang="el-GR" sz="1700" i="1" dirty="0"/>
          </a:p>
        </p:txBody>
      </p:sp>
      <p:pic>
        <p:nvPicPr>
          <p:cNvPr id="5" name="Εικόνα 4">
            <a:extLst>
              <a:ext uri="{FF2B5EF4-FFF2-40B4-BE49-F238E27FC236}">
                <a16:creationId xmlns:a16="http://schemas.microsoft.com/office/drawing/2014/main" id="{306CB27D-169D-486F-9321-A42B39A7EA6E}"/>
              </a:ext>
            </a:extLst>
          </p:cNvPr>
          <p:cNvPicPr>
            <a:picLocks noChangeAspect="1"/>
          </p:cNvPicPr>
          <p:nvPr/>
        </p:nvPicPr>
        <p:blipFill>
          <a:blip r:embed="rId2"/>
          <a:stretch>
            <a:fillRect/>
          </a:stretch>
        </p:blipFill>
        <p:spPr>
          <a:xfrm>
            <a:off x="6961844" y="3342062"/>
            <a:ext cx="2051215" cy="3031724"/>
          </a:xfrm>
          <a:prstGeom prst="rect">
            <a:avLst/>
          </a:prstGeom>
        </p:spPr>
      </p:pic>
      <p:pic>
        <p:nvPicPr>
          <p:cNvPr id="7" name="Εικόνα 6" descr="Εικόνα που περιέχει κείμενο, κορνίζα, στιγμιότυπο οθόνης&#10;&#10;Περιγραφή που δημιουργήθηκε αυτόματα">
            <a:extLst>
              <a:ext uri="{FF2B5EF4-FFF2-40B4-BE49-F238E27FC236}">
                <a16:creationId xmlns:a16="http://schemas.microsoft.com/office/drawing/2014/main" id="{BAB09CB0-6154-4AEB-8D2E-B21F3F17E50D}"/>
              </a:ext>
            </a:extLst>
          </p:cNvPr>
          <p:cNvPicPr>
            <a:picLocks noChangeAspect="1"/>
          </p:cNvPicPr>
          <p:nvPr/>
        </p:nvPicPr>
        <p:blipFill>
          <a:blip r:embed="rId3"/>
          <a:stretch>
            <a:fillRect/>
          </a:stretch>
        </p:blipFill>
        <p:spPr>
          <a:xfrm>
            <a:off x="9617869" y="3342062"/>
            <a:ext cx="1979871" cy="3031724"/>
          </a:xfrm>
          <a:prstGeom prst="rect">
            <a:avLst/>
          </a:prstGeom>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61FFB7A-4CCF-4830-B111-1C6A786FE50B}"/>
              </a:ext>
            </a:extLst>
          </p:cNvPr>
          <p:cNvSpPr>
            <a:spLocks noGrp="1"/>
          </p:cNvSpPr>
          <p:nvPr>
            <p:ph idx="1"/>
          </p:nvPr>
        </p:nvSpPr>
        <p:spPr>
          <a:xfrm>
            <a:off x="204187" y="220707"/>
            <a:ext cx="7918882" cy="6416586"/>
          </a:xfrm>
        </p:spPr>
        <p:txBody>
          <a:bodyPr>
            <a:normAutofit lnSpcReduction="10000"/>
          </a:bodyPr>
          <a:lstStyle/>
          <a:p>
            <a:pPr marL="0" indent="0">
              <a:buNone/>
            </a:pPr>
            <a:r>
              <a:rPr lang="el-GR" sz="1700" dirty="0"/>
              <a:t>Με το ξέσπασμα του Β’ Παγκοσμίου Πολέμου, η ψυχολογική κατάσταση της </a:t>
            </a:r>
            <a:r>
              <a:rPr lang="el-GR" sz="1700" dirty="0" err="1"/>
              <a:t>Γουλφ</a:t>
            </a:r>
            <a:r>
              <a:rPr lang="el-GR" sz="1700" dirty="0"/>
              <a:t> θα κλονιστεί εκ νέου. Η κατάθλιψη, η ανορεξία, οι παραισθήσεις επιστρέφουν δυνατότερες από κάθε άλλη φορά. </a:t>
            </a:r>
          </a:p>
          <a:p>
            <a:pPr marL="0" indent="0">
              <a:buNone/>
            </a:pPr>
            <a:endParaRPr lang="el-GR" sz="1700" dirty="0"/>
          </a:p>
          <a:p>
            <a:pPr marL="0" indent="0">
              <a:buNone/>
            </a:pPr>
            <a:r>
              <a:rPr lang="el-GR" sz="1700" dirty="0"/>
              <a:t>Στις 28 Μαρτίου 1941, η </a:t>
            </a:r>
            <a:r>
              <a:rPr lang="el-GR" sz="1700" dirty="0" err="1"/>
              <a:t>Γουλφ</a:t>
            </a:r>
            <a:r>
              <a:rPr lang="el-GR" sz="1700" dirty="0"/>
              <a:t> εγκατέλειψε το σπίτι της αφήνοντας δυο σημειώματα, ένα για την αδερφή της και ένα για τον σύζυγό της. Αυτοκτονεί με πνιγμό στον ποταμό </a:t>
            </a:r>
            <a:r>
              <a:rPr lang="el-GR" sz="1700" dirty="0" err="1"/>
              <a:t>Ουζ</a:t>
            </a:r>
            <a:r>
              <a:rPr lang="el-GR" sz="1700" dirty="0"/>
              <a:t>.</a:t>
            </a:r>
            <a:endParaRPr lang="en-US" sz="1700" dirty="0"/>
          </a:p>
          <a:p>
            <a:pPr marL="0" indent="0">
              <a:buNone/>
            </a:pPr>
            <a:endParaRPr lang="el-GR" sz="1700" dirty="0"/>
          </a:p>
          <a:p>
            <a:pPr marL="0" indent="0">
              <a:buNone/>
            </a:pPr>
            <a:r>
              <a:rPr lang="el-GR" sz="1700" dirty="0"/>
              <a:t>Επιστολή αυτοκτονίας της Βιρτζίνια </a:t>
            </a:r>
            <a:r>
              <a:rPr lang="el-GR" sz="1700" dirty="0" err="1"/>
              <a:t>Γουλφ</a:t>
            </a:r>
            <a:r>
              <a:rPr lang="el-GR" sz="1700" dirty="0"/>
              <a:t> προς τον άντρα της:</a:t>
            </a:r>
          </a:p>
          <a:p>
            <a:pPr>
              <a:buNone/>
            </a:pPr>
            <a:r>
              <a:rPr lang="el-GR" dirty="0"/>
              <a:t>     </a:t>
            </a:r>
            <a:r>
              <a:rPr lang="en-US" sz="1700" i="1" dirty="0"/>
              <a:t>Dearest, I feel certain that I am going mad again. I feel we can't go through another of those terrible times. And I shan't recover this time. I begin to hear voices, and I can't concentrate. S</a:t>
            </a:r>
            <a:r>
              <a:rPr lang="el-GR" sz="1700" i="1" dirty="0"/>
              <a:t>ο</a:t>
            </a:r>
            <a:r>
              <a:rPr lang="en-US" sz="1700" i="1" dirty="0"/>
              <a:t> I am doing what seems the best thing to do. You have given me the greatest possible happiness. You have been in every way all that anyone could be. I don't think two people could have been happier till this terrible disease came. I can't fight it any longer. I know that I am spoiling your life, that without me you could work. And you will I know. You see I can't even write this properly. I can't read. What I want to say is I owe all the happiness of my life to you. You have been entirely patient with me and incredibly good. I want to say that—everybody knows it. If anybody could have saved me it would have been you. Everything has gone from me but the certainty of your goodness. I can't go on spoiling your life any longer. I don't think two people could have been happier than we have been. </a:t>
            </a:r>
            <a:r>
              <a:rPr lang="el-GR" sz="1700" i="1" dirty="0"/>
              <a:t>V</a:t>
            </a:r>
          </a:p>
          <a:p>
            <a:pPr>
              <a:buNone/>
            </a:pPr>
            <a:endParaRPr lang="el-GR" sz="1700" i="1" dirty="0"/>
          </a:p>
          <a:p>
            <a:pPr marL="0" indent="0">
              <a:buNone/>
            </a:pPr>
            <a:endParaRPr lang="el-GR" dirty="0"/>
          </a:p>
          <a:p>
            <a:pPr marL="0" indent="0">
              <a:buNone/>
            </a:pPr>
            <a:endParaRPr lang="el-GR" dirty="0"/>
          </a:p>
          <a:p>
            <a:endParaRPr lang="el-GR" dirty="0"/>
          </a:p>
        </p:txBody>
      </p:sp>
      <p:pic>
        <p:nvPicPr>
          <p:cNvPr id="4" name="Εικόνα 3">
            <a:extLst>
              <a:ext uri="{FF2B5EF4-FFF2-40B4-BE49-F238E27FC236}">
                <a16:creationId xmlns:a16="http://schemas.microsoft.com/office/drawing/2014/main" id="{7517EB45-B338-43C9-9654-40FDA9B0E506}"/>
              </a:ext>
            </a:extLst>
          </p:cNvPr>
          <p:cNvPicPr>
            <a:picLocks noChangeAspect="1"/>
          </p:cNvPicPr>
          <p:nvPr/>
        </p:nvPicPr>
        <p:blipFill>
          <a:blip r:embed="rId2"/>
          <a:stretch>
            <a:fillRect/>
          </a:stretch>
        </p:blipFill>
        <p:spPr>
          <a:xfrm>
            <a:off x="8321335" y="532659"/>
            <a:ext cx="3746377" cy="4856087"/>
          </a:xfrm>
          <a:prstGeom prst="rect">
            <a:avLst/>
          </a:prstGeom>
        </p:spPr>
      </p:pic>
      <p:sp>
        <p:nvSpPr>
          <p:cNvPr id="5" name="Θέση κειμένου 3">
            <a:extLst>
              <a:ext uri="{FF2B5EF4-FFF2-40B4-BE49-F238E27FC236}">
                <a16:creationId xmlns:a16="http://schemas.microsoft.com/office/drawing/2014/main" id="{0D1A2ABA-2081-47A4-BF7C-C7859B88D239}"/>
              </a:ext>
            </a:extLst>
          </p:cNvPr>
          <p:cNvSpPr>
            <a:spLocks noGrp="1"/>
          </p:cNvSpPr>
          <p:nvPr>
            <p:ph type="body" sz="half" idx="2"/>
          </p:nvPr>
        </p:nvSpPr>
        <p:spPr>
          <a:xfrm>
            <a:off x="8476488" y="5473085"/>
            <a:ext cx="3227715" cy="852256"/>
          </a:xfrm>
        </p:spPr>
        <p:txBody>
          <a:bodyPr>
            <a:normAutofit/>
          </a:bodyPr>
          <a:lstStyle/>
          <a:p>
            <a:pPr algn="ctr"/>
            <a:r>
              <a:rPr lang="en-US" sz="1400" i="1" dirty="0"/>
              <a:t>To </a:t>
            </a:r>
            <a:r>
              <a:rPr lang="el-GR" sz="1400" i="1" dirty="0"/>
              <a:t>γράμμα της Βιρτζίνια προς τον άντρα της Λέοναρντ</a:t>
            </a:r>
          </a:p>
        </p:txBody>
      </p:sp>
    </p:spTree>
    <p:extLst>
      <p:ext uri="{BB962C8B-B14F-4D97-AF65-F5344CB8AC3E}">
        <p14:creationId xmlns:p14="http://schemas.microsoft.com/office/powerpoint/2010/main" val="228415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f11309028_win32">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5150_TF11309028.potx" id="{BE11987F-616B-4796-86EC-26BE0A7E2FE5}" vid="{CA7B0D57-E97C-478E-9D60-4EAD27A49FA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47B8899B-5794-42FB-9137-8220A73767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28C3E1-D10B-4426-B05E-8E1CAFF03C24}">
  <ds:schemaRefs>
    <ds:schemaRef ds:uri="http://schemas.microsoft.com/sharepoint/v3/contenttype/forms"/>
  </ds:schemaRefs>
</ds:datastoreItem>
</file>

<file path=customXml/itemProps3.xml><?xml version="1.0" encoding="utf-8"?>
<ds:datastoreItem xmlns:ds="http://schemas.openxmlformats.org/officeDocument/2006/customXml" ds:itemID="{079290C9-6505-4B77-B628-A44276CB9D85}">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tf11309028_win32</Template>
  <TotalTime>0</TotalTime>
  <Words>5666</Words>
  <Application>Microsoft Office PowerPoint</Application>
  <PresentationFormat>Ευρεία οθόνη</PresentationFormat>
  <Paragraphs>210</Paragraphs>
  <Slides>35</Slides>
  <Notes>2</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35</vt:i4>
      </vt:variant>
    </vt:vector>
  </HeadingPairs>
  <TitlesOfParts>
    <vt:vector size="42" baseType="lpstr">
      <vt:lpstr>Arial</vt:lpstr>
      <vt:lpstr>Calibri</vt:lpstr>
      <vt:lpstr>Century Schoolbook</vt:lpstr>
      <vt:lpstr>Corbel</vt:lpstr>
      <vt:lpstr>Harrington</vt:lpstr>
      <vt:lpstr>Wingdings</vt:lpstr>
      <vt:lpstr>tf11309028_win32</vt:lpstr>
      <vt:lpstr>Virginia Woolf - Τhe New Dress</vt:lpstr>
      <vt:lpstr>Παρουσίαση του PowerPoint</vt:lpstr>
      <vt:lpstr>Βιογραφία</vt:lpstr>
      <vt:lpstr>Παρουσίαση του PowerPoint</vt:lpstr>
      <vt:lpstr>46 Gordon Square στο Λονδίνο. Το σπίτι της οικογένειας Stephen και ο αρχικός τόπος συνάντησης της ομάδας Bloomsbury</vt:lpstr>
      <vt:lpstr>Παρουσίαση του PowerPoint</vt:lpstr>
      <vt:lpstr>Παρουσίαση του PowerPoint</vt:lpstr>
      <vt:lpstr>Εργογραφία</vt:lpstr>
      <vt:lpstr>Παρουσίαση του PowerPoint</vt:lpstr>
      <vt:lpstr>Παρουσίαση του PowerPoint</vt:lpstr>
      <vt:lpstr>Παρουσίαση του PowerPoint</vt:lpstr>
      <vt:lpstr>The New Dress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Σύγκρουση τάξεων</vt:lpstr>
      <vt:lpstr>Παρουσίαση του PowerPoint</vt:lpstr>
      <vt:lpstr>Παρουσίαση του PowerPoint</vt:lpstr>
      <vt:lpstr>Φεμινισμός και πατριαρχία</vt:lpstr>
      <vt:lpstr>Παρουσίαση του PowerPoint</vt:lpstr>
      <vt:lpstr>(2) The 5th Hunger march organized by the National Unemployed Workers' Movement which left Glasgow on 22 January and reached Hyde Park London on 25 February 1934. The women's contingent included many textile workers.</vt:lpstr>
      <vt:lpstr>Διαβάζοντας το τέλος</vt:lpstr>
      <vt:lpstr>Παρουσίαση του PowerPoint</vt:lpstr>
      <vt:lpstr>Παρουσίαση του PowerPoint</vt:lpstr>
      <vt:lpstr>Ένα σημαντικό μάθημα</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2021-01-03T11:38:56Z</dcterms:created>
  <dcterms:modified xsi:type="dcterms:W3CDTF">2021-01-16T11:33:36Z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