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3" r:id="rId4"/>
    <p:sldId id="264" r:id="rId5"/>
    <p:sldId id="257" r:id="rId6"/>
    <p:sldId id="262" r:id="rId7"/>
    <p:sldId id="260" r:id="rId8"/>
    <p:sldId id="277" r:id="rId9"/>
    <p:sldId id="276" r:id="rId10"/>
    <p:sldId id="272" r:id="rId11"/>
    <p:sldId id="261" r:id="rId12"/>
    <p:sldId id="265" r:id="rId13"/>
    <p:sldId id="273" r:id="rId14"/>
    <p:sldId id="266" r:id="rId15"/>
    <p:sldId id="27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509A250-FF31-4206-8172-F9D3106AACB1}" type="datetimeFigureOut">
              <a:rPr lang="en-US" dirty="0"/>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a:t>Κάντε κλικ για να επεξεργαστείτε τον τίτλο υποδείγματος</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509A250-FF31-4206-8172-F9D3106AACB1}" type="datetimeFigureOut">
              <a:rPr lang="en-US" dirty="0"/>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a:t>Κάντε κλικ για να επεξεργαστείτε τον τίτλο υποδείγματος</a:t>
            </a:r>
            <a:endParaRPr lang="en-US" dirty="0"/>
          </a:p>
        </p:txBody>
      </p:sp>
      <p:sp>
        <p:nvSpPr>
          <p:cNvPr id="14" name="Text Placeholder 3"/>
          <p:cNvSpPr>
            <a:spLocks noGrp="1"/>
          </p:cNvSpPr>
          <p:nvPr>
            <p:ph type="body" sz="half" idx="13"/>
          </p:nvPr>
        </p:nvSpPr>
        <p:spPr>
          <a:xfrm>
            <a:off x="1930400" y="3771174"/>
            <a:ext cx="7385828"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509A250-FF31-4206-8172-F9D3106AACB1}" type="datetimeFigureOut">
              <a:rPr lang="en-US" dirty="0"/>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1" name="TextBox 10"/>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509A250-FF31-4206-8172-F9D3106AACB1}" type="datetimeFigureOut">
              <a:rPr lang="en-US" dirty="0"/>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10/19/2021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10/19/2021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796027F-7875-4030-9381-8BD8C4F21935}" type="datetimeFigureOut">
              <a:rPr lang="en-US" dirty="0"/>
              <a:t>10/19/2021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10/19/2021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10/19/2021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10/19/2021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7" name="Date Placeholder 4"/>
          <p:cNvSpPr>
            <a:spLocks noGrp="1"/>
          </p:cNvSpPr>
          <p:nvPr>
            <p:ph type="dt" sz="half" idx="10"/>
          </p:nvPr>
        </p:nvSpPr>
        <p:spPr/>
        <p:txBody>
          <a:bodyPr/>
          <a:lstStyle/>
          <a:p>
            <a:fld id="{4509A250-FF31-4206-8172-F9D3106AACB1}" type="datetimeFigureOut">
              <a:rPr lang="en-US" dirty="0"/>
              <a:t>10/19/2021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509A250-FF31-4206-8172-F9D3106AACB1}" type="datetimeFigureOut">
              <a:rPr lang="en-US" dirty="0"/>
              <a:t>10/19/2021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713"/>
          <a:stretch/>
        </p:blipFill>
        <p:spPr>
          <a:xfrm>
            <a:off x="8000197" y="0"/>
            <a:ext cx="1603387" cy="1143000"/>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4199"/>
          <a:stretch/>
        </p:blipFill>
        <p:spPr>
          <a:xfrm>
            <a:off x="8609012" y="6092866"/>
            <a:ext cx="993734" cy="765134"/>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10/19/2021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5.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www.ekebi.gr/magazines/showimage.asp?file=161722&amp;code=7257&amp;zoom=800"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42000"/>
                <a:hueMod val="42000"/>
                <a:satMod val="124000"/>
                <a:lumMod val="62000"/>
              </a:schemeClr>
              <a:schemeClr val="bg2">
                <a:tint val="96000"/>
                <a:satMod val="130000"/>
              </a:schemeClr>
            </a:duotone>
          </a:blip>
          <a:stretch/>
        </a:blip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179C4C8E-197B-4679-AE96-B5147F971C9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56687" y="1930986"/>
            <a:ext cx="0" cy="3200400"/>
          </a:xfrm>
          <a:prstGeom prst="line">
            <a:avLst/>
          </a:prstGeom>
          <a:ln w="15875" cap="sq">
            <a:solidFill>
              <a:schemeClr val="bg2">
                <a:lumMod val="60000"/>
                <a:lumOff val="40000"/>
              </a:schemeClr>
            </a:solidFill>
            <a:miter lim="800000"/>
          </a:ln>
        </p:spPr>
        <p:style>
          <a:lnRef idx="1">
            <a:schemeClr val="accent1"/>
          </a:lnRef>
          <a:fillRef idx="0">
            <a:schemeClr val="accent1"/>
          </a:fillRef>
          <a:effectRef idx="0">
            <a:schemeClr val="accent1"/>
          </a:effectRef>
          <a:fontRef idx="minor">
            <a:schemeClr val="tx1"/>
          </a:fontRef>
        </p:style>
      </p:cxnSp>
      <p:sp>
        <p:nvSpPr>
          <p:cNvPr id="3" name="Υπότιτλος 2">
            <a:extLst>
              <a:ext uri="{FF2B5EF4-FFF2-40B4-BE49-F238E27FC236}">
                <a16:creationId xmlns:a16="http://schemas.microsoft.com/office/drawing/2014/main" id="{E9C39A6D-FB6F-4EE8-A29D-A0414E4F08C5}"/>
              </a:ext>
            </a:extLst>
          </p:cNvPr>
          <p:cNvSpPr>
            <a:spLocks noGrp="1"/>
          </p:cNvSpPr>
          <p:nvPr>
            <p:ph type="subTitle" idx="1"/>
          </p:nvPr>
        </p:nvSpPr>
        <p:spPr>
          <a:xfrm>
            <a:off x="1154955" y="1266958"/>
            <a:ext cx="2904124" cy="4528457"/>
          </a:xfrm>
        </p:spPr>
        <p:txBody>
          <a:bodyPr anchor="ctr">
            <a:normAutofit/>
          </a:bodyPr>
          <a:lstStyle/>
          <a:p>
            <a:pPr algn="r"/>
            <a:r>
              <a:rPr lang="el-GR" dirty="0"/>
              <a:t>ΜΑΘΗΜΑ 2</a:t>
            </a:r>
            <a:endParaRPr lang="el-GR"/>
          </a:p>
        </p:txBody>
      </p:sp>
      <p:sp>
        <p:nvSpPr>
          <p:cNvPr id="2" name="Τίτλος 1">
            <a:extLst>
              <a:ext uri="{FF2B5EF4-FFF2-40B4-BE49-F238E27FC236}">
                <a16:creationId xmlns:a16="http://schemas.microsoft.com/office/drawing/2014/main" id="{7B48C828-822A-4CEE-B12E-3EDE817AAB8D}"/>
              </a:ext>
            </a:extLst>
          </p:cNvPr>
          <p:cNvSpPr>
            <a:spLocks noGrp="1"/>
          </p:cNvSpPr>
          <p:nvPr>
            <p:ph type="ctrTitle"/>
          </p:nvPr>
        </p:nvSpPr>
        <p:spPr>
          <a:xfrm>
            <a:off x="4654295" y="1266958"/>
            <a:ext cx="6808362" cy="4528457"/>
          </a:xfrm>
        </p:spPr>
        <p:txBody>
          <a:bodyPr anchor="ctr">
            <a:normAutofit/>
          </a:bodyPr>
          <a:lstStyle/>
          <a:p>
            <a:r>
              <a:rPr lang="it-IT" altLang="el-GR" b="1" i="1"/>
              <a:t>Sturm und Drang</a:t>
            </a:r>
            <a:endParaRPr lang="el-GR" dirty="0"/>
          </a:p>
        </p:txBody>
      </p:sp>
    </p:spTree>
    <p:extLst>
      <p:ext uri="{BB962C8B-B14F-4D97-AF65-F5344CB8AC3E}">
        <p14:creationId xmlns:p14="http://schemas.microsoft.com/office/powerpoint/2010/main" val="3108631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BAF6DD4A-75FC-4AC7-AA4D-D9C1F4DF1BEA}"/>
              </a:ext>
            </a:extLst>
          </p:cNvPr>
          <p:cNvSpPr>
            <a:spLocks noGrp="1"/>
          </p:cNvSpPr>
          <p:nvPr>
            <p:ph type="title"/>
          </p:nvPr>
        </p:nvSpPr>
        <p:spPr/>
        <p:txBody>
          <a:bodyPr/>
          <a:lstStyle/>
          <a:p>
            <a:pPr algn="ctr"/>
            <a:r>
              <a:rPr lang="el-GR" altLang="el-GR" b="1" dirty="0">
                <a:solidFill>
                  <a:schemeClr val="accent1"/>
                </a:solidFill>
              </a:rPr>
              <a:t>Ο βλάσφημος επαναστάτης</a:t>
            </a:r>
          </a:p>
        </p:txBody>
      </p:sp>
      <p:sp>
        <p:nvSpPr>
          <p:cNvPr id="3" name="Content Placeholder 2">
            <a:extLst>
              <a:ext uri="{FF2B5EF4-FFF2-40B4-BE49-F238E27FC236}">
                <a16:creationId xmlns:a16="http://schemas.microsoft.com/office/drawing/2014/main" id="{DB6783B4-AB80-4C32-9FE4-2D7F6B0B3CE8}"/>
              </a:ext>
            </a:extLst>
          </p:cNvPr>
          <p:cNvSpPr>
            <a:spLocks noGrp="1"/>
          </p:cNvSpPr>
          <p:nvPr>
            <p:ph sz="quarter" idx="1"/>
          </p:nvPr>
        </p:nvSpPr>
        <p:spPr/>
        <p:txBody>
          <a:bodyPr/>
          <a:lstStyle/>
          <a:p>
            <a:pPr marL="274320" indent="-274320">
              <a:spcBef>
                <a:spcPts val="580"/>
              </a:spcBef>
              <a:buFont typeface="Wingdings 2"/>
              <a:buChar char=""/>
              <a:defRPr/>
            </a:pPr>
            <a:r>
              <a:rPr lang="el-GR" sz="3200" dirty="0"/>
              <a:t>Άλλη εκδοχή του είναι ο βλάσφημος επαναστάτης ολέθριος και αντικοινωνικός, όπως είναι οι κατεξοχήν </a:t>
            </a:r>
            <a:r>
              <a:rPr lang="el-GR" sz="3200" dirty="0" err="1"/>
              <a:t>βυρωνικοί</a:t>
            </a:r>
            <a:r>
              <a:rPr lang="el-GR" sz="3200" dirty="0"/>
              <a:t> ήρωες: ο Κάιν, ο Δον </a:t>
            </a:r>
            <a:r>
              <a:rPr lang="el-GR" sz="3200" dirty="0" err="1"/>
              <a:t>Ζουάν</a:t>
            </a:r>
            <a:r>
              <a:rPr lang="el-GR" sz="3200" dirty="0"/>
              <a:t>, ο Κουρσάρος.  </a:t>
            </a:r>
          </a:p>
          <a:p>
            <a:pPr marL="274320" indent="-274320">
              <a:spcBef>
                <a:spcPts val="580"/>
              </a:spcBef>
              <a:buFont typeface="Wingdings 2"/>
              <a:buChar char=""/>
              <a:defRPr/>
            </a:pPr>
            <a:endParaRPr lang="el-GR" dirty="0"/>
          </a:p>
          <a:p>
            <a:pPr>
              <a:defRPr/>
            </a:pPr>
            <a:endParaRPr lang="el-GR" dirty="0"/>
          </a:p>
        </p:txBody>
      </p:sp>
      <p:pic>
        <p:nvPicPr>
          <p:cNvPr id="4" name="Εικόνα 3">
            <a:extLst>
              <a:ext uri="{FF2B5EF4-FFF2-40B4-BE49-F238E27FC236}">
                <a16:creationId xmlns:a16="http://schemas.microsoft.com/office/drawing/2014/main" id="{BFEB2404-71FA-499D-B9A5-7BF5C1F1AE41}"/>
              </a:ext>
            </a:extLst>
          </p:cNvPr>
          <p:cNvPicPr>
            <a:picLocks noChangeAspect="1"/>
          </p:cNvPicPr>
          <p:nvPr/>
        </p:nvPicPr>
        <p:blipFill>
          <a:blip r:embed="rId2"/>
          <a:stretch>
            <a:fillRect/>
          </a:stretch>
        </p:blipFill>
        <p:spPr>
          <a:xfrm>
            <a:off x="8852453" y="3803374"/>
            <a:ext cx="3339548" cy="3054626"/>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a:extLst>
              <a:ext uri="{FF2B5EF4-FFF2-40B4-BE49-F238E27FC236}">
                <a16:creationId xmlns:a16="http://schemas.microsoft.com/office/drawing/2014/main" id="{C9E22AC1-A8E9-4981-A880-91A973C17E8D}"/>
              </a:ext>
            </a:extLst>
          </p:cNvPr>
          <p:cNvSpPr>
            <a:spLocks noGrp="1"/>
          </p:cNvSpPr>
          <p:nvPr>
            <p:ph type="title"/>
          </p:nvPr>
        </p:nvSpPr>
        <p:spPr>
          <a:xfrm>
            <a:off x="1847851" y="404813"/>
            <a:ext cx="2016125" cy="1223962"/>
          </a:xfrm>
        </p:spPr>
        <p:txBody>
          <a:bodyPr/>
          <a:lstStyle/>
          <a:p>
            <a:pPr eaLnBrk="1" hangingPunct="1"/>
            <a:r>
              <a:rPr lang="en-US" altLang="el-GR" sz="2800" b="1" dirty="0"/>
              <a:t>Otto Greiner </a:t>
            </a:r>
            <a:r>
              <a:rPr lang="en-US" altLang="el-GR" sz="2800" b="1" i="1" dirty="0"/>
              <a:t>Prometheus</a:t>
            </a:r>
            <a:r>
              <a:rPr lang="en-US" altLang="el-GR" sz="2800" b="1" dirty="0"/>
              <a:t>, 1909</a:t>
            </a:r>
            <a:endParaRPr lang="el-GR" altLang="el-GR" sz="2800" b="1" dirty="0"/>
          </a:p>
        </p:txBody>
      </p:sp>
      <p:pic>
        <p:nvPicPr>
          <p:cNvPr id="13315" name="3 - Θέση περιεχομένου" descr="400px-Otto_Greiner_-_Prometheus.jpg">
            <a:extLst>
              <a:ext uri="{FF2B5EF4-FFF2-40B4-BE49-F238E27FC236}">
                <a16:creationId xmlns:a16="http://schemas.microsoft.com/office/drawing/2014/main" id="{655F8F5A-A1C0-4A6A-92AA-37451839E68D}"/>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4656138" y="549275"/>
            <a:ext cx="5040312" cy="5975350"/>
          </a:xfrm>
        </p:spPr>
      </p:pic>
    </p:spTree>
  </p:cSld>
  <p:clrMapOvr>
    <a:masterClrMapping/>
  </p:clrMapOvr>
  <p:transition>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a:extLst>
              <a:ext uri="{FF2B5EF4-FFF2-40B4-BE49-F238E27FC236}">
                <a16:creationId xmlns:a16="http://schemas.microsoft.com/office/drawing/2014/main" id="{500D5689-FE83-410E-9390-4DF43546552E}"/>
              </a:ext>
            </a:extLst>
          </p:cNvPr>
          <p:cNvSpPr>
            <a:spLocks noGrp="1"/>
          </p:cNvSpPr>
          <p:nvPr>
            <p:ph type="title"/>
          </p:nvPr>
        </p:nvSpPr>
        <p:spPr>
          <a:xfrm>
            <a:off x="2566988" y="115889"/>
            <a:ext cx="7643812" cy="433387"/>
          </a:xfrm>
        </p:spPr>
        <p:txBody>
          <a:bodyPr/>
          <a:lstStyle/>
          <a:p>
            <a:pPr algn="ctr" eaLnBrk="1" hangingPunct="1"/>
            <a:r>
              <a:rPr lang="el-GR" altLang="el-GR" sz="2800" b="1"/>
              <a:t>Προμηθέας</a:t>
            </a:r>
          </a:p>
        </p:txBody>
      </p:sp>
      <p:sp>
        <p:nvSpPr>
          <p:cNvPr id="3" name="2 - Θέση περιεχομένου">
            <a:extLst>
              <a:ext uri="{FF2B5EF4-FFF2-40B4-BE49-F238E27FC236}">
                <a16:creationId xmlns:a16="http://schemas.microsoft.com/office/drawing/2014/main" id="{9735C21C-6110-4FA6-ADFE-DEE733CA681D}"/>
              </a:ext>
            </a:extLst>
          </p:cNvPr>
          <p:cNvSpPr>
            <a:spLocks noGrp="1"/>
          </p:cNvSpPr>
          <p:nvPr>
            <p:ph sz="quarter" idx="1"/>
          </p:nvPr>
        </p:nvSpPr>
        <p:spPr>
          <a:xfrm>
            <a:off x="1574801" y="692151"/>
            <a:ext cx="4613276" cy="6049962"/>
          </a:xfrm>
        </p:spPr>
        <p:txBody>
          <a:bodyPr>
            <a:normAutofit fontScale="32500" lnSpcReduction="20000"/>
          </a:bodyPr>
          <a:lstStyle/>
          <a:p>
            <a:pPr marL="274320" indent="-274320">
              <a:spcBef>
                <a:spcPts val="580"/>
              </a:spcBef>
              <a:buFont typeface="Wingdings 2"/>
              <a:buChar char=""/>
              <a:defRPr/>
            </a:pPr>
            <a:r>
              <a:rPr lang="el-GR" sz="4300" dirty="0" err="1">
                <a:latin typeface="+mn-lt"/>
                <a:cs typeface="Aharoni" pitchFamily="2" charset="-79"/>
              </a:rPr>
              <a:t>Σκέπαζ</a:t>
            </a:r>
            <a:r>
              <a:rPr lang="el-GR" sz="4300" dirty="0">
                <a:latin typeface="+mn-lt"/>
                <a:cs typeface="Aharoni" pitchFamily="2" charset="-79"/>
              </a:rPr>
              <a:t>’ ω Δία,</a:t>
            </a:r>
          </a:p>
          <a:p>
            <a:pPr marL="274320" indent="-274320">
              <a:spcBef>
                <a:spcPts val="580"/>
              </a:spcBef>
              <a:buFont typeface="Wingdings 2"/>
              <a:buChar char=""/>
              <a:defRPr/>
            </a:pPr>
            <a:r>
              <a:rPr lang="el-GR" sz="4300" dirty="0">
                <a:latin typeface="+mn-lt"/>
                <a:cs typeface="Aharoni" pitchFamily="2" charset="-79"/>
              </a:rPr>
              <a:t>με καταιγίδες σύννεφα τον ουρανό </a:t>
            </a:r>
            <a:r>
              <a:rPr lang="el-GR" sz="4300" b="1" dirty="0">
                <a:latin typeface="+mn-lt"/>
                <a:cs typeface="Aharoni" pitchFamily="2" charset="-79"/>
              </a:rPr>
              <a:t>σου</a:t>
            </a:r>
          </a:p>
          <a:p>
            <a:pPr marL="274320" indent="-274320">
              <a:spcBef>
                <a:spcPts val="580"/>
              </a:spcBef>
              <a:buFont typeface="Wingdings 2"/>
              <a:buChar char=""/>
              <a:defRPr/>
            </a:pPr>
            <a:r>
              <a:rPr lang="el-GR" sz="4300" dirty="0">
                <a:latin typeface="+mn-lt"/>
                <a:cs typeface="Aharoni" pitchFamily="2" charset="-79"/>
              </a:rPr>
              <a:t>κι’ αφέντευε πα στις βουνοκορφές και στις βαλανιδιές,</a:t>
            </a:r>
          </a:p>
          <a:p>
            <a:pPr marL="274320" indent="-274320">
              <a:spcBef>
                <a:spcPts val="580"/>
              </a:spcBef>
              <a:buFont typeface="Wingdings 2"/>
              <a:buChar char=""/>
              <a:defRPr/>
            </a:pPr>
            <a:r>
              <a:rPr lang="el-GR" sz="4300" dirty="0">
                <a:latin typeface="+mn-lt"/>
                <a:cs typeface="Aharoni" pitchFamily="2" charset="-79"/>
              </a:rPr>
              <a:t>παρόμοια με παιδί, που εύκολα</a:t>
            </a:r>
          </a:p>
          <a:p>
            <a:pPr marL="274320" indent="-274320">
              <a:spcBef>
                <a:spcPts val="580"/>
              </a:spcBef>
              <a:buFont typeface="Wingdings 2"/>
              <a:buChar char=""/>
              <a:defRPr/>
            </a:pPr>
            <a:r>
              <a:rPr lang="el-GR" sz="4300" dirty="0">
                <a:latin typeface="+mn-lt"/>
                <a:cs typeface="Aharoni" pitchFamily="2" charset="-79"/>
              </a:rPr>
              <a:t>των </a:t>
            </a:r>
            <a:r>
              <a:rPr lang="el-GR" sz="4300" dirty="0" err="1">
                <a:latin typeface="+mn-lt"/>
                <a:cs typeface="Aharoni" pitchFamily="2" charset="-79"/>
              </a:rPr>
              <a:t>γαϊδουραγκαθιών</a:t>
            </a:r>
            <a:r>
              <a:rPr lang="el-GR" sz="4300" dirty="0">
                <a:latin typeface="+mn-lt"/>
                <a:cs typeface="Aharoni" pitchFamily="2" charset="-79"/>
              </a:rPr>
              <a:t> θερίζει τα κεφάλια – </a:t>
            </a:r>
          </a:p>
          <a:p>
            <a:pPr marL="274320" indent="-274320">
              <a:spcBef>
                <a:spcPts val="580"/>
              </a:spcBef>
              <a:buFont typeface="Wingdings 2"/>
              <a:buChar char=""/>
              <a:defRPr/>
            </a:pPr>
            <a:r>
              <a:rPr lang="el-GR" sz="4300" dirty="0">
                <a:latin typeface="+mn-lt"/>
                <a:cs typeface="Aharoni" pitchFamily="2" charset="-79"/>
              </a:rPr>
              <a:t>το χέρι σου όμως μακριά</a:t>
            </a:r>
          </a:p>
          <a:p>
            <a:pPr marL="274320" indent="-274320">
              <a:spcBef>
                <a:spcPts val="580"/>
              </a:spcBef>
              <a:buFont typeface="Wingdings 2"/>
              <a:buChar char=""/>
              <a:defRPr/>
            </a:pPr>
            <a:r>
              <a:rPr lang="el-GR" sz="4300" dirty="0">
                <a:latin typeface="+mn-lt"/>
                <a:cs typeface="Aharoni" pitchFamily="2" charset="-79"/>
              </a:rPr>
              <a:t>από τη </a:t>
            </a:r>
            <a:r>
              <a:rPr lang="el-GR" sz="4300" b="1" dirty="0">
                <a:latin typeface="+mn-lt"/>
                <a:cs typeface="Aharoni" pitchFamily="2" charset="-79"/>
              </a:rPr>
              <a:t>γη μου </a:t>
            </a:r>
            <a:r>
              <a:rPr lang="el-GR" sz="4300" dirty="0">
                <a:latin typeface="+mn-lt"/>
                <a:cs typeface="Aharoni" pitchFamily="2" charset="-79"/>
              </a:rPr>
              <a:t>κράτα</a:t>
            </a:r>
          </a:p>
          <a:p>
            <a:pPr marL="274320" indent="-274320">
              <a:spcBef>
                <a:spcPts val="580"/>
              </a:spcBef>
              <a:buFont typeface="Wingdings 2"/>
              <a:buChar char=""/>
              <a:defRPr/>
            </a:pPr>
            <a:r>
              <a:rPr lang="el-GR" sz="4300" dirty="0">
                <a:latin typeface="+mn-lt"/>
                <a:cs typeface="Aharoni" pitchFamily="2" charset="-79"/>
              </a:rPr>
              <a:t>κι’ απ’ </a:t>
            </a:r>
            <a:r>
              <a:rPr lang="el-GR" sz="4300" b="1" dirty="0">
                <a:latin typeface="+mn-lt"/>
                <a:cs typeface="Aharoni" pitchFamily="2" charset="-79"/>
              </a:rPr>
              <a:t>την καλύβα μου</a:t>
            </a:r>
            <a:r>
              <a:rPr lang="el-GR" sz="4300" dirty="0">
                <a:latin typeface="+mn-lt"/>
                <a:cs typeface="Aharoni" pitchFamily="2" charset="-79"/>
              </a:rPr>
              <a:t>, που δεν την έχτισες εσύ,</a:t>
            </a:r>
          </a:p>
          <a:p>
            <a:pPr marL="274320" indent="-274320">
              <a:spcBef>
                <a:spcPts val="580"/>
              </a:spcBef>
              <a:buFont typeface="Wingdings 2"/>
              <a:buChar char=""/>
              <a:defRPr/>
            </a:pPr>
            <a:r>
              <a:rPr lang="el-GR" sz="4300" dirty="0">
                <a:latin typeface="+mn-lt"/>
                <a:cs typeface="Aharoni" pitchFamily="2" charset="-79"/>
              </a:rPr>
              <a:t>καθώς κι από το </a:t>
            </a:r>
            <a:r>
              <a:rPr lang="el-GR" sz="4300" b="1" dirty="0">
                <a:latin typeface="+mn-lt"/>
                <a:cs typeface="Aharoni" pitchFamily="2" charset="-79"/>
              </a:rPr>
              <a:t>τζάκι μου,</a:t>
            </a:r>
          </a:p>
          <a:p>
            <a:pPr marL="274320" indent="-274320">
              <a:spcBef>
                <a:spcPts val="580"/>
              </a:spcBef>
              <a:buFont typeface="Wingdings 2"/>
              <a:buChar char=""/>
              <a:defRPr/>
            </a:pPr>
            <a:r>
              <a:rPr lang="el-GR" sz="4300" dirty="0">
                <a:latin typeface="+mn-lt"/>
                <a:cs typeface="Aharoni" pitchFamily="2" charset="-79"/>
              </a:rPr>
              <a:t>που για τη ζεστασιά του με ζηλεύεις.</a:t>
            </a:r>
          </a:p>
          <a:p>
            <a:pPr marL="274320" indent="-274320">
              <a:spcBef>
                <a:spcPts val="580"/>
              </a:spcBef>
              <a:buFont typeface="Wingdings 2"/>
              <a:buChar char=""/>
              <a:defRPr/>
            </a:pPr>
            <a:r>
              <a:rPr lang="el-GR" sz="4300" dirty="0">
                <a:latin typeface="+mn-lt"/>
                <a:cs typeface="Aharoni" pitchFamily="2" charset="-79"/>
              </a:rPr>
              <a:t> </a:t>
            </a:r>
          </a:p>
          <a:p>
            <a:pPr marL="274320" indent="-274320">
              <a:spcBef>
                <a:spcPts val="580"/>
              </a:spcBef>
              <a:buFont typeface="Wingdings 2"/>
              <a:buChar char=""/>
              <a:defRPr/>
            </a:pPr>
            <a:r>
              <a:rPr lang="el-GR" sz="4300" dirty="0">
                <a:latin typeface="+mn-lt"/>
                <a:cs typeface="Aharoni" pitchFamily="2" charset="-79"/>
              </a:rPr>
              <a:t>Δεν ξέρω τίποτα πιο μίζερο</a:t>
            </a:r>
          </a:p>
          <a:p>
            <a:pPr marL="274320" indent="-274320">
              <a:spcBef>
                <a:spcPts val="580"/>
              </a:spcBef>
              <a:buFont typeface="Wingdings 2"/>
              <a:buChar char=""/>
              <a:defRPr/>
            </a:pPr>
            <a:r>
              <a:rPr lang="el-GR" sz="4300" dirty="0">
                <a:latin typeface="+mn-lt"/>
                <a:cs typeface="Aharoni" pitchFamily="2" charset="-79"/>
              </a:rPr>
              <a:t>κάτω απ’ τον ήλιο από σας, θεοί!</a:t>
            </a:r>
          </a:p>
          <a:p>
            <a:pPr marL="274320" indent="-274320">
              <a:spcBef>
                <a:spcPts val="580"/>
              </a:spcBef>
              <a:buFont typeface="Wingdings 2"/>
              <a:buChar char=""/>
              <a:defRPr/>
            </a:pPr>
            <a:r>
              <a:rPr lang="el-GR" sz="4300" dirty="0">
                <a:latin typeface="+mn-lt"/>
                <a:cs typeface="Aharoni" pitchFamily="2" charset="-79"/>
              </a:rPr>
              <a:t>Με ψίχουλα</a:t>
            </a:r>
          </a:p>
          <a:p>
            <a:pPr marL="274320" indent="-274320">
              <a:spcBef>
                <a:spcPts val="580"/>
              </a:spcBef>
              <a:buFont typeface="Wingdings 2"/>
              <a:buChar char=""/>
              <a:defRPr/>
            </a:pPr>
            <a:r>
              <a:rPr lang="el-GR" sz="4300" dirty="0">
                <a:latin typeface="+mn-lt"/>
                <a:cs typeface="Aharoni" pitchFamily="2" charset="-79"/>
              </a:rPr>
              <a:t>σεις τη Μεγαλοσύνη σας</a:t>
            </a:r>
          </a:p>
          <a:p>
            <a:pPr marL="274320" indent="-274320">
              <a:spcBef>
                <a:spcPts val="580"/>
              </a:spcBef>
              <a:buFont typeface="Wingdings 2"/>
              <a:buChar char=""/>
              <a:defRPr/>
            </a:pPr>
            <a:r>
              <a:rPr lang="el-GR" sz="4300" dirty="0">
                <a:latin typeface="+mn-lt"/>
                <a:cs typeface="Aharoni" pitchFamily="2" charset="-79"/>
              </a:rPr>
              <a:t>από θυσίες θρέφετε</a:t>
            </a:r>
          </a:p>
          <a:p>
            <a:pPr marL="274320" indent="-274320">
              <a:spcBef>
                <a:spcPts val="580"/>
              </a:spcBef>
              <a:buFont typeface="Wingdings 2"/>
              <a:buChar char=""/>
              <a:defRPr/>
            </a:pPr>
            <a:r>
              <a:rPr lang="el-GR" sz="4300" dirty="0">
                <a:latin typeface="+mn-lt"/>
                <a:cs typeface="Aharoni" pitchFamily="2" charset="-79"/>
              </a:rPr>
              <a:t>και προσευχές</a:t>
            </a:r>
          </a:p>
          <a:p>
            <a:pPr marL="274320" indent="-274320">
              <a:spcBef>
                <a:spcPts val="580"/>
              </a:spcBef>
              <a:buFont typeface="Wingdings 2"/>
              <a:buChar char=""/>
              <a:defRPr/>
            </a:pPr>
            <a:r>
              <a:rPr lang="el-GR" sz="4300" dirty="0">
                <a:latin typeface="+mn-lt"/>
                <a:cs typeface="Aharoni" pitchFamily="2" charset="-79"/>
              </a:rPr>
              <a:t>και θα πεινούσατε, αν δε </a:t>
            </a:r>
            <a:r>
              <a:rPr lang="el-GR" sz="4300" dirty="0" err="1">
                <a:latin typeface="+mn-lt"/>
                <a:cs typeface="Aharoni" pitchFamily="2" charset="-79"/>
              </a:rPr>
              <a:t>βρίσκουνταν</a:t>
            </a:r>
            <a:endParaRPr lang="el-GR" sz="4300" dirty="0">
              <a:latin typeface="+mn-lt"/>
              <a:cs typeface="Aharoni" pitchFamily="2" charset="-79"/>
            </a:endParaRPr>
          </a:p>
          <a:p>
            <a:pPr marL="274320" indent="-274320">
              <a:spcBef>
                <a:spcPts val="580"/>
              </a:spcBef>
              <a:buFont typeface="Wingdings 2"/>
              <a:buChar char=""/>
              <a:defRPr/>
            </a:pPr>
            <a:r>
              <a:rPr lang="el-GR" sz="4300" dirty="0">
                <a:latin typeface="+mn-lt"/>
                <a:cs typeface="Aharoni" pitchFamily="2" charset="-79"/>
              </a:rPr>
              <a:t>ζητιάνοι και παιδιά</a:t>
            </a:r>
          </a:p>
          <a:p>
            <a:pPr marL="274320" indent="-274320">
              <a:spcBef>
                <a:spcPts val="580"/>
              </a:spcBef>
              <a:buFont typeface="Wingdings 2"/>
              <a:buChar char=""/>
              <a:defRPr/>
            </a:pPr>
            <a:r>
              <a:rPr lang="el-GR" sz="4300" dirty="0">
                <a:latin typeface="+mn-lt"/>
                <a:cs typeface="Aharoni" pitchFamily="2" charset="-79"/>
              </a:rPr>
              <a:t>κουτοί γεμάτοι ελπίδες.</a:t>
            </a:r>
          </a:p>
          <a:p>
            <a:pPr marL="274320" indent="-274320">
              <a:spcBef>
                <a:spcPts val="580"/>
              </a:spcBef>
              <a:buFont typeface="Wingdings 2"/>
              <a:buChar char=""/>
              <a:defRPr/>
            </a:pPr>
            <a:r>
              <a:rPr lang="en-US" sz="4300" dirty="0">
                <a:latin typeface="+mn-lt"/>
                <a:cs typeface="Aharoni" pitchFamily="2" charset="-79"/>
              </a:rPr>
              <a:t> </a:t>
            </a:r>
            <a:endParaRPr lang="el-GR" sz="4300" dirty="0">
              <a:latin typeface="+mn-lt"/>
              <a:cs typeface="Aharoni" pitchFamily="2" charset="-79"/>
            </a:endParaRPr>
          </a:p>
          <a:p>
            <a:pPr marL="274320" indent="-274320">
              <a:spcBef>
                <a:spcPts val="580"/>
              </a:spcBef>
              <a:buFont typeface="Wingdings 2"/>
              <a:buChar char=""/>
              <a:defRPr/>
            </a:pPr>
            <a:r>
              <a:rPr lang="el-GR" sz="4300" dirty="0">
                <a:latin typeface="+mn-lt"/>
              </a:rPr>
              <a:t> </a:t>
            </a:r>
          </a:p>
          <a:p>
            <a:pPr marL="274320" indent="-274320">
              <a:spcBef>
                <a:spcPts val="580"/>
              </a:spcBef>
              <a:buFont typeface="Wingdings 2"/>
              <a:buChar char=""/>
              <a:defRPr/>
            </a:pPr>
            <a:endParaRPr lang="el-GR" dirty="0"/>
          </a:p>
        </p:txBody>
      </p:sp>
      <p:sp>
        <p:nvSpPr>
          <p:cNvPr id="14340" name="3 - Θέση περιεχομένου">
            <a:extLst>
              <a:ext uri="{FF2B5EF4-FFF2-40B4-BE49-F238E27FC236}">
                <a16:creationId xmlns:a16="http://schemas.microsoft.com/office/drawing/2014/main" id="{DA2AAB7B-3433-484A-8C7E-769E7FA29DB0}"/>
              </a:ext>
            </a:extLst>
          </p:cNvPr>
          <p:cNvSpPr>
            <a:spLocks noGrp="1"/>
          </p:cNvSpPr>
          <p:nvPr>
            <p:ph sz="quarter" idx="2"/>
          </p:nvPr>
        </p:nvSpPr>
        <p:spPr>
          <a:xfrm>
            <a:off x="6457951" y="914400"/>
            <a:ext cx="4006849" cy="5610226"/>
          </a:xfrm>
        </p:spPr>
        <p:txBody>
          <a:bodyPr>
            <a:normAutofit fontScale="32500" lnSpcReduction="20000"/>
          </a:bodyPr>
          <a:lstStyle/>
          <a:p>
            <a:pPr marL="274320" indent="-274320">
              <a:spcBef>
                <a:spcPts val="580"/>
              </a:spcBef>
              <a:buFont typeface="Wingdings 2"/>
              <a:buChar char=""/>
              <a:defRPr/>
            </a:pPr>
            <a:r>
              <a:rPr lang="el-GR" sz="4000" b="1" dirty="0">
                <a:latin typeface="+mn-lt"/>
                <a:cs typeface="Aharoni" pitchFamily="2" charset="-79"/>
              </a:rPr>
              <a:t>Σαν ήμουνα παιδί,</a:t>
            </a:r>
          </a:p>
          <a:p>
            <a:pPr marL="274320" indent="-274320">
              <a:spcBef>
                <a:spcPts val="580"/>
              </a:spcBef>
              <a:buFont typeface="Wingdings 2"/>
              <a:buChar char=""/>
              <a:defRPr/>
            </a:pPr>
            <a:r>
              <a:rPr lang="el-GR" sz="4000" dirty="0">
                <a:latin typeface="+mn-lt"/>
                <a:cs typeface="Aharoni" pitchFamily="2" charset="-79"/>
              </a:rPr>
              <a:t>Να πράξω τι, δεν ήξερα,</a:t>
            </a:r>
          </a:p>
          <a:p>
            <a:pPr marL="274320" indent="-274320">
              <a:spcBef>
                <a:spcPts val="580"/>
              </a:spcBef>
              <a:buFont typeface="Wingdings 2"/>
              <a:buChar char=""/>
              <a:defRPr/>
            </a:pPr>
            <a:r>
              <a:rPr lang="el-GR" sz="4000" dirty="0">
                <a:latin typeface="+mn-lt"/>
                <a:cs typeface="Aharoni" pitchFamily="2" charset="-79"/>
              </a:rPr>
              <a:t>Με μάτι σαστισμένο</a:t>
            </a:r>
          </a:p>
          <a:p>
            <a:pPr marL="274320" indent="-274320">
              <a:spcBef>
                <a:spcPts val="580"/>
              </a:spcBef>
              <a:buFont typeface="Wingdings 2"/>
              <a:buChar char=""/>
              <a:defRPr/>
            </a:pPr>
            <a:r>
              <a:rPr lang="el-GR" sz="4000" dirty="0">
                <a:latin typeface="+mn-lt"/>
                <a:cs typeface="Aharoni" pitchFamily="2" charset="-79"/>
              </a:rPr>
              <a:t>Τον ήλιο αγκάλιαζα, σαν </a:t>
            </a:r>
            <a:r>
              <a:rPr lang="el-GR" sz="4000" dirty="0" err="1">
                <a:latin typeface="+mn-lt"/>
                <a:cs typeface="Aharoni" pitchFamily="2" charset="-79"/>
              </a:rPr>
              <a:t>νάταν</a:t>
            </a:r>
            <a:r>
              <a:rPr lang="el-GR" sz="4000" dirty="0">
                <a:latin typeface="+mn-lt"/>
                <a:cs typeface="Aharoni" pitchFamily="2" charset="-79"/>
              </a:rPr>
              <a:t> κάποιο αυτί</a:t>
            </a:r>
          </a:p>
          <a:p>
            <a:pPr marL="274320" indent="-274320">
              <a:spcBef>
                <a:spcPts val="580"/>
              </a:spcBef>
              <a:buFont typeface="Wingdings 2"/>
              <a:buChar char=""/>
              <a:defRPr/>
            </a:pPr>
            <a:r>
              <a:rPr lang="el-GR" sz="4000" dirty="0">
                <a:latin typeface="+mn-lt"/>
                <a:cs typeface="Aharoni" pitchFamily="2" charset="-79"/>
              </a:rPr>
              <a:t>Εκεί ψηλά, τον πόνο μου ν’ ακούσει,</a:t>
            </a:r>
          </a:p>
          <a:p>
            <a:pPr marL="274320" indent="-274320">
              <a:spcBef>
                <a:spcPts val="580"/>
              </a:spcBef>
              <a:buFont typeface="Wingdings 2"/>
              <a:buChar char=""/>
              <a:defRPr/>
            </a:pPr>
            <a:r>
              <a:rPr lang="el-GR" sz="4000" dirty="0">
                <a:latin typeface="+mn-lt"/>
                <a:cs typeface="Aharoni" pitchFamily="2" charset="-79"/>
              </a:rPr>
              <a:t>Κάποια καρδιά, σαν τη δική μου,</a:t>
            </a:r>
          </a:p>
          <a:p>
            <a:pPr marL="274320" indent="-274320">
              <a:spcBef>
                <a:spcPts val="580"/>
              </a:spcBef>
              <a:buFont typeface="Wingdings 2"/>
              <a:buChar char=""/>
              <a:defRPr/>
            </a:pPr>
            <a:r>
              <a:rPr lang="el-GR" sz="4000" dirty="0">
                <a:latin typeface="+mn-lt"/>
                <a:cs typeface="Aharoni" pitchFamily="2" charset="-79"/>
              </a:rPr>
              <a:t>Να </a:t>
            </a:r>
            <a:r>
              <a:rPr lang="el-GR" sz="4000" dirty="0" err="1">
                <a:latin typeface="+mn-lt"/>
                <a:cs typeface="Aharoni" pitchFamily="2" charset="-79"/>
              </a:rPr>
              <a:t>συμπονέσει</a:t>
            </a:r>
            <a:r>
              <a:rPr lang="el-GR" sz="4000" dirty="0">
                <a:latin typeface="+mn-lt"/>
                <a:cs typeface="Aharoni" pitchFamily="2" charset="-79"/>
              </a:rPr>
              <a:t> τον κατατρεγμένο.</a:t>
            </a:r>
          </a:p>
          <a:p>
            <a:pPr marL="274320" indent="-274320">
              <a:spcBef>
                <a:spcPts val="580"/>
              </a:spcBef>
              <a:buFont typeface="Wingdings 2"/>
              <a:buChar char=""/>
              <a:defRPr/>
            </a:pPr>
            <a:r>
              <a:rPr lang="el-GR" sz="4000" dirty="0">
                <a:latin typeface="+mn-lt"/>
                <a:cs typeface="Aharoni" pitchFamily="2" charset="-79"/>
              </a:rPr>
              <a:t> </a:t>
            </a:r>
          </a:p>
          <a:p>
            <a:pPr marL="274320" indent="-274320">
              <a:spcBef>
                <a:spcPts val="580"/>
              </a:spcBef>
              <a:buFont typeface="Wingdings 2"/>
              <a:buChar char=""/>
              <a:defRPr/>
            </a:pPr>
            <a:r>
              <a:rPr lang="el-GR" sz="4000" dirty="0">
                <a:latin typeface="+mn-lt"/>
                <a:cs typeface="Aharoni" pitchFamily="2" charset="-79"/>
              </a:rPr>
              <a:t>Εμένα ποιος με βοήθησε,</a:t>
            </a:r>
          </a:p>
          <a:p>
            <a:pPr marL="274320" indent="-274320">
              <a:spcBef>
                <a:spcPts val="580"/>
              </a:spcBef>
              <a:buFont typeface="Wingdings 2"/>
              <a:buChar char=""/>
              <a:defRPr/>
            </a:pPr>
            <a:r>
              <a:rPr lang="el-GR" sz="4000" dirty="0">
                <a:latin typeface="+mn-lt"/>
                <a:cs typeface="Aharoni" pitchFamily="2" charset="-79"/>
              </a:rPr>
              <a:t>Όταν την περηφάνια των Τιτάνων πολεμούσα;</a:t>
            </a:r>
          </a:p>
          <a:p>
            <a:pPr marL="274320" indent="-274320">
              <a:spcBef>
                <a:spcPts val="580"/>
              </a:spcBef>
              <a:buFont typeface="Wingdings 2"/>
              <a:buChar char=""/>
              <a:defRPr/>
            </a:pPr>
            <a:r>
              <a:rPr lang="el-GR" sz="4000" dirty="0">
                <a:latin typeface="+mn-lt"/>
                <a:cs typeface="Aharoni" pitchFamily="2" charset="-79"/>
              </a:rPr>
              <a:t>Ποιος απ’ το θάνατο με γλίτωσε</a:t>
            </a:r>
          </a:p>
          <a:p>
            <a:pPr marL="274320" indent="-274320">
              <a:spcBef>
                <a:spcPts val="580"/>
              </a:spcBef>
              <a:buFont typeface="Wingdings 2"/>
              <a:buChar char=""/>
              <a:defRPr/>
            </a:pPr>
            <a:r>
              <a:rPr lang="el-GR" sz="4000" dirty="0">
                <a:latin typeface="+mn-lt"/>
                <a:cs typeface="Aharoni" pitchFamily="2" charset="-79"/>
              </a:rPr>
              <a:t>Κι απ’ τη σκλαβιά;</a:t>
            </a:r>
          </a:p>
          <a:p>
            <a:pPr marL="274320" indent="-274320">
              <a:spcBef>
                <a:spcPts val="580"/>
              </a:spcBef>
              <a:buFont typeface="Wingdings 2"/>
              <a:buChar char=""/>
              <a:defRPr/>
            </a:pPr>
            <a:r>
              <a:rPr lang="el-GR" sz="4000" b="1" dirty="0">
                <a:latin typeface="+mn-lt"/>
                <a:cs typeface="Aharoni" pitchFamily="2" charset="-79"/>
              </a:rPr>
              <a:t>Εσύ δεν ήσουν φλογερή καρδιά μου κι άγια,</a:t>
            </a:r>
          </a:p>
          <a:p>
            <a:pPr marL="274320" indent="-274320">
              <a:spcBef>
                <a:spcPts val="580"/>
              </a:spcBef>
              <a:buFont typeface="Wingdings 2"/>
              <a:buChar char=""/>
              <a:defRPr/>
            </a:pPr>
            <a:r>
              <a:rPr lang="el-GR" sz="4000" b="1" dirty="0">
                <a:latin typeface="+mn-lt"/>
                <a:cs typeface="Aharoni" pitchFamily="2" charset="-79"/>
              </a:rPr>
              <a:t>Που </a:t>
            </a:r>
            <a:r>
              <a:rPr lang="el-GR" sz="4000" b="1" dirty="0" err="1">
                <a:latin typeface="+mn-lt"/>
                <a:cs typeface="Aharoni" pitchFamily="2" charset="-79"/>
              </a:rPr>
              <a:t>τάφερες</a:t>
            </a:r>
            <a:r>
              <a:rPr lang="el-GR" sz="4000" b="1" dirty="0">
                <a:latin typeface="+mn-lt"/>
                <a:cs typeface="Aharoni" pitchFamily="2" charset="-79"/>
              </a:rPr>
              <a:t> μονάχη σου ως το τέλος όλα</a:t>
            </a:r>
            <a:r>
              <a:rPr lang="el-GR" sz="4000" dirty="0">
                <a:latin typeface="+mn-lt"/>
                <a:cs typeface="Aharoni" pitchFamily="2" charset="-79"/>
              </a:rPr>
              <a:t>,</a:t>
            </a:r>
          </a:p>
          <a:p>
            <a:pPr marL="274320" indent="-274320">
              <a:spcBef>
                <a:spcPts val="580"/>
              </a:spcBef>
              <a:buFont typeface="Wingdings 2"/>
              <a:buChar char=""/>
              <a:defRPr/>
            </a:pPr>
            <a:r>
              <a:rPr lang="el-GR" sz="4000" dirty="0">
                <a:latin typeface="+mn-lt"/>
                <a:cs typeface="Aharoni" pitchFamily="2" charset="-79"/>
              </a:rPr>
              <a:t>Και, γελασμένη συ ναι τότε και καλή,</a:t>
            </a:r>
          </a:p>
          <a:p>
            <a:pPr marL="274320" indent="-274320">
              <a:spcBef>
                <a:spcPts val="580"/>
              </a:spcBef>
              <a:buFont typeface="Wingdings 2"/>
              <a:buChar char=""/>
              <a:defRPr/>
            </a:pPr>
            <a:r>
              <a:rPr lang="el-GR" sz="4000" dirty="0">
                <a:latin typeface="+mn-lt"/>
                <a:cs typeface="Aharoni" pitchFamily="2" charset="-79"/>
              </a:rPr>
              <a:t>Βαθιά δε </a:t>
            </a:r>
            <a:r>
              <a:rPr lang="el-GR" sz="4000" dirty="0" err="1">
                <a:latin typeface="+mn-lt"/>
                <a:cs typeface="Aharoni" pitchFamily="2" charset="-79"/>
              </a:rPr>
              <a:t>φχαριστούσες</a:t>
            </a:r>
            <a:r>
              <a:rPr lang="el-GR" sz="4000" dirty="0">
                <a:latin typeface="+mn-lt"/>
                <a:cs typeface="Aharoni" pitchFamily="2" charset="-79"/>
              </a:rPr>
              <a:t> για τη σωτηρία μου</a:t>
            </a:r>
          </a:p>
          <a:p>
            <a:pPr marL="274320" indent="-274320">
              <a:spcBef>
                <a:spcPts val="580"/>
              </a:spcBef>
              <a:buFont typeface="Wingdings 2"/>
              <a:buChar char=""/>
              <a:defRPr/>
            </a:pPr>
            <a:r>
              <a:rPr lang="el-GR" sz="4000" dirty="0">
                <a:latin typeface="+mn-lt"/>
                <a:cs typeface="Aharoni" pitchFamily="2" charset="-79"/>
              </a:rPr>
              <a:t>Τον Κοιμισμένο αυτόν εκεί ψηλά;</a:t>
            </a:r>
          </a:p>
          <a:p>
            <a:pPr eaLnBrk="1" hangingPunct="1"/>
            <a:endParaRPr lang="el-GR" altLang="el-GR"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CFDFF1DD-119C-4A6A-86DA-B240CA026B99}"/>
              </a:ext>
            </a:extLst>
          </p:cNvPr>
          <p:cNvSpPr>
            <a:spLocks noGrp="1"/>
          </p:cNvSpPr>
          <p:nvPr>
            <p:ph sz="quarter" idx="1"/>
          </p:nvPr>
        </p:nvSpPr>
        <p:spPr>
          <a:xfrm>
            <a:off x="1703389" y="115888"/>
            <a:ext cx="4484687" cy="5903912"/>
          </a:xfrm>
        </p:spPr>
        <p:txBody>
          <a:bodyPr>
            <a:normAutofit fontScale="92500" lnSpcReduction="20000"/>
          </a:bodyPr>
          <a:lstStyle/>
          <a:p>
            <a:pPr eaLnBrk="1" hangingPunct="1"/>
            <a:r>
              <a:rPr lang="el-GR" altLang="el-GR"/>
              <a:t>Να σε τιμήσω </a:t>
            </a:r>
            <a:r>
              <a:rPr lang="el-GR" altLang="el-GR" b="1"/>
              <a:t>εγώ; </a:t>
            </a:r>
            <a:r>
              <a:rPr lang="el-GR" altLang="el-GR"/>
              <a:t>Γιατί;</a:t>
            </a:r>
          </a:p>
          <a:p>
            <a:pPr eaLnBrk="1" hangingPunct="1"/>
            <a:r>
              <a:rPr lang="el-GR" altLang="el-GR"/>
              <a:t>Μήπως βαλσάμωσες ποτέ τον πόνο</a:t>
            </a:r>
          </a:p>
          <a:p>
            <a:pPr eaLnBrk="1" hangingPunct="1"/>
            <a:r>
              <a:rPr lang="el-GR" altLang="el-GR"/>
              <a:t>του Πονεμένου;</a:t>
            </a:r>
          </a:p>
          <a:p>
            <a:pPr eaLnBrk="1" hangingPunct="1"/>
            <a:r>
              <a:rPr lang="el-GR" altLang="el-GR"/>
              <a:t>Μήπως σταμάτησες ποτέ τα δάκρυα</a:t>
            </a:r>
          </a:p>
          <a:p>
            <a:pPr eaLnBrk="1" hangingPunct="1"/>
            <a:r>
              <a:rPr lang="el-GR" altLang="el-GR"/>
              <a:t>του Φοβισμένου;</a:t>
            </a:r>
          </a:p>
          <a:p>
            <a:pPr eaLnBrk="1" hangingPunct="1"/>
            <a:r>
              <a:rPr lang="el-GR" altLang="el-GR"/>
              <a:t>Μήπως δε μ’ έκαναν στ’ αμόνι απάνω άντρα</a:t>
            </a:r>
          </a:p>
          <a:p>
            <a:pPr eaLnBrk="1" hangingPunct="1"/>
            <a:r>
              <a:rPr lang="el-GR" altLang="el-GR"/>
              <a:t>ο παντοδύναμος ο Χρόνος</a:t>
            </a:r>
          </a:p>
          <a:p>
            <a:pPr eaLnBrk="1" hangingPunct="1"/>
            <a:r>
              <a:rPr lang="el-GR" altLang="el-GR"/>
              <a:t>κ’ η Μοίρα η αιώνια,</a:t>
            </a:r>
          </a:p>
          <a:p>
            <a:pPr eaLnBrk="1" hangingPunct="1"/>
            <a:r>
              <a:rPr lang="el-GR" altLang="el-GR"/>
              <a:t>δικοί μου Αφέντες και δικοί σου;</a:t>
            </a:r>
          </a:p>
          <a:p>
            <a:pPr eaLnBrk="1" hangingPunct="1"/>
            <a:r>
              <a:rPr lang="el-GR" altLang="el-GR"/>
              <a:t> </a:t>
            </a:r>
          </a:p>
          <a:p>
            <a:pPr eaLnBrk="1" hangingPunct="1"/>
            <a:r>
              <a:rPr lang="el-GR" altLang="el-GR"/>
              <a:t>Μήπως σου πέρασε απ’ το νου,</a:t>
            </a:r>
          </a:p>
          <a:p>
            <a:pPr eaLnBrk="1" hangingPunct="1"/>
            <a:r>
              <a:rPr lang="el-GR" altLang="el-GR"/>
              <a:t>Πώς θα μου ’ρχόταν σιχαμός για τη ζωή μου</a:t>
            </a:r>
          </a:p>
          <a:p>
            <a:pPr eaLnBrk="1" hangingPunct="1"/>
            <a:r>
              <a:rPr lang="el-GR" altLang="el-GR"/>
              <a:t>και θάφευγα στην ερημιά,</a:t>
            </a:r>
          </a:p>
          <a:p>
            <a:pPr eaLnBrk="1" hangingPunct="1"/>
            <a:r>
              <a:rPr lang="el-GR" altLang="el-GR"/>
              <a:t>γιατί τα όνειρα της νιότης μου</a:t>
            </a:r>
          </a:p>
          <a:p>
            <a:pPr eaLnBrk="1" hangingPunct="1"/>
            <a:r>
              <a:rPr lang="el-GR" altLang="el-GR"/>
              <a:t>δεν ωριμάσαν όλα;</a:t>
            </a:r>
          </a:p>
          <a:p>
            <a:pPr eaLnBrk="1" hangingPunct="1"/>
            <a:r>
              <a:rPr lang="el-GR" altLang="el-GR" sz="1600"/>
              <a:t> </a:t>
            </a:r>
          </a:p>
          <a:p>
            <a:endParaRPr lang="el-GR" altLang="el-GR"/>
          </a:p>
        </p:txBody>
      </p:sp>
      <p:sp>
        <p:nvSpPr>
          <p:cNvPr id="15363" name="Content Placeholder 3">
            <a:extLst>
              <a:ext uri="{FF2B5EF4-FFF2-40B4-BE49-F238E27FC236}">
                <a16:creationId xmlns:a16="http://schemas.microsoft.com/office/drawing/2014/main" id="{FEC5E6E7-CA33-42B0-AC9D-7D0501488BE3}"/>
              </a:ext>
            </a:extLst>
          </p:cNvPr>
          <p:cNvSpPr>
            <a:spLocks noGrp="1"/>
          </p:cNvSpPr>
          <p:nvPr>
            <p:ph sz="quarter" idx="2"/>
          </p:nvPr>
        </p:nvSpPr>
        <p:spPr>
          <a:xfrm>
            <a:off x="6188076" y="115888"/>
            <a:ext cx="4371975" cy="5903912"/>
          </a:xfrm>
        </p:spPr>
        <p:txBody>
          <a:bodyPr>
            <a:normAutofit fontScale="92500" lnSpcReduction="20000"/>
          </a:bodyPr>
          <a:lstStyle/>
          <a:p>
            <a:pPr eaLnBrk="1" hangingPunct="1"/>
            <a:r>
              <a:rPr lang="el-GR" altLang="el-GR" sz="2400" b="1" dirty="0" err="1"/>
              <a:t>Κάθουμαι</a:t>
            </a:r>
            <a:r>
              <a:rPr lang="el-GR" altLang="el-GR" sz="2400" b="1" dirty="0"/>
              <a:t> εδώ και πλάθω ανθρώπους</a:t>
            </a:r>
          </a:p>
          <a:p>
            <a:pPr eaLnBrk="1" hangingPunct="1"/>
            <a:r>
              <a:rPr lang="el-GR" altLang="el-GR" sz="2400" b="1" dirty="0"/>
              <a:t>Απάνω στη δική μου εικόνα,</a:t>
            </a:r>
          </a:p>
          <a:p>
            <a:pPr eaLnBrk="1" hangingPunct="1"/>
            <a:r>
              <a:rPr lang="el-GR" altLang="el-GR" sz="2400" b="1" dirty="0"/>
              <a:t>γενιά, που </a:t>
            </a:r>
            <a:r>
              <a:rPr lang="el-GR" altLang="el-GR" sz="2400" b="1" dirty="0" err="1"/>
              <a:t>νάναι</a:t>
            </a:r>
            <a:r>
              <a:rPr lang="el-GR" altLang="el-GR" sz="2400" b="1" dirty="0"/>
              <a:t> σαν κ’ εμένα,</a:t>
            </a:r>
          </a:p>
          <a:p>
            <a:pPr eaLnBrk="1" hangingPunct="1"/>
            <a:r>
              <a:rPr lang="el-GR" altLang="el-GR" sz="2400" dirty="0"/>
              <a:t>να κλαίει και </a:t>
            </a:r>
            <a:r>
              <a:rPr lang="el-GR" altLang="el-GR" sz="2400" dirty="0" err="1"/>
              <a:t>νάχει</a:t>
            </a:r>
            <a:r>
              <a:rPr lang="el-GR" altLang="el-GR" sz="2400" dirty="0"/>
              <a:t> βάσανα,</a:t>
            </a:r>
          </a:p>
          <a:p>
            <a:pPr eaLnBrk="1" hangingPunct="1"/>
            <a:r>
              <a:rPr lang="el-GR" altLang="el-GR" sz="2400" dirty="0" err="1"/>
              <a:t>νάχει</a:t>
            </a:r>
            <a:r>
              <a:rPr lang="el-GR" altLang="el-GR" sz="2400" dirty="0"/>
              <a:t> χαρές κι </a:t>
            </a:r>
            <a:r>
              <a:rPr lang="el-GR" altLang="el-GR" sz="2400" dirty="0" err="1"/>
              <a:t>απόλαψες</a:t>
            </a:r>
            <a:endParaRPr lang="el-GR" altLang="el-GR" sz="2400" dirty="0"/>
          </a:p>
          <a:p>
            <a:pPr eaLnBrk="1" hangingPunct="1"/>
            <a:r>
              <a:rPr lang="el-GR" altLang="el-GR" sz="2400" dirty="0"/>
              <a:t>και να σου δείχνει καταφρόνια </a:t>
            </a:r>
            <a:r>
              <a:rPr lang="el-GR" altLang="el-GR" sz="2400" b="1" dirty="0"/>
              <a:t>καθώς εγώ</a:t>
            </a:r>
            <a:r>
              <a:rPr lang="el-GR" altLang="el-GR" sz="2400" dirty="0"/>
              <a:t>!</a:t>
            </a:r>
          </a:p>
          <a:p>
            <a:endParaRPr lang="el-GR" alt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a:extLst>
              <a:ext uri="{FF2B5EF4-FFF2-40B4-BE49-F238E27FC236}">
                <a16:creationId xmlns:a16="http://schemas.microsoft.com/office/drawing/2014/main" id="{DF023F3E-7B47-4512-B4E4-3462A1F14F2A}"/>
              </a:ext>
            </a:extLst>
          </p:cNvPr>
          <p:cNvSpPr>
            <a:spLocks noGrp="1"/>
          </p:cNvSpPr>
          <p:nvPr>
            <p:ph type="title"/>
          </p:nvPr>
        </p:nvSpPr>
        <p:spPr>
          <a:xfrm>
            <a:off x="2438400" y="274638"/>
            <a:ext cx="7772400" cy="633412"/>
          </a:xfrm>
        </p:spPr>
        <p:txBody>
          <a:bodyPr/>
          <a:lstStyle/>
          <a:p>
            <a:pPr algn="ctr" eaLnBrk="1" hangingPunct="1"/>
            <a:r>
              <a:rPr lang="el-GR" altLang="el-GR" sz="2800" b="1" i="1"/>
              <a:t>Σχέση με το Χριστιανισμό</a:t>
            </a:r>
          </a:p>
        </p:txBody>
      </p:sp>
      <p:sp>
        <p:nvSpPr>
          <p:cNvPr id="16387" name="2 - Θέση περιεχομένου">
            <a:extLst>
              <a:ext uri="{FF2B5EF4-FFF2-40B4-BE49-F238E27FC236}">
                <a16:creationId xmlns:a16="http://schemas.microsoft.com/office/drawing/2014/main" id="{0C47F288-B70E-46B3-8A35-8FD99208D2F7}"/>
              </a:ext>
            </a:extLst>
          </p:cNvPr>
          <p:cNvSpPr>
            <a:spLocks noGrp="1"/>
          </p:cNvSpPr>
          <p:nvPr>
            <p:ph sz="quarter" idx="1"/>
          </p:nvPr>
        </p:nvSpPr>
        <p:spPr>
          <a:xfrm>
            <a:off x="406400" y="1196975"/>
            <a:ext cx="6051550" cy="5005388"/>
          </a:xfrm>
        </p:spPr>
        <p:txBody>
          <a:bodyPr>
            <a:normAutofit/>
          </a:bodyPr>
          <a:lstStyle/>
          <a:p>
            <a:pPr eaLnBrk="1" hangingPunct="1">
              <a:buFont typeface="Wingdings 2" panose="05020102010507070707" pitchFamily="18" charset="2"/>
              <a:buNone/>
            </a:pPr>
            <a:r>
              <a:rPr lang="el-GR" altLang="el-GR" sz="2800" dirty="0" err="1"/>
              <a:t>Κάθουμαι</a:t>
            </a:r>
            <a:r>
              <a:rPr lang="el-GR" altLang="el-GR" sz="2800" dirty="0"/>
              <a:t> εδώ και πλάθω ανθρώπους</a:t>
            </a:r>
          </a:p>
          <a:p>
            <a:pPr eaLnBrk="1" hangingPunct="1">
              <a:buFont typeface="Wingdings 2" panose="05020102010507070707" pitchFamily="18" charset="2"/>
              <a:buNone/>
            </a:pPr>
            <a:r>
              <a:rPr lang="el-GR" altLang="el-GR" sz="2800" dirty="0"/>
              <a:t>Απάνω </a:t>
            </a:r>
            <a:r>
              <a:rPr lang="el-GR" altLang="el-GR" sz="2800" b="1" dirty="0"/>
              <a:t>στη δική μου εικόνα</a:t>
            </a:r>
            <a:r>
              <a:rPr lang="el-GR" altLang="el-GR" sz="2800" dirty="0"/>
              <a:t>,</a:t>
            </a:r>
          </a:p>
          <a:p>
            <a:pPr eaLnBrk="1" hangingPunct="1">
              <a:buFont typeface="Wingdings 2" panose="05020102010507070707" pitchFamily="18" charset="2"/>
              <a:buNone/>
            </a:pPr>
            <a:r>
              <a:rPr lang="el-GR" altLang="el-GR" sz="2800" dirty="0"/>
              <a:t>γενιά, που </a:t>
            </a:r>
            <a:r>
              <a:rPr lang="el-GR" altLang="el-GR" sz="2800" dirty="0" err="1"/>
              <a:t>νάναι</a:t>
            </a:r>
            <a:r>
              <a:rPr lang="el-GR" altLang="el-GR" sz="2800" dirty="0"/>
              <a:t> σαν κ’ εμένα,</a:t>
            </a:r>
          </a:p>
          <a:p>
            <a:pPr eaLnBrk="1" hangingPunct="1">
              <a:buFont typeface="Wingdings 2" panose="05020102010507070707" pitchFamily="18" charset="2"/>
              <a:buNone/>
            </a:pPr>
            <a:r>
              <a:rPr lang="el-GR" altLang="el-GR" sz="2800" dirty="0"/>
              <a:t>να κλαίει και </a:t>
            </a:r>
            <a:r>
              <a:rPr lang="el-GR" altLang="el-GR" sz="2800" dirty="0" err="1"/>
              <a:t>νάχει</a:t>
            </a:r>
            <a:r>
              <a:rPr lang="el-GR" altLang="el-GR" sz="2800" dirty="0"/>
              <a:t> βάσανα,</a:t>
            </a:r>
          </a:p>
          <a:p>
            <a:pPr eaLnBrk="1" hangingPunct="1">
              <a:buFont typeface="Wingdings 2" panose="05020102010507070707" pitchFamily="18" charset="2"/>
              <a:buNone/>
            </a:pPr>
            <a:r>
              <a:rPr lang="el-GR" altLang="el-GR" sz="2800" dirty="0" err="1"/>
              <a:t>νάχει</a:t>
            </a:r>
            <a:r>
              <a:rPr lang="el-GR" altLang="el-GR" sz="2800" dirty="0"/>
              <a:t> χαρές κι </a:t>
            </a:r>
            <a:r>
              <a:rPr lang="el-GR" altLang="el-GR" sz="2800" dirty="0" err="1"/>
              <a:t>απόλαψες</a:t>
            </a:r>
            <a:endParaRPr lang="el-GR" altLang="el-GR" sz="2800" dirty="0"/>
          </a:p>
          <a:p>
            <a:pPr eaLnBrk="1" hangingPunct="1">
              <a:buFont typeface="Wingdings 2" panose="05020102010507070707" pitchFamily="18" charset="2"/>
              <a:buNone/>
            </a:pPr>
            <a:r>
              <a:rPr lang="el-GR" altLang="el-GR" sz="2800" dirty="0"/>
              <a:t>και να σου δείχνει καταφρόνια</a:t>
            </a:r>
          </a:p>
          <a:p>
            <a:pPr eaLnBrk="1" hangingPunct="1">
              <a:buFont typeface="Wingdings 2" panose="05020102010507070707" pitchFamily="18" charset="2"/>
              <a:buNone/>
            </a:pPr>
            <a:r>
              <a:rPr lang="el-GR" altLang="el-GR" sz="2800" b="1" dirty="0"/>
              <a:t>καθώς εγώ</a:t>
            </a:r>
            <a:r>
              <a:rPr lang="el-GR" altLang="el-GR" sz="2800" dirty="0"/>
              <a:t>!</a:t>
            </a:r>
          </a:p>
          <a:p>
            <a:pPr eaLnBrk="1" hangingPunct="1"/>
            <a:endParaRPr lang="el-GR" altLang="el-GR" dirty="0"/>
          </a:p>
        </p:txBody>
      </p:sp>
      <p:sp>
        <p:nvSpPr>
          <p:cNvPr id="16388" name="3 - Θέση περιεχομένου">
            <a:extLst>
              <a:ext uri="{FF2B5EF4-FFF2-40B4-BE49-F238E27FC236}">
                <a16:creationId xmlns:a16="http://schemas.microsoft.com/office/drawing/2014/main" id="{4FB452D0-D68A-43BE-BDE5-FC222A62DE1C}"/>
              </a:ext>
            </a:extLst>
          </p:cNvPr>
          <p:cNvSpPr>
            <a:spLocks noGrp="1"/>
          </p:cNvSpPr>
          <p:nvPr>
            <p:ph sz="quarter" idx="2"/>
          </p:nvPr>
        </p:nvSpPr>
        <p:spPr>
          <a:xfrm>
            <a:off x="6572251" y="1143000"/>
            <a:ext cx="4870449" cy="4572000"/>
          </a:xfrm>
        </p:spPr>
        <p:txBody>
          <a:bodyPr>
            <a:normAutofit/>
          </a:bodyPr>
          <a:lstStyle/>
          <a:p>
            <a:pPr eaLnBrk="1" hangingPunct="1">
              <a:buFont typeface="Wingdings 2" panose="05020102010507070707" pitchFamily="18" charset="2"/>
              <a:buNone/>
            </a:pPr>
            <a:r>
              <a:rPr lang="en-US" altLang="el-GR" sz="2400" dirty="0" err="1"/>
              <a:t>Hier</a:t>
            </a:r>
            <a:r>
              <a:rPr lang="en-US" altLang="el-GR" sz="2400" dirty="0"/>
              <a:t> sitz ich </a:t>
            </a:r>
            <a:r>
              <a:rPr lang="en-US" altLang="el-GR" sz="2400" b="1" dirty="0" err="1"/>
              <a:t>forme</a:t>
            </a:r>
            <a:r>
              <a:rPr lang="en-US" altLang="el-GR" sz="2400" dirty="0"/>
              <a:t> Menschen</a:t>
            </a:r>
          </a:p>
          <a:p>
            <a:pPr eaLnBrk="1" hangingPunct="1">
              <a:buFont typeface="Wingdings 2" panose="05020102010507070707" pitchFamily="18" charset="2"/>
              <a:buNone/>
            </a:pPr>
            <a:r>
              <a:rPr lang="en-US" altLang="el-GR" sz="2400" b="1" dirty="0" err="1"/>
              <a:t>Nach</a:t>
            </a:r>
            <a:r>
              <a:rPr lang="en-US" altLang="el-GR" sz="2400" b="1" dirty="0"/>
              <a:t> </a:t>
            </a:r>
            <a:r>
              <a:rPr lang="en-US" altLang="el-GR" sz="2400" b="1" dirty="0" err="1"/>
              <a:t>meinem</a:t>
            </a:r>
            <a:r>
              <a:rPr lang="en-US" altLang="el-GR" sz="2400" b="1" dirty="0"/>
              <a:t> Bilde</a:t>
            </a:r>
          </a:p>
          <a:p>
            <a:pPr eaLnBrk="1" hangingPunct="1">
              <a:buFont typeface="Wingdings 2" panose="05020102010507070707" pitchFamily="18" charset="2"/>
              <a:buNone/>
            </a:pPr>
            <a:r>
              <a:rPr lang="en-US" altLang="el-GR" sz="2400" dirty="0"/>
              <a:t>Ein </a:t>
            </a:r>
            <a:r>
              <a:rPr lang="en-US" altLang="el-GR" sz="2400" dirty="0" err="1"/>
              <a:t>Geschlecht</a:t>
            </a:r>
            <a:r>
              <a:rPr lang="en-US" altLang="el-GR" sz="2400" dirty="0"/>
              <a:t> das mir </a:t>
            </a:r>
            <a:r>
              <a:rPr lang="en-US" altLang="el-GR" sz="2400" dirty="0" err="1"/>
              <a:t>gleich</a:t>
            </a:r>
            <a:r>
              <a:rPr lang="en-US" altLang="el-GR" sz="2400" dirty="0"/>
              <a:t> sei</a:t>
            </a:r>
          </a:p>
          <a:p>
            <a:pPr eaLnBrk="1" hangingPunct="1">
              <a:buFont typeface="Wingdings 2" panose="05020102010507070707" pitchFamily="18" charset="2"/>
              <a:buNone/>
            </a:pPr>
            <a:r>
              <a:rPr lang="en-US" altLang="el-GR" sz="2400" dirty="0"/>
              <a:t>Zu </a:t>
            </a:r>
            <a:r>
              <a:rPr lang="en-US" altLang="el-GR" sz="2400" dirty="0" err="1"/>
              <a:t>leiden</a:t>
            </a:r>
            <a:r>
              <a:rPr lang="en-US" altLang="el-GR" sz="2400" dirty="0"/>
              <a:t> </a:t>
            </a:r>
            <a:r>
              <a:rPr lang="en-US" altLang="el-GR" sz="2400" dirty="0" err="1"/>
              <a:t>zu</a:t>
            </a:r>
            <a:r>
              <a:rPr lang="en-US" altLang="el-GR" sz="2400" dirty="0"/>
              <a:t> </a:t>
            </a:r>
            <a:r>
              <a:rPr lang="en-US" altLang="el-GR" sz="2400" dirty="0" err="1"/>
              <a:t>weinen</a:t>
            </a:r>
            <a:endParaRPr lang="en-US" altLang="el-GR" sz="2400" dirty="0"/>
          </a:p>
          <a:p>
            <a:pPr eaLnBrk="1" hangingPunct="1">
              <a:buFont typeface="Wingdings 2" panose="05020102010507070707" pitchFamily="18" charset="2"/>
              <a:buNone/>
            </a:pPr>
            <a:r>
              <a:rPr lang="en-US" altLang="el-GR" sz="2400" dirty="0" err="1"/>
              <a:t>GenieBen</a:t>
            </a:r>
            <a:r>
              <a:rPr lang="en-US" altLang="el-GR" sz="2400" dirty="0"/>
              <a:t> und </a:t>
            </a:r>
            <a:r>
              <a:rPr lang="en-US" altLang="el-GR" sz="2400" dirty="0" err="1"/>
              <a:t>zu</a:t>
            </a:r>
            <a:r>
              <a:rPr lang="en-US" altLang="el-GR" sz="2400" dirty="0"/>
              <a:t> </a:t>
            </a:r>
            <a:r>
              <a:rPr lang="en-US" altLang="el-GR" sz="2400" dirty="0" err="1"/>
              <a:t>freuen</a:t>
            </a:r>
            <a:r>
              <a:rPr lang="en-US" altLang="el-GR" sz="2400" dirty="0"/>
              <a:t> </a:t>
            </a:r>
            <a:r>
              <a:rPr lang="en-US" altLang="el-GR" sz="2400" dirty="0" err="1"/>
              <a:t>sich</a:t>
            </a:r>
            <a:r>
              <a:rPr lang="en-US" altLang="el-GR" sz="2400" dirty="0"/>
              <a:t>,</a:t>
            </a:r>
          </a:p>
          <a:p>
            <a:pPr eaLnBrk="1" hangingPunct="1">
              <a:buFont typeface="Wingdings 2" panose="05020102010507070707" pitchFamily="18" charset="2"/>
              <a:buNone/>
            </a:pPr>
            <a:r>
              <a:rPr lang="en-US" altLang="el-GR" sz="2400" dirty="0"/>
              <a:t>Und </a:t>
            </a:r>
            <a:r>
              <a:rPr lang="en-US" altLang="el-GR" sz="2400" dirty="0" err="1"/>
              <a:t>dein</a:t>
            </a:r>
            <a:r>
              <a:rPr lang="en-US" altLang="el-GR" sz="2400" dirty="0"/>
              <a:t> </a:t>
            </a:r>
            <a:r>
              <a:rPr lang="en-US" altLang="el-GR" sz="2400" dirty="0" err="1"/>
              <a:t>nicht</a:t>
            </a:r>
            <a:r>
              <a:rPr lang="en-US" altLang="el-GR" sz="2400" dirty="0"/>
              <a:t> </a:t>
            </a:r>
            <a:r>
              <a:rPr lang="en-US" altLang="el-GR" sz="2400" dirty="0" err="1"/>
              <a:t>zu</a:t>
            </a:r>
            <a:r>
              <a:rPr lang="en-US" altLang="el-GR" sz="2400" dirty="0"/>
              <a:t> </a:t>
            </a:r>
            <a:r>
              <a:rPr lang="en-US" altLang="el-GR" sz="2400" dirty="0" err="1"/>
              <a:t>achten</a:t>
            </a:r>
            <a:endParaRPr lang="en-US" altLang="el-GR" sz="2400" dirty="0"/>
          </a:p>
          <a:p>
            <a:pPr eaLnBrk="1" hangingPunct="1">
              <a:buFont typeface="Wingdings 2" panose="05020102010507070707" pitchFamily="18" charset="2"/>
              <a:buNone/>
            </a:pPr>
            <a:r>
              <a:rPr lang="en-US" altLang="el-GR" sz="2400" b="1" dirty="0"/>
              <a:t>Wie ich.</a:t>
            </a:r>
          </a:p>
          <a:p>
            <a:pPr eaLnBrk="1" hangingPunct="1">
              <a:buFont typeface="Wingdings 2" panose="05020102010507070707" pitchFamily="18" charset="2"/>
              <a:buNone/>
            </a:pPr>
            <a:endParaRPr lang="en-US" altLang="el-G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4" name="Rectangle 73">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6"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78" name="Freeform: Shape 77">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17410" name="Title 1">
            <a:extLst>
              <a:ext uri="{FF2B5EF4-FFF2-40B4-BE49-F238E27FC236}">
                <a16:creationId xmlns:a16="http://schemas.microsoft.com/office/drawing/2014/main" id="{F189FA49-BE27-43E0-81BA-0C7F844D419F}"/>
              </a:ext>
            </a:extLst>
          </p:cNvPr>
          <p:cNvSpPr>
            <a:spLocks noGrp="1"/>
          </p:cNvSpPr>
          <p:nvPr>
            <p:ph type="title"/>
          </p:nvPr>
        </p:nvSpPr>
        <p:spPr>
          <a:xfrm>
            <a:off x="1103312" y="452718"/>
            <a:ext cx="8947522" cy="1400530"/>
          </a:xfrm>
        </p:spPr>
        <p:txBody>
          <a:bodyPr anchor="ctr">
            <a:normAutofit/>
          </a:bodyPr>
          <a:lstStyle/>
          <a:p>
            <a:r>
              <a:rPr lang="el-GR" altLang="el-GR">
                <a:solidFill>
                  <a:srgbClr val="FFFFFF"/>
                </a:solidFill>
              </a:rPr>
              <a:t>ΠΡΟΣ ΚΟΡΙΝΘΙΟΥΣ Α΄ ΕΠΙΣΤΟΛΗ ΠΑΥΛΟΥ</a:t>
            </a:r>
          </a:p>
        </p:txBody>
      </p:sp>
      <p:sp>
        <p:nvSpPr>
          <p:cNvPr id="17411" name="Rectangle 1">
            <a:extLst>
              <a:ext uri="{FF2B5EF4-FFF2-40B4-BE49-F238E27FC236}">
                <a16:creationId xmlns:a16="http://schemas.microsoft.com/office/drawing/2014/main" id="{BF790946-90BA-4D8C-AE8A-7DD31F6CA7B4}"/>
              </a:ext>
            </a:extLst>
          </p:cNvPr>
          <p:cNvSpPr>
            <a:spLocks noGrp="1" noChangeArrowheads="1"/>
          </p:cNvSpPr>
          <p:nvPr>
            <p:ph sz="quarter" idx="1"/>
          </p:nvPr>
        </p:nvSpPr>
        <p:spPr>
          <a:xfrm>
            <a:off x="1103312" y="2763520"/>
            <a:ext cx="8946541" cy="3484879"/>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p>
            <a:pPr marL="0" indent="0">
              <a:lnSpc>
                <a:spcPct val="90000"/>
              </a:lnSpc>
              <a:spcBef>
                <a:spcPct val="0"/>
              </a:spcBef>
              <a:spcAft>
                <a:spcPts val="600"/>
              </a:spcAft>
              <a:buClrTx/>
              <a:buSzTx/>
              <a:buNone/>
            </a:pPr>
            <a:r>
              <a:rPr lang="el-GR" altLang="el-GR" sz="1300" b="1" dirty="0">
                <a:latin typeface="Tahoma" panose="020B0604030504040204" pitchFamily="34" charset="0"/>
                <a:cs typeface="Arial" panose="020B0604020202020204" pitchFamily="34" charset="0"/>
              </a:rPr>
              <a:t>Α΄ </a:t>
            </a:r>
            <a:r>
              <a:rPr lang="el-GR" altLang="el-GR" sz="1300" b="1" dirty="0" err="1">
                <a:latin typeface="+mn-lt"/>
                <a:cs typeface="Arial" panose="020B0604020202020204" pitchFamily="34" charset="0"/>
              </a:rPr>
              <a:t>Κορ</a:t>
            </a:r>
            <a:r>
              <a:rPr lang="el-GR" altLang="el-GR" sz="1300" b="1" dirty="0">
                <a:latin typeface="+mn-lt"/>
                <a:cs typeface="Arial" panose="020B0604020202020204" pitchFamily="34" charset="0"/>
              </a:rPr>
              <a:t>. 13,11      </a:t>
            </a:r>
            <a:r>
              <a:rPr lang="el-GR" altLang="el-GR" sz="1300" b="1" dirty="0" err="1">
                <a:latin typeface="+mn-lt"/>
                <a:cs typeface="Arial" panose="020B0604020202020204" pitchFamily="34" charset="0"/>
              </a:rPr>
              <a:t>ὅτε</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ἤμην</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νήπιος</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ὡς</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νήπιος</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ἐλάλουν</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ὡς</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νήπιος</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ἐφρόνουν</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ὡς</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νήπιος</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ἐλογιζόμην</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ὅτε</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δὲ</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γέγονα</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ἀνήρ</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κατήργηκα</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τὰ</a:t>
            </a:r>
            <a:r>
              <a:rPr lang="el-GR" altLang="el-GR" sz="1300" b="1" dirty="0">
                <a:latin typeface="+mn-lt"/>
                <a:cs typeface="Arial" panose="020B0604020202020204" pitchFamily="34" charset="0"/>
              </a:rPr>
              <a:t> </a:t>
            </a:r>
            <a:r>
              <a:rPr lang="el-GR" altLang="el-GR" sz="1300" b="1" dirty="0" err="1">
                <a:latin typeface="+mn-lt"/>
                <a:cs typeface="Arial" panose="020B0604020202020204" pitchFamily="34" charset="0"/>
              </a:rPr>
              <a:t>τοῦ</a:t>
            </a:r>
            <a:r>
              <a:rPr lang="el-GR" altLang="el-GR" sz="1300" b="1" dirty="0">
                <a:latin typeface="+mn-lt"/>
                <a:cs typeface="Arial" panose="020B0604020202020204" pitchFamily="34" charset="0"/>
              </a:rPr>
              <a:t> νηπίου.</a:t>
            </a:r>
          </a:p>
          <a:p>
            <a:pPr marL="0" indent="0">
              <a:lnSpc>
                <a:spcPct val="90000"/>
              </a:lnSpc>
              <a:spcBef>
                <a:spcPct val="0"/>
              </a:spcBef>
              <a:spcAft>
                <a:spcPts val="600"/>
              </a:spcAft>
              <a:buClrTx/>
              <a:buSzTx/>
              <a:buNone/>
            </a:pPr>
            <a:r>
              <a:rPr lang="el-GR" altLang="el-GR" sz="1300" dirty="0">
                <a:latin typeface="+mn-lt"/>
                <a:cs typeface="Arial" panose="020B0604020202020204" pitchFamily="34" charset="0"/>
              </a:rPr>
              <a:t>Α </a:t>
            </a:r>
            <a:r>
              <a:rPr lang="el-GR" altLang="el-GR" sz="1300" dirty="0" err="1">
                <a:latin typeface="+mn-lt"/>
                <a:cs typeface="Arial" panose="020B0604020202020204" pitchFamily="34" charset="0"/>
              </a:rPr>
              <a:t>Κορ</a:t>
            </a:r>
            <a:r>
              <a:rPr lang="el-GR" altLang="el-GR" sz="1300" dirty="0">
                <a:latin typeface="+mn-lt"/>
                <a:cs typeface="Arial" panose="020B0604020202020204" pitchFamily="34" charset="0"/>
              </a:rPr>
              <a:t>. 13,11              ’</a:t>
            </a:r>
            <a:r>
              <a:rPr lang="el-GR" altLang="el-GR" sz="1300" dirty="0" err="1">
                <a:latin typeface="+mn-lt"/>
                <a:cs typeface="Arial" panose="020B0604020202020204" pitchFamily="34" charset="0"/>
              </a:rPr>
              <a:t>Οταν</a:t>
            </a:r>
            <a:r>
              <a:rPr lang="el-GR" altLang="el-GR" sz="1300" dirty="0">
                <a:latin typeface="+mn-lt"/>
                <a:cs typeface="Arial" panose="020B0604020202020204" pitchFamily="34" charset="0"/>
              </a:rPr>
              <a:t> ήμουν </a:t>
            </a:r>
            <a:r>
              <a:rPr lang="el-GR" altLang="el-GR" sz="1300" dirty="0" err="1">
                <a:latin typeface="+mn-lt"/>
                <a:cs typeface="Arial" panose="020B0604020202020204" pitchFamily="34" charset="0"/>
              </a:rPr>
              <a:t>νήπιον</a:t>
            </a:r>
            <a:r>
              <a:rPr lang="el-GR" altLang="el-GR" sz="1300" dirty="0">
                <a:latin typeface="+mn-lt"/>
                <a:cs typeface="Arial" panose="020B0604020202020204" pitchFamily="34" charset="0"/>
              </a:rPr>
              <a:t>, σαν </a:t>
            </a:r>
            <a:r>
              <a:rPr lang="el-GR" altLang="el-GR" sz="1300" dirty="0" err="1">
                <a:latin typeface="+mn-lt"/>
                <a:cs typeface="Arial" panose="020B0604020202020204" pitchFamily="34" charset="0"/>
              </a:rPr>
              <a:t>νήπιον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ωμιλούσα</a:t>
            </a:r>
            <a:r>
              <a:rPr lang="el-GR" altLang="el-GR" sz="1300" dirty="0">
                <a:latin typeface="+mn-lt"/>
                <a:cs typeface="Arial" panose="020B0604020202020204" pitchFamily="34" charset="0"/>
              </a:rPr>
              <a:t>· είχα φρονήματα και σκέψεις νηπίου και σαν </a:t>
            </a:r>
            <a:r>
              <a:rPr lang="el-GR" altLang="el-GR" sz="1300" dirty="0" err="1">
                <a:latin typeface="+mn-lt"/>
                <a:cs typeface="Arial" panose="020B0604020202020204" pitchFamily="34" charset="0"/>
              </a:rPr>
              <a:t>νήπιον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εσυλλογιζόμουν</a:t>
            </a:r>
            <a:r>
              <a:rPr lang="el-GR" altLang="el-GR" sz="1300" dirty="0">
                <a:latin typeface="+mn-lt"/>
                <a:cs typeface="Arial" panose="020B0604020202020204" pitchFamily="34" charset="0"/>
              </a:rPr>
              <a:t> και έκρινα.  ‘</a:t>
            </a:r>
            <a:r>
              <a:rPr lang="el-GR" altLang="el-GR" sz="1300" dirty="0" err="1">
                <a:latin typeface="+mn-lt"/>
                <a:cs typeface="Arial" panose="020B0604020202020204" pitchFamily="34" charset="0"/>
              </a:rPr>
              <a:t>Οταν</a:t>
            </a:r>
            <a:r>
              <a:rPr lang="el-GR" altLang="el-GR" sz="1300" dirty="0">
                <a:latin typeface="+mn-lt"/>
                <a:cs typeface="Arial" panose="020B0604020202020204" pitchFamily="34" charset="0"/>
              </a:rPr>
              <a:t> όμως έγινα άνδρας, κατήργησα και </a:t>
            </a:r>
            <a:r>
              <a:rPr lang="el-GR" altLang="el-GR" sz="1300" dirty="0" err="1">
                <a:latin typeface="+mn-lt"/>
                <a:cs typeface="Arial" panose="020B0604020202020204" pitchFamily="34" charset="0"/>
              </a:rPr>
              <a:t>αφήκα</a:t>
            </a:r>
            <a:r>
              <a:rPr lang="el-GR" altLang="el-GR" sz="1300" dirty="0">
                <a:latin typeface="+mn-lt"/>
                <a:cs typeface="Arial" panose="020B0604020202020204" pitchFamily="34" charset="0"/>
              </a:rPr>
              <a:t> πλέον τας νηπιώδεις γνώσεις και τον νηπιώδη τρόπον του </a:t>
            </a:r>
            <a:r>
              <a:rPr lang="el-GR" altLang="el-GR" sz="1300" dirty="0" err="1">
                <a:latin typeface="+mn-lt"/>
                <a:cs typeface="Arial" panose="020B0604020202020204" pitchFamily="34" charset="0"/>
              </a:rPr>
              <a:t>σκέπτεσθαι</a:t>
            </a:r>
            <a:r>
              <a:rPr lang="el-GR" altLang="el-GR" sz="1300" dirty="0">
                <a:latin typeface="+mn-lt"/>
                <a:cs typeface="Arial" panose="020B0604020202020204" pitchFamily="34" charset="0"/>
              </a:rPr>
              <a:t>. (Εις την </a:t>
            </a:r>
            <a:r>
              <a:rPr lang="el-GR" altLang="el-GR" sz="1300" dirty="0" err="1">
                <a:latin typeface="+mn-lt"/>
                <a:cs typeface="Arial" panose="020B0604020202020204" pitchFamily="34" charset="0"/>
              </a:rPr>
              <a:t>παρούσαν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ζωήν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έχομεν</a:t>
            </a:r>
            <a:r>
              <a:rPr lang="el-GR" altLang="el-GR" sz="1300" dirty="0">
                <a:latin typeface="+mn-lt"/>
                <a:cs typeface="Arial" panose="020B0604020202020204" pitchFamily="34" charset="0"/>
              </a:rPr>
              <a:t> την ατελή και </a:t>
            </a:r>
            <a:r>
              <a:rPr lang="el-GR" altLang="el-GR" sz="1300" dirty="0" err="1">
                <a:latin typeface="+mn-lt"/>
                <a:cs typeface="Arial" panose="020B0604020202020204" pitchFamily="34" charset="0"/>
              </a:rPr>
              <a:t>ανανάπτυκτον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διάνοιαν</a:t>
            </a:r>
            <a:r>
              <a:rPr lang="el-GR" altLang="el-GR" sz="1300" dirty="0">
                <a:latin typeface="+mn-lt"/>
                <a:cs typeface="Arial" panose="020B0604020202020204" pitchFamily="34" charset="0"/>
              </a:rPr>
              <a:t> και γνώσιν του νηπίου).</a:t>
            </a:r>
          </a:p>
          <a:p>
            <a:pPr marL="0" indent="0">
              <a:lnSpc>
                <a:spcPct val="90000"/>
              </a:lnSpc>
              <a:spcBef>
                <a:spcPct val="0"/>
              </a:spcBef>
              <a:spcAft>
                <a:spcPts val="600"/>
              </a:spcAft>
              <a:buClrTx/>
              <a:buSzTx/>
              <a:buNone/>
            </a:pPr>
            <a:r>
              <a:rPr lang="el-GR" altLang="el-GR" sz="1300" dirty="0">
                <a:latin typeface="+mn-lt"/>
                <a:cs typeface="Arial" panose="020B0604020202020204" pitchFamily="34" charset="0"/>
              </a:rPr>
              <a:t>Α </a:t>
            </a:r>
            <a:r>
              <a:rPr lang="el-GR" altLang="el-GR" sz="1300" dirty="0" err="1">
                <a:latin typeface="+mn-lt"/>
                <a:cs typeface="Arial" panose="020B0604020202020204" pitchFamily="34" charset="0"/>
              </a:rPr>
              <a:t>Κορ</a:t>
            </a:r>
            <a:r>
              <a:rPr lang="el-GR" altLang="el-GR" sz="1300" dirty="0">
                <a:latin typeface="+mn-lt"/>
                <a:cs typeface="Arial" panose="020B0604020202020204" pitchFamily="34" charset="0"/>
              </a:rPr>
              <a:t>. 13,12      </a:t>
            </a:r>
            <a:r>
              <a:rPr lang="el-GR" altLang="el-GR" sz="1300" dirty="0" err="1">
                <a:latin typeface="+mn-lt"/>
                <a:cs typeface="Arial" panose="020B0604020202020204" pitchFamily="34" charset="0"/>
              </a:rPr>
              <a:t>βλέπομεν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γὰρ</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ἄρτι</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δι</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ἐσόπτρου</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ἐν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αἰνίγματι</a:t>
            </a:r>
            <a:r>
              <a:rPr lang="el-GR" altLang="el-GR" sz="1300" dirty="0">
                <a:latin typeface="+mn-lt"/>
                <a:cs typeface="Arial" panose="020B0604020202020204" pitchFamily="34" charset="0"/>
              </a:rPr>
              <a:t>, τότε </a:t>
            </a:r>
            <a:r>
              <a:rPr lang="el-GR" altLang="el-GR" sz="1300" dirty="0" err="1">
                <a:latin typeface="+mn-lt"/>
                <a:cs typeface="Arial" panose="020B0604020202020204" pitchFamily="34" charset="0"/>
              </a:rPr>
              <a:t>δὲ</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πρόσωπον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πρὸς</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πρόσωπον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ἄρτι</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γινώσκω</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ἐκ</a:t>
            </a:r>
            <a:r>
              <a:rPr lang="el-GR" altLang="el-GR" sz="1300" dirty="0">
                <a:latin typeface="+mn-lt"/>
                <a:cs typeface="Arial" panose="020B0604020202020204" pitchFamily="34" charset="0"/>
              </a:rPr>
              <a:t> μέρους, τότε </a:t>
            </a:r>
            <a:r>
              <a:rPr lang="el-GR" altLang="el-GR" sz="1300" dirty="0" err="1">
                <a:latin typeface="+mn-lt"/>
                <a:cs typeface="Arial" panose="020B0604020202020204" pitchFamily="34" charset="0"/>
              </a:rPr>
              <a:t>δὲ</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ἐπιγνώσομαι</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καθὼς</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καὶ</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ἐπεγνώσθην</a:t>
            </a:r>
            <a:r>
              <a:rPr lang="el-GR" altLang="el-GR" sz="1300" dirty="0">
                <a:latin typeface="+mn-lt"/>
                <a:cs typeface="Arial" panose="020B0604020202020204" pitchFamily="34" charset="0"/>
              </a:rPr>
              <a:t>.</a:t>
            </a:r>
          </a:p>
          <a:p>
            <a:pPr marL="0" indent="0">
              <a:lnSpc>
                <a:spcPct val="90000"/>
              </a:lnSpc>
              <a:spcBef>
                <a:spcPct val="0"/>
              </a:spcBef>
              <a:spcAft>
                <a:spcPts val="600"/>
              </a:spcAft>
              <a:buClrTx/>
              <a:buSzTx/>
              <a:buNone/>
            </a:pPr>
            <a:r>
              <a:rPr lang="el-GR" altLang="el-GR" sz="1300" dirty="0">
                <a:latin typeface="+mn-lt"/>
                <a:cs typeface="Arial" panose="020B0604020202020204" pitchFamily="34" charset="0"/>
              </a:rPr>
              <a:t>Α </a:t>
            </a:r>
            <a:r>
              <a:rPr lang="el-GR" altLang="el-GR" sz="1300" dirty="0" err="1">
                <a:latin typeface="+mn-lt"/>
                <a:cs typeface="Arial" panose="020B0604020202020204" pitchFamily="34" charset="0"/>
              </a:rPr>
              <a:t>Κορ</a:t>
            </a:r>
            <a:r>
              <a:rPr lang="el-GR" altLang="el-GR" sz="1300" dirty="0">
                <a:latin typeface="+mn-lt"/>
                <a:cs typeface="Arial" panose="020B0604020202020204" pitchFamily="34" charset="0"/>
              </a:rPr>
              <a:t>. 13,12             Διότι τώρα </a:t>
            </a:r>
            <a:r>
              <a:rPr lang="el-GR" altLang="el-GR" sz="1300" dirty="0" err="1">
                <a:latin typeface="+mn-lt"/>
                <a:cs typeface="Arial" panose="020B0604020202020204" pitchFamily="34" charset="0"/>
              </a:rPr>
              <a:t>βλέπομεν</a:t>
            </a:r>
            <a:r>
              <a:rPr lang="el-GR" altLang="el-GR" sz="1300" dirty="0">
                <a:latin typeface="+mn-lt"/>
                <a:cs typeface="Arial" panose="020B0604020202020204" pitchFamily="34" charset="0"/>
              </a:rPr>
              <a:t> σαν μέσα σε </a:t>
            </a:r>
            <a:r>
              <a:rPr lang="el-GR" altLang="el-GR" sz="1300" dirty="0" err="1">
                <a:latin typeface="+mn-lt"/>
                <a:cs typeface="Arial" panose="020B0604020202020204" pitchFamily="34" charset="0"/>
              </a:rPr>
              <a:t>μεταλλινόν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θαμπόν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καθρέπτην</a:t>
            </a:r>
            <a:r>
              <a:rPr lang="el-GR" altLang="el-GR" sz="1300" dirty="0">
                <a:latin typeface="+mn-lt"/>
                <a:cs typeface="Arial" panose="020B0604020202020204" pitchFamily="34" charset="0"/>
              </a:rPr>
              <a:t> θαμπά και ακαθόριστα, ώστε να μας μένουν πολλά ασαφή και σκοτεινά, άλυτα προβλήματα και </a:t>
            </a:r>
            <a:r>
              <a:rPr lang="el-GR" altLang="el-GR" sz="1300" dirty="0" err="1">
                <a:latin typeface="+mn-lt"/>
                <a:cs typeface="Arial" panose="020B0604020202020204" pitchFamily="34" charset="0"/>
              </a:rPr>
              <a:t>απορίαι</a:t>
            </a:r>
            <a:r>
              <a:rPr lang="el-GR" altLang="el-GR" sz="1300" dirty="0">
                <a:latin typeface="+mn-lt"/>
                <a:cs typeface="Arial" panose="020B0604020202020204" pitchFamily="34" charset="0"/>
              </a:rPr>
              <a:t>, τότε όμως θα ίδωμεν </a:t>
            </a:r>
            <a:r>
              <a:rPr lang="el-GR" altLang="el-GR" sz="1300" dirty="0" err="1">
                <a:latin typeface="+mn-lt"/>
                <a:cs typeface="Arial" panose="020B0604020202020204" pitchFamily="34" charset="0"/>
              </a:rPr>
              <a:t>πρόσωπον</a:t>
            </a:r>
            <a:r>
              <a:rPr lang="el-GR" altLang="el-GR" sz="1300" dirty="0">
                <a:latin typeface="+mn-lt"/>
                <a:cs typeface="Arial" panose="020B0604020202020204" pitchFamily="34" charset="0"/>
              </a:rPr>
              <a:t> προς </a:t>
            </a:r>
            <a:r>
              <a:rPr lang="el-GR" altLang="el-GR" sz="1300" dirty="0" err="1">
                <a:latin typeface="+mn-lt"/>
                <a:cs typeface="Arial" panose="020B0604020202020204" pitchFamily="34" charset="0"/>
              </a:rPr>
              <a:t>πρόσωπον</a:t>
            </a:r>
            <a:r>
              <a:rPr lang="el-GR" altLang="el-GR" sz="1300" dirty="0">
                <a:latin typeface="+mn-lt"/>
                <a:cs typeface="Arial" panose="020B0604020202020204" pitchFamily="34" charset="0"/>
              </a:rPr>
              <a:t>, φανερά και καθαρά. Τώρα γνωρίζω ένα μέρος της αληθείας, τότε όμως θα αποκτήσω </a:t>
            </a:r>
            <a:r>
              <a:rPr lang="el-GR" altLang="el-GR" sz="1300" dirty="0" err="1">
                <a:latin typeface="+mn-lt"/>
                <a:cs typeface="Arial" panose="020B0604020202020204" pitchFamily="34" charset="0"/>
              </a:rPr>
              <a:t>τελείαν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επίγνωσιν</a:t>
            </a:r>
            <a:r>
              <a:rPr lang="el-GR" altLang="el-GR" sz="1300" dirty="0">
                <a:latin typeface="+mn-lt"/>
                <a:cs typeface="Arial" panose="020B0604020202020204" pitchFamily="34" charset="0"/>
              </a:rPr>
              <a:t>, θα λάβω τόσον </a:t>
            </a:r>
            <a:r>
              <a:rPr lang="el-GR" altLang="el-GR" sz="1300" dirty="0" err="1">
                <a:latin typeface="+mn-lt"/>
                <a:cs typeface="Arial" panose="020B0604020202020204" pitchFamily="34" charset="0"/>
              </a:rPr>
              <a:t>καθαράν</a:t>
            </a:r>
            <a:r>
              <a:rPr lang="el-GR" altLang="el-GR" sz="1300" dirty="0">
                <a:latin typeface="+mn-lt"/>
                <a:cs typeface="Arial" panose="020B0604020202020204" pitchFamily="34" charset="0"/>
              </a:rPr>
              <a:t> και </a:t>
            </a:r>
            <a:r>
              <a:rPr lang="el-GR" altLang="el-GR" sz="1300" dirty="0" err="1">
                <a:latin typeface="+mn-lt"/>
                <a:cs typeface="Arial" panose="020B0604020202020204" pitchFamily="34" charset="0"/>
              </a:rPr>
              <a:t>τελείαν</a:t>
            </a:r>
            <a:r>
              <a:rPr lang="el-GR" altLang="el-GR" sz="1300" dirty="0">
                <a:latin typeface="+mn-lt"/>
                <a:cs typeface="Arial" panose="020B0604020202020204" pitchFamily="34" charset="0"/>
              </a:rPr>
              <a:t> γνώσιν, όσον πλήρως και τελείως με έχει γνωρίσει και με </a:t>
            </a:r>
            <a:r>
              <a:rPr lang="el-GR" altLang="el-GR" sz="1300" dirty="0" err="1">
                <a:latin typeface="+mn-lt"/>
                <a:cs typeface="Arial" panose="020B0604020202020204" pitchFamily="34" charset="0"/>
              </a:rPr>
              <a:t>ωδήγησεν</a:t>
            </a:r>
            <a:r>
              <a:rPr lang="el-GR" altLang="el-GR" sz="1300" dirty="0">
                <a:latin typeface="+mn-lt"/>
                <a:cs typeface="Arial" panose="020B0604020202020204" pitchFamily="34" charset="0"/>
              </a:rPr>
              <a:t> στον </a:t>
            </a:r>
            <a:r>
              <a:rPr lang="el-GR" altLang="el-GR" sz="1300" dirty="0" err="1">
                <a:latin typeface="+mn-lt"/>
                <a:cs typeface="Arial" panose="020B0604020202020204" pitchFamily="34" charset="0"/>
              </a:rPr>
              <a:t>δρόμον</a:t>
            </a:r>
            <a:r>
              <a:rPr lang="el-GR" altLang="el-GR" sz="1300" dirty="0">
                <a:latin typeface="+mn-lt"/>
                <a:cs typeface="Arial" panose="020B0604020202020204" pitchFamily="34" charset="0"/>
              </a:rPr>
              <a:t> της σωτηρίας ο παντογνώστης Θεός.</a:t>
            </a:r>
          </a:p>
          <a:p>
            <a:pPr marL="0" indent="0">
              <a:lnSpc>
                <a:spcPct val="90000"/>
              </a:lnSpc>
              <a:spcBef>
                <a:spcPct val="0"/>
              </a:spcBef>
              <a:spcAft>
                <a:spcPts val="600"/>
              </a:spcAft>
              <a:buClrTx/>
              <a:buSzTx/>
              <a:buNone/>
            </a:pPr>
            <a:r>
              <a:rPr lang="el-GR" altLang="el-GR" sz="1300" dirty="0">
                <a:latin typeface="+mn-lt"/>
                <a:cs typeface="Arial" panose="020B0604020202020204" pitchFamily="34" charset="0"/>
              </a:rPr>
              <a:t>Α </a:t>
            </a:r>
            <a:r>
              <a:rPr lang="el-GR" altLang="el-GR" sz="1300" dirty="0" err="1">
                <a:latin typeface="+mn-lt"/>
                <a:cs typeface="Arial" panose="020B0604020202020204" pitchFamily="34" charset="0"/>
              </a:rPr>
              <a:t>Κορ</a:t>
            </a:r>
            <a:r>
              <a:rPr lang="el-GR" altLang="el-GR" sz="1300" dirty="0">
                <a:latin typeface="+mn-lt"/>
                <a:cs typeface="Arial" panose="020B0604020202020204" pitchFamily="34" charset="0"/>
              </a:rPr>
              <a:t>. 13,13      </a:t>
            </a:r>
            <a:r>
              <a:rPr lang="el-GR" altLang="el-GR" sz="1300" dirty="0" err="1">
                <a:latin typeface="+mn-lt"/>
                <a:cs typeface="Arial" panose="020B0604020202020204" pitchFamily="34" charset="0"/>
              </a:rPr>
              <a:t>νυνὶ</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δὲ</a:t>
            </a:r>
            <a:r>
              <a:rPr lang="el-GR" altLang="el-GR" sz="1300" dirty="0">
                <a:latin typeface="+mn-lt"/>
                <a:cs typeface="Arial" panose="020B0604020202020204" pitchFamily="34" charset="0"/>
              </a:rPr>
              <a:t> μένει πίστις, </a:t>
            </a:r>
            <a:r>
              <a:rPr lang="el-GR" altLang="el-GR" sz="1300" dirty="0" err="1">
                <a:latin typeface="+mn-lt"/>
                <a:cs typeface="Arial" panose="020B0604020202020204" pitchFamily="34" charset="0"/>
              </a:rPr>
              <a:t>ἐλπίς</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ἀγάπη</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τὰ</a:t>
            </a:r>
            <a:r>
              <a:rPr lang="el-GR" altLang="el-GR" sz="1300" dirty="0">
                <a:latin typeface="+mn-lt"/>
                <a:cs typeface="Arial" panose="020B0604020202020204" pitchFamily="34" charset="0"/>
              </a:rPr>
              <a:t> τρία </a:t>
            </a:r>
            <a:r>
              <a:rPr lang="el-GR" altLang="el-GR" sz="1300" dirty="0" err="1">
                <a:latin typeface="+mn-lt"/>
                <a:cs typeface="Arial" panose="020B0604020202020204" pitchFamily="34" charset="0"/>
              </a:rPr>
              <a:t>ταῦτα</a:t>
            </a:r>
            <a:r>
              <a:rPr lang="el-GR" altLang="el-GR" sz="1300" dirty="0">
                <a:latin typeface="+mn-lt"/>
                <a:cs typeface="Arial" panose="020B0604020202020204" pitchFamily="34" charset="0"/>
              </a:rPr>
              <a:t>· μείζων </a:t>
            </a:r>
            <a:r>
              <a:rPr lang="el-GR" altLang="el-GR" sz="1300" dirty="0" err="1">
                <a:latin typeface="+mn-lt"/>
                <a:cs typeface="Arial" panose="020B0604020202020204" pitchFamily="34" charset="0"/>
              </a:rPr>
              <a:t>δὲ</a:t>
            </a:r>
            <a:r>
              <a:rPr lang="el-GR" altLang="el-GR" sz="1300" dirty="0">
                <a:latin typeface="+mn-lt"/>
                <a:cs typeface="Arial" panose="020B0604020202020204" pitchFamily="34" charset="0"/>
              </a:rPr>
              <a:t> τούτων ἡ </a:t>
            </a:r>
            <a:r>
              <a:rPr lang="el-GR" altLang="el-GR" sz="1300" dirty="0" err="1">
                <a:latin typeface="+mn-lt"/>
                <a:cs typeface="Arial" panose="020B0604020202020204" pitchFamily="34" charset="0"/>
              </a:rPr>
              <a:t>ἀγάπη</a:t>
            </a:r>
            <a:r>
              <a:rPr lang="el-GR" altLang="el-GR" sz="1300" dirty="0">
                <a:latin typeface="+mn-lt"/>
                <a:cs typeface="Arial" panose="020B0604020202020204" pitchFamily="34" charset="0"/>
              </a:rPr>
              <a:t>.</a:t>
            </a:r>
          </a:p>
          <a:p>
            <a:pPr marL="0" indent="0">
              <a:lnSpc>
                <a:spcPct val="90000"/>
              </a:lnSpc>
              <a:spcBef>
                <a:spcPct val="0"/>
              </a:spcBef>
              <a:spcAft>
                <a:spcPts val="600"/>
              </a:spcAft>
              <a:buClrTx/>
              <a:buSzTx/>
              <a:buNone/>
            </a:pPr>
            <a:r>
              <a:rPr lang="el-GR" altLang="el-GR" sz="1300" dirty="0">
                <a:latin typeface="+mn-lt"/>
                <a:cs typeface="Arial" panose="020B0604020202020204" pitchFamily="34" charset="0"/>
              </a:rPr>
              <a:t>Α </a:t>
            </a:r>
            <a:r>
              <a:rPr lang="el-GR" altLang="el-GR" sz="1300" dirty="0" err="1">
                <a:latin typeface="+mn-lt"/>
                <a:cs typeface="Arial" panose="020B0604020202020204" pitchFamily="34" charset="0"/>
              </a:rPr>
              <a:t>Κορ</a:t>
            </a:r>
            <a:r>
              <a:rPr lang="el-GR" altLang="el-GR" sz="1300" dirty="0">
                <a:latin typeface="+mn-lt"/>
                <a:cs typeface="Arial" panose="020B0604020202020204" pitchFamily="34" charset="0"/>
              </a:rPr>
              <a:t>. 13,13             Εις δε την </a:t>
            </a:r>
            <a:r>
              <a:rPr lang="el-GR" altLang="el-GR" sz="1300" dirty="0" err="1">
                <a:latin typeface="+mn-lt"/>
                <a:cs typeface="Arial" panose="020B0604020202020204" pitchFamily="34" charset="0"/>
              </a:rPr>
              <a:t>παρούσαν</a:t>
            </a:r>
            <a:r>
              <a:rPr lang="el-GR" altLang="el-GR" sz="1300" dirty="0">
                <a:latin typeface="+mn-lt"/>
                <a:cs typeface="Arial" panose="020B0604020202020204" pitchFamily="34" charset="0"/>
              </a:rPr>
              <a:t> </a:t>
            </a:r>
            <a:r>
              <a:rPr lang="el-GR" altLang="el-GR" sz="1300" dirty="0" err="1">
                <a:latin typeface="+mn-lt"/>
                <a:cs typeface="Arial" panose="020B0604020202020204" pitchFamily="34" charset="0"/>
              </a:rPr>
              <a:t>ζωήν</a:t>
            </a:r>
            <a:r>
              <a:rPr lang="el-GR" altLang="el-GR" sz="1300" dirty="0">
                <a:latin typeface="+mn-lt"/>
                <a:cs typeface="Arial" panose="020B0604020202020204" pitchFamily="34" charset="0"/>
              </a:rPr>
              <a:t>, μένει η πίστις, η ελπίς και η αγάπη, τα τρία αυτά, μεγαλύτερα δε μεταξύ αυτών είναι η αγάπη.</a:t>
            </a: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73" name="Rectangle 72">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5"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77" name="Freeform: Shape 76">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6146" name="1 - Τίτλος">
            <a:extLst>
              <a:ext uri="{FF2B5EF4-FFF2-40B4-BE49-F238E27FC236}">
                <a16:creationId xmlns:a16="http://schemas.microsoft.com/office/drawing/2014/main" id="{762FC92D-BC12-4208-ABB0-90ABE3127943}"/>
              </a:ext>
            </a:extLst>
          </p:cNvPr>
          <p:cNvSpPr>
            <a:spLocks noGrp="1"/>
          </p:cNvSpPr>
          <p:nvPr>
            <p:ph type="title"/>
          </p:nvPr>
        </p:nvSpPr>
        <p:spPr>
          <a:xfrm>
            <a:off x="1103312" y="452718"/>
            <a:ext cx="8947522" cy="1400530"/>
          </a:xfrm>
        </p:spPr>
        <p:txBody>
          <a:bodyPr anchor="ctr">
            <a:normAutofit/>
          </a:bodyPr>
          <a:lstStyle/>
          <a:p>
            <a:pPr eaLnBrk="1" hangingPunct="1"/>
            <a:r>
              <a:rPr lang="it-IT" altLang="el-GR" b="1" i="1">
                <a:solidFill>
                  <a:srgbClr val="FFFFFF"/>
                </a:solidFill>
              </a:rPr>
              <a:t>Sturm und Drang</a:t>
            </a:r>
            <a:br>
              <a:rPr lang="el-GR" altLang="el-GR" b="1" i="1">
                <a:solidFill>
                  <a:srgbClr val="FFFFFF"/>
                </a:solidFill>
              </a:rPr>
            </a:br>
            <a:r>
              <a:rPr lang="it-IT" altLang="el-GR" b="1" i="1">
                <a:solidFill>
                  <a:srgbClr val="FFFFFF"/>
                </a:solidFill>
              </a:rPr>
              <a:t>Θύελλα και ορμή</a:t>
            </a:r>
            <a:endParaRPr lang="el-GR" altLang="el-GR" i="1">
              <a:solidFill>
                <a:srgbClr val="FFFFFF"/>
              </a:solidFill>
            </a:endParaRPr>
          </a:p>
        </p:txBody>
      </p:sp>
      <p:sp>
        <p:nvSpPr>
          <p:cNvPr id="3" name="2 - Θέση περιεχομένου">
            <a:extLst>
              <a:ext uri="{FF2B5EF4-FFF2-40B4-BE49-F238E27FC236}">
                <a16:creationId xmlns:a16="http://schemas.microsoft.com/office/drawing/2014/main" id="{A59409AF-D405-4E4E-9D3A-473D9B7448E4}"/>
              </a:ext>
            </a:extLst>
          </p:cNvPr>
          <p:cNvSpPr>
            <a:spLocks noGrp="1"/>
          </p:cNvSpPr>
          <p:nvPr>
            <p:ph sz="quarter" idx="1"/>
          </p:nvPr>
        </p:nvSpPr>
        <p:spPr>
          <a:xfrm>
            <a:off x="1103312" y="2763520"/>
            <a:ext cx="8946541" cy="3484879"/>
          </a:xfrm>
        </p:spPr>
        <p:txBody>
          <a:bodyPr>
            <a:normAutofit/>
          </a:bodyPr>
          <a:lstStyle/>
          <a:p>
            <a:pPr marL="274320" indent="-274320">
              <a:lnSpc>
                <a:spcPct val="90000"/>
              </a:lnSpc>
              <a:spcBef>
                <a:spcPts val="580"/>
              </a:spcBef>
              <a:buFont typeface="Wingdings 2"/>
              <a:buChar char=""/>
              <a:defRPr/>
            </a:pPr>
            <a:r>
              <a:rPr lang="el-GR" sz="1700">
                <a:latin typeface="Arial" pitchFamily="34" charset="0"/>
                <a:cs typeface="Arial" pitchFamily="34" charset="0"/>
              </a:rPr>
              <a:t>Π</a:t>
            </a:r>
            <a:r>
              <a:rPr lang="it-IT" sz="1700">
                <a:latin typeface="Arial" pitchFamily="34" charset="0"/>
                <a:cs typeface="Arial" pitchFamily="34" charset="0"/>
              </a:rPr>
              <a:t>ροδρομικό κίνημα του ρομαντισμού που εμφανίστηκε στη Γερμανία τη δεκαετία 1770-1780, ως αντίδραση στον «ξηρό» Διαφωτισμό. Οι συγγραφείς που ανήκαν στο κίνημα αυτό, μεταξύ των οποίων και οι Γκαίτε, Σίλλερ, Χέρντερ κ.ά., επαναστάτησαν ενάντια σε κάθε δογματισμό και κάθε παραδεδεγμένη αξία. Το κίνημα προσέδωσε μια νέα αξία </a:t>
            </a:r>
            <a:r>
              <a:rPr lang="it-IT" sz="1700" b="1">
                <a:latin typeface="Arial" pitchFamily="34" charset="0"/>
                <a:cs typeface="Arial" pitchFamily="34" charset="0"/>
              </a:rPr>
              <a:t>στη φύση </a:t>
            </a:r>
            <a:r>
              <a:rPr lang="it-IT" sz="1700">
                <a:latin typeface="Arial" pitchFamily="34" charset="0"/>
                <a:cs typeface="Arial" pitchFamily="34" charset="0"/>
              </a:rPr>
              <a:t>και την </a:t>
            </a:r>
            <a:r>
              <a:rPr lang="it-IT" sz="1700" b="1">
                <a:latin typeface="Arial" pitchFamily="34" charset="0"/>
                <a:cs typeface="Arial" pitchFamily="34" charset="0"/>
              </a:rPr>
              <a:t>παράδοση</a:t>
            </a:r>
            <a:r>
              <a:rPr lang="it-IT" sz="1700">
                <a:latin typeface="Arial" pitchFamily="34" charset="0"/>
                <a:cs typeface="Arial" pitchFamily="34" charset="0"/>
              </a:rPr>
              <a:t>. Ονομάστηκε έτσι από το </a:t>
            </a:r>
            <a:r>
              <a:rPr lang="el-GR" sz="1700">
                <a:latin typeface="Arial" pitchFamily="34" charset="0"/>
                <a:cs typeface="Arial" pitchFamily="34" charset="0"/>
              </a:rPr>
              <a:t>ομώνυμο </a:t>
            </a:r>
            <a:r>
              <a:rPr lang="it-IT" sz="1700">
                <a:latin typeface="Arial" pitchFamily="34" charset="0"/>
                <a:cs typeface="Arial" pitchFamily="34" charset="0"/>
              </a:rPr>
              <a:t>θεατρικό έργο του </a:t>
            </a:r>
            <a:r>
              <a:rPr lang="el-GR" sz="1700" err="1">
                <a:latin typeface="Arial" pitchFamily="34" charset="0"/>
                <a:cs typeface="Arial" pitchFamily="34" charset="0"/>
              </a:rPr>
              <a:t>γερμανού</a:t>
            </a:r>
            <a:r>
              <a:rPr lang="el-GR" sz="1700">
                <a:latin typeface="Arial" pitchFamily="34" charset="0"/>
                <a:cs typeface="Arial" pitchFamily="34" charset="0"/>
              </a:rPr>
              <a:t> θεατρικού συγγραφέα και μυθιστοριογράφου </a:t>
            </a:r>
            <a:r>
              <a:rPr lang="de-DE" sz="1700" b="1" i="0">
                <a:effectLst/>
                <a:latin typeface="Arial" panose="020B0604020202020204" pitchFamily="34" charset="0"/>
              </a:rPr>
              <a:t>Friedrich Maximilian von Klinger</a:t>
            </a:r>
            <a:r>
              <a:rPr lang="de-DE" sz="1700" b="0" i="0">
                <a:effectLst/>
                <a:latin typeface="Arial" panose="020B0604020202020204" pitchFamily="34" charset="0"/>
              </a:rPr>
              <a:t> (17</a:t>
            </a:r>
            <a:r>
              <a:rPr lang="el-GR" sz="1700" b="0" i="0">
                <a:effectLst/>
                <a:latin typeface="Arial" panose="020B0604020202020204" pitchFamily="34" charset="0"/>
              </a:rPr>
              <a:t>/02/</a:t>
            </a:r>
            <a:r>
              <a:rPr lang="de-DE" sz="1700" b="0" i="0">
                <a:effectLst/>
                <a:latin typeface="Arial" panose="020B0604020202020204" pitchFamily="34" charset="0"/>
              </a:rPr>
              <a:t>1752 – 9 </a:t>
            </a:r>
            <a:r>
              <a:rPr lang="el-GR" sz="1700" b="0" i="0">
                <a:effectLst/>
                <a:latin typeface="Arial" panose="020B0604020202020204" pitchFamily="34" charset="0"/>
              </a:rPr>
              <a:t>/03/</a:t>
            </a:r>
            <a:r>
              <a:rPr lang="de-DE" sz="1700" b="0" i="0">
                <a:effectLst/>
                <a:latin typeface="Arial" panose="020B0604020202020204" pitchFamily="34" charset="0"/>
              </a:rPr>
              <a:t>1831</a:t>
            </a:r>
            <a:r>
              <a:rPr lang="el-GR" sz="1700" b="0" i="0">
                <a:effectLst/>
                <a:latin typeface="Arial" panose="020B0604020202020204" pitchFamily="34" charset="0"/>
              </a:rPr>
              <a:t>), φίλου του </a:t>
            </a:r>
            <a:r>
              <a:rPr lang="el-GR" sz="1700" b="0" i="0" err="1">
                <a:effectLst/>
                <a:latin typeface="Arial" panose="020B0604020202020204" pitchFamily="34" charset="0"/>
              </a:rPr>
              <a:t>Γκαίτε</a:t>
            </a:r>
            <a:r>
              <a:rPr lang="el-GR" sz="1700" b="0" i="0">
                <a:effectLst/>
                <a:latin typeface="Arial" panose="020B0604020202020204" pitchFamily="34" charset="0"/>
              </a:rPr>
              <a:t>.</a:t>
            </a:r>
            <a:endParaRPr lang="el-GR" sz="1700">
              <a:latin typeface="Arial" pitchFamily="34" charset="0"/>
              <a:cs typeface="Arial" pitchFamily="34" charset="0"/>
            </a:endParaRPr>
          </a:p>
          <a:p>
            <a:pPr marL="274320" indent="-274320">
              <a:lnSpc>
                <a:spcPct val="90000"/>
              </a:lnSpc>
              <a:spcBef>
                <a:spcPts val="580"/>
              </a:spcBef>
              <a:buFont typeface="Wingdings 2"/>
              <a:buChar char=""/>
              <a:defRPr/>
            </a:pPr>
            <a:r>
              <a:rPr lang="el-GR" sz="1700">
                <a:latin typeface="Arial" pitchFamily="34" charset="0"/>
                <a:cs typeface="Arial" pitchFamily="34" charset="0"/>
              </a:rPr>
              <a:t>Τα μέλη του πίστευαν ότι έπρεπε να αποκατασταθεί το κύρος των άλογων στοιχείων της ψυχής, να αναγνωρισθεί η σημασία των παρορμήσεων του θυμικού, να επανεκτιμηθεί η αξία του πάθους, της φαντασίας, του συναισθήματος.  Έτσι στο κράτος του Ορθού λόγου αντιπαρατίθεται η Φύση.  Στη δύναμη του πολιτισμού η απλότητα της Φύσης.  Εν ονόματι του Εγώ, το κίνημα επαναστατεί ενάντια στην τάξη και τον νόμο που διέπουν το Σύμπαν. Στην αντίληψη περί ενός Θεού-Λόγου η </a:t>
            </a:r>
            <a:r>
              <a:rPr lang="el-GR" sz="1700" i="1">
                <a:latin typeface="Arial" pitchFamily="34" charset="0"/>
                <a:cs typeface="Arial" pitchFamily="34" charset="0"/>
              </a:rPr>
              <a:t>Θύελλα</a:t>
            </a:r>
            <a:r>
              <a:rPr lang="el-GR" sz="1700">
                <a:latin typeface="Arial" pitchFamily="34" charset="0"/>
                <a:cs typeface="Arial" pitchFamily="34" charset="0"/>
              </a:rPr>
              <a:t> αντιπροτείνει έναν άλλο θεό διάσπαρτο και διάχυτο στον Σύμπαν.</a:t>
            </a:r>
          </a:p>
          <a:p>
            <a:pPr marL="274320" indent="-274320">
              <a:lnSpc>
                <a:spcPct val="90000"/>
              </a:lnSpc>
              <a:spcBef>
                <a:spcPts val="580"/>
              </a:spcBef>
              <a:buFont typeface="Wingdings 2"/>
              <a:buChar char=""/>
              <a:defRPr/>
            </a:pPr>
            <a:endParaRPr lang="el-GR" sz="1700"/>
          </a:p>
        </p:txBody>
      </p:sp>
    </p:spTree>
  </p:cSld>
  <p:clrMapOvr>
    <a:overrideClrMapping bg1="lt1" tx1="dk1" bg2="lt2" tx2="dk2" accent1="accent1" accent2="accent2" accent3="accent3" accent4="accent4" accent5="accent5" accent6="accent6" hlink="hlink" folHlink="folHlink"/>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Θέση κειμένου">
            <a:extLst>
              <a:ext uri="{FF2B5EF4-FFF2-40B4-BE49-F238E27FC236}">
                <a16:creationId xmlns:a16="http://schemas.microsoft.com/office/drawing/2014/main" id="{A0DECF05-EF0B-4D29-A185-819F709A2EAA}"/>
              </a:ext>
            </a:extLst>
          </p:cNvPr>
          <p:cNvSpPr>
            <a:spLocks noGrp="1"/>
          </p:cNvSpPr>
          <p:nvPr>
            <p:ph type="body" idx="1"/>
          </p:nvPr>
        </p:nvSpPr>
        <p:spPr>
          <a:xfrm>
            <a:off x="6600826" y="713064"/>
            <a:ext cx="3809912" cy="2525086"/>
          </a:xfrm>
        </p:spPr>
        <p:txBody>
          <a:bodyPr/>
          <a:lstStyle/>
          <a:p>
            <a:pPr>
              <a:spcBef>
                <a:spcPts val="580"/>
              </a:spcBef>
              <a:defRPr/>
            </a:pPr>
            <a:r>
              <a:rPr lang="en-US" sz="2000" b="1" dirty="0">
                <a:latin typeface="Brush Script MT" pitchFamily="66" charset="0"/>
              </a:rPr>
              <a:t>Friedrich Schiller</a:t>
            </a:r>
          </a:p>
          <a:p>
            <a:pPr>
              <a:spcBef>
                <a:spcPts val="580"/>
              </a:spcBef>
              <a:defRPr/>
            </a:pPr>
            <a:r>
              <a:rPr lang="en-US" sz="2000" b="1" dirty="0">
                <a:latin typeface="Brush Script MT" pitchFamily="66" charset="0"/>
              </a:rPr>
              <a:t>	1781:</a:t>
            </a:r>
            <a:r>
              <a:rPr lang="en-US" sz="2000" b="1" i="1" dirty="0">
                <a:latin typeface="Brush Script MT" pitchFamily="66" charset="0"/>
              </a:rPr>
              <a:t> Die </a:t>
            </a:r>
            <a:r>
              <a:rPr lang="en-US" sz="2000" b="1" i="1" dirty="0" err="1">
                <a:latin typeface="Brush Script MT" pitchFamily="66" charset="0"/>
              </a:rPr>
              <a:t>Räuber</a:t>
            </a:r>
            <a:r>
              <a:rPr lang="en-US" sz="2000" b="1" dirty="0">
                <a:latin typeface="Brush Script MT" pitchFamily="66" charset="0"/>
              </a:rPr>
              <a:t> </a:t>
            </a:r>
            <a:endParaRPr lang="el-GR" sz="2000" b="1" dirty="0">
              <a:latin typeface="Brush Script MT" pitchFamily="66" charset="0"/>
            </a:endParaRPr>
          </a:p>
          <a:p>
            <a:pPr>
              <a:spcBef>
                <a:spcPts val="580"/>
              </a:spcBef>
              <a:defRPr/>
            </a:pPr>
            <a:r>
              <a:rPr lang="el-GR" sz="1600" dirty="0"/>
              <a:t>Μπορείτε να το ακούσετε εδώ σε μια ιστορική ραδιοφωνική εκπομπή: «Το θέατρο της Κυριακής» (1965): </a:t>
            </a:r>
            <a:r>
              <a:rPr lang="en-US" sz="1600" dirty="0"/>
              <a:t>https://www.youtube.com/watch?v=u20MfazNXcc</a:t>
            </a:r>
            <a:endParaRPr lang="el-GR" sz="1600" dirty="0"/>
          </a:p>
        </p:txBody>
      </p:sp>
      <p:pic>
        <p:nvPicPr>
          <p:cNvPr id="7171" name="6 - Θέση περιεχομένου" descr="imgres.jpg">
            <a:extLst>
              <a:ext uri="{FF2B5EF4-FFF2-40B4-BE49-F238E27FC236}">
                <a16:creationId xmlns:a16="http://schemas.microsoft.com/office/drawing/2014/main" id="{26AB3A19-5D3C-4560-A381-2E4568A22D68}"/>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495550" y="1484314"/>
            <a:ext cx="3455988" cy="3481969"/>
          </a:xfrm>
        </p:spPr>
      </p:pic>
      <p:pic>
        <p:nvPicPr>
          <p:cNvPr id="7172" name="7 - Θέση περιεχομένου" descr="Friedrich Schiller.jpg">
            <a:extLst>
              <a:ext uri="{FF2B5EF4-FFF2-40B4-BE49-F238E27FC236}">
                <a16:creationId xmlns:a16="http://schemas.microsoft.com/office/drawing/2014/main" id="{F78B15E6-8A3B-4E1C-B614-79EAE0EC5B30}"/>
              </a:ext>
            </a:extLst>
          </p:cNvPr>
          <p:cNvPicPr>
            <a:picLocks noGrp="1" noChangeAspect="1" noChangeArrowheads="1"/>
          </p:cNvPicPr>
          <p:nvPr>
            <p:ph sz="half" idx="4"/>
          </p:nvPr>
        </p:nvPicPr>
        <p:blipFill>
          <a:blip r:embed="rId3">
            <a:extLst>
              <a:ext uri="{28A0092B-C50C-407E-A947-70E740481C1C}">
                <a14:useLocalDpi xmlns:a14="http://schemas.microsoft.com/office/drawing/2010/main" val="0"/>
              </a:ext>
            </a:extLst>
          </a:blip>
          <a:srcRect/>
          <a:stretch>
            <a:fillRect/>
          </a:stretch>
        </p:blipFill>
        <p:spPr>
          <a:xfrm>
            <a:off x="8212196" y="3297718"/>
            <a:ext cx="3384550" cy="2736850"/>
          </a:xfrm>
        </p:spPr>
      </p:pic>
      <p:pic>
        <p:nvPicPr>
          <p:cNvPr id="1026" name="Picture 2" descr="Klinger, 1807 etching">
            <a:extLst>
              <a:ext uri="{FF2B5EF4-FFF2-40B4-BE49-F238E27FC236}">
                <a16:creationId xmlns:a16="http://schemas.microsoft.com/office/drawing/2014/main" id="{22F45C3F-0E1B-42DA-986E-7A74C32CAD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0393" y="2927407"/>
            <a:ext cx="2185157" cy="285260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42000"/>
                <a:hueMod val="42000"/>
                <a:satMod val="124000"/>
                <a:lumMod val="62000"/>
              </a:schemeClr>
              <a:schemeClr val="bg2">
                <a:tint val="96000"/>
                <a:satMod val="130000"/>
              </a:schemeClr>
            </a:duotone>
          </a:blip>
          <a:stretch/>
        </a:blipFill>
        <a:effectLst/>
      </p:bgPr>
    </p:bg>
    <p:spTree>
      <p:nvGrpSpPr>
        <p:cNvPr id="1" name=""/>
        <p:cNvGrpSpPr/>
        <p:nvPr/>
      </p:nvGrpSpPr>
      <p:grpSpPr>
        <a:xfrm>
          <a:off x="0" y="0"/>
          <a:ext cx="0" cy="0"/>
          <a:chOff x="0" y="0"/>
          <a:chExt cx="0" cy="0"/>
        </a:xfrm>
      </p:grpSpPr>
      <p:sp>
        <p:nvSpPr>
          <p:cNvPr id="8195" name="1 - Τίτλος">
            <a:extLst>
              <a:ext uri="{FF2B5EF4-FFF2-40B4-BE49-F238E27FC236}">
                <a16:creationId xmlns:a16="http://schemas.microsoft.com/office/drawing/2014/main" id="{A7990B9C-64F5-4C14-8B18-A04E5C1EA7E2}"/>
              </a:ext>
            </a:extLst>
          </p:cNvPr>
          <p:cNvSpPr>
            <a:spLocks noGrp="1"/>
          </p:cNvSpPr>
          <p:nvPr>
            <p:ph type="ctrTitle"/>
          </p:nvPr>
        </p:nvSpPr>
        <p:spPr>
          <a:xfrm>
            <a:off x="5282382" y="1454964"/>
            <a:ext cx="6261917" cy="3308840"/>
          </a:xfrm>
        </p:spPr>
        <p:txBody>
          <a:bodyPr>
            <a:normAutofit/>
          </a:bodyPr>
          <a:lstStyle/>
          <a:p>
            <a:pPr eaLnBrk="1" hangingPunct="1">
              <a:lnSpc>
                <a:spcPct val="90000"/>
              </a:lnSpc>
            </a:pPr>
            <a:r>
              <a:rPr lang="de-DE" altLang="el-GR" sz="5600" err="1"/>
              <a:t>Johann</a:t>
            </a:r>
            <a:r>
              <a:rPr lang="de-DE" altLang="el-GR" sz="5600"/>
              <a:t> </a:t>
            </a:r>
            <a:r>
              <a:rPr lang="de-DE" altLang="el-GR" sz="5600" err="1"/>
              <a:t>Wolfgang</a:t>
            </a:r>
            <a:r>
              <a:rPr lang="de-DE" altLang="el-GR" sz="5600"/>
              <a:t> </a:t>
            </a:r>
            <a:r>
              <a:rPr lang="de-DE" altLang="el-GR" sz="5600" err="1"/>
              <a:t>von</a:t>
            </a:r>
            <a:r>
              <a:rPr lang="de-DE" altLang="el-GR" sz="5600"/>
              <a:t> </a:t>
            </a:r>
            <a:r>
              <a:rPr lang="de-DE" altLang="el-GR" sz="5600">
                <a:latin typeface="Franklin Gothic Book" panose="020B0503020102020204" pitchFamily="34" charset="0"/>
              </a:rPr>
              <a:t>Goethe </a:t>
            </a:r>
            <a:br>
              <a:rPr lang="de-DE" altLang="el-GR" sz="5600"/>
            </a:br>
            <a:r>
              <a:rPr lang="de-DE" altLang="el-GR" sz="5600">
                <a:latin typeface="Franklin Gothic Book" panose="020B0503020102020204" pitchFamily="34" charset="0"/>
              </a:rPr>
              <a:t>(1789 – 1832)</a:t>
            </a:r>
            <a:endParaRPr lang="de-DE" altLang="el-GR" sz="5600"/>
          </a:p>
        </p:txBody>
      </p:sp>
      <p:pic>
        <p:nvPicPr>
          <p:cNvPr id="3" name="Εικόνα 2" descr="Εικόνα που περιέχει άτομο&#10;&#10;Περιγραφή που δημιουργήθηκε αυτόματα">
            <a:extLst>
              <a:ext uri="{FF2B5EF4-FFF2-40B4-BE49-F238E27FC236}">
                <a16:creationId xmlns:a16="http://schemas.microsoft.com/office/drawing/2014/main" id="{93F2474E-FE41-408E-9D8B-C1CCAB80A94B}"/>
              </a:ext>
            </a:extLst>
          </p:cNvPr>
          <p:cNvPicPr>
            <a:picLocks noChangeAspect="1"/>
          </p:cNvPicPr>
          <p:nvPr/>
        </p:nvPicPr>
        <p:blipFill rotWithShape="1">
          <a:blip r:embed="rId3"/>
          <a:srcRect r="250"/>
          <a:stretch/>
        </p:blipFill>
        <p:spPr>
          <a:xfrm>
            <a:off x="-1" y="10"/>
            <a:ext cx="4634681" cy="6857990"/>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8195"/>
                                        </p:tgtEl>
                                        <p:attrNameLst>
                                          <p:attrName>style.visibility</p:attrName>
                                        </p:attrNameLst>
                                      </p:cBhvr>
                                      <p:to>
                                        <p:strVal val="visible"/>
                                      </p:to>
                                    </p:set>
                                    <p:animEffect transition="in" filter="fade">
                                      <p:cBhvr>
                                        <p:cTn id="7" dur="1000"/>
                                        <p:tgtEl>
                                          <p:spTgt spid="8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42000"/>
                <a:hueMod val="42000"/>
                <a:satMod val="124000"/>
                <a:lumMod val="62000"/>
              </a:schemeClr>
              <a:schemeClr val="bg2">
                <a:tint val="96000"/>
                <a:satMod val="130000"/>
              </a:schemeClr>
            </a:duotone>
          </a:blip>
          <a:stretch/>
        </a:blipFill>
        <a:effectLst/>
      </p:bgPr>
    </p:bg>
    <p:spTree>
      <p:nvGrpSpPr>
        <p:cNvPr id="1" name=""/>
        <p:cNvGrpSpPr/>
        <p:nvPr/>
      </p:nvGrpSpPr>
      <p:grpSpPr>
        <a:xfrm>
          <a:off x="0" y="0"/>
          <a:ext cx="0" cy="0"/>
          <a:chOff x="0" y="0"/>
          <a:chExt cx="0" cy="0"/>
        </a:xfrm>
      </p:grpSpPr>
      <p:pic>
        <p:nvPicPr>
          <p:cNvPr id="9218" name="3 - Θέση περιεχομένου" descr="johann-goethe.jpg">
            <a:extLst>
              <a:ext uri="{FF2B5EF4-FFF2-40B4-BE49-F238E27FC236}">
                <a16:creationId xmlns:a16="http://schemas.microsoft.com/office/drawing/2014/main" id="{DC3AA347-322C-4E35-906E-61D253B97B15}"/>
              </a:ext>
            </a:extLst>
          </p:cNvPr>
          <p:cNvPicPr>
            <a:picLocks noGrp="1" noChangeAspect="1" noChangeArrowheads="1"/>
          </p:cNvPicPr>
          <p:nvPr>
            <p:ph sz="quarter" idx="1"/>
          </p:nvPr>
        </p:nvPicPr>
        <p:blipFill rotWithShape="1">
          <a:blip r:embed="rId3">
            <a:extLst>
              <a:ext uri="{28A0092B-C50C-407E-A947-70E740481C1C}">
                <a14:useLocalDpi xmlns:a14="http://schemas.microsoft.com/office/drawing/2010/main" val="0"/>
              </a:ext>
            </a:extLst>
          </a:blip>
          <a:srcRect l="6838" r="16547"/>
          <a:stretch/>
        </p:blipFill>
        <p:spPr>
          <a:xfrm>
            <a:off x="-1" y="10"/>
            <a:ext cx="4058949" cy="6857990"/>
          </a:xfrm>
          <a:prstGeom prst="rect">
            <a:avLst/>
          </a:prstGeom>
        </p:spPr>
      </p:pic>
      <p:sp>
        <p:nvSpPr>
          <p:cNvPr id="9219" name="Rectangle 3">
            <a:extLst>
              <a:ext uri="{FF2B5EF4-FFF2-40B4-BE49-F238E27FC236}">
                <a16:creationId xmlns:a16="http://schemas.microsoft.com/office/drawing/2014/main" id="{234BC40C-EFE6-4813-A98A-55D6AD639EC4}"/>
              </a:ext>
            </a:extLst>
          </p:cNvPr>
          <p:cNvSpPr>
            <a:spLocks noChangeArrowheads="1"/>
          </p:cNvSpPr>
          <p:nvPr/>
        </p:nvSpPr>
        <p:spPr bwMode="auto">
          <a:xfrm>
            <a:off x="4706649" y="494522"/>
            <a:ext cx="5343203" cy="5753877"/>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a:bodyPr>
          <a:lstStyle>
            <a:lvl1pPr>
              <a:spcBef>
                <a:spcPts val="575"/>
              </a:spcBef>
              <a:buClr>
                <a:schemeClr val="accent1"/>
              </a:buClr>
              <a:buSzPct val="85000"/>
              <a:buFont typeface="Wingdings 2" panose="05020102010507070707" pitchFamily="18" charset="2"/>
              <a:buChar char=""/>
              <a:defRPr sz="2600">
                <a:solidFill>
                  <a:schemeClr val="tx1"/>
                </a:solidFill>
                <a:latin typeface="Cambria" panose="02040503050406030204" pitchFamily="18" charset="0"/>
              </a:defRPr>
            </a:lvl1pPr>
            <a:lvl2pPr marL="742950" indent="-285750">
              <a:spcBef>
                <a:spcPts val="375"/>
              </a:spcBef>
              <a:buClr>
                <a:schemeClr val="accent2"/>
              </a:buClr>
              <a:buSzPct val="85000"/>
              <a:buFont typeface="Wingdings 2" panose="05020102010507070707" pitchFamily="18" charset="2"/>
              <a:buChar char=""/>
              <a:defRPr sz="2400">
                <a:solidFill>
                  <a:schemeClr val="tx1"/>
                </a:solidFill>
                <a:latin typeface="Cambria" panose="02040503050406030204" pitchFamily="18" charset="0"/>
              </a:defRPr>
            </a:lvl2pPr>
            <a:lvl3pPr marL="1143000" indent="-228600">
              <a:spcBef>
                <a:spcPts val="375"/>
              </a:spcBef>
              <a:buClr>
                <a:srgbClr val="E6B1AB"/>
              </a:buClr>
              <a:buSzPct val="85000"/>
              <a:buFont typeface="Wingdings 2" panose="05020102010507070707" pitchFamily="18" charset="2"/>
              <a:buChar char=""/>
              <a:defRPr sz="2000">
                <a:solidFill>
                  <a:schemeClr val="tx1"/>
                </a:solidFill>
                <a:latin typeface="Cambria" panose="02040503050406030204" pitchFamily="18" charset="0"/>
              </a:defRPr>
            </a:lvl3pPr>
            <a:lvl4pPr marL="1600200" indent="-228600">
              <a:spcBef>
                <a:spcPts val="375"/>
              </a:spcBef>
              <a:buClr>
                <a:srgbClr val="A28E6A"/>
              </a:buClr>
              <a:buSzPct val="80000"/>
              <a:buFont typeface="Wingdings 2" panose="05020102010507070707" pitchFamily="18" charset="2"/>
              <a:buChar char=""/>
              <a:defRPr sz="2000">
                <a:solidFill>
                  <a:schemeClr val="tx1"/>
                </a:solidFill>
                <a:latin typeface="Cambria" panose="02040503050406030204" pitchFamily="18" charset="0"/>
              </a:defRPr>
            </a:lvl4pPr>
            <a:lvl5pPr marL="2057400" indent="-228600">
              <a:spcBef>
                <a:spcPts val="375"/>
              </a:spcBef>
              <a:buClr>
                <a:srgbClr val="A28E6A"/>
              </a:buClr>
              <a:buChar char="o"/>
              <a:defRPr sz="2000">
                <a:solidFill>
                  <a:schemeClr val="tx1"/>
                </a:solidFill>
                <a:latin typeface="Cambria" panose="02040503050406030204" pitchFamily="18" charset="0"/>
              </a:defRPr>
            </a:lvl5pPr>
            <a:lvl6pPr marL="2514600" indent="-228600" eaLnBrk="0" fontAlgn="base" hangingPunct="0">
              <a:spcBef>
                <a:spcPts val="375"/>
              </a:spcBef>
              <a:spcAft>
                <a:spcPct val="0"/>
              </a:spcAft>
              <a:buClr>
                <a:srgbClr val="A28E6A"/>
              </a:buClr>
              <a:buChar char="o"/>
              <a:defRPr sz="2000">
                <a:solidFill>
                  <a:schemeClr val="tx1"/>
                </a:solidFill>
                <a:latin typeface="Cambria" panose="02040503050406030204" pitchFamily="18" charset="0"/>
              </a:defRPr>
            </a:lvl6pPr>
            <a:lvl7pPr marL="2971800" indent="-228600" eaLnBrk="0" fontAlgn="base" hangingPunct="0">
              <a:spcBef>
                <a:spcPts val="375"/>
              </a:spcBef>
              <a:spcAft>
                <a:spcPct val="0"/>
              </a:spcAft>
              <a:buClr>
                <a:srgbClr val="A28E6A"/>
              </a:buClr>
              <a:buChar char="o"/>
              <a:defRPr sz="2000">
                <a:solidFill>
                  <a:schemeClr val="tx1"/>
                </a:solidFill>
                <a:latin typeface="Cambria" panose="02040503050406030204" pitchFamily="18" charset="0"/>
              </a:defRPr>
            </a:lvl7pPr>
            <a:lvl8pPr marL="3429000" indent="-228600" eaLnBrk="0" fontAlgn="base" hangingPunct="0">
              <a:spcBef>
                <a:spcPts val="375"/>
              </a:spcBef>
              <a:spcAft>
                <a:spcPct val="0"/>
              </a:spcAft>
              <a:buClr>
                <a:srgbClr val="A28E6A"/>
              </a:buClr>
              <a:buChar char="o"/>
              <a:defRPr sz="2000">
                <a:solidFill>
                  <a:schemeClr val="tx1"/>
                </a:solidFill>
                <a:latin typeface="Cambria" panose="02040503050406030204" pitchFamily="18" charset="0"/>
              </a:defRPr>
            </a:lvl8pPr>
            <a:lvl9pPr marL="3886200" indent="-228600" eaLnBrk="0" fontAlgn="base" hangingPunct="0">
              <a:spcBef>
                <a:spcPts val="375"/>
              </a:spcBef>
              <a:spcAft>
                <a:spcPct val="0"/>
              </a:spcAft>
              <a:buClr>
                <a:srgbClr val="A28E6A"/>
              </a:buClr>
              <a:buChar char="o"/>
              <a:defRPr sz="2000">
                <a:solidFill>
                  <a:schemeClr val="tx1"/>
                </a:solidFill>
                <a:latin typeface="Cambria" panose="02040503050406030204" pitchFamily="18" charset="0"/>
              </a:defRPr>
            </a:lvl9pPr>
          </a:lstStyle>
          <a:p>
            <a:pPr>
              <a:lnSpc>
                <a:spcPct val="90000"/>
              </a:lnSpc>
              <a:spcBef>
                <a:spcPts val="1000"/>
              </a:spcBef>
              <a:buSzPct val="80000"/>
              <a:buFont typeface="Wingdings 3" charset="2"/>
              <a:buChar char=""/>
            </a:pPr>
            <a:r>
              <a:rPr lang="en-US" altLang="el-GR" sz="1600" dirty="0">
                <a:latin typeface="+mj-lt"/>
                <a:ea typeface="+mj-ea"/>
                <a:cs typeface="+mj-cs"/>
              </a:rPr>
              <a:t>1749 </a:t>
            </a:r>
            <a:r>
              <a:rPr lang="en-US" altLang="el-GR" sz="1600" dirty="0" err="1">
                <a:latin typeface="+mj-lt"/>
                <a:ea typeface="+mj-ea"/>
                <a:cs typeface="+mj-cs"/>
              </a:rPr>
              <a:t>Γεννιέτ</a:t>
            </a:r>
            <a:r>
              <a:rPr lang="en-US" altLang="el-GR" sz="1600" dirty="0">
                <a:latin typeface="+mj-lt"/>
                <a:ea typeface="+mj-ea"/>
                <a:cs typeface="+mj-cs"/>
              </a:rPr>
              <a:t>αι στη Φρανκφούρτη .</a:t>
            </a:r>
          </a:p>
          <a:p>
            <a:pPr>
              <a:lnSpc>
                <a:spcPct val="90000"/>
              </a:lnSpc>
              <a:spcBef>
                <a:spcPts val="1000"/>
              </a:spcBef>
              <a:buSzPct val="80000"/>
              <a:buFont typeface="Wingdings 3" charset="2"/>
              <a:buChar char=""/>
            </a:pPr>
            <a:r>
              <a:rPr lang="en-US" altLang="el-GR" sz="1600" dirty="0">
                <a:latin typeface="+mj-lt"/>
                <a:ea typeface="+mj-ea"/>
                <a:cs typeface="+mj-cs"/>
              </a:rPr>
              <a:t>1765 Σπ</a:t>
            </a:r>
            <a:r>
              <a:rPr lang="en-US" altLang="el-GR" sz="1600" dirty="0" err="1">
                <a:latin typeface="+mj-lt"/>
                <a:ea typeface="+mj-ea"/>
                <a:cs typeface="+mj-cs"/>
              </a:rPr>
              <a:t>ουδάζει</a:t>
            </a:r>
            <a:r>
              <a:rPr lang="en-US" altLang="el-GR" sz="1600" dirty="0">
                <a:latin typeface="+mj-lt"/>
                <a:ea typeface="+mj-ea"/>
                <a:cs typeface="+mj-cs"/>
              </a:rPr>
              <a:t> </a:t>
            </a:r>
            <a:r>
              <a:rPr lang="en-US" altLang="el-GR" sz="1600" dirty="0" err="1">
                <a:latin typeface="+mj-lt"/>
                <a:ea typeface="+mj-ea"/>
                <a:cs typeface="+mj-cs"/>
              </a:rPr>
              <a:t>στη</a:t>
            </a:r>
            <a:r>
              <a:rPr lang="en-US" altLang="el-GR" sz="1600" dirty="0">
                <a:latin typeface="+mj-lt"/>
                <a:ea typeface="+mj-ea"/>
                <a:cs typeface="+mj-cs"/>
              </a:rPr>
              <a:t> </a:t>
            </a:r>
            <a:r>
              <a:rPr lang="en-US" altLang="el-GR" sz="1600" dirty="0" err="1">
                <a:latin typeface="+mj-lt"/>
                <a:ea typeface="+mj-ea"/>
                <a:cs typeface="+mj-cs"/>
              </a:rPr>
              <a:t>Λειψί</a:t>
            </a:r>
            <a:r>
              <a:rPr lang="en-US" altLang="el-GR" sz="1600" dirty="0">
                <a:latin typeface="+mj-lt"/>
                <a:ea typeface="+mj-ea"/>
                <a:cs typeface="+mj-cs"/>
              </a:rPr>
              <a:t>α νομικά. </a:t>
            </a:r>
          </a:p>
          <a:p>
            <a:pPr>
              <a:lnSpc>
                <a:spcPct val="90000"/>
              </a:lnSpc>
              <a:spcBef>
                <a:spcPts val="1000"/>
              </a:spcBef>
              <a:buSzPct val="80000"/>
              <a:buFont typeface="Wingdings 3" charset="2"/>
              <a:buChar char=""/>
            </a:pPr>
            <a:r>
              <a:rPr lang="en-US" altLang="el-GR" sz="1600" dirty="0">
                <a:latin typeface="+mj-lt"/>
                <a:ea typeface="+mj-ea"/>
                <a:cs typeface="+mj-cs"/>
              </a:rPr>
              <a:t>1770 </a:t>
            </a:r>
            <a:r>
              <a:rPr lang="en-US" altLang="el-GR" sz="1600" dirty="0" err="1">
                <a:latin typeface="+mj-lt"/>
                <a:ea typeface="+mj-ea"/>
                <a:cs typeface="+mj-cs"/>
              </a:rPr>
              <a:t>συνεχίζει</a:t>
            </a:r>
            <a:r>
              <a:rPr lang="en-US" altLang="el-GR" sz="1600" dirty="0">
                <a:latin typeface="+mj-lt"/>
                <a:ea typeface="+mj-ea"/>
                <a:cs typeface="+mj-cs"/>
              </a:rPr>
              <a:t> </a:t>
            </a:r>
            <a:r>
              <a:rPr lang="en-US" altLang="el-GR" sz="1600" dirty="0" err="1">
                <a:latin typeface="+mj-lt"/>
                <a:ea typeface="+mj-ea"/>
                <a:cs typeface="+mj-cs"/>
              </a:rPr>
              <a:t>τις</a:t>
            </a:r>
            <a:r>
              <a:rPr lang="en-US" altLang="el-GR" sz="1600" dirty="0">
                <a:latin typeface="+mj-lt"/>
                <a:ea typeface="+mj-ea"/>
                <a:cs typeface="+mj-cs"/>
              </a:rPr>
              <a:t> σπ</a:t>
            </a:r>
            <a:r>
              <a:rPr lang="en-US" altLang="el-GR" sz="1600" dirty="0" err="1">
                <a:latin typeface="+mj-lt"/>
                <a:ea typeface="+mj-ea"/>
                <a:cs typeface="+mj-cs"/>
              </a:rPr>
              <a:t>ουδές</a:t>
            </a:r>
            <a:r>
              <a:rPr lang="en-US" altLang="el-GR" sz="1600" dirty="0">
                <a:latin typeface="+mj-lt"/>
                <a:ea typeface="+mj-ea"/>
                <a:cs typeface="+mj-cs"/>
              </a:rPr>
              <a:t> </a:t>
            </a:r>
            <a:r>
              <a:rPr lang="en-US" altLang="el-GR" sz="1600" dirty="0" err="1">
                <a:latin typeface="+mj-lt"/>
                <a:ea typeface="+mj-ea"/>
                <a:cs typeface="+mj-cs"/>
              </a:rPr>
              <a:t>του</a:t>
            </a:r>
            <a:r>
              <a:rPr lang="en-US" altLang="el-GR" sz="1600" dirty="0">
                <a:latin typeface="+mj-lt"/>
                <a:ea typeface="+mj-ea"/>
                <a:cs typeface="+mj-cs"/>
              </a:rPr>
              <a:t> </a:t>
            </a:r>
            <a:r>
              <a:rPr lang="en-US" altLang="el-GR" sz="1600" dirty="0" err="1">
                <a:latin typeface="+mj-lt"/>
                <a:ea typeface="+mj-ea"/>
                <a:cs typeface="+mj-cs"/>
              </a:rPr>
              <a:t>στο</a:t>
            </a:r>
            <a:r>
              <a:rPr lang="en-US" altLang="el-GR" sz="1600" dirty="0">
                <a:latin typeface="+mj-lt"/>
                <a:ea typeface="+mj-ea"/>
                <a:cs typeface="+mj-cs"/>
              </a:rPr>
              <a:t> </a:t>
            </a:r>
            <a:r>
              <a:rPr lang="en-US" altLang="el-GR" sz="1600" dirty="0" err="1">
                <a:latin typeface="+mj-lt"/>
                <a:ea typeface="+mj-ea"/>
                <a:cs typeface="+mj-cs"/>
              </a:rPr>
              <a:t>Στρ</a:t>
            </a:r>
            <a:r>
              <a:rPr lang="en-US" altLang="el-GR" sz="1600" dirty="0">
                <a:latin typeface="+mj-lt"/>
                <a:ea typeface="+mj-ea"/>
                <a:cs typeface="+mj-cs"/>
              </a:rPr>
              <a:t>ασβούργο όπου θαυμάζει τον καθεδρικό ναός ως έκφραση της γερμανικής μεγαλοφυϊας</a:t>
            </a:r>
            <a:r>
              <a:rPr lang="el-GR" altLang="el-GR" sz="1600" dirty="0">
                <a:latin typeface="+mj-lt"/>
                <a:ea typeface="+mj-ea"/>
                <a:cs typeface="+mj-cs"/>
              </a:rPr>
              <a:t>. Σ</a:t>
            </a:r>
            <a:r>
              <a:rPr lang="en-US" altLang="el-GR" sz="1600" dirty="0" err="1">
                <a:latin typeface="+mj-lt"/>
                <a:ea typeface="+mj-ea"/>
                <a:cs typeface="+mj-cs"/>
              </a:rPr>
              <a:t>υν</a:t>
            </a:r>
            <a:r>
              <a:rPr lang="en-US" altLang="el-GR" sz="1600" dirty="0">
                <a:latin typeface="+mj-lt"/>
                <a:ea typeface="+mj-ea"/>
                <a:cs typeface="+mj-cs"/>
              </a:rPr>
              <a:t>αντιέται με τον Χέρντερ και γράφει ερωτικά τραγούδια εμπνευσμένος από τον έρωτα του για τη Φρηντερίκε Μπριόν</a:t>
            </a:r>
            <a:r>
              <a:rPr lang="el-GR" altLang="el-GR" sz="1600" dirty="0">
                <a:latin typeface="+mj-lt"/>
                <a:ea typeface="+mj-ea"/>
                <a:cs typeface="+mj-cs"/>
              </a:rPr>
              <a:t>. Μ</a:t>
            </a:r>
            <a:r>
              <a:rPr lang="en-US" altLang="el-GR" sz="1600" dirty="0" err="1">
                <a:latin typeface="+mj-lt"/>
                <a:ea typeface="+mj-ea"/>
                <a:cs typeface="+mj-cs"/>
              </a:rPr>
              <a:t>ετ</a:t>
            </a:r>
            <a:r>
              <a:rPr lang="en-US" altLang="el-GR" sz="1600" dirty="0">
                <a:latin typeface="+mj-lt"/>
                <a:ea typeface="+mj-ea"/>
                <a:cs typeface="+mj-cs"/>
              </a:rPr>
              <a:t>αφράζει τραγούδια του Όσσιαν.  </a:t>
            </a:r>
            <a:r>
              <a:rPr lang="en-US" altLang="el-GR" sz="1600" dirty="0" err="1">
                <a:latin typeface="+mj-lt"/>
                <a:ea typeface="+mj-ea"/>
                <a:cs typeface="+mj-cs"/>
              </a:rPr>
              <a:t>Μελετά</a:t>
            </a:r>
            <a:r>
              <a:rPr lang="en-US" altLang="el-GR" sz="1600" dirty="0">
                <a:latin typeface="+mj-lt"/>
                <a:ea typeface="+mj-ea"/>
                <a:cs typeface="+mj-cs"/>
              </a:rPr>
              <a:t> </a:t>
            </a:r>
            <a:r>
              <a:rPr lang="en-US" altLang="el-GR" sz="1600" dirty="0" err="1">
                <a:latin typeface="+mj-lt"/>
                <a:ea typeface="+mj-ea"/>
                <a:cs typeface="+mj-cs"/>
              </a:rPr>
              <a:t>Πίνδ</a:t>
            </a:r>
            <a:r>
              <a:rPr lang="en-US" altLang="el-GR" sz="1600" dirty="0">
                <a:latin typeface="+mj-lt"/>
                <a:ea typeface="+mj-ea"/>
                <a:cs typeface="+mj-cs"/>
              </a:rPr>
              <a:t>αρο, Όμηρο, Λέσσινγκ και Γκόλντσμιθ. </a:t>
            </a:r>
          </a:p>
          <a:p>
            <a:pPr>
              <a:lnSpc>
                <a:spcPct val="90000"/>
              </a:lnSpc>
              <a:spcBef>
                <a:spcPts val="1000"/>
              </a:spcBef>
              <a:buSzPct val="80000"/>
              <a:buFont typeface="Wingdings 3" charset="2"/>
              <a:buChar char=""/>
            </a:pPr>
            <a:r>
              <a:rPr lang="en-US" altLang="el-GR" sz="1600" dirty="0">
                <a:latin typeface="+mj-lt"/>
                <a:ea typeface="+mj-ea"/>
                <a:cs typeface="+mj-cs"/>
              </a:rPr>
              <a:t>1775-1786 </a:t>
            </a:r>
            <a:r>
              <a:rPr lang="en-US" altLang="el-GR" sz="1600" dirty="0" err="1">
                <a:latin typeface="+mj-lt"/>
                <a:ea typeface="+mj-ea"/>
                <a:cs typeface="+mj-cs"/>
              </a:rPr>
              <a:t>Πρώτη</a:t>
            </a:r>
            <a:r>
              <a:rPr lang="en-US" altLang="el-GR" sz="1600" dirty="0">
                <a:latin typeface="+mj-lt"/>
                <a:ea typeface="+mj-ea"/>
                <a:cs typeface="+mj-cs"/>
              </a:rPr>
              <a:t> </a:t>
            </a:r>
            <a:r>
              <a:rPr lang="en-US" altLang="el-GR" sz="1600" dirty="0" err="1">
                <a:latin typeface="+mj-lt"/>
                <a:ea typeface="+mj-ea"/>
                <a:cs typeface="+mj-cs"/>
              </a:rPr>
              <a:t>δι</a:t>
            </a:r>
            <a:r>
              <a:rPr lang="en-US" altLang="el-GR" sz="1600" dirty="0">
                <a:latin typeface="+mj-lt"/>
                <a:ea typeface="+mj-ea"/>
                <a:cs typeface="+mj-cs"/>
              </a:rPr>
              <a:t>αμονή στη Βαιμάρη.  </a:t>
            </a:r>
            <a:r>
              <a:rPr lang="en-US" altLang="el-GR" sz="1600" dirty="0" err="1">
                <a:latin typeface="+mj-lt"/>
                <a:ea typeface="+mj-ea"/>
                <a:cs typeface="+mj-cs"/>
              </a:rPr>
              <a:t>Μελέτη</a:t>
            </a:r>
            <a:r>
              <a:rPr lang="en-US" altLang="el-GR" sz="1600" dirty="0">
                <a:latin typeface="+mj-lt"/>
                <a:ea typeface="+mj-ea"/>
                <a:cs typeface="+mj-cs"/>
              </a:rPr>
              <a:t> </a:t>
            </a:r>
            <a:r>
              <a:rPr lang="en-US" altLang="el-GR" sz="1600" dirty="0" err="1">
                <a:latin typeface="+mj-lt"/>
                <a:ea typeface="+mj-ea"/>
                <a:cs typeface="+mj-cs"/>
              </a:rPr>
              <a:t>φυσικών</a:t>
            </a:r>
            <a:r>
              <a:rPr lang="en-US" altLang="el-GR" sz="1600" dirty="0">
                <a:latin typeface="+mj-lt"/>
                <a:ea typeface="+mj-ea"/>
                <a:cs typeface="+mj-cs"/>
              </a:rPr>
              <a:t> επ</a:t>
            </a:r>
            <a:r>
              <a:rPr lang="en-US" altLang="el-GR" sz="1600" dirty="0" err="1">
                <a:latin typeface="+mj-lt"/>
                <a:ea typeface="+mj-ea"/>
                <a:cs typeface="+mj-cs"/>
              </a:rPr>
              <a:t>ιστημών</a:t>
            </a:r>
            <a:r>
              <a:rPr lang="en-US" altLang="el-GR" sz="1600" dirty="0">
                <a:latin typeface="+mj-lt"/>
                <a:ea typeface="+mj-ea"/>
                <a:cs typeface="+mj-cs"/>
              </a:rPr>
              <a:t> και </a:t>
            </a:r>
            <a:r>
              <a:rPr lang="en-US" altLang="el-GR" sz="1600" dirty="0" err="1">
                <a:latin typeface="+mj-lt"/>
                <a:ea typeface="+mj-ea"/>
                <a:cs typeface="+mj-cs"/>
              </a:rPr>
              <a:t>στ</a:t>
            </a:r>
            <a:r>
              <a:rPr lang="en-US" altLang="el-GR" sz="1600" dirty="0">
                <a:latin typeface="+mj-lt"/>
                <a:ea typeface="+mj-ea"/>
                <a:cs typeface="+mj-cs"/>
              </a:rPr>
              <a:t>αδιακή στροφή προς μια ορθολογική θρησκεία. </a:t>
            </a:r>
          </a:p>
          <a:p>
            <a:pPr>
              <a:lnSpc>
                <a:spcPct val="90000"/>
              </a:lnSpc>
              <a:spcBef>
                <a:spcPts val="1000"/>
              </a:spcBef>
              <a:buSzPct val="80000"/>
              <a:buFont typeface="Wingdings 3" charset="2"/>
              <a:buChar char=""/>
            </a:pPr>
            <a:r>
              <a:rPr lang="en-US" altLang="el-GR" sz="1600" dirty="0">
                <a:latin typeface="+mj-lt"/>
                <a:ea typeface="+mj-ea"/>
                <a:cs typeface="+mj-cs"/>
              </a:rPr>
              <a:t>1786-1788 </a:t>
            </a:r>
            <a:r>
              <a:rPr lang="en-US" altLang="el-GR" sz="1600" dirty="0" err="1">
                <a:latin typeface="+mj-lt"/>
                <a:ea typeface="+mj-ea"/>
                <a:cs typeface="+mj-cs"/>
              </a:rPr>
              <a:t>Το</a:t>
            </a:r>
            <a:r>
              <a:rPr lang="en-US" altLang="el-GR" sz="1600" dirty="0">
                <a:latin typeface="+mj-lt"/>
                <a:ea typeface="+mj-ea"/>
                <a:cs typeface="+mj-cs"/>
              </a:rPr>
              <a:t> τα</a:t>
            </a:r>
            <a:r>
              <a:rPr lang="en-US" altLang="el-GR" sz="1600" dirty="0" err="1">
                <a:latin typeface="+mj-lt"/>
                <a:ea typeface="+mj-ea"/>
                <a:cs typeface="+mj-cs"/>
              </a:rPr>
              <a:t>ξίδι</a:t>
            </a:r>
            <a:r>
              <a:rPr lang="en-US" altLang="el-GR" sz="1600" dirty="0">
                <a:latin typeface="+mj-lt"/>
                <a:ea typeface="+mj-ea"/>
                <a:cs typeface="+mj-cs"/>
              </a:rPr>
              <a:t> </a:t>
            </a:r>
            <a:r>
              <a:rPr lang="en-US" altLang="el-GR" sz="1600" dirty="0" err="1">
                <a:latin typeface="+mj-lt"/>
                <a:ea typeface="+mj-ea"/>
                <a:cs typeface="+mj-cs"/>
              </a:rPr>
              <a:t>στην</a:t>
            </a:r>
            <a:r>
              <a:rPr lang="en-US" altLang="el-GR" sz="1600" dirty="0">
                <a:latin typeface="+mj-lt"/>
                <a:ea typeface="+mj-ea"/>
                <a:cs typeface="+mj-cs"/>
              </a:rPr>
              <a:t> </a:t>
            </a:r>
            <a:r>
              <a:rPr lang="en-US" altLang="el-GR" sz="1600" dirty="0" err="1">
                <a:latin typeface="+mj-lt"/>
                <a:ea typeface="+mj-ea"/>
                <a:cs typeface="+mj-cs"/>
              </a:rPr>
              <a:t>Ιτ</a:t>
            </a:r>
            <a:r>
              <a:rPr lang="en-US" altLang="el-GR" sz="1600" dirty="0">
                <a:latin typeface="+mj-lt"/>
                <a:ea typeface="+mj-ea"/>
                <a:cs typeface="+mj-cs"/>
              </a:rPr>
              <a:t>αλία</a:t>
            </a:r>
          </a:p>
          <a:p>
            <a:pPr>
              <a:lnSpc>
                <a:spcPct val="90000"/>
              </a:lnSpc>
              <a:spcBef>
                <a:spcPts val="1000"/>
              </a:spcBef>
              <a:buSzPct val="80000"/>
              <a:buFont typeface="Wingdings 3" charset="2"/>
              <a:buChar char=""/>
            </a:pPr>
            <a:r>
              <a:rPr lang="en-US" altLang="el-GR" sz="1600" dirty="0">
                <a:latin typeface="+mj-lt"/>
                <a:ea typeface="+mj-ea"/>
                <a:cs typeface="+mj-cs"/>
              </a:rPr>
              <a:t>1788-1805 Βα</a:t>
            </a:r>
            <a:r>
              <a:rPr lang="en-US" altLang="el-GR" sz="1600" dirty="0" err="1">
                <a:latin typeface="+mj-lt"/>
                <a:ea typeface="+mj-ea"/>
                <a:cs typeface="+mj-cs"/>
              </a:rPr>
              <a:t>ιμάρη</a:t>
            </a:r>
            <a:r>
              <a:rPr lang="en-US" altLang="el-GR" sz="1600" dirty="0">
                <a:latin typeface="+mj-lt"/>
                <a:ea typeface="+mj-ea"/>
                <a:cs typeface="+mj-cs"/>
              </a:rPr>
              <a:t>.  Η </a:t>
            </a:r>
            <a:r>
              <a:rPr lang="en-US" altLang="el-GR" sz="1600" dirty="0" err="1">
                <a:latin typeface="+mj-lt"/>
                <a:ea typeface="+mj-ea"/>
                <a:cs typeface="+mj-cs"/>
              </a:rPr>
              <a:t>κλ</a:t>
            </a:r>
            <a:r>
              <a:rPr lang="en-US" altLang="el-GR" sz="1600" dirty="0">
                <a:latin typeface="+mj-lt"/>
                <a:ea typeface="+mj-ea"/>
                <a:cs typeface="+mj-cs"/>
              </a:rPr>
              <a:t>ασική εποχή.  </a:t>
            </a:r>
            <a:r>
              <a:rPr lang="en-US" altLang="el-GR" sz="1600" dirty="0" err="1">
                <a:latin typeface="+mj-lt"/>
                <a:ea typeface="+mj-ea"/>
                <a:cs typeface="+mj-cs"/>
              </a:rPr>
              <a:t>Έντονη</a:t>
            </a:r>
            <a:r>
              <a:rPr lang="en-US" altLang="el-GR" sz="1600" dirty="0">
                <a:latin typeface="+mj-lt"/>
                <a:ea typeface="+mj-ea"/>
                <a:cs typeface="+mj-cs"/>
              </a:rPr>
              <a:t> επ</a:t>
            </a:r>
            <a:r>
              <a:rPr lang="en-US" altLang="el-GR" sz="1600" dirty="0" err="1">
                <a:latin typeface="+mj-lt"/>
                <a:ea typeface="+mj-ea"/>
                <a:cs typeface="+mj-cs"/>
              </a:rPr>
              <a:t>ιστημονική</a:t>
            </a:r>
            <a:r>
              <a:rPr lang="en-US" altLang="el-GR" sz="1600" dirty="0">
                <a:latin typeface="+mj-lt"/>
                <a:ea typeface="+mj-ea"/>
                <a:cs typeface="+mj-cs"/>
              </a:rPr>
              <a:t> </a:t>
            </a:r>
            <a:r>
              <a:rPr lang="en-US" altLang="el-GR" sz="1600" dirty="0" err="1">
                <a:latin typeface="+mj-lt"/>
                <a:ea typeface="+mj-ea"/>
                <a:cs typeface="+mj-cs"/>
              </a:rPr>
              <a:t>δρ</a:t>
            </a:r>
            <a:r>
              <a:rPr lang="en-US" altLang="el-GR" sz="1600" dirty="0">
                <a:latin typeface="+mj-lt"/>
                <a:ea typeface="+mj-ea"/>
                <a:cs typeface="+mj-cs"/>
              </a:rPr>
              <a:t>αστηριότητα.  </a:t>
            </a:r>
            <a:r>
              <a:rPr lang="en-US" altLang="el-GR" sz="1600" dirty="0" err="1">
                <a:latin typeface="+mj-lt"/>
                <a:ea typeface="+mj-ea"/>
                <a:cs typeface="+mj-cs"/>
              </a:rPr>
              <a:t>Φιλί</a:t>
            </a:r>
            <a:r>
              <a:rPr lang="en-US" altLang="el-GR" sz="1600" dirty="0">
                <a:latin typeface="+mj-lt"/>
                <a:ea typeface="+mj-ea"/>
                <a:cs typeface="+mj-cs"/>
              </a:rPr>
              <a:t>α με τον Σίλλερ.</a:t>
            </a:r>
          </a:p>
          <a:p>
            <a:pPr>
              <a:lnSpc>
                <a:spcPct val="90000"/>
              </a:lnSpc>
              <a:spcBef>
                <a:spcPts val="1000"/>
              </a:spcBef>
              <a:buSzPct val="80000"/>
              <a:buFont typeface="Wingdings 3" charset="2"/>
              <a:buChar char=""/>
            </a:pPr>
            <a:r>
              <a:rPr lang="en-US" altLang="el-GR" sz="1600" dirty="0">
                <a:latin typeface="+mj-lt"/>
                <a:ea typeface="+mj-ea"/>
                <a:cs typeface="+mj-cs"/>
              </a:rPr>
              <a:t>1805-1832  Ο </a:t>
            </a:r>
            <a:r>
              <a:rPr lang="en-US" altLang="el-GR" sz="1600" dirty="0" err="1">
                <a:latin typeface="+mj-lt"/>
                <a:ea typeface="+mj-ea"/>
                <a:cs typeface="+mj-cs"/>
              </a:rPr>
              <a:t>Σοφός</a:t>
            </a:r>
            <a:r>
              <a:rPr lang="en-US" altLang="el-GR" sz="1600" dirty="0">
                <a:latin typeface="+mj-lt"/>
                <a:ea typeface="+mj-ea"/>
                <a:cs typeface="+mj-cs"/>
              </a:rPr>
              <a:t> </a:t>
            </a:r>
            <a:r>
              <a:rPr lang="en-US" altLang="el-GR" sz="1600" dirty="0" err="1">
                <a:latin typeface="+mj-lt"/>
                <a:ea typeface="+mj-ea"/>
                <a:cs typeface="+mj-cs"/>
              </a:rPr>
              <a:t>της</a:t>
            </a:r>
            <a:r>
              <a:rPr lang="en-US" altLang="el-GR" sz="1600" dirty="0">
                <a:latin typeface="+mj-lt"/>
                <a:ea typeface="+mj-ea"/>
                <a:cs typeface="+mj-cs"/>
              </a:rPr>
              <a:t> Βα</a:t>
            </a:r>
            <a:r>
              <a:rPr lang="en-US" altLang="el-GR" sz="1600" dirty="0" err="1">
                <a:latin typeface="+mj-lt"/>
                <a:ea typeface="+mj-ea"/>
                <a:cs typeface="+mj-cs"/>
              </a:rPr>
              <a:t>ϊμάρης</a:t>
            </a:r>
            <a:r>
              <a:rPr lang="en-US" altLang="el-GR" sz="1600" dirty="0">
                <a:latin typeface="+mj-lt"/>
                <a:ea typeface="+mj-ea"/>
                <a:cs typeface="+mj-cs"/>
              </a:rPr>
              <a:t>. </a:t>
            </a:r>
            <a:r>
              <a:rPr lang="en-US" altLang="el-GR" sz="1600" dirty="0" err="1">
                <a:latin typeface="+mj-lt"/>
                <a:ea typeface="+mj-ea"/>
                <a:cs typeface="+mj-cs"/>
              </a:rPr>
              <a:t>Προσω</a:t>
            </a:r>
            <a:r>
              <a:rPr lang="en-US" altLang="el-GR" sz="1600" dirty="0">
                <a:latin typeface="+mj-lt"/>
                <a:ea typeface="+mj-ea"/>
                <a:cs typeface="+mj-cs"/>
              </a:rPr>
              <a:t>πική δυστυχία αλλά και συγγραφική παραγωγικότητα.</a:t>
            </a:r>
          </a:p>
          <a:p>
            <a:pPr>
              <a:lnSpc>
                <a:spcPct val="90000"/>
              </a:lnSpc>
              <a:spcBef>
                <a:spcPts val="1000"/>
              </a:spcBef>
              <a:buSzPct val="80000"/>
              <a:buFont typeface="Wingdings 3" charset="2"/>
              <a:buChar char=""/>
            </a:pPr>
            <a:endParaRPr lang="en-US" altLang="el-GR" sz="1600" dirty="0">
              <a:latin typeface="+mj-lt"/>
              <a:ea typeface="+mj-ea"/>
              <a:cs typeface="+mj-cs"/>
            </a:endParaRPr>
          </a:p>
          <a:p>
            <a:pPr>
              <a:lnSpc>
                <a:spcPct val="90000"/>
              </a:lnSpc>
              <a:spcBef>
                <a:spcPts val="1000"/>
              </a:spcBef>
              <a:buSzPct val="80000"/>
              <a:buFont typeface="Wingdings 3" charset="2"/>
              <a:buChar char=""/>
            </a:pPr>
            <a:endParaRPr lang="en-US" altLang="el-GR" sz="1200" dirty="0">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42000"/>
                <a:hueMod val="42000"/>
                <a:satMod val="124000"/>
                <a:lumMod val="62000"/>
              </a:schemeClr>
              <a:schemeClr val="bg2">
                <a:tint val="96000"/>
                <a:satMod val="130000"/>
              </a:schemeClr>
            </a:duotone>
          </a:blip>
          <a:stretch/>
        </a:blipFill>
        <a:effectLst/>
      </p:bgPr>
    </p:bg>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6D848728-F76B-4D40-B017-4EE325CC9633}"/>
              </a:ext>
            </a:extLst>
          </p:cNvPr>
          <p:cNvSpPr>
            <a:spLocks noGrp="1"/>
          </p:cNvSpPr>
          <p:nvPr>
            <p:ph type="title"/>
          </p:nvPr>
        </p:nvSpPr>
        <p:spPr>
          <a:xfrm>
            <a:off x="648929" y="629266"/>
            <a:ext cx="6256423" cy="1641987"/>
          </a:xfrm>
        </p:spPr>
        <p:txBody>
          <a:bodyPr>
            <a:normAutofit/>
          </a:bodyPr>
          <a:lstStyle/>
          <a:p>
            <a:pPr>
              <a:defRPr/>
            </a:pPr>
            <a:r>
              <a:rPr lang="el-GR" sz="1600" dirty="0"/>
              <a:t>Έργα του:</a:t>
            </a:r>
          </a:p>
        </p:txBody>
      </p:sp>
      <p:pic>
        <p:nvPicPr>
          <p:cNvPr id="5" name="Εικόνα 4" descr="Εικόνα που περιέχει κείμενο, άνδρας, παλιός&#10;&#10;Περιγραφή που δημιουργήθηκε αυτόματα">
            <a:extLst>
              <a:ext uri="{FF2B5EF4-FFF2-40B4-BE49-F238E27FC236}">
                <a16:creationId xmlns:a16="http://schemas.microsoft.com/office/drawing/2014/main" id="{4AE3A4DB-68ED-46C1-8467-57D401F60758}"/>
              </a:ext>
            </a:extLst>
          </p:cNvPr>
          <p:cNvPicPr>
            <a:picLocks noChangeAspect="1"/>
          </p:cNvPicPr>
          <p:nvPr/>
        </p:nvPicPr>
        <p:blipFill rotWithShape="1">
          <a:blip r:embed="rId3"/>
          <a:srcRect l="28815" r="24857" b="-1"/>
          <a:stretch/>
        </p:blipFill>
        <p:spPr>
          <a:xfrm>
            <a:off x="7554139" y="609601"/>
            <a:ext cx="3990160" cy="5638797"/>
          </a:xfrm>
          <a:prstGeom prst="rect">
            <a:avLst/>
          </a:prstGeom>
          <a:effectLst>
            <a:outerShdw blurRad="50800" dist="38100" dir="5400000" algn="t" rotWithShape="0">
              <a:prstClr val="black">
                <a:alpha val="43000"/>
              </a:prstClr>
            </a:outerShdw>
          </a:effectLst>
        </p:spPr>
      </p:pic>
      <p:sp>
        <p:nvSpPr>
          <p:cNvPr id="2054" name="Rectangle 72">
            <a:extLst>
              <a:ext uri="{FF2B5EF4-FFF2-40B4-BE49-F238E27FC236}">
                <a16:creationId xmlns:a16="http://schemas.microsoft.com/office/drawing/2014/main" id="{FDCD76BE-EEDC-4FF5-A4BC-CBC2AD08FF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4244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2 - Θέση περιεχομένου">
            <a:extLst>
              <a:ext uri="{FF2B5EF4-FFF2-40B4-BE49-F238E27FC236}">
                <a16:creationId xmlns:a16="http://schemas.microsoft.com/office/drawing/2014/main" id="{ED16AA19-8C27-4107-857D-3436682AC115}"/>
              </a:ext>
            </a:extLst>
          </p:cNvPr>
          <p:cNvSpPr>
            <a:spLocks noGrp="1"/>
          </p:cNvSpPr>
          <p:nvPr>
            <p:ph sz="quarter" idx="1"/>
          </p:nvPr>
        </p:nvSpPr>
        <p:spPr>
          <a:xfrm>
            <a:off x="647700" y="1311964"/>
            <a:ext cx="6258737" cy="5420139"/>
          </a:xfrm>
        </p:spPr>
        <p:txBody>
          <a:bodyPr>
            <a:normAutofit/>
          </a:bodyPr>
          <a:lstStyle/>
          <a:p>
            <a:pPr marL="274320" indent="-274320">
              <a:lnSpc>
                <a:spcPct val="90000"/>
              </a:lnSpc>
              <a:spcBef>
                <a:spcPts val="580"/>
              </a:spcBef>
              <a:buFont typeface="Wingdings 2"/>
              <a:buChar char=""/>
              <a:defRPr/>
            </a:pPr>
            <a:r>
              <a:rPr lang="el-GR" sz="1050" b="1" dirty="0">
                <a:latin typeface="Arial" pitchFamily="34" charset="0"/>
                <a:cs typeface="Arial" pitchFamily="34" charset="0"/>
              </a:rPr>
              <a:t>Δράματα</a:t>
            </a:r>
          </a:p>
          <a:p>
            <a:pPr marL="274320" indent="-274320">
              <a:lnSpc>
                <a:spcPct val="90000"/>
              </a:lnSpc>
              <a:spcBef>
                <a:spcPts val="580"/>
              </a:spcBef>
              <a:buFont typeface="Wingdings 2"/>
              <a:buChar char=""/>
              <a:defRPr/>
            </a:pPr>
            <a:r>
              <a:rPr lang="en-US" sz="1050" i="1" dirty="0" err="1">
                <a:latin typeface="Arial" pitchFamily="34" charset="0"/>
                <a:cs typeface="Arial" pitchFamily="34" charset="0"/>
              </a:rPr>
              <a:t>Götz</a:t>
            </a:r>
            <a:r>
              <a:rPr lang="en-US" sz="1050" i="1" dirty="0">
                <a:latin typeface="Arial" pitchFamily="34" charset="0"/>
                <a:cs typeface="Arial" pitchFamily="34" charset="0"/>
              </a:rPr>
              <a:t> von Berlichingen</a:t>
            </a:r>
            <a:r>
              <a:rPr lang="en-US" sz="1050" dirty="0">
                <a:latin typeface="Arial" pitchFamily="34" charset="0"/>
                <a:cs typeface="Arial" pitchFamily="34" charset="0"/>
              </a:rPr>
              <a:t> (</a:t>
            </a:r>
            <a:r>
              <a:rPr lang="el-GR" sz="1050" dirty="0" err="1">
                <a:latin typeface="Arial" pitchFamily="34" charset="0"/>
                <a:cs typeface="Arial" pitchFamily="34" charset="0"/>
              </a:rPr>
              <a:t>Γκετς</a:t>
            </a:r>
            <a:r>
              <a:rPr lang="el-GR" sz="1050" dirty="0">
                <a:latin typeface="Arial" pitchFamily="34" charset="0"/>
                <a:cs typeface="Arial" pitchFamily="34" charset="0"/>
              </a:rPr>
              <a:t> φον </a:t>
            </a:r>
            <a:r>
              <a:rPr lang="el-GR" sz="1050" dirty="0" err="1">
                <a:latin typeface="Arial" pitchFamily="34" charset="0"/>
                <a:cs typeface="Arial" pitchFamily="34" charset="0"/>
              </a:rPr>
              <a:t>Μπέρλιχίνγκεν</a:t>
            </a:r>
            <a:r>
              <a:rPr lang="el-GR" sz="1050" dirty="0">
                <a:latin typeface="Arial" pitchFamily="34" charset="0"/>
                <a:cs typeface="Arial" pitchFamily="34" charset="0"/>
              </a:rPr>
              <a:t>, 1773)</a:t>
            </a:r>
          </a:p>
          <a:p>
            <a:pPr marL="274320" indent="-274320">
              <a:lnSpc>
                <a:spcPct val="90000"/>
              </a:lnSpc>
              <a:spcBef>
                <a:spcPts val="580"/>
              </a:spcBef>
              <a:buFont typeface="Wingdings 2"/>
              <a:buChar char=""/>
              <a:defRPr/>
            </a:pPr>
            <a:r>
              <a:rPr lang="en-US" sz="1050" i="1" dirty="0" err="1">
                <a:latin typeface="Arial" pitchFamily="34" charset="0"/>
                <a:cs typeface="Arial" pitchFamily="34" charset="0"/>
              </a:rPr>
              <a:t>Clavigo</a:t>
            </a:r>
            <a:r>
              <a:rPr lang="en-US" sz="1050" dirty="0">
                <a:latin typeface="Arial" pitchFamily="34" charset="0"/>
                <a:cs typeface="Arial" pitchFamily="34" charset="0"/>
              </a:rPr>
              <a:t> (</a:t>
            </a:r>
            <a:r>
              <a:rPr lang="el-GR" sz="1050" dirty="0" err="1">
                <a:latin typeface="Arial" pitchFamily="34" charset="0"/>
                <a:cs typeface="Arial" pitchFamily="34" charset="0"/>
              </a:rPr>
              <a:t>Κλαβίγκο</a:t>
            </a:r>
            <a:r>
              <a:rPr lang="el-GR" sz="1050" dirty="0">
                <a:latin typeface="Arial" pitchFamily="34" charset="0"/>
                <a:cs typeface="Arial" pitchFamily="34" charset="0"/>
              </a:rPr>
              <a:t>, 1774)</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Egmont</a:t>
            </a:r>
            <a:r>
              <a:rPr lang="en-US" sz="1050" dirty="0">
                <a:latin typeface="Arial" pitchFamily="34" charset="0"/>
                <a:cs typeface="Arial" pitchFamily="34" charset="0"/>
              </a:rPr>
              <a:t> (</a:t>
            </a:r>
            <a:r>
              <a:rPr lang="el-GR" sz="1050" dirty="0" err="1">
                <a:latin typeface="Arial" pitchFamily="34" charset="0"/>
                <a:cs typeface="Arial" pitchFamily="34" charset="0"/>
              </a:rPr>
              <a:t>Έγκμοντ</a:t>
            </a:r>
            <a:r>
              <a:rPr lang="el-GR" sz="1050" dirty="0">
                <a:latin typeface="Arial" pitchFamily="34" charset="0"/>
                <a:cs typeface="Arial" pitchFamily="34" charset="0"/>
              </a:rPr>
              <a:t>, 1775)</a:t>
            </a:r>
          </a:p>
          <a:p>
            <a:pPr marL="274320" indent="-274320">
              <a:lnSpc>
                <a:spcPct val="90000"/>
              </a:lnSpc>
              <a:spcBef>
                <a:spcPts val="580"/>
              </a:spcBef>
              <a:buFont typeface="Wingdings 2"/>
              <a:buChar char=""/>
              <a:defRPr/>
            </a:pPr>
            <a:r>
              <a:rPr lang="en-US" sz="1050" i="1" dirty="0" err="1">
                <a:latin typeface="Arial" pitchFamily="34" charset="0"/>
                <a:cs typeface="Arial" pitchFamily="34" charset="0"/>
              </a:rPr>
              <a:t>Iphigenie</a:t>
            </a:r>
            <a:r>
              <a:rPr lang="en-US" sz="1050" i="1" dirty="0">
                <a:latin typeface="Arial" pitchFamily="34" charset="0"/>
                <a:cs typeface="Arial" pitchFamily="34" charset="0"/>
              </a:rPr>
              <a:t> auf Tauris</a:t>
            </a:r>
            <a:r>
              <a:rPr lang="en-US" sz="1050" dirty="0">
                <a:latin typeface="Arial" pitchFamily="34" charset="0"/>
                <a:cs typeface="Arial" pitchFamily="34" charset="0"/>
              </a:rPr>
              <a:t> (</a:t>
            </a:r>
            <a:r>
              <a:rPr lang="el-GR" sz="1050" dirty="0">
                <a:latin typeface="Arial" pitchFamily="34" charset="0"/>
                <a:cs typeface="Arial" pitchFamily="34" charset="0"/>
              </a:rPr>
              <a:t>Ιφιγένεια εν </a:t>
            </a:r>
            <a:r>
              <a:rPr lang="el-GR" sz="1050" dirty="0" err="1">
                <a:latin typeface="Arial" pitchFamily="34" charset="0"/>
                <a:cs typeface="Arial" pitchFamily="34" charset="0"/>
              </a:rPr>
              <a:t>Ταύροις</a:t>
            </a:r>
            <a:r>
              <a:rPr lang="el-GR" sz="1050" dirty="0">
                <a:latin typeface="Arial" pitchFamily="34" charset="0"/>
                <a:cs typeface="Arial" pitchFamily="34" charset="0"/>
              </a:rPr>
              <a:t>, 1779)</a:t>
            </a:r>
          </a:p>
          <a:p>
            <a:pPr marL="274320" indent="-274320">
              <a:lnSpc>
                <a:spcPct val="90000"/>
              </a:lnSpc>
              <a:spcBef>
                <a:spcPts val="580"/>
              </a:spcBef>
              <a:buFont typeface="Wingdings 2"/>
              <a:buChar char=""/>
              <a:defRPr/>
            </a:pPr>
            <a:r>
              <a:rPr lang="en-US" sz="1050" i="1" dirty="0" err="1">
                <a:latin typeface="Arial" pitchFamily="34" charset="0"/>
                <a:cs typeface="Arial" pitchFamily="34" charset="0"/>
              </a:rPr>
              <a:t>Torquato</a:t>
            </a:r>
            <a:r>
              <a:rPr lang="en-US" sz="1050" i="1" dirty="0">
                <a:latin typeface="Arial" pitchFamily="34" charset="0"/>
                <a:cs typeface="Arial" pitchFamily="34" charset="0"/>
              </a:rPr>
              <a:t> Tasso</a:t>
            </a:r>
            <a:r>
              <a:rPr lang="en-US" sz="1050" dirty="0">
                <a:latin typeface="Arial" pitchFamily="34" charset="0"/>
                <a:cs typeface="Arial" pitchFamily="34" charset="0"/>
              </a:rPr>
              <a:t> (</a:t>
            </a:r>
            <a:r>
              <a:rPr lang="el-GR" sz="1050" dirty="0" err="1">
                <a:latin typeface="Arial" pitchFamily="34" charset="0"/>
                <a:cs typeface="Arial" pitchFamily="34" charset="0"/>
              </a:rPr>
              <a:t>Τορκουάτο</a:t>
            </a:r>
            <a:r>
              <a:rPr lang="el-GR" sz="1050" dirty="0">
                <a:latin typeface="Arial" pitchFamily="34" charset="0"/>
                <a:cs typeface="Arial" pitchFamily="34" charset="0"/>
              </a:rPr>
              <a:t> Τάσσο, 1780)</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Faust</a:t>
            </a:r>
            <a:r>
              <a:rPr lang="en-US" sz="1050" dirty="0">
                <a:latin typeface="Arial" pitchFamily="34" charset="0"/>
                <a:cs typeface="Arial" pitchFamily="34" charset="0"/>
              </a:rPr>
              <a:t> (</a:t>
            </a:r>
            <a:r>
              <a:rPr lang="el-GR" sz="1050" dirty="0" err="1">
                <a:latin typeface="Arial" pitchFamily="34" charset="0"/>
                <a:cs typeface="Arial" pitchFamily="34" charset="0"/>
              </a:rPr>
              <a:t>Φάουστ</a:t>
            </a:r>
            <a:r>
              <a:rPr lang="el-GR" sz="1050" dirty="0">
                <a:latin typeface="Arial" pitchFamily="34" charset="0"/>
                <a:cs typeface="Arial" pitchFamily="34" charset="0"/>
              </a:rPr>
              <a:t>, </a:t>
            </a:r>
            <a:r>
              <a:rPr lang="el-GR" sz="1050" dirty="0" err="1">
                <a:latin typeface="Arial" pitchFamily="34" charset="0"/>
                <a:cs typeface="Arial" pitchFamily="34" charset="0"/>
              </a:rPr>
              <a:t>Α΄μέρος</a:t>
            </a:r>
            <a:r>
              <a:rPr lang="el-GR" sz="1050" dirty="0">
                <a:latin typeface="Arial" pitchFamily="34" charset="0"/>
                <a:cs typeface="Arial" pitchFamily="34" charset="0"/>
              </a:rPr>
              <a:t> 1808, </a:t>
            </a:r>
            <a:r>
              <a:rPr lang="el-GR" sz="1050" dirty="0" err="1">
                <a:latin typeface="Arial" pitchFamily="34" charset="0"/>
                <a:cs typeface="Arial" pitchFamily="34" charset="0"/>
              </a:rPr>
              <a:t>Β΄μέρος</a:t>
            </a:r>
            <a:r>
              <a:rPr lang="el-GR" sz="1050" dirty="0">
                <a:latin typeface="Arial" pitchFamily="34" charset="0"/>
                <a:cs typeface="Arial" pitchFamily="34" charset="0"/>
              </a:rPr>
              <a:t> 1832)</a:t>
            </a:r>
          </a:p>
          <a:p>
            <a:pPr marL="274320" indent="-274320">
              <a:lnSpc>
                <a:spcPct val="90000"/>
              </a:lnSpc>
              <a:spcBef>
                <a:spcPts val="580"/>
              </a:spcBef>
              <a:buFont typeface="Wingdings 2"/>
              <a:buChar char=""/>
              <a:defRPr/>
            </a:pPr>
            <a:endParaRPr lang="el-GR" sz="1050" dirty="0">
              <a:latin typeface="Arial" pitchFamily="34" charset="0"/>
              <a:cs typeface="Arial" pitchFamily="34" charset="0"/>
            </a:endParaRPr>
          </a:p>
          <a:p>
            <a:pPr marL="274320" indent="-274320">
              <a:lnSpc>
                <a:spcPct val="90000"/>
              </a:lnSpc>
              <a:spcBef>
                <a:spcPts val="580"/>
              </a:spcBef>
              <a:buFont typeface="Wingdings 2"/>
              <a:buChar char=""/>
              <a:defRPr/>
            </a:pPr>
            <a:r>
              <a:rPr lang="el-GR" sz="1050" b="1" dirty="0">
                <a:latin typeface="Arial" pitchFamily="34" charset="0"/>
                <a:cs typeface="Arial" pitchFamily="34" charset="0"/>
              </a:rPr>
              <a:t>Μυθιστορήματα</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Die Leiden des </a:t>
            </a:r>
            <a:r>
              <a:rPr lang="en-US" sz="1050" i="1" dirty="0" err="1">
                <a:latin typeface="Arial" pitchFamily="34" charset="0"/>
                <a:cs typeface="Arial" pitchFamily="34" charset="0"/>
              </a:rPr>
              <a:t>jungen</a:t>
            </a:r>
            <a:r>
              <a:rPr lang="en-US" sz="1050" i="1" dirty="0">
                <a:latin typeface="Arial" pitchFamily="34" charset="0"/>
                <a:cs typeface="Arial" pitchFamily="34" charset="0"/>
              </a:rPr>
              <a:t> </a:t>
            </a:r>
            <a:r>
              <a:rPr lang="en-US" sz="1050" i="1" dirty="0" err="1">
                <a:latin typeface="Arial" pitchFamily="34" charset="0"/>
                <a:cs typeface="Arial" pitchFamily="34" charset="0"/>
              </a:rPr>
              <a:t>Werthers</a:t>
            </a:r>
            <a:r>
              <a:rPr lang="en-US" sz="1050" dirty="0">
                <a:latin typeface="Arial" pitchFamily="34" charset="0"/>
                <a:cs typeface="Arial" pitchFamily="34" charset="0"/>
              </a:rPr>
              <a:t> (</a:t>
            </a:r>
            <a:r>
              <a:rPr lang="el-GR" sz="1050" dirty="0">
                <a:latin typeface="Arial" pitchFamily="34" charset="0"/>
                <a:cs typeface="Arial" pitchFamily="34" charset="0"/>
              </a:rPr>
              <a:t>Τα πάθη του νεαρού </a:t>
            </a:r>
            <a:r>
              <a:rPr lang="el-GR" sz="1050" dirty="0" err="1">
                <a:latin typeface="Arial" pitchFamily="34" charset="0"/>
                <a:cs typeface="Arial" pitchFamily="34" charset="0"/>
              </a:rPr>
              <a:t>Βέρθερου</a:t>
            </a:r>
            <a:r>
              <a:rPr lang="el-GR" sz="1050" dirty="0">
                <a:latin typeface="Arial" pitchFamily="34" charset="0"/>
                <a:cs typeface="Arial" pitchFamily="34" charset="0"/>
              </a:rPr>
              <a:t>, 1774)</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Wilhelm </a:t>
            </a:r>
            <a:r>
              <a:rPr lang="en-US" sz="1050" i="1" dirty="0" err="1">
                <a:latin typeface="Arial" pitchFamily="34" charset="0"/>
                <a:cs typeface="Arial" pitchFamily="34" charset="0"/>
              </a:rPr>
              <a:t>Meisters</a:t>
            </a:r>
            <a:r>
              <a:rPr lang="en-US" sz="1050" i="1" dirty="0">
                <a:latin typeface="Arial" pitchFamily="34" charset="0"/>
                <a:cs typeface="Arial" pitchFamily="34" charset="0"/>
              </a:rPr>
              <a:t> </a:t>
            </a:r>
            <a:r>
              <a:rPr lang="en-US" sz="1050" i="1" dirty="0" err="1">
                <a:latin typeface="Arial" pitchFamily="34" charset="0"/>
                <a:cs typeface="Arial" pitchFamily="34" charset="0"/>
              </a:rPr>
              <a:t>Lehrjahre</a:t>
            </a:r>
            <a:r>
              <a:rPr lang="en-US" sz="1050" dirty="0">
                <a:latin typeface="Arial" pitchFamily="34" charset="0"/>
                <a:cs typeface="Arial" pitchFamily="34" charset="0"/>
              </a:rPr>
              <a:t> (</a:t>
            </a:r>
            <a:r>
              <a:rPr lang="el-GR" sz="1050" dirty="0">
                <a:latin typeface="Arial" pitchFamily="34" charset="0"/>
                <a:cs typeface="Arial" pitchFamily="34" charset="0"/>
              </a:rPr>
              <a:t>Τα χρόνια της μαθητείας του Βίλχελμ </a:t>
            </a:r>
            <a:r>
              <a:rPr lang="el-GR" sz="1050" dirty="0" err="1">
                <a:latin typeface="Arial" pitchFamily="34" charset="0"/>
                <a:cs typeface="Arial" pitchFamily="34" charset="0"/>
              </a:rPr>
              <a:t>Μάιστερ</a:t>
            </a:r>
            <a:r>
              <a:rPr lang="el-GR" sz="1050" dirty="0">
                <a:latin typeface="Arial" pitchFamily="34" charset="0"/>
                <a:cs typeface="Arial" pitchFamily="34" charset="0"/>
              </a:rPr>
              <a:t>, 1796)</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Wilhelm </a:t>
            </a:r>
            <a:r>
              <a:rPr lang="en-US" sz="1050" i="1" dirty="0" err="1">
                <a:latin typeface="Arial" pitchFamily="34" charset="0"/>
                <a:cs typeface="Arial" pitchFamily="34" charset="0"/>
              </a:rPr>
              <a:t>Meisters</a:t>
            </a:r>
            <a:r>
              <a:rPr lang="en-US" sz="1050" i="1" dirty="0">
                <a:latin typeface="Arial" pitchFamily="34" charset="0"/>
                <a:cs typeface="Arial" pitchFamily="34" charset="0"/>
              </a:rPr>
              <a:t> </a:t>
            </a:r>
            <a:r>
              <a:rPr lang="en-US" sz="1050" i="1" dirty="0" err="1">
                <a:latin typeface="Arial" pitchFamily="34" charset="0"/>
                <a:cs typeface="Arial" pitchFamily="34" charset="0"/>
              </a:rPr>
              <a:t>Wanderjahre</a:t>
            </a:r>
            <a:r>
              <a:rPr lang="en-US" sz="1050" dirty="0">
                <a:latin typeface="Arial" pitchFamily="34" charset="0"/>
                <a:cs typeface="Arial" pitchFamily="34" charset="0"/>
              </a:rPr>
              <a:t> (</a:t>
            </a:r>
            <a:r>
              <a:rPr lang="el-GR" sz="1050" dirty="0">
                <a:latin typeface="Arial" pitchFamily="34" charset="0"/>
                <a:cs typeface="Arial" pitchFamily="34" charset="0"/>
              </a:rPr>
              <a:t>Τα χρόνια της περιπλάνησης του Βίλχελμ </a:t>
            </a:r>
            <a:r>
              <a:rPr lang="el-GR" sz="1050" dirty="0" err="1">
                <a:latin typeface="Arial" pitchFamily="34" charset="0"/>
                <a:cs typeface="Arial" pitchFamily="34" charset="0"/>
              </a:rPr>
              <a:t>Μάιστερ</a:t>
            </a:r>
            <a:r>
              <a:rPr lang="el-GR" sz="1050" dirty="0">
                <a:latin typeface="Arial" pitchFamily="34" charset="0"/>
                <a:cs typeface="Arial" pitchFamily="34" charset="0"/>
              </a:rPr>
              <a:t>, 1807)</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Die </a:t>
            </a:r>
            <a:r>
              <a:rPr lang="en-US" sz="1050" i="1" dirty="0" err="1">
                <a:latin typeface="Arial" pitchFamily="34" charset="0"/>
                <a:cs typeface="Arial" pitchFamily="34" charset="0"/>
              </a:rPr>
              <a:t>Wahlverwandtschaften</a:t>
            </a:r>
            <a:r>
              <a:rPr lang="en-US" sz="1050" dirty="0">
                <a:latin typeface="Arial" pitchFamily="34" charset="0"/>
                <a:cs typeface="Arial" pitchFamily="34" charset="0"/>
              </a:rPr>
              <a:t> (</a:t>
            </a:r>
            <a:r>
              <a:rPr lang="el-GR" sz="1050" dirty="0">
                <a:latin typeface="Arial" pitchFamily="34" charset="0"/>
                <a:cs typeface="Arial" pitchFamily="34" charset="0"/>
              </a:rPr>
              <a:t>Εκλεκτικές συγγένειες, 1809)</a:t>
            </a:r>
          </a:p>
          <a:p>
            <a:pPr marL="274320" indent="-274320">
              <a:lnSpc>
                <a:spcPct val="90000"/>
              </a:lnSpc>
              <a:spcBef>
                <a:spcPts val="580"/>
              </a:spcBef>
              <a:buFont typeface="Wingdings 2"/>
              <a:buChar char=""/>
              <a:defRPr/>
            </a:pPr>
            <a:endParaRPr lang="el-GR" sz="1050" dirty="0">
              <a:latin typeface="Arial" pitchFamily="34" charset="0"/>
              <a:cs typeface="Arial" pitchFamily="34" charset="0"/>
            </a:endParaRPr>
          </a:p>
          <a:p>
            <a:pPr marL="274320" indent="-274320">
              <a:lnSpc>
                <a:spcPct val="90000"/>
              </a:lnSpc>
              <a:spcBef>
                <a:spcPts val="580"/>
              </a:spcBef>
              <a:buFont typeface="Wingdings 2"/>
              <a:buChar char=""/>
              <a:defRPr/>
            </a:pPr>
            <a:r>
              <a:rPr lang="el-GR" sz="1050" b="1" dirty="0">
                <a:latin typeface="Arial" pitchFamily="34" charset="0"/>
                <a:cs typeface="Arial" pitchFamily="34" charset="0"/>
              </a:rPr>
              <a:t>Λυρική και αφηγηματική ποίηση</a:t>
            </a:r>
          </a:p>
          <a:p>
            <a:pPr marL="274320" indent="-274320">
              <a:lnSpc>
                <a:spcPct val="90000"/>
              </a:lnSpc>
              <a:spcBef>
                <a:spcPts val="580"/>
              </a:spcBef>
              <a:buFont typeface="Wingdings 2"/>
              <a:buChar char=""/>
              <a:defRPr/>
            </a:pPr>
            <a:r>
              <a:rPr lang="en-US" sz="1050" i="1" dirty="0" err="1">
                <a:latin typeface="Arial" pitchFamily="34" charset="0"/>
                <a:cs typeface="Arial" pitchFamily="34" charset="0"/>
              </a:rPr>
              <a:t>Mailied</a:t>
            </a:r>
            <a:r>
              <a:rPr lang="en-US" sz="1050" dirty="0">
                <a:latin typeface="Arial" pitchFamily="34" charset="0"/>
                <a:cs typeface="Arial" pitchFamily="34" charset="0"/>
              </a:rPr>
              <a:t> (</a:t>
            </a:r>
            <a:r>
              <a:rPr lang="el-GR" sz="1050" dirty="0">
                <a:latin typeface="Arial" pitchFamily="34" charset="0"/>
                <a:cs typeface="Arial" pitchFamily="34" charset="0"/>
              </a:rPr>
              <a:t>Τραγούδι του Μάη, 1771)</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Prometheus</a:t>
            </a:r>
            <a:r>
              <a:rPr lang="en-US" sz="1050" dirty="0">
                <a:latin typeface="Arial" pitchFamily="34" charset="0"/>
                <a:cs typeface="Arial" pitchFamily="34" charset="0"/>
              </a:rPr>
              <a:t> (</a:t>
            </a:r>
            <a:r>
              <a:rPr lang="el-GR" sz="1050" dirty="0">
                <a:latin typeface="Arial" pitchFamily="34" charset="0"/>
                <a:cs typeface="Arial" pitchFamily="34" charset="0"/>
              </a:rPr>
              <a:t>Προμηθέας, 1774)</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An den Mond</a:t>
            </a:r>
            <a:r>
              <a:rPr lang="en-US" sz="1050" dirty="0">
                <a:latin typeface="Arial" pitchFamily="34" charset="0"/>
                <a:cs typeface="Arial" pitchFamily="34" charset="0"/>
              </a:rPr>
              <a:t> (</a:t>
            </a:r>
            <a:r>
              <a:rPr lang="el-GR" sz="1050" dirty="0">
                <a:latin typeface="Arial" pitchFamily="34" charset="0"/>
                <a:cs typeface="Arial" pitchFamily="34" charset="0"/>
              </a:rPr>
              <a:t>Στη σελήνη, 1777)</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Der </a:t>
            </a:r>
            <a:r>
              <a:rPr lang="en-US" sz="1050" i="1" dirty="0" err="1">
                <a:latin typeface="Arial" pitchFamily="34" charset="0"/>
                <a:cs typeface="Arial" pitchFamily="34" charset="0"/>
              </a:rPr>
              <a:t>Erlkönig</a:t>
            </a:r>
            <a:r>
              <a:rPr lang="en-US" sz="1050" dirty="0">
                <a:latin typeface="Arial" pitchFamily="34" charset="0"/>
                <a:cs typeface="Arial" pitchFamily="34" charset="0"/>
              </a:rPr>
              <a:t> (</a:t>
            </a:r>
            <a:r>
              <a:rPr lang="el-GR" sz="1050" dirty="0">
                <a:latin typeface="Arial" pitchFamily="34" charset="0"/>
                <a:cs typeface="Arial" pitchFamily="34" charset="0"/>
              </a:rPr>
              <a:t>Ο βασιλιάς των ξωτικών, 1782)</a:t>
            </a:r>
          </a:p>
          <a:p>
            <a:pPr marL="274320" indent="-274320">
              <a:lnSpc>
                <a:spcPct val="90000"/>
              </a:lnSpc>
              <a:spcBef>
                <a:spcPts val="580"/>
              </a:spcBef>
              <a:buFont typeface="Wingdings 2"/>
              <a:buChar char=""/>
              <a:defRPr/>
            </a:pPr>
            <a:r>
              <a:rPr lang="en-US" sz="1050" i="1" dirty="0" err="1">
                <a:latin typeface="Arial" pitchFamily="34" charset="0"/>
                <a:cs typeface="Arial" pitchFamily="34" charset="0"/>
              </a:rPr>
              <a:t>Römische</a:t>
            </a:r>
            <a:r>
              <a:rPr lang="en-US" sz="1050" i="1" dirty="0">
                <a:latin typeface="Arial" pitchFamily="34" charset="0"/>
                <a:cs typeface="Arial" pitchFamily="34" charset="0"/>
              </a:rPr>
              <a:t> </a:t>
            </a:r>
            <a:r>
              <a:rPr lang="en-US" sz="1050" i="1" dirty="0" err="1">
                <a:latin typeface="Arial" pitchFamily="34" charset="0"/>
                <a:cs typeface="Arial" pitchFamily="34" charset="0"/>
              </a:rPr>
              <a:t>Elegien</a:t>
            </a:r>
            <a:r>
              <a:rPr lang="en-US" sz="1050" dirty="0">
                <a:latin typeface="Arial" pitchFamily="34" charset="0"/>
                <a:cs typeface="Arial" pitchFamily="34" charset="0"/>
              </a:rPr>
              <a:t> (</a:t>
            </a:r>
            <a:r>
              <a:rPr lang="el-GR" sz="1050" dirty="0">
                <a:latin typeface="Arial" pitchFamily="34" charset="0"/>
                <a:cs typeface="Arial" pitchFamily="34" charset="0"/>
              </a:rPr>
              <a:t>Ρωμαϊκές ελεγείες, 1788)</a:t>
            </a:r>
          </a:p>
          <a:p>
            <a:pPr marL="274320" indent="-274320">
              <a:lnSpc>
                <a:spcPct val="90000"/>
              </a:lnSpc>
              <a:spcBef>
                <a:spcPts val="580"/>
              </a:spcBef>
              <a:buFont typeface="Wingdings 2"/>
              <a:buChar char=""/>
              <a:defRPr/>
            </a:pPr>
            <a:r>
              <a:rPr lang="en-US" sz="1050" i="1" dirty="0" err="1">
                <a:latin typeface="Arial" pitchFamily="34" charset="0"/>
                <a:cs typeface="Arial" pitchFamily="34" charset="0"/>
              </a:rPr>
              <a:t>Venezianische</a:t>
            </a:r>
            <a:r>
              <a:rPr lang="en-US" sz="1050" i="1" dirty="0">
                <a:latin typeface="Arial" pitchFamily="34" charset="0"/>
                <a:cs typeface="Arial" pitchFamily="34" charset="0"/>
              </a:rPr>
              <a:t> </a:t>
            </a:r>
            <a:r>
              <a:rPr lang="en-US" sz="1050" i="1" dirty="0" err="1">
                <a:latin typeface="Arial" pitchFamily="34" charset="0"/>
                <a:cs typeface="Arial" pitchFamily="34" charset="0"/>
              </a:rPr>
              <a:t>Epigramme</a:t>
            </a:r>
            <a:r>
              <a:rPr lang="en-US" sz="1050" dirty="0">
                <a:latin typeface="Arial" pitchFamily="34" charset="0"/>
                <a:cs typeface="Arial" pitchFamily="34" charset="0"/>
              </a:rPr>
              <a:t> (</a:t>
            </a:r>
            <a:r>
              <a:rPr lang="el-GR" sz="1050" dirty="0">
                <a:latin typeface="Arial" pitchFamily="34" charset="0"/>
                <a:cs typeface="Arial" pitchFamily="34" charset="0"/>
              </a:rPr>
              <a:t>Βενετσιάνικα επιγράμματα, 1790)</a:t>
            </a:r>
          </a:p>
          <a:p>
            <a:pPr marL="274320" indent="-274320">
              <a:lnSpc>
                <a:spcPct val="90000"/>
              </a:lnSpc>
              <a:spcBef>
                <a:spcPts val="580"/>
              </a:spcBef>
              <a:buFont typeface="Wingdings 2"/>
              <a:buChar char=""/>
              <a:defRPr/>
            </a:pPr>
            <a:r>
              <a:rPr lang="en-US" sz="1050" i="1" dirty="0" err="1">
                <a:latin typeface="Arial" pitchFamily="34" charset="0"/>
                <a:cs typeface="Arial" pitchFamily="34" charset="0"/>
              </a:rPr>
              <a:t>Xenien</a:t>
            </a:r>
            <a:r>
              <a:rPr lang="en-US" sz="1050" dirty="0">
                <a:latin typeface="Arial" pitchFamily="34" charset="0"/>
                <a:cs typeface="Arial" pitchFamily="34" charset="0"/>
              </a:rPr>
              <a:t> (</a:t>
            </a:r>
            <a:r>
              <a:rPr lang="el-GR" sz="1050" dirty="0">
                <a:latin typeface="Arial" pitchFamily="34" charset="0"/>
                <a:cs typeface="Arial" pitchFamily="34" charset="0"/>
              </a:rPr>
              <a:t>Ξένια, με τον </a:t>
            </a:r>
            <a:r>
              <a:rPr lang="el-GR" sz="1050" dirty="0" err="1">
                <a:latin typeface="Arial" pitchFamily="34" charset="0"/>
                <a:cs typeface="Arial" pitchFamily="34" charset="0"/>
              </a:rPr>
              <a:t>Φρήντριχ</a:t>
            </a:r>
            <a:r>
              <a:rPr lang="el-GR" sz="1050" dirty="0">
                <a:latin typeface="Arial" pitchFamily="34" charset="0"/>
                <a:cs typeface="Arial" pitchFamily="34" charset="0"/>
              </a:rPr>
              <a:t> </a:t>
            </a:r>
            <a:r>
              <a:rPr lang="el-GR" sz="1050" dirty="0" err="1">
                <a:latin typeface="Arial" pitchFamily="34" charset="0"/>
                <a:cs typeface="Arial" pitchFamily="34" charset="0"/>
              </a:rPr>
              <a:t>Σίλλερ</a:t>
            </a:r>
            <a:r>
              <a:rPr lang="el-GR" sz="1050" dirty="0">
                <a:latin typeface="Arial" pitchFamily="34" charset="0"/>
                <a:cs typeface="Arial" pitchFamily="34" charset="0"/>
              </a:rPr>
              <a:t>, 1796)</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Hermann und Dorothea</a:t>
            </a:r>
            <a:r>
              <a:rPr lang="en-US" sz="1050" dirty="0">
                <a:latin typeface="Arial" pitchFamily="34" charset="0"/>
                <a:cs typeface="Arial" pitchFamily="34" charset="0"/>
              </a:rPr>
              <a:t> (</a:t>
            </a:r>
            <a:r>
              <a:rPr lang="el-GR" sz="1050" dirty="0">
                <a:latin typeface="Arial" pitchFamily="34" charset="0"/>
                <a:cs typeface="Arial" pitchFamily="34" charset="0"/>
              </a:rPr>
              <a:t>Χέρμαν και Δωροθέα, 1798)</a:t>
            </a:r>
          </a:p>
          <a:p>
            <a:pPr marL="274320" indent="-274320">
              <a:lnSpc>
                <a:spcPct val="90000"/>
              </a:lnSpc>
              <a:spcBef>
                <a:spcPts val="580"/>
              </a:spcBef>
              <a:buFont typeface="Wingdings 2"/>
              <a:buChar char=""/>
              <a:defRPr/>
            </a:pPr>
            <a:r>
              <a:rPr lang="en-US" sz="1050" i="1" dirty="0">
                <a:latin typeface="Arial" pitchFamily="34" charset="0"/>
                <a:cs typeface="Arial" pitchFamily="34" charset="0"/>
              </a:rPr>
              <a:t>West-</a:t>
            </a:r>
            <a:r>
              <a:rPr lang="en-US" sz="1050" i="1" dirty="0" err="1">
                <a:latin typeface="Arial" pitchFamily="34" charset="0"/>
                <a:cs typeface="Arial" pitchFamily="34" charset="0"/>
              </a:rPr>
              <a:t>östlicher</a:t>
            </a:r>
            <a:r>
              <a:rPr lang="en-US" sz="1050" i="1" dirty="0">
                <a:latin typeface="Arial" pitchFamily="34" charset="0"/>
                <a:cs typeface="Arial" pitchFamily="34" charset="0"/>
              </a:rPr>
              <a:t> Divan</a:t>
            </a:r>
            <a:r>
              <a:rPr lang="en-US" sz="1050" dirty="0">
                <a:latin typeface="Arial" pitchFamily="34" charset="0"/>
                <a:cs typeface="Arial" pitchFamily="34" charset="0"/>
              </a:rPr>
              <a:t> (</a:t>
            </a:r>
            <a:r>
              <a:rPr lang="el-GR" sz="1050" dirty="0">
                <a:latin typeface="Arial" pitchFamily="34" charset="0"/>
                <a:cs typeface="Arial" pitchFamily="34" charset="0"/>
              </a:rPr>
              <a:t>Ανατολικό-δυτικό </a:t>
            </a:r>
            <a:r>
              <a:rPr lang="el-GR" sz="1050" dirty="0" err="1">
                <a:latin typeface="Arial" pitchFamily="34" charset="0"/>
                <a:cs typeface="Arial" pitchFamily="34" charset="0"/>
              </a:rPr>
              <a:t>Ντιβάν</a:t>
            </a:r>
            <a:r>
              <a:rPr lang="el-GR" sz="1050" dirty="0">
                <a:latin typeface="Arial" pitchFamily="34" charset="0"/>
                <a:cs typeface="Arial" pitchFamily="34" charset="0"/>
              </a:rPr>
              <a:t>, 1819)</a:t>
            </a:r>
          </a:p>
          <a:p>
            <a:pPr marL="274320" indent="-274320">
              <a:lnSpc>
                <a:spcPct val="90000"/>
              </a:lnSpc>
              <a:spcBef>
                <a:spcPts val="580"/>
              </a:spcBef>
              <a:buFont typeface="Wingdings 2"/>
              <a:buChar char=""/>
              <a:defRPr/>
            </a:pPr>
            <a:endParaRPr lang="el-GR" sz="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42000"/>
                <a:hueMod val="42000"/>
                <a:satMod val="124000"/>
                <a:lumMod val="62000"/>
              </a:schemeClr>
              <a:schemeClr val="bg2">
                <a:tint val="96000"/>
                <a:satMod val="130000"/>
              </a:schemeClr>
            </a:duotone>
          </a:blip>
          <a:stretch/>
        </a:blipFill>
        <a:effectLst/>
      </p:bgPr>
    </p:bg>
    <p:spTree>
      <p:nvGrpSpPr>
        <p:cNvPr id="1" name=""/>
        <p:cNvGrpSpPr/>
        <p:nvPr/>
      </p:nvGrpSpPr>
      <p:grpSpPr>
        <a:xfrm>
          <a:off x="0" y="0"/>
          <a:ext cx="0" cy="0"/>
          <a:chOff x="0" y="0"/>
          <a:chExt cx="0" cy="0"/>
        </a:xfrm>
      </p:grpSpPr>
      <p:sp>
        <p:nvSpPr>
          <p:cNvPr id="11266" name="1 - Τίτλος">
            <a:extLst>
              <a:ext uri="{FF2B5EF4-FFF2-40B4-BE49-F238E27FC236}">
                <a16:creationId xmlns:a16="http://schemas.microsoft.com/office/drawing/2014/main" id="{EC6F4307-0F22-4B4A-92E2-8CBEC01458B5}"/>
              </a:ext>
            </a:extLst>
          </p:cNvPr>
          <p:cNvSpPr>
            <a:spLocks noGrp="1"/>
          </p:cNvSpPr>
          <p:nvPr>
            <p:ph type="title"/>
          </p:nvPr>
        </p:nvSpPr>
        <p:spPr>
          <a:xfrm>
            <a:off x="5285608" y="452718"/>
            <a:ext cx="4765226" cy="1400530"/>
          </a:xfrm>
        </p:spPr>
        <p:txBody>
          <a:bodyPr>
            <a:normAutofit/>
          </a:bodyPr>
          <a:lstStyle/>
          <a:p>
            <a:pPr eaLnBrk="1" hangingPunct="1"/>
            <a:r>
              <a:rPr lang="el-GR" altLang="el-GR" b="1" i="1"/>
              <a:t>Ο επαναστάτης Τιτάνας</a:t>
            </a:r>
          </a:p>
        </p:txBody>
      </p:sp>
      <p:pic>
        <p:nvPicPr>
          <p:cNvPr id="1028" name="Picture 4">
            <a:extLst>
              <a:ext uri="{FF2B5EF4-FFF2-40B4-BE49-F238E27FC236}">
                <a16:creationId xmlns:a16="http://schemas.microsoft.com/office/drawing/2014/main" id="{E9399BCE-8E77-4A53-819D-3CB10874175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1206" b="29606"/>
          <a:stretch/>
        </p:blipFill>
        <p:spPr bwMode="auto">
          <a:xfrm>
            <a:off x="-1" y="10"/>
            <a:ext cx="4634681" cy="342899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E011C33B-90EB-4505-92F4-2BF354B4B05D}"/>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3" b="1368"/>
          <a:stretch/>
        </p:blipFill>
        <p:spPr bwMode="auto">
          <a:xfrm>
            <a:off x="3222" y="3429001"/>
            <a:ext cx="4634681" cy="3428538"/>
          </a:xfrm>
          <a:prstGeom prst="rect">
            <a:avLst/>
          </a:prstGeom>
          <a:noFill/>
          <a:extLst>
            <a:ext uri="{909E8E84-426E-40DD-AFC4-6F175D3DCCD1}">
              <a14:hiddenFill xmlns:a14="http://schemas.microsoft.com/office/drawing/2010/main">
                <a:solidFill>
                  <a:srgbClr val="FFFFFF"/>
                </a:solidFill>
              </a14:hiddenFill>
            </a:ext>
          </a:extLst>
        </p:spPr>
      </p:pic>
      <p:sp>
        <p:nvSpPr>
          <p:cNvPr id="10243" name="2 - Θέση περιεχομένου">
            <a:extLst>
              <a:ext uri="{FF2B5EF4-FFF2-40B4-BE49-F238E27FC236}">
                <a16:creationId xmlns:a16="http://schemas.microsoft.com/office/drawing/2014/main" id="{A27FA312-FD5D-4009-AD2C-D5C93B17ABA6}"/>
              </a:ext>
            </a:extLst>
          </p:cNvPr>
          <p:cNvSpPr>
            <a:spLocks noGrp="1"/>
          </p:cNvSpPr>
          <p:nvPr>
            <p:ph sz="quarter" idx="1"/>
          </p:nvPr>
        </p:nvSpPr>
        <p:spPr>
          <a:xfrm>
            <a:off x="5285608" y="2052918"/>
            <a:ext cx="5911127" cy="4195481"/>
          </a:xfrm>
        </p:spPr>
        <p:txBody>
          <a:bodyPr>
            <a:normAutofit/>
          </a:bodyPr>
          <a:lstStyle/>
          <a:p>
            <a:pPr marL="274320" indent="-274320">
              <a:lnSpc>
                <a:spcPct val="90000"/>
              </a:lnSpc>
              <a:spcBef>
                <a:spcPts val="580"/>
              </a:spcBef>
              <a:buFont typeface="Wingdings 2"/>
              <a:buChar char=""/>
              <a:defRPr/>
            </a:pPr>
            <a:r>
              <a:rPr lang="el-GR" sz="1000" dirty="0"/>
              <a:t>Ο ρομαντικός ήρωας δρα ως </a:t>
            </a:r>
            <a:r>
              <a:rPr lang="el-GR" sz="1000" b="1" dirty="0"/>
              <a:t>επαναστάτης Τιτάνας </a:t>
            </a:r>
            <a:r>
              <a:rPr lang="el-GR" sz="1000" dirty="0"/>
              <a:t>απέναντι στην κοινωνία και τον ίδιο το Θεό.  Ο </a:t>
            </a:r>
            <a:r>
              <a:rPr lang="el-GR" sz="1000" b="1" dirty="0"/>
              <a:t>Προμηθέας </a:t>
            </a:r>
            <a:r>
              <a:rPr lang="el-GR" sz="1000" dirty="0"/>
              <a:t>γίνεται το σύμβολο του εξεγερμένου ανθρώπου που αντιστέκεται στους θεούς και στρατεύεται στο έργο της </a:t>
            </a:r>
            <a:r>
              <a:rPr lang="el-GR" sz="1000" dirty="0" err="1"/>
              <a:t>εξανθρώπισης</a:t>
            </a:r>
            <a:r>
              <a:rPr lang="el-GR" sz="1000" dirty="0"/>
              <a:t> του κόσμου</a:t>
            </a:r>
            <a:r>
              <a:rPr lang="en-US" sz="1000" dirty="0"/>
              <a:t>.</a:t>
            </a:r>
            <a:endParaRPr lang="el-GR" sz="1000" dirty="0"/>
          </a:p>
          <a:p>
            <a:pPr marL="274320" indent="-274320">
              <a:lnSpc>
                <a:spcPct val="90000"/>
              </a:lnSpc>
              <a:spcBef>
                <a:spcPts val="580"/>
              </a:spcBef>
              <a:buFont typeface="Wingdings 2"/>
              <a:buChar char=""/>
              <a:defRPr/>
            </a:pPr>
            <a:endParaRPr lang="el-GR" sz="1000" dirty="0"/>
          </a:p>
          <a:p>
            <a:pPr marL="274320" indent="-274320">
              <a:lnSpc>
                <a:spcPct val="90000"/>
              </a:lnSpc>
              <a:spcBef>
                <a:spcPts val="580"/>
              </a:spcBef>
              <a:buFont typeface="Wingdings 2"/>
              <a:buChar char=""/>
              <a:defRPr/>
            </a:pPr>
            <a:r>
              <a:rPr lang="el-GR" sz="1000" b="1" dirty="0" err="1"/>
              <a:t>Εκδ</a:t>
            </a:r>
            <a:r>
              <a:rPr lang="el-GR" sz="1000" b="1" dirty="0"/>
              <a:t>. ανώνυμα το 1818: Μαίρη </a:t>
            </a:r>
            <a:r>
              <a:rPr lang="el-GR" sz="1000" b="1" dirty="0" err="1"/>
              <a:t>Σέλλεϋ</a:t>
            </a:r>
            <a:r>
              <a:rPr lang="el-GR" sz="1000" dirty="0"/>
              <a:t>, </a:t>
            </a:r>
            <a:r>
              <a:rPr lang="el-GR" sz="1000" b="1" i="1" dirty="0" err="1"/>
              <a:t>Φράνκεσταϊν</a:t>
            </a:r>
            <a:r>
              <a:rPr lang="el-GR" sz="1000" b="1" i="1" dirty="0"/>
              <a:t> ή ο Σύγχρονος Προμηθέας.</a:t>
            </a:r>
          </a:p>
          <a:p>
            <a:pPr marL="274320" indent="-274320">
              <a:lnSpc>
                <a:spcPct val="90000"/>
              </a:lnSpc>
              <a:spcBef>
                <a:spcPts val="580"/>
              </a:spcBef>
              <a:buFont typeface="Wingdings 2"/>
              <a:buChar char=""/>
              <a:defRPr/>
            </a:pPr>
            <a:r>
              <a:rPr lang="el-GR" sz="1000" dirty="0">
                <a:latin typeface="+mn-lt"/>
              </a:rPr>
              <a:t>Το μυθιστόρημα «επιστημονικής φαντασίας» και «τρόμου» λέει την </a:t>
            </a:r>
            <a:r>
              <a:rPr lang="el-GR" sz="1000" i="0" dirty="0">
                <a:effectLst/>
                <a:latin typeface="+mn-lt"/>
              </a:rPr>
              <a:t>ιστορία του νεαρού φοιτητή </a:t>
            </a:r>
            <a:r>
              <a:rPr lang="el-GR" sz="1000" i="0" u="none" strike="noStrike" dirty="0">
                <a:effectLst/>
                <a:latin typeface="+mn-lt"/>
              </a:rPr>
              <a:t>ανατομίας και χειρουργικής</a:t>
            </a:r>
            <a:r>
              <a:rPr lang="el-GR" sz="1000" i="0" dirty="0">
                <a:effectLst/>
                <a:latin typeface="+mn-lt"/>
              </a:rPr>
              <a:t>, Βίκτορ </a:t>
            </a:r>
            <a:r>
              <a:rPr lang="el-GR" sz="1000" i="0" dirty="0" err="1">
                <a:effectLst/>
                <a:latin typeface="+mn-lt"/>
              </a:rPr>
              <a:t>Φρανκεστάιν</a:t>
            </a:r>
            <a:r>
              <a:rPr lang="el-GR" sz="1000" i="0" dirty="0">
                <a:effectLst/>
                <a:latin typeface="+mn-lt"/>
              </a:rPr>
              <a:t> που ανακαλύπτει το μυστικό του πώς να δίνει ζωή σε άψυχα πράγματα μέσω </a:t>
            </a:r>
            <a:r>
              <a:rPr lang="el-GR" sz="1000" i="0" u="none" strike="noStrike" dirty="0">
                <a:effectLst/>
                <a:latin typeface="+mn-lt"/>
              </a:rPr>
              <a:t>αλχημείας,</a:t>
            </a:r>
            <a:r>
              <a:rPr lang="el-GR" sz="1000" i="0" dirty="0">
                <a:effectLst/>
                <a:latin typeface="+mn-lt"/>
              </a:rPr>
              <a:t> αλλά και τους θανάσιμους κινδύνους της γνώσης.</a:t>
            </a:r>
            <a:r>
              <a:rPr lang="el-GR" sz="1000" dirty="0">
                <a:latin typeface="+mn-lt"/>
              </a:rPr>
              <a:t> Κατασκευάζει ένα τέρας το οποίο σκοτώνει τους οικείους του δημιουργού του όπως και την αγαπημένη του.  Προσπαθεί να το σκοτώσει αλλά στο τέλος πεθαίνει και το τέρας εξαφανίζεται.  Το μυθιστόρημα της γυναίκας συγγραφέα αν και είναι γραμμένο μέσα στο ρομαντικό πλαίσιο της αφοσίωσης σε μεγάλες ιδέες και της πίστης στη δύναμη του ατόμου να αλλάξει το πεπρωμένο, υπονομεύει το ανδρικό ρομαντικό αρχέτυπο του ήρωα που ωθεί τη γνώση και την εξουσία πέρα από τους φυσικούς και ηθικούς νόμους.</a:t>
            </a:r>
          </a:p>
          <a:p>
            <a:pPr marL="274320" indent="-274320">
              <a:lnSpc>
                <a:spcPct val="90000"/>
              </a:lnSpc>
              <a:spcBef>
                <a:spcPts val="580"/>
              </a:spcBef>
              <a:buFont typeface="Wingdings 2"/>
              <a:buChar char=""/>
              <a:defRPr/>
            </a:pPr>
            <a:endParaRPr lang="el-GR" sz="1000" dirty="0">
              <a:latin typeface="+mn-lt"/>
            </a:endParaRPr>
          </a:p>
          <a:p>
            <a:pPr marL="0" indent="0">
              <a:lnSpc>
                <a:spcPct val="90000"/>
              </a:lnSpc>
              <a:spcBef>
                <a:spcPts val="580"/>
              </a:spcBef>
              <a:buNone/>
              <a:defRPr/>
            </a:pPr>
            <a:endParaRPr lang="el-GR" sz="1000" dirty="0">
              <a:latin typeface="+mn-lt"/>
            </a:endParaRPr>
          </a:p>
          <a:p>
            <a:pPr marL="0" indent="0">
              <a:lnSpc>
                <a:spcPct val="90000"/>
              </a:lnSpc>
              <a:spcBef>
                <a:spcPts val="580"/>
              </a:spcBef>
              <a:buNone/>
              <a:defRPr/>
            </a:pPr>
            <a:r>
              <a:rPr lang="el-GR" sz="1000" dirty="0">
                <a:latin typeface="+mn-lt"/>
              </a:rPr>
              <a:t>*** Αξίζει να το διαβάσετε και να δείτε παράλληλα την κινηματογραφική διασκευή </a:t>
            </a:r>
            <a:r>
              <a:rPr lang="el-GR" sz="1000" b="0" i="0" dirty="0">
                <a:effectLst/>
                <a:latin typeface="Open Sans" panose="020B0606030504020204" pitchFamily="34" charset="0"/>
              </a:rPr>
              <a:t>του  1994 σε σκηνοθεσία Φράνσις Κόπολα με τον Κένεθ </a:t>
            </a:r>
            <a:r>
              <a:rPr lang="el-GR" sz="1000" b="0" i="0" dirty="0" err="1">
                <a:effectLst/>
                <a:latin typeface="Open Sans" panose="020B0606030504020204" pitchFamily="34" charset="0"/>
              </a:rPr>
              <a:t>Μπράνα</a:t>
            </a:r>
            <a:r>
              <a:rPr lang="el-GR" sz="1000" b="0" i="0" dirty="0">
                <a:effectLst/>
                <a:latin typeface="Open Sans" panose="020B0606030504020204" pitchFamily="34" charset="0"/>
              </a:rPr>
              <a:t> και τον  Ρόμπερτ ντε Νίρο θα ενσαρκώσουν τους κύριους χαρακτήρες.</a:t>
            </a:r>
            <a:endParaRPr lang="el-GR" sz="1000" dirty="0">
              <a:latin typeface="+mn-lt"/>
            </a:endParaRPr>
          </a:p>
          <a:p>
            <a:pPr marL="274320" indent="-274320">
              <a:lnSpc>
                <a:spcPct val="90000"/>
              </a:lnSpc>
              <a:spcBef>
                <a:spcPts val="580"/>
              </a:spcBef>
              <a:buNone/>
              <a:defRPr/>
            </a:pPr>
            <a:r>
              <a:rPr lang="el-GR" sz="1000" dirty="0"/>
              <a:t>	</a:t>
            </a:r>
          </a:p>
          <a:p>
            <a:pPr marL="274320" indent="-274320">
              <a:lnSpc>
                <a:spcPct val="90000"/>
              </a:lnSpc>
              <a:spcBef>
                <a:spcPts val="580"/>
              </a:spcBef>
              <a:buNone/>
              <a:defRPr/>
            </a:pPr>
            <a:endParaRPr lang="el-GR" sz="1000" b="1" dirty="0"/>
          </a:p>
          <a:p>
            <a:pPr marL="274320" indent="-274320">
              <a:lnSpc>
                <a:spcPct val="90000"/>
              </a:lnSpc>
              <a:spcBef>
                <a:spcPts val="580"/>
              </a:spcBef>
              <a:buNone/>
              <a:defRPr/>
            </a:pPr>
            <a:endParaRPr lang="el-GR" sz="1000" dirty="0"/>
          </a:p>
        </p:txBody>
      </p:sp>
    </p:spTree>
  </p:cSld>
  <p:clrMapOvr>
    <a:masterClrMapping/>
  </p:clrMapOvr>
  <p:transition>
    <p:wipe dir="d"/>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42000"/>
                <a:hueMod val="42000"/>
                <a:satMod val="124000"/>
                <a:lumMod val="62000"/>
              </a:schemeClr>
              <a:schemeClr val="bg2">
                <a:tint val="96000"/>
                <a:satMod val="130000"/>
              </a:schemeClr>
            </a:duotone>
          </a:blip>
          <a:stretch/>
        </a:blipFill>
        <a:effectLst/>
      </p:bgPr>
    </p:bg>
    <p:spTree>
      <p:nvGrpSpPr>
        <p:cNvPr id="1" name=""/>
        <p:cNvGrpSpPr/>
        <p:nvPr/>
      </p:nvGrpSpPr>
      <p:grpSpPr>
        <a:xfrm>
          <a:off x="0" y="0"/>
          <a:ext cx="0" cy="0"/>
          <a:chOff x="0" y="0"/>
          <a:chExt cx="0" cy="0"/>
        </a:xfrm>
      </p:grpSpPr>
      <p:sp>
        <p:nvSpPr>
          <p:cNvPr id="17" name="Rectangle 7">
            <a:extLst>
              <a:ext uri="{FF2B5EF4-FFF2-40B4-BE49-F238E27FC236}">
                <a16:creationId xmlns:a16="http://schemas.microsoft.com/office/drawing/2014/main" id="{923E8915-D2AA-4327-A45A-972C3CA95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8" name="Rectangle 9">
            <a:extLst>
              <a:ext uri="{FF2B5EF4-FFF2-40B4-BE49-F238E27FC236}">
                <a16:creationId xmlns:a16="http://schemas.microsoft.com/office/drawing/2014/main" id="{8302FC3C-9804-4950-B721-5FD704BA60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12188952" cy="6858000"/>
          </a:xfrm>
          <a:prstGeom prst="rect">
            <a:avLst/>
          </a:prstGeom>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1">
            <a:extLst>
              <a:ext uri="{FF2B5EF4-FFF2-40B4-BE49-F238E27FC236}">
                <a16:creationId xmlns:a16="http://schemas.microsoft.com/office/drawing/2014/main" id="{6B9695BD-ECF6-49CA-8877-8C493193C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828800"/>
            <a:ext cx="0" cy="3200400"/>
          </a:xfrm>
          <a:prstGeom prst="line">
            <a:avLst/>
          </a:prstGeom>
          <a:ln w="1905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0" name="Picture 13">
            <a:extLst>
              <a:ext uri="{FF2B5EF4-FFF2-40B4-BE49-F238E27FC236}">
                <a16:creationId xmlns:a16="http://schemas.microsoft.com/office/drawing/2014/main" id="{3BC6EBB2-9BDC-4075-BA6B-43A9FBF9C86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b="23320"/>
          <a:stretch/>
        </p:blipFill>
        <p:spPr>
          <a:xfrm>
            <a:off x="8605878" y="6228080"/>
            <a:ext cx="993734" cy="762000"/>
          </a:xfrm>
          <a:prstGeom prst="rect">
            <a:avLst/>
          </a:prstGeom>
        </p:spPr>
      </p:pic>
      <p:sp>
        <p:nvSpPr>
          <p:cNvPr id="16" name="Freeform 5">
            <a:extLst>
              <a:ext uri="{FF2B5EF4-FFF2-40B4-BE49-F238E27FC236}">
                <a16:creationId xmlns:a16="http://schemas.microsoft.com/office/drawing/2014/main" id="{F3798573-F27B-47EB-8EA4-7EE34954C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588" y="0"/>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tx1"/>
          </a:solidFill>
          <a:ln>
            <a:noFill/>
          </a:ln>
        </p:spPr>
      </p:sp>
      <p:sp>
        <p:nvSpPr>
          <p:cNvPr id="2" name="Τίτλος 1">
            <a:extLst>
              <a:ext uri="{FF2B5EF4-FFF2-40B4-BE49-F238E27FC236}">
                <a16:creationId xmlns:a16="http://schemas.microsoft.com/office/drawing/2014/main" id="{C9765B78-B169-45E9-BAFB-8551EDA1E1DD}"/>
              </a:ext>
            </a:extLst>
          </p:cNvPr>
          <p:cNvSpPr>
            <a:spLocks noGrp="1"/>
          </p:cNvSpPr>
          <p:nvPr>
            <p:ph type="title"/>
          </p:nvPr>
        </p:nvSpPr>
        <p:spPr>
          <a:xfrm>
            <a:off x="806195" y="804672"/>
            <a:ext cx="3521359" cy="5248656"/>
          </a:xfrm>
        </p:spPr>
        <p:txBody>
          <a:bodyPr anchor="ctr">
            <a:normAutofit/>
          </a:bodyPr>
          <a:lstStyle/>
          <a:p>
            <a:pPr algn="ctr"/>
            <a:r>
              <a:rPr lang="el-GR" sz="3600" b="1" dirty="0"/>
              <a:t>1820</a:t>
            </a:r>
            <a:r>
              <a:rPr lang="en-US" sz="3600" b="1" dirty="0"/>
              <a:t>:</a:t>
            </a:r>
            <a:r>
              <a:rPr lang="el-GR" sz="3600" b="1" dirty="0"/>
              <a:t> Πέρσι </a:t>
            </a:r>
            <a:r>
              <a:rPr lang="el-GR" sz="3600" b="1" dirty="0" err="1"/>
              <a:t>Σέλλεϋ</a:t>
            </a:r>
            <a:r>
              <a:rPr lang="en-US" sz="3600" b="1" dirty="0"/>
              <a:t>,</a:t>
            </a:r>
            <a:r>
              <a:rPr lang="el-GR" sz="3600" b="1" dirty="0"/>
              <a:t> </a:t>
            </a:r>
            <a:r>
              <a:rPr lang="el-GR" sz="3600" b="1" i="1" dirty="0" err="1"/>
              <a:t>Prometheus</a:t>
            </a:r>
            <a:r>
              <a:rPr lang="el-GR" sz="3600" b="1" i="1" dirty="0"/>
              <a:t> </a:t>
            </a:r>
            <a:r>
              <a:rPr lang="el-GR" sz="3600" b="1" i="1" dirty="0" err="1"/>
              <a:t>Unbound</a:t>
            </a:r>
            <a:r>
              <a:rPr lang="el-GR" sz="3600" b="1" dirty="0"/>
              <a:t> </a:t>
            </a:r>
            <a:r>
              <a:rPr lang="el-GR" sz="3600" dirty="0"/>
              <a:t>(</a:t>
            </a:r>
            <a:r>
              <a:rPr lang="el-GR" sz="3600" b="1" i="1" dirty="0"/>
              <a:t>Προμηθέας </a:t>
            </a:r>
            <a:r>
              <a:rPr lang="el-GR" sz="3600" b="1" i="1" dirty="0" err="1"/>
              <a:t>Λυόμενος</a:t>
            </a:r>
            <a:r>
              <a:rPr lang="el-GR" sz="3600" dirty="0"/>
              <a:t>)</a:t>
            </a:r>
          </a:p>
        </p:txBody>
      </p:sp>
      <p:sp>
        <p:nvSpPr>
          <p:cNvPr id="3" name="Θέση περιεχομένου 2">
            <a:extLst>
              <a:ext uri="{FF2B5EF4-FFF2-40B4-BE49-F238E27FC236}">
                <a16:creationId xmlns:a16="http://schemas.microsoft.com/office/drawing/2014/main" id="{2505233E-27EF-43D5-92DA-51B8F1AA711C}"/>
              </a:ext>
            </a:extLst>
          </p:cNvPr>
          <p:cNvSpPr>
            <a:spLocks noGrp="1"/>
          </p:cNvSpPr>
          <p:nvPr>
            <p:ph idx="1"/>
          </p:nvPr>
        </p:nvSpPr>
        <p:spPr>
          <a:xfrm>
            <a:off x="4730622" y="804671"/>
            <a:ext cx="6645169" cy="5248657"/>
          </a:xfrm>
        </p:spPr>
        <p:txBody>
          <a:bodyPr anchor="ctr">
            <a:normAutofit lnSpcReduction="10000"/>
          </a:bodyPr>
          <a:lstStyle/>
          <a:p>
            <a:pPr>
              <a:lnSpc>
                <a:spcPct val="90000"/>
              </a:lnSpc>
            </a:pPr>
            <a:endParaRPr lang="el-GR" sz="1300" dirty="0"/>
          </a:p>
          <a:p>
            <a:pPr algn="just">
              <a:lnSpc>
                <a:spcPct val="90000"/>
              </a:lnSpc>
            </a:pPr>
            <a:r>
              <a:rPr lang="el-GR" sz="1400" dirty="0"/>
              <a:t>«</a:t>
            </a:r>
            <a:r>
              <a:rPr lang="el-GR" sz="1400" b="0" i="0" dirty="0">
                <a:effectLst/>
                <a:latin typeface="Calibri" panose="020F0502020204030204" pitchFamily="34" charset="0"/>
              </a:rPr>
              <a:t>Ο </a:t>
            </a:r>
            <a:r>
              <a:rPr lang="el-GR" sz="1400" b="0" i="1" dirty="0">
                <a:effectLst/>
                <a:latin typeface="Calibri" panose="020F0502020204030204" pitchFamily="34" charset="0"/>
              </a:rPr>
              <a:t>Προμηθέας </a:t>
            </a:r>
            <a:r>
              <a:rPr lang="el-GR" sz="1400" b="0" i="1" dirty="0" err="1">
                <a:effectLst/>
                <a:latin typeface="Calibri" panose="020F0502020204030204" pitchFamily="34" charset="0"/>
              </a:rPr>
              <a:t>Λυόμενος</a:t>
            </a:r>
            <a:r>
              <a:rPr lang="el-GR" sz="1400" b="0" i="0" dirty="0">
                <a:effectLst/>
                <a:latin typeface="Calibri" panose="020F0502020204030204" pitchFamily="34" charset="0"/>
              </a:rPr>
              <a:t> (</a:t>
            </a:r>
            <a:r>
              <a:rPr lang="el-GR" sz="1400" b="0" i="1" dirty="0" err="1">
                <a:effectLst/>
                <a:latin typeface="Calibri" panose="020F0502020204030204" pitchFamily="34" charset="0"/>
              </a:rPr>
              <a:t>Prometheus</a:t>
            </a:r>
            <a:r>
              <a:rPr lang="el-GR" sz="1400" b="0" i="1" dirty="0">
                <a:effectLst/>
                <a:latin typeface="Calibri" panose="020F0502020204030204" pitchFamily="34" charset="0"/>
              </a:rPr>
              <a:t> </a:t>
            </a:r>
            <a:r>
              <a:rPr lang="el-GR" sz="1400" b="0" i="1" dirty="0" err="1">
                <a:effectLst/>
                <a:latin typeface="Calibri" panose="020F0502020204030204" pitchFamily="34" charset="0"/>
              </a:rPr>
              <a:t>Unbound</a:t>
            </a:r>
            <a:r>
              <a:rPr lang="el-GR" sz="1400" b="0" i="0" dirty="0">
                <a:effectLst/>
                <a:latin typeface="Calibri" panose="020F0502020204030204" pitchFamily="34" charset="0"/>
              </a:rPr>
              <a:t>) είναι το λυρικό δράμα που συνέθεσε ο </a:t>
            </a:r>
            <a:r>
              <a:rPr lang="el-GR" sz="1400" b="0" i="0" dirty="0" err="1">
                <a:effectLst/>
                <a:latin typeface="Calibri" panose="020F0502020204030204" pitchFamily="34" charset="0"/>
              </a:rPr>
              <a:t>Σέλλεϋ</a:t>
            </a:r>
            <a:r>
              <a:rPr lang="el-GR" sz="1400" b="0" i="0" dirty="0">
                <a:effectLst/>
                <a:latin typeface="Calibri" panose="020F0502020204030204" pitchFamily="34" charset="0"/>
              </a:rPr>
              <a:t> το διάστημα 1818-1819 και δημοσίευσε το 1820. Το δράμα αποτελεί με μια πρώτη ματιά τη συνέχεια της αισχυλικής τριλογίας για τον Προμηθέα, της οποίας δεν μας έχει διασωθεί το τρίτο μέρος. Έτσι, ο </a:t>
            </a:r>
            <a:r>
              <a:rPr lang="el-GR" sz="1400" b="0" i="0" dirty="0" err="1">
                <a:effectLst/>
                <a:latin typeface="Calibri" panose="020F0502020204030204" pitchFamily="34" charset="0"/>
              </a:rPr>
              <a:t>Σέλλεϋ</a:t>
            </a:r>
            <a:r>
              <a:rPr lang="el-GR" sz="1400" b="0" i="0" dirty="0">
                <a:effectLst/>
                <a:latin typeface="Calibri" panose="020F0502020204030204" pitchFamily="34" charset="0"/>
              </a:rPr>
              <a:t> συμπληρώνει το αισχυλικό δράμα, μπολιάζοντας το κλασικό πνεύμα με το ρομαντικό πνεύμα ενός ιδεαλιστή και οραματικού λογοτέχνη. […] Πρωταγωνιστής είναι ο Προμηθέας, ο ανθρώπινος Νους, η διανόηση. Ο Δίας, όπως και στον Αισχύλο, ενσαρκώνει την Εξουσία, αυθαιρετεί και μετατρέπεται σε Τύραννο και καταλήγει να αντιπροσωπεύει την Αρχή του Κακού.  […]. Ο Προμηθέας εξεγείρεται απέναντι στην εξουσία του Δία, όμως η άκαμπτη στάση του παραμένει αναποτελεσματική μπροστά στην παντοδυναμία του Θεού. Τη λύση για την εξουδετέρωση του Δία την προσφέρει τελικά ο </a:t>
            </a:r>
            <a:r>
              <a:rPr lang="el-GR" sz="1400" b="0" i="0" dirty="0" err="1">
                <a:effectLst/>
                <a:latin typeface="Calibri" panose="020F0502020204030204" pitchFamily="34" charset="0"/>
              </a:rPr>
              <a:t>Δημογόργων</a:t>
            </a:r>
            <a:r>
              <a:rPr lang="el-GR" sz="1400" b="0" i="0" dirty="0">
                <a:effectLst/>
                <a:latin typeface="Calibri" panose="020F0502020204030204" pitchFamily="34" charset="0"/>
              </a:rPr>
              <a:t>, που ενσαρκώνει την Πρωταρχική Δύναμη, την Ιδέα της Αναγκαιότητας που διέπει τη λειτουργία του Κόσμου και που εμπεριέχει και την αρχή της αυτοκαταστροφής του Κακού. [Ο Δίας εξορίζεται] Έχει προηγηθεί και η ηθική κάθαρση του Προμηθέα (Ανθρώπινου Νου) από την οργή και το μίσος που τον κυβερνούσαν.  Διακρίνουμε επομένως το πνεύμα της Χριστιανικής ηθικής [</a:t>
            </a:r>
            <a:r>
              <a:rPr lang="el-GR" sz="1400" dirty="0"/>
              <a:t>η αγάπη και το καλό θα επικρατήσουν έναντι του κακού], </a:t>
            </a:r>
            <a:r>
              <a:rPr lang="el-GR" sz="1400" b="0" i="0" dirty="0">
                <a:effectLst/>
                <a:latin typeface="Calibri" panose="020F0502020204030204" pitchFamily="34" charset="0"/>
              </a:rPr>
              <a:t>καθώς ο ποιητής στη </a:t>
            </a:r>
            <a:r>
              <a:rPr lang="el-GR" sz="1400" b="0" i="0" dirty="0" err="1">
                <a:effectLst/>
                <a:latin typeface="Calibri" panose="020F0502020204030204" pitchFamily="34" charset="0"/>
              </a:rPr>
              <a:t>φιλάνθρωπη</a:t>
            </a:r>
            <a:r>
              <a:rPr lang="el-GR" sz="1400" b="0" i="0" dirty="0">
                <a:effectLst/>
                <a:latin typeface="Calibri" panose="020F0502020204030204" pitchFamily="34" charset="0"/>
              </a:rPr>
              <a:t> ύπαρξη του Χριστού εντοπίζει μια ιδανική εφαρμογή των ανθρωπιστικών αρχών που πρώτη είχε κληροδοτήσει στην ανθρωπότητα η αρχαία ελληνική φιλοσοφία. (</a:t>
            </a:r>
            <a:r>
              <a:rPr lang="el-GR" sz="1400" b="0" i="0" dirty="0" err="1">
                <a:effectLst/>
                <a:latin typeface="Calibri" panose="020F0502020204030204" pitchFamily="34" charset="0"/>
              </a:rPr>
              <a:t>Ραΐζης</a:t>
            </a:r>
            <a:r>
              <a:rPr lang="el-GR" sz="1400" b="0" i="0" dirty="0">
                <a:effectLst/>
                <a:latin typeface="Calibri" panose="020F0502020204030204" pitchFamily="34" charset="0"/>
              </a:rPr>
              <a:t>, Βύρων Μάριος, </a:t>
            </a:r>
            <a:r>
              <a:rPr lang="el-GR" sz="1400" b="0" i="0" u="none" strike="noStrike" dirty="0">
                <a:effectLst/>
                <a:latin typeface="Calibri" panose="020F0502020204030204" pitchFamily="34" charset="0"/>
                <a:hlinkClick r:id="rId4"/>
              </a:rPr>
              <a:t>«Ο </a:t>
            </a:r>
            <a:r>
              <a:rPr lang="el-GR" sz="1400" b="0" i="0" u="none" strike="noStrike" dirty="0" err="1">
                <a:effectLst/>
                <a:latin typeface="Calibri" panose="020F0502020204030204" pitchFamily="34" charset="0"/>
                <a:hlinkClick r:id="rId4"/>
              </a:rPr>
              <a:t>Σέλλεϋ</a:t>
            </a:r>
            <a:r>
              <a:rPr lang="el-GR" sz="1400" b="0" i="0" u="none" strike="noStrike" dirty="0">
                <a:effectLst/>
                <a:latin typeface="Calibri" panose="020F0502020204030204" pitchFamily="34" charset="0"/>
                <a:hlinkClick r:id="rId4"/>
              </a:rPr>
              <a:t> και το ελληνικό πνεύμα»</a:t>
            </a:r>
            <a:r>
              <a:rPr lang="el-GR" sz="1400" b="0" i="0" dirty="0">
                <a:effectLst/>
                <a:latin typeface="Calibri" panose="020F0502020204030204" pitchFamily="34" charset="0"/>
              </a:rPr>
              <a:t>. </a:t>
            </a:r>
            <a:r>
              <a:rPr lang="el-GR" sz="1400" b="0" i="1" dirty="0">
                <a:effectLst/>
                <a:latin typeface="Calibri" panose="020F0502020204030204" pitchFamily="34" charset="0"/>
              </a:rPr>
              <a:t>Νέα Εστία</a:t>
            </a:r>
            <a:r>
              <a:rPr lang="el-GR" sz="1400" b="0" i="0" dirty="0">
                <a:effectLst/>
                <a:latin typeface="Calibri" panose="020F0502020204030204" pitchFamily="34" charset="0"/>
              </a:rPr>
              <a:t> 1569 (15 Νοεμβρίου 1992): 1521-1531).</a:t>
            </a:r>
          </a:p>
          <a:p>
            <a:pPr>
              <a:lnSpc>
                <a:spcPct val="90000"/>
              </a:lnSpc>
            </a:pPr>
            <a:endParaRPr lang="el-GR" sz="1300" b="0" i="0" dirty="0">
              <a:effectLst/>
              <a:latin typeface="Calibri" panose="020F0502020204030204" pitchFamily="34" charset="0"/>
            </a:endParaRPr>
          </a:p>
          <a:p>
            <a:pPr>
              <a:lnSpc>
                <a:spcPct val="90000"/>
              </a:lnSpc>
            </a:pPr>
            <a:r>
              <a:rPr lang="el-GR" sz="1300" dirty="0">
                <a:latin typeface="Calibri" panose="020F0502020204030204" pitchFamily="34" charset="0"/>
              </a:rPr>
              <a:t>Πηγή: </a:t>
            </a:r>
            <a:r>
              <a:rPr lang="en-US" sz="1300" dirty="0">
                <a:latin typeface="Calibri" panose="020F0502020204030204" pitchFamily="34" charset="0"/>
              </a:rPr>
              <a:t>https://www.greek-language.gr/digitalResources/ancient_greek/navigator/browse.html?object_id=21046&amp;order=tags%20ASC&amp;start=2570&amp;section=&amp;tag=SHELLEY,+Percy+Bysshe</a:t>
            </a:r>
            <a:endParaRPr lang="el-GR" sz="1300" dirty="0"/>
          </a:p>
          <a:p>
            <a:pPr>
              <a:lnSpc>
                <a:spcPct val="90000"/>
              </a:lnSpc>
            </a:pPr>
            <a:endParaRPr lang="el-GR" sz="1300" dirty="0"/>
          </a:p>
        </p:txBody>
      </p:sp>
    </p:spTree>
    <p:extLst>
      <p:ext uri="{BB962C8B-B14F-4D97-AF65-F5344CB8AC3E}">
        <p14:creationId xmlns:p14="http://schemas.microsoft.com/office/powerpoint/2010/main" val="1214821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3676591-0521-49D0-98B1-EA995577C810}"/>
              </a:ext>
            </a:extLst>
          </p:cNvPr>
          <p:cNvSpPr>
            <a:spLocks noGrp="1"/>
          </p:cNvSpPr>
          <p:nvPr>
            <p:ph idx="1"/>
          </p:nvPr>
        </p:nvSpPr>
        <p:spPr>
          <a:xfrm>
            <a:off x="528320" y="447040"/>
            <a:ext cx="9865640" cy="5794369"/>
          </a:xfrm>
        </p:spPr>
        <p:txBody>
          <a:bodyPr>
            <a:normAutofit fontScale="77500" lnSpcReduction="20000"/>
          </a:bodyPr>
          <a:lstStyle/>
          <a:p>
            <a:pPr marL="274320" indent="-274320" algn="ctr">
              <a:spcBef>
                <a:spcPts val="580"/>
              </a:spcBef>
              <a:buNone/>
              <a:defRPr/>
            </a:pPr>
            <a:r>
              <a:rPr lang="el-GR" sz="2000" b="1" dirty="0"/>
              <a:t>Πρώτη πράξη</a:t>
            </a:r>
            <a:br>
              <a:rPr lang="el-GR" sz="2000" dirty="0"/>
            </a:br>
            <a:br>
              <a:rPr lang="el-GR" sz="2000" dirty="0"/>
            </a:br>
            <a:r>
              <a:rPr lang="el-GR" sz="2000" b="1" i="1" dirty="0"/>
              <a:t>Η σκηνή</a:t>
            </a:r>
            <a:r>
              <a:rPr lang="el-GR" sz="2000" i="1" dirty="0"/>
              <a:t>. Ένα φαράγγι από βράχους </a:t>
            </a:r>
            <a:r>
              <a:rPr lang="el-GR" sz="2000" i="1" dirty="0" err="1"/>
              <a:t>παγοσκέπαστους</a:t>
            </a:r>
            <a:r>
              <a:rPr lang="el-GR" sz="2000" i="1" dirty="0"/>
              <a:t> στον Ινδικό Καύκασο. Ο ΠΡΟΜΗΘΕΑΣ ξεσκεπάζεται δεμένος στον γκρεμό. Η ΠΑΝΘΕΙΑ και η ΙΩΝΗ στα πόδια του. Νύχτα. Προχωρώντας η σκηνή, χαράζει.</a:t>
            </a:r>
          </a:p>
          <a:p>
            <a:pPr marL="274320" indent="-274320" algn="ctr">
              <a:spcBef>
                <a:spcPts val="580"/>
              </a:spcBef>
              <a:buNone/>
              <a:defRPr/>
            </a:pPr>
            <a:br>
              <a:rPr lang="el-GR" sz="2000" dirty="0"/>
            </a:br>
            <a:br>
              <a:rPr lang="el-GR" sz="2000" dirty="0"/>
            </a:br>
            <a:r>
              <a:rPr lang="el-GR" sz="2000" b="1" dirty="0"/>
              <a:t>ΠΡΟΜΗΘΕΑΣ</a:t>
            </a:r>
            <a:br>
              <a:rPr lang="el-GR" sz="2000" dirty="0"/>
            </a:br>
            <a:r>
              <a:rPr lang="el-GR" sz="2000" b="1" dirty="0">
                <a:solidFill>
                  <a:srgbClr val="7030A0"/>
                </a:solidFill>
              </a:rPr>
              <a:t>Μονάρχη των Θεών </a:t>
            </a:r>
            <a:r>
              <a:rPr lang="el-GR" sz="2000" dirty="0"/>
              <a:t>και των Δαιμόνων και όλων</a:t>
            </a:r>
            <a:br>
              <a:rPr lang="el-GR" sz="2000" dirty="0"/>
            </a:br>
            <a:r>
              <a:rPr lang="el-GR" sz="2000" dirty="0"/>
              <a:t>των Πνευμάτων, </a:t>
            </a:r>
            <a:r>
              <a:rPr lang="el-GR" sz="2000" b="1" dirty="0">
                <a:solidFill>
                  <a:srgbClr val="7030A0"/>
                </a:solidFill>
              </a:rPr>
              <a:t>εξόν ενός, </a:t>
            </a:r>
            <a:r>
              <a:rPr lang="el-GR" sz="2000" dirty="0"/>
              <a:t>των πυκνωμένων</a:t>
            </a:r>
            <a:br>
              <a:rPr lang="el-GR" sz="2000" dirty="0"/>
            </a:br>
            <a:r>
              <a:rPr lang="el-GR" sz="2000" dirty="0"/>
              <a:t>στους λαμπρούς αυτούς κόσμους που κλωθογυρίζουν</a:t>
            </a:r>
            <a:br>
              <a:rPr lang="el-GR" sz="2000" dirty="0"/>
            </a:br>
            <a:r>
              <a:rPr lang="el-GR" sz="2000" dirty="0"/>
              <a:t>και που εσύ κι εγώ, μόνοι απ’ όσα ζουν, θωράμε</a:t>
            </a:r>
            <a:br>
              <a:rPr lang="el-GR" sz="2000" dirty="0"/>
            </a:br>
            <a:r>
              <a:rPr lang="el-GR" sz="2000" dirty="0"/>
              <a:t>με μάτια ακοίμητα! </a:t>
            </a:r>
            <a:r>
              <a:rPr lang="el-GR" sz="2000" b="1" dirty="0">
                <a:solidFill>
                  <a:srgbClr val="7030A0"/>
                </a:solidFill>
              </a:rPr>
              <a:t>τη Γη κοίταξε τούτη</a:t>
            </a:r>
            <a:br>
              <a:rPr lang="el-GR" sz="2000" b="1" dirty="0">
                <a:solidFill>
                  <a:srgbClr val="7030A0"/>
                </a:solidFill>
              </a:rPr>
            </a:br>
            <a:r>
              <a:rPr lang="el-GR" sz="2000" b="1" dirty="0">
                <a:solidFill>
                  <a:srgbClr val="7030A0"/>
                </a:solidFill>
              </a:rPr>
              <a:t>πώς όλη</a:t>
            </a:r>
            <a:r>
              <a:rPr lang="el-GR" sz="2000" b="1" dirty="0"/>
              <a:t> </a:t>
            </a:r>
            <a:r>
              <a:rPr lang="el-GR" sz="2000" b="1" dirty="0">
                <a:solidFill>
                  <a:srgbClr val="7030A0"/>
                </a:solidFill>
              </a:rPr>
              <a:t>μυρμηγκιάζει από δικούς σου σκλάβους,</a:t>
            </a:r>
            <a:br>
              <a:rPr lang="el-GR" sz="2000" b="1" dirty="0">
                <a:solidFill>
                  <a:srgbClr val="7030A0"/>
                </a:solidFill>
              </a:rPr>
            </a:br>
            <a:r>
              <a:rPr lang="el-GR" sz="2000" b="1" dirty="0">
                <a:solidFill>
                  <a:srgbClr val="7030A0"/>
                </a:solidFill>
              </a:rPr>
              <a:t>που μετάνοιες τους, δέησες και δοξολογίες</a:t>
            </a:r>
            <a:r>
              <a:rPr lang="el-GR" sz="2000" dirty="0">
                <a:solidFill>
                  <a:srgbClr val="7030A0"/>
                </a:solidFill>
              </a:rPr>
              <a:t>,</a:t>
            </a:r>
            <a:br>
              <a:rPr lang="el-GR" sz="2000" dirty="0">
                <a:solidFill>
                  <a:srgbClr val="7030A0"/>
                </a:solidFill>
              </a:rPr>
            </a:br>
            <a:r>
              <a:rPr lang="el-GR" sz="2000" b="1" dirty="0">
                <a:solidFill>
                  <a:srgbClr val="7030A0"/>
                </a:solidFill>
              </a:rPr>
              <a:t>καμάτους και καρδιών ραϊσμένων εκατόμβες</a:t>
            </a:r>
            <a:br>
              <a:rPr lang="el-GR" sz="2000" dirty="0"/>
            </a:br>
            <a:r>
              <a:rPr lang="el-GR" sz="2000" dirty="0"/>
              <a:t>ανταμείβεις με </a:t>
            </a:r>
            <a:r>
              <a:rPr lang="el-GR" sz="2000" b="1" dirty="0">
                <a:solidFill>
                  <a:srgbClr val="7030A0"/>
                </a:solidFill>
              </a:rPr>
              <a:t>φόβο, μ’ </a:t>
            </a:r>
            <a:r>
              <a:rPr lang="el-GR" sz="2000" b="1" dirty="0" err="1">
                <a:solidFill>
                  <a:srgbClr val="7030A0"/>
                </a:solidFill>
              </a:rPr>
              <a:t>αυτοκαταφρόνια</a:t>
            </a:r>
            <a:r>
              <a:rPr lang="el-GR" sz="2000" b="1" dirty="0">
                <a:solidFill>
                  <a:srgbClr val="7030A0"/>
                </a:solidFill>
              </a:rPr>
              <a:t>,</a:t>
            </a:r>
            <a:br>
              <a:rPr lang="el-GR" sz="2000" b="1" dirty="0">
                <a:solidFill>
                  <a:srgbClr val="7030A0"/>
                </a:solidFill>
              </a:rPr>
            </a:br>
            <a:r>
              <a:rPr lang="el-GR" sz="2000" dirty="0"/>
              <a:t>μ’ ελπίδες στείρες. Ενώ εμένα, τον εχτρό σου,</a:t>
            </a:r>
            <a:br>
              <a:rPr lang="el-GR" sz="2000" dirty="0"/>
            </a:br>
            <a:r>
              <a:rPr lang="el-GR" sz="2000" dirty="0"/>
              <a:t>δίχως μάτια από τ’ άχτι, για πομπή σου, μ’ έχεις</a:t>
            </a:r>
            <a:br>
              <a:rPr lang="el-GR" sz="2000" dirty="0"/>
            </a:br>
            <a:r>
              <a:rPr lang="el-GR" sz="2000" dirty="0"/>
              <a:t>κάμει να βασιλεύω, να θριαμβεύω επάνω</a:t>
            </a:r>
            <a:br>
              <a:rPr lang="el-GR" sz="2000" dirty="0"/>
            </a:br>
            <a:r>
              <a:rPr lang="el-GR" sz="2000" b="1" dirty="0">
                <a:solidFill>
                  <a:srgbClr val="7030A0"/>
                </a:solidFill>
              </a:rPr>
              <a:t>στη </a:t>
            </a:r>
            <a:r>
              <a:rPr lang="el-GR" sz="2000" b="1" dirty="0" err="1">
                <a:solidFill>
                  <a:srgbClr val="7030A0"/>
                </a:solidFill>
              </a:rPr>
              <a:t>δυστυχιά</a:t>
            </a:r>
            <a:r>
              <a:rPr lang="el-GR" sz="2000" b="1" dirty="0">
                <a:solidFill>
                  <a:srgbClr val="7030A0"/>
                </a:solidFill>
              </a:rPr>
              <a:t> μου και στην κούφια </a:t>
            </a:r>
            <a:r>
              <a:rPr lang="el-GR" sz="2000" b="1" dirty="0" err="1">
                <a:solidFill>
                  <a:srgbClr val="7030A0"/>
                </a:solidFill>
              </a:rPr>
              <a:t>εγδίκησή</a:t>
            </a:r>
            <a:r>
              <a:rPr lang="el-GR" sz="2000" b="1" dirty="0">
                <a:solidFill>
                  <a:srgbClr val="7030A0"/>
                </a:solidFill>
              </a:rPr>
              <a:t> σου.</a:t>
            </a:r>
          </a:p>
          <a:p>
            <a:pPr marL="274320" indent="-274320" algn="ctr">
              <a:spcBef>
                <a:spcPts val="580"/>
              </a:spcBef>
              <a:buNone/>
              <a:defRPr/>
            </a:pPr>
            <a:r>
              <a:rPr lang="el-GR" sz="2000" dirty="0" err="1"/>
              <a:t>Μτφρ</a:t>
            </a:r>
            <a:r>
              <a:rPr lang="el-GR" sz="2000" dirty="0"/>
              <a:t>. </a:t>
            </a:r>
            <a:r>
              <a:rPr lang="el-GR" sz="2000" dirty="0" err="1"/>
              <a:t>Λορέντζος</a:t>
            </a:r>
            <a:r>
              <a:rPr lang="el-GR" sz="2000" dirty="0"/>
              <a:t> Μαβίλης</a:t>
            </a:r>
          </a:p>
          <a:p>
            <a:pPr marL="274320" indent="-274320" algn="ctr">
              <a:spcBef>
                <a:spcPts val="580"/>
              </a:spcBef>
              <a:buNone/>
              <a:defRPr/>
            </a:pPr>
            <a:endParaRPr lang="el-GR" dirty="0"/>
          </a:p>
          <a:p>
            <a:pPr marL="274320" indent="-274320" algn="ctr">
              <a:spcBef>
                <a:spcPts val="580"/>
              </a:spcBef>
              <a:buNone/>
              <a:defRPr/>
            </a:pPr>
            <a:endParaRPr lang="el-GR" sz="2000" dirty="0"/>
          </a:p>
          <a:p>
            <a:pPr marL="274320" indent="-274320" algn="ctr">
              <a:spcBef>
                <a:spcPts val="580"/>
              </a:spcBef>
              <a:buNone/>
              <a:defRPr/>
            </a:pPr>
            <a:endParaRPr lang="el-GR" sz="2000" dirty="0"/>
          </a:p>
          <a:p>
            <a:pPr marL="274320" indent="-274320" algn="ctr">
              <a:spcBef>
                <a:spcPts val="580"/>
              </a:spcBef>
              <a:buNone/>
              <a:defRPr/>
            </a:pPr>
            <a:r>
              <a:rPr lang="el-GR" sz="1600" dirty="0"/>
              <a:t>Πηγή: </a:t>
            </a:r>
            <a:r>
              <a:rPr lang="en-US" sz="1600" dirty="0"/>
              <a:t>http://www.greek-language.gr/digitalResources/ancient_greek/anthology/mythology/browse.html?text_id=984</a:t>
            </a:r>
          </a:p>
          <a:p>
            <a:endParaRPr lang="el-GR" dirty="0"/>
          </a:p>
        </p:txBody>
      </p:sp>
    </p:spTree>
    <p:extLst>
      <p:ext uri="{BB962C8B-B14F-4D97-AF65-F5344CB8AC3E}">
        <p14:creationId xmlns:p14="http://schemas.microsoft.com/office/powerpoint/2010/main" val="679355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docProps/app.xml><?xml version="1.0" encoding="utf-8"?>
<Properties xmlns="http://schemas.openxmlformats.org/officeDocument/2006/extended-properties" xmlns:vt="http://schemas.openxmlformats.org/officeDocument/2006/docPropsVTypes">
  <Template>Ion</Template>
  <TotalTime>262</TotalTime>
  <Words>2030</Words>
  <Application>Microsoft Office PowerPoint</Application>
  <PresentationFormat>Ευρεία οθόνη</PresentationFormat>
  <Paragraphs>149</Paragraphs>
  <Slides>15</Slides>
  <Notes>0</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15</vt:i4>
      </vt:variant>
    </vt:vector>
  </HeadingPairs>
  <TitlesOfParts>
    <vt:vector size="25" baseType="lpstr">
      <vt:lpstr>Arial</vt:lpstr>
      <vt:lpstr>Brush Script MT</vt:lpstr>
      <vt:lpstr>Calibri</vt:lpstr>
      <vt:lpstr>Century Gothic</vt:lpstr>
      <vt:lpstr>Franklin Gothic Book</vt:lpstr>
      <vt:lpstr>Open Sans</vt:lpstr>
      <vt:lpstr>Tahoma</vt:lpstr>
      <vt:lpstr>Wingdings 2</vt:lpstr>
      <vt:lpstr>Wingdings 3</vt:lpstr>
      <vt:lpstr>Ιόν</vt:lpstr>
      <vt:lpstr>Sturm und Drang</vt:lpstr>
      <vt:lpstr>Sturm und Drang Θύελλα και ορμή</vt:lpstr>
      <vt:lpstr>Παρουσίαση του PowerPoint</vt:lpstr>
      <vt:lpstr>Johann Wolfgang von Goethe  (1789 – 1832)</vt:lpstr>
      <vt:lpstr>Παρουσίαση του PowerPoint</vt:lpstr>
      <vt:lpstr>Έργα του:</vt:lpstr>
      <vt:lpstr>Ο επαναστάτης Τιτάνας</vt:lpstr>
      <vt:lpstr>1820: Πέρσι Σέλλεϋ, Prometheus Unbound (Προμηθέας Λυόμενος)</vt:lpstr>
      <vt:lpstr>Παρουσίαση του PowerPoint</vt:lpstr>
      <vt:lpstr>Ο βλάσφημος επαναστάτης</vt:lpstr>
      <vt:lpstr>Otto Greiner Prometheus, 1909</vt:lpstr>
      <vt:lpstr>Προμηθέας</vt:lpstr>
      <vt:lpstr>Παρουσίαση του PowerPoint</vt:lpstr>
      <vt:lpstr>Σχέση με το Χριστιανισμό</vt:lpstr>
      <vt:lpstr>ΠΡΟΣ ΚΟΡΙΝΘΙΟΥΣ Α΄ ΕΠΙΣΤΟΛΗ ΠΑΥΛΟΥ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Sturm und Drang</dc:title>
  <dc:creator>Georgia Gotsi</dc:creator>
  <cp:lastModifiedBy>Georgia Gotsi</cp:lastModifiedBy>
  <cp:revision>14</cp:revision>
  <dcterms:created xsi:type="dcterms:W3CDTF">2020-10-20T19:36:49Z</dcterms:created>
  <dcterms:modified xsi:type="dcterms:W3CDTF">2021-10-19T14:53:55Z</dcterms:modified>
</cp:coreProperties>
</file>