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266" r:id="rId3"/>
    <p:sldId id="269" r:id="rId4"/>
    <p:sldId id="305" r:id="rId5"/>
    <p:sldId id="262" r:id="rId6"/>
    <p:sldId id="263" r:id="rId7"/>
    <p:sldId id="264" r:id="rId8"/>
    <p:sldId id="260" r:id="rId9"/>
    <p:sldId id="274" r:id="rId10"/>
    <p:sldId id="270" r:id="rId11"/>
    <p:sldId id="271" r:id="rId12"/>
    <p:sldId id="282" r:id="rId13"/>
    <p:sldId id="273" r:id="rId14"/>
    <p:sldId id="302" r:id="rId15"/>
    <p:sldId id="295" r:id="rId16"/>
    <p:sldId id="298" r:id="rId17"/>
    <p:sldId id="304" r:id="rId18"/>
    <p:sldId id="277" r:id="rId19"/>
    <p:sldId id="284" r:id="rId20"/>
    <p:sldId id="285" r:id="rId21"/>
    <p:sldId id="292" r:id="rId22"/>
    <p:sldId id="275" r:id="rId23"/>
    <p:sldId id="283" r:id="rId24"/>
    <p:sldId id="294" r:id="rId25"/>
    <p:sldId id="293" r:id="rId26"/>
    <p:sldId id="301" r:id="rId27"/>
    <p:sldId id="296" r:id="rId28"/>
    <p:sldId id="289" r:id="rId29"/>
    <p:sldId id="299" r:id="rId30"/>
    <p:sldId id="315" r:id="rId31"/>
    <p:sldId id="308" r:id="rId32"/>
    <p:sldId id="276" r:id="rId33"/>
    <p:sldId id="281" r:id="rId34"/>
    <p:sldId id="309" r:id="rId35"/>
    <p:sldId id="280" r:id="rId36"/>
    <p:sldId id="272" r:id="rId37"/>
    <p:sldId id="312" r:id="rId38"/>
    <p:sldId id="313" r:id="rId39"/>
    <p:sldId id="286"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κότση Γεωργία" initials="ΓΓ" lastIdx="1" clrIdx="0">
    <p:extLst>
      <p:ext uri="{19B8F6BF-5375-455C-9EA6-DF929625EA0E}">
        <p15:presenceInfo xmlns:p15="http://schemas.microsoft.com/office/powerpoint/2012/main" userId="Γκότση Γεωργί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2F38D-EA77-4338-A929-9C7B71126DC5}" v="6" dt="2021-10-11T20:09:02.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6" d="100"/>
          <a:sy n="76" d="100"/>
        </p:scale>
        <p:origin x="7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Γκότση Γεωργία" userId="472e339c-d673-48e8-9309-c3b1731a2deb" providerId="ADAL" clId="{6F92F38D-EA77-4338-A929-9C7B71126DC5}"/>
    <pc:docChg chg="custSel addSld delSld modSld sldOrd">
      <pc:chgData name="Γκότση Γεωργία" userId="472e339c-d673-48e8-9309-c3b1731a2deb" providerId="ADAL" clId="{6F92F38D-EA77-4338-A929-9C7B71126DC5}" dt="2021-10-11T21:31:20.031" v="1696" actId="113"/>
      <pc:docMkLst>
        <pc:docMk/>
      </pc:docMkLst>
      <pc:sldChg chg="modSp mod">
        <pc:chgData name="Γκότση Γεωργία" userId="472e339c-d673-48e8-9309-c3b1731a2deb" providerId="ADAL" clId="{6F92F38D-EA77-4338-A929-9C7B71126DC5}" dt="2021-10-11T19:46:01.791" v="103" actId="20577"/>
        <pc:sldMkLst>
          <pc:docMk/>
          <pc:sldMk cId="0" sldId="260"/>
        </pc:sldMkLst>
        <pc:spChg chg="mod">
          <ac:chgData name="Γκότση Γεωργία" userId="472e339c-d673-48e8-9309-c3b1731a2deb" providerId="ADAL" clId="{6F92F38D-EA77-4338-A929-9C7B71126DC5}" dt="2021-10-11T19:46:01.791" v="103" actId="20577"/>
          <ac:spMkLst>
            <pc:docMk/>
            <pc:sldMk cId="0" sldId="260"/>
            <ac:spMk id="12291" creationId="{FC3FC783-0D7E-427D-B4E3-4DBE8CC61626}"/>
          </ac:spMkLst>
        </pc:spChg>
        <pc:picChg chg="mod">
          <ac:chgData name="Γκότση Γεωργία" userId="472e339c-d673-48e8-9309-c3b1731a2deb" providerId="ADAL" clId="{6F92F38D-EA77-4338-A929-9C7B71126DC5}" dt="2021-10-11T19:44:30.918" v="23" actId="14100"/>
          <ac:picMkLst>
            <pc:docMk/>
            <pc:sldMk cId="0" sldId="260"/>
            <ac:picMk id="10245" creationId="{AEFD60CA-8127-48A4-9233-665A7101CDA3}"/>
          </ac:picMkLst>
        </pc:picChg>
      </pc:sldChg>
      <pc:sldChg chg="modSp mod">
        <pc:chgData name="Γκότση Γεωργία" userId="472e339c-d673-48e8-9309-c3b1731a2deb" providerId="ADAL" clId="{6F92F38D-EA77-4338-A929-9C7B71126DC5}" dt="2021-10-11T19:43:22.671" v="3" actId="207"/>
        <pc:sldMkLst>
          <pc:docMk/>
          <pc:sldMk cId="0" sldId="263"/>
        </pc:sldMkLst>
        <pc:spChg chg="mod">
          <ac:chgData name="Γκότση Γεωργία" userId="472e339c-d673-48e8-9309-c3b1731a2deb" providerId="ADAL" clId="{6F92F38D-EA77-4338-A929-9C7B71126DC5}" dt="2021-10-11T19:43:22.671" v="3" actId="207"/>
          <ac:spMkLst>
            <pc:docMk/>
            <pc:sldMk cId="0" sldId="263"/>
            <ac:spMk id="10242" creationId="{1ED26B18-D63C-430C-88E1-8D968C3E2B35}"/>
          </ac:spMkLst>
        </pc:spChg>
      </pc:sldChg>
      <pc:sldChg chg="modSp mod">
        <pc:chgData name="Γκότση Γεωργία" userId="472e339c-d673-48e8-9309-c3b1731a2deb" providerId="ADAL" clId="{6F92F38D-EA77-4338-A929-9C7B71126DC5}" dt="2021-10-11T19:43:50.016" v="15" actId="20577"/>
        <pc:sldMkLst>
          <pc:docMk/>
          <pc:sldMk cId="0" sldId="264"/>
        </pc:sldMkLst>
        <pc:spChg chg="mod">
          <ac:chgData name="Γκότση Γεωργία" userId="472e339c-d673-48e8-9309-c3b1731a2deb" providerId="ADAL" clId="{6F92F38D-EA77-4338-A929-9C7B71126DC5}" dt="2021-10-11T19:43:50.016" v="15" actId="20577"/>
          <ac:spMkLst>
            <pc:docMk/>
            <pc:sldMk cId="0" sldId="264"/>
            <ac:spMk id="11266" creationId="{2E123AA1-40F2-40B8-A087-2B486F7E8B8F}"/>
          </ac:spMkLst>
        </pc:spChg>
      </pc:sldChg>
      <pc:sldChg chg="modSp mod">
        <pc:chgData name="Γκότση Γεωργία" userId="472e339c-d673-48e8-9309-c3b1731a2deb" providerId="ADAL" clId="{6F92F38D-EA77-4338-A929-9C7B71126DC5}" dt="2021-10-11T20:13:18.240" v="427" actId="20577"/>
        <pc:sldMkLst>
          <pc:docMk/>
          <pc:sldMk cId="0" sldId="269"/>
        </pc:sldMkLst>
        <pc:spChg chg="mod">
          <ac:chgData name="Γκότση Γεωργία" userId="472e339c-d673-48e8-9309-c3b1731a2deb" providerId="ADAL" clId="{6F92F38D-EA77-4338-A929-9C7B71126DC5}" dt="2021-10-11T20:12:57.673" v="411" actId="255"/>
          <ac:spMkLst>
            <pc:docMk/>
            <pc:sldMk cId="0" sldId="269"/>
            <ac:spMk id="7170" creationId="{7C1FEB7E-E77E-4B4B-9959-EC88B87FD21D}"/>
          </ac:spMkLst>
        </pc:spChg>
        <pc:spChg chg="mod">
          <ac:chgData name="Γκότση Γεωργία" userId="472e339c-d673-48e8-9309-c3b1731a2deb" providerId="ADAL" clId="{6F92F38D-EA77-4338-A929-9C7B71126DC5}" dt="2021-10-11T20:13:18.240" v="427" actId="20577"/>
          <ac:spMkLst>
            <pc:docMk/>
            <pc:sldMk cId="0" sldId="269"/>
            <ac:spMk id="7171" creationId="{CA98682A-2BC6-4FC8-84A4-AABA70CF53A9}"/>
          </ac:spMkLst>
        </pc:spChg>
      </pc:sldChg>
      <pc:sldChg chg="modSp mod">
        <pc:chgData name="Γκότση Γεωργία" userId="472e339c-d673-48e8-9309-c3b1731a2deb" providerId="ADAL" clId="{6F92F38D-EA77-4338-A929-9C7B71126DC5}" dt="2021-10-11T21:24:30.776" v="1494" actId="20577"/>
        <pc:sldMkLst>
          <pc:docMk/>
          <pc:sldMk cId="0" sldId="273"/>
        </pc:sldMkLst>
        <pc:spChg chg="mod">
          <ac:chgData name="Γκότση Γεωργία" userId="472e339c-d673-48e8-9309-c3b1731a2deb" providerId="ADAL" clId="{6F92F38D-EA77-4338-A929-9C7B71126DC5}" dt="2021-10-11T21:24:30.776" v="1494" actId="20577"/>
          <ac:spMkLst>
            <pc:docMk/>
            <pc:sldMk cId="0" sldId="273"/>
            <ac:spMk id="18434" creationId="{D3AFDE64-01C4-45EE-A074-85638E0FE559}"/>
          </ac:spMkLst>
        </pc:spChg>
      </pc:sldChg>
      <pc:sldChg chg="modSp mod">
        <pc:chgData name="Γκότση Γεωργία" userId="472e339c-d673-48e8-9309-c3b1731a2deb" providerId="ADAL" clId="{6F92F38D-EA77-4338-A929-9C7B71126DC5}" dt="2021-10-11T19:46:36.928" v="109" actId="14100"/>
        <pc:sldMkLst>
          <pc:docMk/>
          <pc:sldMk cId="0" sldId="274"/>
        </pc:sldMkLst>
        <pc:spChg chg="mod">
          <ac:chgData name="Γκότση Γεωργία" userId="472e339c-d673-48e8-9309-c3b1731a2deb" providerId="ADAL" clId="{6F92F38D-EA77-4338-A929-9C7B71126DC5}" dt="2021-10-11T19:46:32.949" v="108" actId="14100"/>
          <ac:spMkLst>
            <pc:docMk/>
            <pc:sldMk cId="0" sldId="274"/>
            <ac:spMk id="14340" creationId="{4F9D177D-29BC-4CF4-AF4F-4ADB12C671E9}"/>
          </ac:spMkLst>
        </pc:spChg>
        <pc:picChg chg="mod">
          <ac:chgData name="Γκότση Γεωργία" userId="472e339c-d673-48e8-9309-c3b1731a2deb" providerId="ADAL" clId="{6F92F38D-EA77-4338-A929-9C7B71126DC5}" dt="2021-10-11T19:46:36.928" v="109" actId="14100"/>
          <ac:picMkLst>
            <pc:docMk/>
            <pc:sldMk cId="0" sldId="274"/>
            <ac:picMk id="51206" creationId="{7D2545D6-90CF-46D2-AD87-01A137429C16}"/>
          </ac:picMkLst>
        </pc:picChg>
      </pc:sldChg>
      <pc:sldChg chg="modSp mod">
        <pc:chgData name="Γκότση Γεωργία" userId="472e339c-d673-48e8-9309-c3b1731a2deb" providerId="ADAL" clId="{6F92F38D-EA77-4338-A929-9C7B71126DC5}" dt="2021-10-11T20:06:07.428" v="222" actId="5793"/>
        <pc:sldMkLst>
          <pc:docMk/>
          <pc:sldMk cId="0" sldId="275"/>
        </pc:sldMkLst>
        <pc:spChg chg="mod">
          <ac:chgData name="Γκότση Γεωργία" userId="472e339c-d673-48e8-9309-c3b1731a2deb" providerId="ADAL" clId="{6F92F38D-EA77-4338-A929-9C7B71126DC5}" dt="2021-10-11T20:06:07.428" v="222" actId="5793"/>
          <ac:spMkLst>
            <pc:docMk/>
            <pc:sldMk cId="0" sldId="275"/>
            <ac:spMk id="19458" creationId="{D6266F77-D83A-46F1-A92B-4BF2B7B96D24}"/>
          </ac:spMkLst>
        </pc:spChg>
      </pc:sldChg>
      <pc:sldChg chg="modSp mod">
        <pc:chgData name="Γκότση Γεωργία" userId="472e339c-d673-48e8-9309-c3b1731a2deb" providerId="ADAL" clId="{6F92F38D-EA77-4338-A929-9C7B71126DC5}" dt="2021-10-11T19:55:56.661" v="155" actId="255"/>
        <pc:sldMkLst>
          <pc:docMk/>
          <pc:sldMk cId="0" sldId="277"/>
        </pc:sldMkLst>
        <pc:spChg chg="mod">
          <ac:chgData name="Γκότση Γεωργία" userId="472e339c-d673-48e8-9309-c3b1731a2deb" providerId="ADAL" clId="{6F92F38D-EA77-4338-A929-9C7B71126DC5}" dt="2021-10-11T19:55:56.661" v="155" actId="255"/>
          <ac:spMkLst>
            <pc:docMk/>
            <pc:sldMk cId="0" sldId="277"/>
            <ac:spMk id="26626" creationId="{69C52401-1965-44B7-B4BD-1B1220BED4B9}"/>
          </ac:spMkLst>
        </pc:spChg>
      </pc:sldChg>
      <pc:sldChg chg="modSp mod">
        <pc:chgData name="Γκότση Γεωργία" userId="472e339c-d673-48e8-9309-c3b1731a2deb" providerId="ADAL" clId="{6F92F38D-EA77-4338-A929-9C7B71126DC5}" dt="2021-10-11T20:10:54.420" v="335" actId="2711"/>
        <pc:sldMkLst>
          <pc:docMk/>
          <pc:sldMk cId="0" sldId="280"/>
        </pc:sldMkLst>
        <pc:spChg chg="mod">
          <ac:chgData name="Γκότση Γεωργία" userId="472e339c-d673-48e8-9309-c3b1731a2deb" providerId="ADAL" clId="{6F92F38D-EA77-4338-A929-9C7B71126DC5}" dt="2021-10-11T20:10:54.420" v="335" actId="2711"/>
          <ac:spMkLst>
            <pc:docMk/>
            <pc:sldMk cId="0" sldId="280"/>
            <ac:spMk id="56322" creationId="{EDBC1519-32A0-427D-B486-F0E20607ECB4}"/>
          </ac:spMkLst>
        </pc:spChg>
      </pc:sldChg>
      <pc:sldChg chg="modSp mod">
        <pc:chgData name="Γκότση Γεωργία" userId="472e339c-d673-48e8-9309-c3b1731a2deb" providerId="ADAL" clId="{6F92F38D-EA77-4338-A929-9C7B71126DC5}" dt="2021-10-11T19:47:48.110" v="110" actId="113"/>
        <pc:sldMkLst>
          <pc:docMk/>
          <pc:sldMk cId="0" sldId="282"/>
        </pc:sldMkLst>
        <pc:spChg chg="mod">
          <ac:chgData name="Γκότση Γεωργία" userId="472e339c-d673-48e8-9309-c3b1731a2deb" providerId="ADAL" clId="{6F92F38D-EA77-4338-A929-9C7B71126DC5}" dt="2021-10-11T19:47:48.110" v="110" actId="113"/>
          <ac:spMkLst>
            <pc:docMk/>
            <pc:sldMk cId="0" sldId="282"/>
            <ac:spMk id="17412" creationId="{81E24826-1505-4C46-9214-8AA151433572}"/>
          </ac:spMkLst>
        </pc:spChg>
      </pc:sldChg>
      <pc:sldChg chg="modSp mod">
        <pc:chgData name="Γκότση Γεωργία" userId="472e339c-d673-48e8-9309-c3b1731a2deb" providerId="ADAL" clId="{6F92F38D-EA77-4338-A929-9C7B71126DC5}" dt="2021-10-11T20:08:19.685" v="312" actId="20577"/>
        <pc:sldMkLst>
          <pc:docMk/>
          <pc:sldMk cId="0" sldId="283"/>
        </pc:sldMkLst>
        <pc:spChg chg="mod">
          <ac:chgData name="Γκότση Γεωργία" userId="472e339c-d673-48e8-9309-c3b1731a2deb" providerId="ADAL" clId="{6F92F38D-EA77-4338-A929-9C7B71126DC5}" dt="2021-10-11T20:08:19.685" v="312" actId="20577"/>
          <ac:spMkLst>
            <pc:docMk/>
            <pc:sldMk cId="0" sldId="283"/>
            <ac:spMk id="26626" creationId="{31DB4B08-F00A-48AB-BA2C-0C8B94394729}"/>
          </ac:spMkLst>
        </pc:spChg>
      </pc:sldChg>
      <pc:sldChg chg="modSp mod">
        <pc:chgData name="Γκότση Γεωργία" userId="472e339c-d673-48e8-9309-c3b1731a2deb" providerId="ADAL" clId="{6F92F38D-EA77-4338-A929-9C7B71126DC5}" dt="2021-10-11T19:56:24.656" v="160" actId="113"/>
        <pc:sldMkLst>
          <pc:docMk/>
          <pc:sldMk cId="0" sldId="284"/>
        </pc:sldMkLst>
        <pc:spChg chg="mod">
          <ac:chgData name="Γκότση Γεωργία" userId="472e339c-d673-48e8-9309-c3b1731a2deb" providerId="ADAL" clId="{6F92F38D-EA77-4338-A929-9C7B71126DC5}" dt="2021-10-11T19:56:24.656" v="160" actId="113"/>
          <ac:spMkLst>
            <pc:docMk/>
            <pc:sldMk cId="0" sldId="284"/>
            <ac:spMk id="27650" creationId="{78138457-D9D1-4DB8-B063-4267E4AF8C51}"/>
          </ac:spMkLst>
        </pc:spChg>
      </pc:sldChg>
      <pc:sldChg chg="modSp mod">
        <pc:chgData name="Γκότση Γεωργία" userId="472e339c-d673-48e8-9309-c3b1731a2deb" providerId="ADAL" clId="{6F92F38D-EA77-4338-A929-9C7B71126DC5}" dt="2021-10-11T19:57:18.312" v="162" actId="113"/>
        <pc:sldMkLst>
          <pc:docMk/>
          <pc:sldMk cId="0" sldId="285"/>
        </pc:sldMkLst>
        <pc:spChg chg="mod">
          <ac:chgData name="Γκότση Γεωργία" userId="472e339c-d673-48e8-9309-c3b1731a2deb" providerId="ADAL" clId="{6F92F38D-EA77-4338-A929-9C7B71126DC5}" dt="2021-10-11T19:57:18.312" v="162" actId="113"/>
          <ac:spMkLst>
            <pc:docMk/>
            <pc:sldMk cId="0" sldId="285"/>
            <ac:spMk id="25602" creationId="{B3FB3809-D357-4FBB-A03D-BDB8F79CDEFF}"/>
          </ac:spMkLst>
        </pc:spChg>
      </pc:sldChg>
      <pc:sldChg chg="modSp mod">
        <pc:chgData name="Γκότση Γεωργία" userId="472e339c-d673-48e8-9309-c3b1731a2deb" providerId="ADAL" clId="{6F92F38D-EA77-4338-A929-9C7B71126DC5}" dt="2021-10-11T21:31:20.031" v="1696" actId="113"/>
        <pc:sldMkLst>
          <pc:docMk/>
          <pc:sldMk cId="0" sldId="286"/>
        </pc:sldMkLst>
        <pc:spChg chg="mod">
          <ac:chgData name="Γκότση Γεωργία" userId="472e339c-d673-48e8-9309-c3b1731a2deb" providerId="ADAL" clId="{6F92F38D-EA77-4338-A929-9C7B71126DC5}" dt="2021-10-11T21:31:20.031" v="1696" actId="113"/>
          <ac:spMkLst>
            <pc:docMk/>
            <pc:sldMk cId="0" sldId="286"/>
            <ac:spMk id="2" creationId="{AF2711A0-37A4-43A0-BBD9-7BF88CAC1BDD}"/>
          </ac:spMkLst>
        </pc:spChg>
      </pc:sldChg>
      <pc:sldChg chg="modSp mod">
        <pc:chgData name="Γκότση Γεωργία" userId="472e339c-d673-48e8-9309-c3b1731a2deb" providerId="ADAL" clId="{6F92F38D-EA77-4338-A929-9C7B71126DC5}" dt="2021-10-11T20:09:54.077" v="330" actId="207"/>
        <pc:sldMkLst>
          <pc:docMk/>
          <pc:sldMk cId="0" sldId="289"/>
        </pc:sldMkLst>
        <pc:spChg chg="mod">
          <ac:chgData name="Γκότση Γεωργία" userId="472e339c-d673-48e8-9309-c3b1731a2deb" providerId="ADAL" clId="{6F92F38D-EA77-4338-A929-9C7B71126DC5}" dt="2021-10-11T20:09:28.161" v="327" actId="113"/>
          <ac:spMkLst>
            <pc:docMk/>
            <pc:sldMk cId="0" sldId="289"/>
            <ac:spMk id="2" creationId="{1850DAB3-E06A-4274-8D0E-8FE5498FBB7F}"/>
          </ac:spMkLst>
        </pc:spChg>
        <pc:spChg chg="mod">
          <ac:chgData name="Γκότση Γεωργία" userId="472e339c-d673-48e8-9309-c3b1731a2deb" providerId="ADAL" clId="{6F92F38D-EA77-4338-A929-9C7B71126DC5}" dt="2021-10-11T20:09:54.077" v="330" actId="207"/>
          <ac:spMkLst>
            <pc:docMk/>
            <pc:sldMk cId="0" sldId="289"/>
            <ac:spMk id="48131" creationId="{BDF7F4A4-8962-4B3F-9BE3-A8A83E918903}"/>
          </ac:spMkLst>
        </pc:spChg>
      </pc:sldChg>
      <pc:sldChg chg="modSp mod">
        <pc:chgData name="Γκότση Γεωργία" userId="472e339c-d673-48e8-9309-c3b1731a2deb" providerId="ADAL" clId="{6F92F38D-EA77-4338-A929-9C7B71126DC5}" dt="2021-10-11T19:57:45.485" v="165" actId="20577"/>
        <pc:sldMkLst>
          <pc:docMk/>
          <pc:sldMk cId="0" sldId="292"/>
        </pc:sldMkLst>
        <pc:spChg chg="mod">
          <ac:chgData name="Γκότση Γεωργία" userId="472e339c-d673-48e8-9309-c3b1731a2deb" providerId="ADAL" clId="{6F92F38D-EA77-4338-A929-9C7B71126DC5}" dt="2021-10-11T19:57:45.485" v="165" actId="20577"/>
          <ac:spMkLst>
            <pc:docMk/>
            <pc:sldMk cId="0" sldId="292"/>
            <ac:spMk id="2" creationId="{24CDDE52-45E9-4D65-987B-9B750599AAAF}"/>
          </ac:spMkLst>
        </pc:spChg>
      </pc:sldChg>
      <pc:sldChg chg="modSp mod">
        <pc:chgData name="Γκότση Γεωργία" userId="472e339c-d673-48e8-9309-c3b1731a2deb" providerId="ADAL" clId="{6F92F38D-EA77-4338-A929-9C7B71126DC5}" dt="2021-10-11T20:09:02.808" v="322" actId="1076"/>
        <pc:sldMkLst>
          <pc:docMk/>
          <pc:sldMk cId="0" sldId="293"/>
        </pc:sldMkLst>
        <pc:spChg chg="mod">
          <ac:chgData name="Γκότση Γεωργία" userId="472e339c-d673-48e8-9309-c3b1731a2deb" providerId="ADAL" clId="{6F92F38D-EA77-4338-A929-9C7B71126DC5}" dt="2021-10-11T20:08:51.943" v="319" actId="14100"/>
          <ac:spMkLst>
            <pc:docMk/>
            <pc:sldMk cId="0" sldId="293"/>
            <ac:spMk id="2" creationId="{C19A104D-731C-4926-A9AD-6252799479DE}"/>
          </ac:spMkLst>
        </pc:spChg>
        <pc:picChg chg="mod">
          <ac:chgData name="Γκότση Γεωργία" userId="472e339c-d673-48e8-9309-c3b1731a2deb" providerId="ADAL" clId="{6F92F38D-EA77-4338-A929-9C7B71126DC5}" dt="2021-10-11T20:09:02.808" v="322" actId="1076"/>
          <ac:picMkLst>
            <pc:docMk/>
            <pc:sldMk cId="0" sldId="293"/>
            <ac:picMk id="41988" creationId="{883BC853-45CA-46F2-920D-78F7FDD6C4CA}"/>
          </ac:picMkLst>
        </pc:picChg>
        <pc:picChg chg="mod">
          <ac:chgData name="Γκότση Γεωργία" userId="472e339c-d673-48e8-9309-c3b1731a2deb" providerId="ADAL" clId="{6F92F38D-EA77-4338-A929-9C7B71126DC5}" dt="2021-10-11T20:08:55.418" v="320" actId="1076"/>
          <ac:picMkLst>
            <pc:docMk/>
            <pc:sldMk cId="0" sldId="293"/>
            <ac:picMk id="41989" creationId="{A3A045CE-6EB2-45F8-8718-04A1F877B332}"/>
          </ac:picMkLst>
        </pc:picChg>
      </pc:sldChg>
      <pc:sldChg chg="modSp">
        <pc:chgData name="Γκότση Γεωργία" userId="472e339c-d673-48e8-9309-c3b1731a2deb" providerId="ADAL" clId="{6F92F38D-EA77-4338-A929-9C7B71126DC5}" dt="2021-10-11T20:08:27.876" v="313" actId="1076"/>
        <pc:sldMkLst>
          <pc:docMk/>
          <pc:sldMk cId="0" sldId="294"/>
        </pc:sldMkLst>
        <pc:picChg chg="mod">
          <ac:chgData name="Γκότση Γεωργία" userId="472e339c-d673-48e8-9309-c3b1731a2deb" providerId="ADAL" clId="{6F92F38D-EA77-4338-A929-9C7B71126DC5}" dt="2021-10-11T20:08:27.876" v="313" actId="1076"/>
          <ac:picMkLst>
            <pc:docMk/>
            <pc:sldMk cId="0" sldId="294"/>
            <ac:picMk id="40963" creationId="{AD60C167-D1ED-4ECA-B62D-05DABA94D2D7}"/>
          </ac:picMkLst>
        </pc:picChg>
      </pc:sldChg>
      <pc:sldChg chg="modSp mod">
        <pc:chgData name="Γκότση Γεωργία" userId="472e339c-d673-48e8-9309-c3b1731a2deb" providerId="ADAL" clId="{6F92F38D-EA77-4338-A929-9C7B71126DC5}" dt="2021-10-11T21:16:48.201" v="1015" actId="20577"/>
        <pc:sldMkLst>
          <pc:docMk/>
          <pc:sldMk cId="0" sldId="295"/>
        </pc:sldMkLst>
        <pc:spChg chg="mod">
          <ac:chgData name="Γκότση Γεωργία" userId="472e339c-d673-48e8-9309-c3b1731a2deb" providerId="ADAL" clId="{6F92F38D-EA77-4338-A929-9C7B71126DC5}" dt="2021-10-11T19:48:35.244" v="115" actId="207"/>
          <ac:spMkLst>
            <pc:docMk/>
            <pc:sldMk cId="0" sldId="295"/>
            <ac:spMk id="21506" creationId="{280D304C-22C5-4478-806A-9457CCFCE4B9}"/>
          </ac:spMkLst>
        </pc:spChg>
        <pc:spChg chg="mod">
          <ac:chgData name="Γκότση Γεωργία" userId="472e339c-d673-48e8-9309-c3b1731a2deb" providerId="ADAL" clId="{6F92F38D-EA77-4338-A929-9C7B71126DC5}" dt="2021-10-11T21:16:48.201" v="1015" actId="20577"/>
          <ac:spMkLst>
            <pc:docMk/>
            <pc:sldMk cId="0" sldId="295"/>
            <ac:spMk id="21507" creationId="{5F3B23B4-C33A-4761-ACCF-8F618D449F1F}"/>
          </ac:spMkLst>
        </pc:spChg>
      </pc:sldChg>
      <pc:sldChg chg="modSp mod">
        <pc:chgData name="Γκότση Γεωργία" userId="472e339c-d673-48e8-9309-c3b1731a2deb" providerId="ADAL" clId="{6F92F38D-EA77-4338-A929-9C7B71126DC5}" dt="2021-10-11T19:49:49.756" v="127" actId="5793"/>
        <pc:sldMkLst>
          <pc:docMk/>
          <pc:sldMk cId="0" sldId="298"/>
        </pc:sldMkLst>
        <pc:spChg chg="mod">
          <ac:chgData name="Γκότση Γεωργία" userId="472e339c-d673-48e8-9309-c3b1731a2deb" providerId="ADAL" clId="{6F92F38D-EA77-4338-A929-9C7B71126DC5}" dt="2021-10-11T19:49:49.756" v="127" actId="5793"/>
          <ac:spMkLst>
            <pc:docMk/>
            <pc:sldMk cId="0" sldId="298"/>
            <ac:spMk id="2" creationId="{86D68590-515C-4B6B-9EC4-744C66A5BE98}"/>
          </ac:spMkLst>
        </pc:spChg>
      </pc:sldChg>
      <pc:sldChg chg="modSp mod">
        <pc:chgData name="Γκότση Γεωργία" userId="472e339c-d673-48e8-9309-c3b1731a2deb" providerId="ADAL" clId="{6F92F38D-EA77-4338-A929-9C7B71126DC5}" dt="2021-10-11T20:34:50.666" v="584" actId="20577"/>
        <pc:sldMkLst>
          <pc:docMk/>
          <pc:sldMk cId="0" sldId="299"/>
        </pc:sldMkLst>
        <pc:spChg chg="mod">
          <ac:chgData name="Γκότση Γεωργία" userId="472e339c-d673-48e8-9309-c3b1731a2deb" providerId="ADAL" clId="{6F92F38D-EA77-4338-A929-9C7B71126DC5}" dt="2021-10-11T20:34:50.666" v="584" actId="20577"/>
          <ac:spMkLst>
            <pc:docMk/>
            <pc:sldMk cId="0" sldId="299"/>
            <ac:spMk id="35842" creationId="{B384D9D8-BEE6-41CC-BF76-7EFD0EE5751F}"/>
          </ac:spMkLst>
        </pc:spChg>
      </pc:sldChg>
      <pc:sldChg chg="modSp mod">
        <pc:chgData name="Γκότση Γεωργία" userId="472e339c-d673-48e8-9309-c3b1731a2deb" providerId="ADAL" clId="{6F92F38D-EA77-4338-A929-9C7B71126DC5}" dt="2021-10-11T20:09:13.257" v="323" actId="113"/>
        <pc:sldMkLst>
          <pc:docMk/>
          <pc:sldMk cId="0" sldId="301"/>
        </pc:sldMkLst>
        <pc:spChg chg="mod">
          <ac:chgData name="Γκότση Γεωργία" userId="472e339c-d673-48e8-9309-c3b1731a2deb" providerId="ADAL" clId="{6F92F38D-EA77-4338-A929-9C7B71126DC5}" dt="2021-10-11T20:09:13.257" v="323" actId="113"/>
          <ac:spMkLst>
            <pc:docMk/>
            <pc:sldMk cId="0" sldId="301"/>
            <ac:spMk id="45058" creationId="{2D7F2D95-0257-4667-8A76-FD2C750E079C}"/>
          </ac:spMkLst>
        </pc:spChg>
      </pc:sldChg>
      <pc:sldChg chg="modSp mod">
        <pc:chgData name="Γκότση Γεωργία" userId="472e339c-d673-48e8-9309-c3b1731a2deb" providerId="ADAL" clId="{6F92F38D-EA77-4338-A929-9C7B71126DC5}" dt="2021-10-11T19:48:23.812" v="113" actId="207"/>
        <pc:sldMkLst>
          <pc:docMk/>
          <pc:sldMk cId="0" sldId="302"/>
        </pc:sldMkLst>
        <pc:spChg chg="mod">
          <ac:chgData name="Γκότση Γεωργία" userId="472e339c-d673-48e8-9309-c3b1731a2deb" providerId="ADAL" clId="{6F92F38D-EA77-4338-A929-9C7B71126DC5}" dt="2021-10-11T19:48:23.812" v="113" actId="207"/>
          <ac:spMkLst>
            <pc:docMk/>
            <pc:sldMk cId="0" sldId="302"/>
            <ac:spMk id="20482" creationId="{4FD197B9-C4F1-4A81-9EB4-F70D7791DB02}"/>
          </ac:spMkLst>
        </pc:spChg>
      </pc:sldChg>
      <pc:sldChg chg="modSp mod addCm modCm">
        <pc:chgData name="Γκότση Γεωργία" userId="472e339c-d673-48e8-9309-c3b1731a2deb" providerId="ADAL" clId="{6F92F38D-EA77-4338-A929-9C7B71126DC5}" dt="2021-10-11T19:55:29.860" v="154" actId="1076"/>
        <pc:sldMkLst>
          <pc:docMk/>
          <pc:sldMk cId="0" sldId="304"/>
        </pc:sldMkLst>
        <pc:spChg chg="mod">
          <ac:chgData name="Γκότση Γεωργία" userId="472e339c-d673-48e8-9309-c3b1731a2deb" providerId="ADAL" clId="{6F92F38D-EA77-4338-A929-9C7B71126DC5}" dt="2021-10-11T19:55:13.166" v="149" actId="20577"/>
          <ac:spMkLst>
            <pc:docMk/>
            <pc:sldMk cId="0" sldId="304"/>
            <ac:spMk id="23554" creationId="{C4FEFCDE-8DDB-4DB2-A8CD-5A7F1CCC9EFA}"/>
          </ac:spMkLst>
        </pc:spChg>
        <pc:picChg chg="mod">
          <ac:chgData name="Γκότση Γεωργία" userId="472e339c-d673-48e8-9309-c3b1731a2deb" providerId="ADAL" clId="{6F92F38D-EA77-4338-A929-9C7B71126DC5}" dt="2021-10-11T19:55:29.860" v="154" actId="1076"/>
          <ac:picMkLst>
            <pc:docMk/>
            <pc:sldMk cId="0" sldId="304"/>
            <ac:picMk id="23555" creationId="{EB2C17C9-FDD8-4E29-BBFB-665C78FB5260}"/>
          </ac:picMkLst>
        </pc:picChg>
        <pc:picChg chg="mod">
          <ac:chgData name="Γκότση Γεωργία" userId="472e339c-d673-48e8-9309-c3b1731a2deb" providerId="ADAL" clId="{6F92F38D-EA77-4338-A929-9C7B71126DC5}" dt="2021-10-11T19:55:26.967" v="153" actId="14100"/>
          <ac:picMkLst>
            <pc:docMk/>
            <pc:sldMk cId="0" sldId="304"/>
            <ac:picMk id="23556" creationId="{B0DC3C0D-B912-4ACC-BF21-507856B1F0F2}"/>
          </ac:picMkLst>
        </pc:picChg>
      </pc:sldChg>
      <pc:sldChg chg="del">
        <pc:chgData name="Γκότση Γεωργία" userId="472e339c-d673-48e8-9309-c3b1731a2deb" providerId="ADAL" clId="{6F92F38D-EA77-4338-A929-9C7B71126DC5}" dt="2021-10-11T19:42:53.908" v="0" actId="2696"/>
        <pc:sldMkLst>
          <pc:docMk/>
          <pc:sldMk cId="3408967419" sldId="306"/>
        </pc:sldMkLst>
      </pc:sldChg>
      <pc:sldChg chg="modSp del mod">
        <pc:chgData name="Γκότση Γεωργία" userId="472e339c-d673-48e8-9309-c3b1731a2deb" providerId="ADAL" clId="{6F92F38D-EA77-4338-A929-9C7B71126DC5}" dt="2021-10-11T19:46:08.042" v="104" actId="2696"/>
        <pc:sldMkLst>
          <pc:docMk/>
          <pc:sldMk cId="0" sldId="307"/>
        </pc:sldMkLst>
        <pc:spChg chg="mod">
          <ac:chgData name="Γκότση Γεωργία" userId="472e339c-d673-48e8-9309-c3b1731a2deb" providerId="ADAL" clId="{6F92F38D-EA77-4338-A929-9C7B71126DC5}" dt="2021-10-11T19:44:59.391" v="57" actId="207"/>
          <ac:spMkLst>
            <pc:docMk/>
            <pc:sldMk cId="0" sldId="307"/>
            <ac:spMk id="13314" creationId="{D3ECFF1B-F1E7-44F4-972A-45B3865C15BF}"/>
          </ac:spMkLst>
        </pc:spChg>
        <pc:spChg chg="mod">
          <ac:chgData name="Γκότση Γεωργία" userId="472e339c-d673-48e8-9309-c3b1731a2deb" providerId="ADAL" clId="{6F92F38D-EA77-4338-A929-9C7B71126DC5}" dt="2021-10-11T19:45:20.089" v="62" actId="21"/>
          <ac:spMkLst>
            <pc:docMk/>
            <pc:sldMk cId="0" sldId="307"/>
            <ac:spMk id="13315" creationId="{E1DAC02D-CC96-4760-82E7-E58C4619900E}"/>
          </ac:spMkLst>
        </pc:spChg>
      </pc:sldChg>
      <pc:sldChg chg="modSp mod">
        <pc:chgData name="Γκότση Γεωργία" userId="472e339c-d673-48e8-9309-c3b1731a2deb" providerId="ADAL" clId="{6F92F38D-EA77-4338-A929-9C7B71126DC5}" dt="2021-10-11T20:10:36.840" v="332" actId="207"/>
        <pc:sldMkLst>
          <pc:docMk/>
          <pc:sldMk cId="1620689803" sldId="309"/>
        </pc:sldMkLst>
        <pc:spChg chg="mod">
          <ac:chgData name="Γκότση Γεωργία" userId="472e339c-d673-48e8-9309-c3b1731a2deb" providerId="ADAL" clId="{6F92F38D-EA77-4338-A929-9C7B71126DC5}" dt="2021-10-11T20:10:36.840" v="332" actId="207"/>
          <ac:spMkLst>
            <pc:docMk/>
            <pc:sldMk cId="1620689803" sldId="309"/>
            <ac:spMk id="2" creationId="{60045955-000F-4308-BE94-6786CC56BBF7}"/>
          </ac:spMkLst>
        </pc:spChg>
      </pc:sldChg>
      <pc:sldChg chg="modSp mod">
        <pc:chgData name="Γκότση Γεωργία" userId="472e339c-d673-48e8-9309-c3b1731a2deb" providerId="ADAL" clId="{6F92F38D-EA77-4338-A929-9C7B71126DC5}" dt="2021-10-11T21:26:58.695" v="1566" actId="20577"/>
        <pc:sldMkLst>
          <pc:docMk/>
          <pc:sldMk cId="2624736021" sldId="312"/>
        </pc:sldMkLst>
        <pc:spChg chg="mod">
          <ac:chgData name="Γκότση Γεωργία" userId="472e339c-d673-48e8-9309-c3b1731a2deb" providerId="ADAL" clId="{6F92F38D-EA77-4338-A929-9C7B71126DC5}" dt="2021-10-11T21:26:58.695" v="1566" actId="20577"/>
          <ac:spMkLst>
            <pc:docMk/>
            <pc:sldMk cId="2624736021" sldId="312"/>
            <ac:spMk id="3" creationId="{E2EBCCA7-D269-4F0D-BE30-2D8BE3DFCAF2}"/>
          </ac:spMkLst>
        </pc:spChg>
      </pc:sldChg>
      <pc:sldChg chg="modSp mod">
        <pc:chgData name="Γκότση Γεωργία" userId="472e339c-d673-48e8-9309-c3b1731a2deb" providerId="ADAL" clId="{6F92F38D-EA77-4338-A929-9C7B71126DC5}" dt="2021-10-11T21:30:01.565" v="1681" actId="114"/>
        <pc:sldMkLst>
          <pc:docMk/>
          <pc:sldMk cId="2034853067" sldId="313"/>
        </pc:sldMkLst>
        <pc:spChg chg="mod">
          <ac:chgData name="Γκότση Γεωργία" userId="472e339c-d673-48e8-9309-c3b1731a2deb" providerId="ADAL" clId="{6F92F38D-EA77-4338-A929-9C7B71126DC5}" dt="2021-10-11T21:30:01.565" v="1681" actId="114"/>
          <ac:spMkLst>
            <pc:docMk/>
            <pc:sldMk cId="2034853067" sldId="313"/>
            <ac:spMk id="3" creationId="{06F2684E-7E42-4364-8401-AAB57D886968}"/>
          </ac:spMkLst>
        </pc:spChg>
      </pc:sldChg>
      <pc:sldChg chg="modSp new del mod">
        <pc:chgData name="Γκότση Γεωργία" userId="472e339c-d673-48e8-9309-c3b1731a2deb" providerId="ADAL" clId="{6F92F38D-EA77-4338-A929-9C7B71126DC5}" dt="2021-10-11T20:20:44.768" v="464" actId="2696"/>
        <pc:sldMkLst>
          <pc:docMk/>
          <pc:sldMk cId="62293446" sldId="314"/>
        </pc:sldMkLst>
        <pc:spChg chg="mod">
          <ac:chgData name="Γκότση Γεωργία" userId="472e339c-d673-48e8-9309-c3b1731a2deb" providerId="ADAL" clId="{6F92F38D-EA77-4338-A929-9C7B71126DC5}" dt="2021-10-11T20:20:12.613" v="456" actId="27636"/>
          <ac:spMkLst>
            <pc:docMk/>
            <pc:sldMk cId="62293446" sldId="314"/>
            <ac:spMk id="2" creationId="{41271E4A-AFA3-4359-AE16-C6121D9A8F1F}"/>
          </ac:spMkLst>
        </pc:spChg>
      </pc:sldChg>
      <pc:sldChg chg="delSp modSp new mod ord">
        <pc:chgData name="Γκότση Γεωργία" userId="472e339c-d673-48e8-9309-c3b1731a2deb" providerId="ADAL" clId="{6F92F38D-EA77-4338-A929-9C7B71126DC5}" dt="2021-10-11T20:33:07.054" v="473"/>
        <pc:sldMkLst>
          <pc:docMk/>
          <pc:sldMk cId="2919267891" sldId="315"/>
        </pc:sldMkLst>
        <pc:spChg chg="del">
          <ac:chgData name="Γκότση Γεωργία" userId="472e339c-d673-48e8-9309-c3b1731a2deb" providerId="ADAL" clId="{6F92F38D-EA77-4338-A929-9C7B71126DC5}" dt="2021-10-11T20:20:50.523" v="465" actId="478"/>
          <ac:spMkLst>
            <pc:docMk/>
            <pc:sldMk cId="2919267891" sldId="315"/>
            <ac:spMk id="2" creationId="{C713500E-829D-4BA9-8594-A24E8AF3D7AD}"/>
          </ac:spMkLst>
        </pc:spChg>
        <pc:spChg chg="mod">
          <ac:chgData name="Γκότση Γεωργία" userId="472e339c-d673-48e8-9309-c3b1731a2deb" providerId="ADAL" clId="{6F92F38D-EA77-4338-A929-9C7B71126DC5}" dt="2021-10-11T20:20:55.649" v="468" actId="27636"/>
          <ac:spMkLst>
            <pc:docMk/>
            <pc:sldMk cId="2919267891" sldId="315"/>
            <ac:spMk id="3" creationId="{90309616-BA96-4EB0-B6E5-F8CE9002531F}"/>
          </ac:spMkLst>
        </pc:spChg>
        <pc:spChg chg="mod">
          <ac:chgData name="Γκότση Γεωργία" userId="472e339c-d673-48e8-9309-c3b1731a2deb" providerId="ADAL" clId="{6F92F38D-EA77-4338-A929-9C7B71126DC5}" dt="2021-10-11T20:20:58.455" v="469" actId="14100"/>
          <ac:spMkLst>
            <pc:docMk/>
            <pc:sldMk cId="2919267891" sldId="315"/>
            <ac:spMk id="4" creationId="{C40AAAE0-2C70-4EAF-9377-4612C45AB34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11T22:53:43.253" idx="1">
    <p:pos x="10" y="10"/>
    <p:text>--</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93BE0-5709-4575-9D8B-1067D513648C}" type="datetimeFigureOut">
              <a:rPr lang="el-GR" smtClean="0"/>
              <a:t>19/10/2021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FAA28-6759-479A-AF9E-BB3F4FF41BAD}" type="slidenum">
              <a:rPr lang="el-GR" smtClean="0"/>
              <a:t>‹#›</a:t>
            </a:fld>
            <a:endParaRPr lang="el-GR"/>
          </a:p>
        </p:txBody>
      </p:sp>
    </p:spTree>
    <p:extLst>
      <p:ext uri="{BB962C8B-B14F-4D97-AF65-F5344CB8AC3E}">
        <p14:creationId xmlns:p14="http://schemas.microsoft.com/office/powerpoint/2010/main" val="247076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fo.gr/mag/features/467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a:extLst>
              <a:ext uri="{FF2B5EF4-FFF2-40B4-BE49-F238E27FC236}">
                <a16:creationId xmlns:a16="http://schemas.microsoft.com/office/drawing/2014/main" id="{37406AB5-DD5D-4D18-B4CB-A4FFEC069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a:extLst>
              <a:ext uri="{FF2B5EF4-FFF2-40B4-BE49-F238E27FC236}">
                <a16:creationId xmlns:a16="http://schemas.microsoft.com/office/drawing/2014/main" id="{A29BA9AB-3F56-4957-8D8D-5F917100A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Η αλλαγή οπτικής οδηγεί στη σταδιακή εγκατάλειψη της ιδέας ότι οι κανόνες που διέπουν την τέχνη είναι αιώνιοι και συνεπάγεται την ιδέα της εξέλιξης των ειδών.  Ο διαχωρισμός επιστήμης και τέχνης και η σύνδεση της τέχνης με τη φαντασία οδηγεί σε μια σημαντική αλλαγή  της ίδιας της έννοιας της τέχνης.  Αντικείμενο της τέχνης είναι το ωραίο και της επιστήμης η αλήθεια. Το γεγονός ότι η εγγύτητα της λογοτεχνίας στην αλήθεια δεν είναι πλέον απαραίτητη, προς τα τέλη του αιώνα σημαίνει πλέον ότι η λογοτεχνία δεν είναι σε θέση να μεταδώσει γνώσεις ή να διδάξει.  Στόχος είναι η αισθητική μας καλλιέργεια» (Bergk, 176). Το γεγονός αυτό αφυπνίζει την ανάγκη προάσπισης της λογοτεχνίας, η φαντασία γίνεται το κύριο πεδίο της και</a:t>
            </a:r>
          </a:p>
          <a:p>
            <a:pPr eaLnBrk="1" hangingPunct="1">
              <a:spcBef>
                <a:spcPct val="0"/>
              </a:spcBef>
            </a:pPr>
            <a:r>
              <a:rPr lang="el-GR" altLang="el-GR"/>
              <a:t>οδηγεί όχι μόνο στη μίμηση αλλά και στην ιδιαιτέρως σημαντική έννοια της ιδιοφυΐας.</a:t>
            </a:r>
            <a:endParaRPr lang="en-US" altLang="el-GR"/>
          </a:p>
        </p:txBody>
      </p:sp>
      <p:sp>
        <p:nvSpPr>
          <p:cNvPr id="29700" name="3 - Θέση αριθμού διαφάνειας">
            <a:extLst>
              <a:ext uri="{FF2B5EF4-FFF2-40B4-BE49-F238E27FC236}">
                <a16:creationId xmlns:a16="http://schemas.microsoft.com/office/drawing/2014/main" id="{5928ABD4-3CD9-4059-B806-7E5E793B7E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DACF57-BE19-435B-9D0F-F0EDBB2FA450}" type="slidenum">
              <a:rPr lang="en-US" altLang="el-GR" smtClean="0">
                <a:latin typeface="Arial" panose="020B0604020202020204" pitchFamily="34" charset="0"/>
              </a:rPr>
              <a:pPr>
                <a:spcBef>
                  <a:spcPct val="0"/>
                </a:spcBef>
              </a:pPr>
              <a:t>20</a:t>
            </a:fld>
            <a:endParaRPr lang="en-US" altLang="el-G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B844CB3-9A49-4C86-ACFD-51CC812726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062692E-C96E-46DC-819B-81D351F4EDBC}"/>
              </a:ext>
            </a:extLst>
          </p:cNvPr>
          <p:cNvSpPr>
            <a:spLocks noGrp="1"/>
          </p:cNvSpPr>
          <p:nvPr>
            <p:ph type="body" idx="1"/>
          </p:nvPr>
        </p:nvSpPr>
        <p:spPr/>
        <p:txBody>
          <a:bodyPr>
            <a:normAutofit fontScale="92500" lnSpcReduction="10000"/>
          </a:bodyPr>
          <a:lstStyle/>
          <a:p>
            <a:pPr>
              <a:defRPr/>
            </a:pPr>
            <a:r>
              <a:rPr lang="el-GR" dirty="0"/>
              <a:t>Ως αισθητικός και θεωρητικός της τέχνης προσπάθησε ο </a:t>
            </a:r>
            <a:r>
              <a:rPr lang="el-GR" dirty="0" err="1"/>
              <a:t>Λέσσιγκ</a:t>
            </a:r>
            <a:r>
              <a:rPr lang="el-GR" dirty="0"/>
              <a:t> να εξετάσει τις διαφορές και τα όρια των τεχνών. </a:t>
            </a:r>
            <a:r>
              <a:rPr lang="el-GR" dirty="0" err="1"/>
              <a:t>Επέστησε</a:t>
            </a:r>
            <a:r>
              <a:rPr lang="el-GR" dirty="0"/>
              <a:t> την προσοχή στην ιδιαιτερότητα του μέσου κάθε τέχνης, στα «σημεία» που χρησιμοποιεί κάθε τέχνη για τη μίμηση. Δεν αμφισβήτησε ότι οι τέχνες είναι μίμηση, έθεσε όμως το ερώτημα τι πράγμα μπορεί να μιμηθεί μια δεδομένη τέχνη. Η κυριότερη διάκριση που έκανε είναι του τόπου (οι πλαστικές τέχνες και ιδιαίτερα η ζωγραφική) και του χρόνου (η λογοτεχνία και ιδιαίτερα η ποίηση). Η ζωγραφική και η γλυπτική ασχολούνται με σώματα που τα καθηλώνουν σε στάση ή σε κίνηση, ενώ η ποίηση περιγράφει όχι την τελειωμένη πράξη αλλά τη διαδικασία τελείωσής της.</a:t>
            </a:r>
          </a:p>
          <a:p>
            <a:pPr>
              <a:defRPr/>
            </a:pPr>
            <a:r>
              <a:rPr lang="el-GR" dirty="0"/>
              <a:t>Την προσέγγιση αυτή επιχείρησε μέσα από την αισθητική ανάλυση του γλυπτού συμπλέγματος του Λαοκόωντα και των γιων του που φιλοτέχνησαν οι Ρόδιοι γλύπτες Αγήσανδρος, Πολύδωρος και Αθηνόδωρος (περ. 200 π.Χ.) και με αφορμή αυτό διατύπωσε τις αντιλήψεις του για τους κανόνες της αισθητικής αλλά και για τα όρια ανάμεσα στη ζωγραφική και την ποίηση. Το σύμπλεγμα βρέθηκε το 1506 κοντά στη Ρώμη και αγοράστηκε από τον πάπα Ιούλιο Β' που το τοποθέτησε στο Βατικανό, όπου και βρίσκεται μέχρι σήμερα. Ο Μιχαήλ Άγγελος ονόμασε το άγαλμα «το αιώνιο θαύμα της τέχνης». Αντίγραφο του Λαοκόωντα έκανε ο </a:t>
            </a:r>
            <a:r>
              <a:rPr lang="el-GR" dirty="0" err="1"/>
              <a:t>Μπαντινέλλι</a:t>
            </a:r>
            <a:r>
              <a:rPr lang="el-GR" dirty="0"/>
              <a:t>, ενώ το ίδιο θέμα μιμήθηκε ο Γκρέκο, ο </a:t>
            </a:r>
            <a:r>
              <a:rPr lang="el-GR" dirty="0" err="1"/>
              <a:t>William</a:t>
            </a:r>
            <a:r>
              <a:rPr lang="el-GR" dirty="0"/>
              <a:t> </a:t>
            </a:r>
            <a:r>
              <a:rPr lang="el-GR" dirty="0" err="1"/>
              <a:t>Blake</a:t>
            </a:r>
            <a:r>
              <a:rPr lang="el-GR" dirty="0"/>
              <a:t>, Φώτης </a:t>
            </a:r>
            <a:r>
              <a:rPr lang="el-GR" dirty="0" err="1"/>
              <a:t>Κόντογλου</a:t>
            </a:r>
            <a:r>
              <a:rPr lang="el-GR" dirty="0"/>
              <a:t> κ.ά. Το βιβλίο του </a:t>
            </a:r>
            <a:r>
              <a:rPr lang="el-GR" dirty="0" err="1"/>
              <a:t>Λέσσιγκ</a:t>
            </a:r>
            <a:r>
              <a:rPr lang="el-GR" dirty="0"/>
              <a:t> θεωρήθηκε «καταστατικός χάρτης» και «κώδικας αισθητικής». Ο </a:t>
            </a:r>
            <a:r>
              <a:rPr lang="el-GR" dirty="0" err="1"/>
              <a:t>Γκαίτε</a:t>
            </a:r>
            <a:r>
              <a:rPr lang="el-GR" dirty="0"/>
              <a:t> γράφει: «Ο εικαστικός καλλιτέχνης οφείλεται να περιορίζεται μέσα στα όρια του Ωραίου, ενώ συγχωρείται στον λογοτέχνη, που πρέπει να εκφράσει τα πάντα, να εξέρχεται -με περίσκεψη- και πιο πέρα. Ο ζωγράφος και ο γλύπτης εργάζεται χάρη της εξωτερικής αίσθησης (των μορφών) που μονάχα στο Ωραίο τέρπεται· ενώ ο λογοτέχνης εργάζεται χάρη της φαντασίας (και της εσωτερικότητας) που και το δύσμορφο ακόμη στέργει.»</a:t>
            </a:r>
          </a:p>
          <a:p>
            <a:pPr>
              <a:defRPr/>
            </a:pPr>
            <a:endParaRPr lang="el-GR" dirty="0"/>
          </a:p>
        </p:txBody>
      </p:sp>
      <p:sp>
        <p:nvSpPr>
          <p:cNvPr id="31748" name="Slide Number Placeholder 3">
            <a:extLst>
              <a:ext uri="{FF2B5EF4-FFF2-40B4-BE49-F238E27FC236}">
                <a16:creationId xmlns:a16="http://schemas.microsoft.com/office/drawing/2014/main" id="{F7D217C4-7DE3-429F-8D3B-9ED3A5F30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B9BA76E1-A5AA-45AA-8F1B-679EF1C65CCB}" type="slidenum">
              <a:rPr lang="en-US" altLang="el-GR" smtClean="0"/>
              <a:pPr/>
              <a:t>21</a:t>
            </a:fld>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a:extLst>
              <a:ext uri="{FF2B5EF4-FFF2-40B4-BE49-F238E27FC236}">
                <a16:creationId xmlns:a16="http://schemas.microsoft.com/office/drawing/2014/main" id="{43D9EB46-9765-447D-A29C-72EF1B430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 Θέση σημειώσεων">
            <a:extLst>
              <a:ext uri="{FF2B5EF4-FFF2-40B4-BE49-F238E27FC236}">
                <a16:creationId xmlns:a16="http://schemas.microsoft.com/office/drawing/2014/main" id="{8EB41B99-B699-4428-B149-5311C96F2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Βασικοί πρωταγωνιστές της ιστορίας είναι ο Αμβρόσιος, επιφανής ηγούμενος σε μοναστήρι των Καπουτσίνων της Μαδρίτης, και ο νεοφερμένος καλόγερος Ροζάριο. Η δαιμόνια Ματθίλδη που τον παρασέρνει, μεταμορφωμένη σε καλόγερο, τον αναγκάζει να υποταχθεί αποκλειστικά στα θέλγητρα της σάρκας: χτυπημένος από το πάθος, ο μέχρι πρότινος άμωμος Αμβρόσιος ξεπερνά εύκολα τη Ματθίλδη και επιζητά οποιαδήποτε βρίσκεται στο διάβα του. Τυφλωμένος από το πάθος, προσπαθεί να διακορεύσει την αθώα Αντωνία, η οποία προστατεύεται από τη μητέρα της, την Ελβίρα. Μέσα στη μανία του αποφασίζει να βγάλει από τη μέση την Ελβίρα δολοφονώντας τη, ενώ το ίδιο τελικά θα κάνει και με την αθώα Αντωνία, αφού τη βιάσει – μόνο που δεν γνωρίζει ότι ένα θανάσιμο μυστικό εμπλέκει ως θύμα και θύτη τον ίδιο. Πολλοί έσπευσαν να δουν στις αλληγορικές του ταυτίσεις τις θεωρίες περί ασυνειδήτου, με προεξάρχοντα τον Μπρετόν, ο οποίος εξέλαβε τον Καλόγερο ως το σπουδαιότερο σουρεαλιστικό αφήγημα και βασική πηγή έμπνευσης για τους εκφραστές του σουρεαλισμού.  Πηγή: </a:t>
            </a:r>
            <a:r>
              <a:rPr lang="el-GR" altLang="el-GR">
                <a:hlinkClick r:id="rId3"/>
              </a:rPr>
              <a:t>www.lifo.gr</a:t>
            </a:r>
            <a:endParaRPr lang="en-US" altLang="el-GR"/>
          </a:p>
        </p:txBody>
      </p:sp>
      <p:sp>
        <p:nvSpPr>
          <p:cNvPr id="38916" name="3 - Θέση αριθμού διαφάνειας">
            <a:extLst>
              <a:ext uri="{FF2B5EF4-FFF2-40B4-BE49-F238E27FC236}">
                <a16:creationId xmlns:a16="http://schemas.microsoft.com/office/drawing/2014/main" id="{6485EE02-6D83-4510-9362-97092B852C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7F166-FFC6-48D2-8852-BA91ADCFEB94}" type="slidenum">
              <a:rPr lang="en-US" altLang="el-GR" smtClean="0">
                <a:latin typeface="Arial" panose="020B0604020202020204" pitchFamily="34" charset="0"/>
              </a:rPr>
              <a:pPr>
                <a:spcBef>
                  <a:spcPct val="0"/>
                </a:spcBef>
              </a:pPr>
              <a:t>23</a:t>
            </a:fld>
            <a:endParaRPr lang="en-US"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a:extLst>
              <a:ext uri="{FF2B5EF4-FFF2-40B4-BE49-F238E27FC236}">
                <a16:creationId xmlns:a16="http://schemas.microsoft.com/office/drawing/2014/main" id="{F46E8423-46AD-468F-9267-3A02E4F6D1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a:extLst>
              <a:ext uri="{FF2B5EF4-FFF2-40B4-BE49-F238E27FC236}">
                <a16:creationId xmlns:a16="http://schemas.microsoft.com/office/drawing/2014/main" id="{85A473B8-EB1F-4772-8773-61BDD4DFC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l-GR" altLang="el-GR"/>
              <a:t> Μαίρη Σέλλεϋ γεννήθηκε στο Λονδίνο το 1797. Πατέρας της ήταν ο Γουίλλιαμ Γκόντγουιν, φιλόσοφος με ριζοσπαστικές ιδέες και εισηγητής της αναρχικής ιδέας στην Αγγλία - η μητέρα της, η Μαίρη Γουόλστοουνκραφτ, ήταν κι αυτή προοδευτική συγγραφέας που δεν υστερούσε σε φήμη. Η Μαίρη βρέφος μόλις δέκα ημερών έχασε τη μητέρα της. Κάτω από την καθοδήγηση και την έμπειρη διδασκαλία του πατέρα της, η Μαίρη από παιδί αποκτά μια πλατιά πνευματική καλλιέργεια. Το 1814 συναντά και πάλι τον άγνωστο ακόμα Πέρσυ Μπ. Σέλλεϋ, τον ερωτεύεται και τον Ιούλιο του ίδιου χρόνου αλληλοαπάγονται και πάνε στην Ευρώπη. Το 1816, ύστερα από την αυτοκτονία της Χάριετ, της πρώτης γυναίκας του Σέλλεϋ, η Μαίρη κι ο Πέρσυ παντρεύονται. Από τα τέσσερα παιδιά που γέννησε η Μαίρη με τον Σέλλεϋ, μόνο ο Πέρσυ Φλόρενς έζησε. Οι Σέλλεϋ από το 1818 ως τον ξαφνικό θάνατο του Πέρσυ το 1822, έμεναν στην Ιταλία. Ύστερα από τον πνιγμό του Σέλλεϋ, η Μαίρη, μαζί με το γιο της Πέρσυ Φλόρενς, γύρισε στο Λονδίνο όπου συνέχισε να ζει ως επαγγελματίας συγγραφέας.</a:t>
            </a:r>
            <a:endParaRPr lang="en-US" altLang="el-GR"/>
          </a:p>
        </p:txBody>
      </p:sp>
      <p:sp>
        <p:nvSpPr>
          <p:cNvPr id="43012" name="3 - Θέση αριθμού διαφάνειας">
            <a:extLst>
              <a:ext uri="{FF2B5EF4-FFF2-40B4-BE49-F238E27FC236}">
                <a16:creationId xmlns:a16="http://schemas.microsoft.com/office/drawing/2014/main" id="{A94D34E4-3257-4F18-8F34-F9A9E8B46F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8FD20A-3BC5-4494-AFD9-824376DE9C69}" type="slidenum">
              <a:rPr lang="en-US" altLang="el-GR" smtClean="0">
                <a:latin typeface="Arial" panose="020B0604020202020204" pitchFamily="34" charset="0"/>
              </a:rPr>
              <a:pPr>
                <a:spcBef>
                  <a:spcPct val="0"/>
                </a:spcBef>
              </a:pPr>
              <a:t>25</a:t>
            </a:fld>
            <a:endParaRPr lang="en-US" altLang="el-G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286C380-ADD0-4644-B63B-EB41031556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46C9DD3-ACFA-47AD-A5B7-2B892CCE7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47108" name="Slide Number Placeholder 3">
            <a:extLst>
              <a:ext uri="{FF2B5EF4-FFF2-40B4-BE49-F238E27FC236}">
                <a16:creationId xmlns:a16="http://schemas.microsoft.com/office/drawing/2014/main" id="{762BC989-1CC5-48AC-9134-6D2301E013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B014656-99FF-42C9-B7DD-1B0C30CDFA36}" type="slidenum">
              <a:rPr lang="en-US" altLang="el-GR" smtClean="0"/>
              <a:pPr/>
              <a:t>27</a:t>
            </a:fld>
            <a:endParaRPr lang="en-US"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086A2F17-D831-4F4F-A939-98FF9791D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 Θέση σημειώσεων">
            <a:extLst>
              <a:ext uri="{FF2B5EF4-FFF2-40B4-BE49-F238E27FC236}">
                <a16:creationId xmlns:a16="http://schemas.microsoft.com/office/drawing/2014/main" id="{9E55E184-49F2-42CB-8959-C7AA715CE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Μαζί με τη μίμηση αποσαθρώνεται και η σημασία των ρυθμιστικών ποιητικών, τις οποίες ο ιδιοφυής συγ-</a:t>
            </a:r>
          </a:p>
          <a:p>
            <a:pPr eaLnBrk="1" hangingPunct="1">
              <a:spcBef>
                <a:spcPct val="0"/>
              </a:spcBef>
            </a:pPr>
            <a:r>
              <a:rPr lang="el-GR" altLang="el-GR"/>
              <a:t>γραφέας δεν χρειάζεται πλέον, ενώ η αισθητική και η μόδα γίνονται οι νέοι ρυθμιστές του γούστου του κοινού.</a:t>
            </a:r>
          </a:p>
          <a:p>
            <a:pPr eaLnBrk="1" hangingPunct="1">
              <a:spcBef>
                <a:spcPct val="0"/>
              </a:spcBef>
            </a:pPr>
            <a:r>
              <a:rPr lang="el-GR" altLang="el-GR"/>
              <a:t>Από το σημείο αυτό μέχρι την έννοια της αυτονομίας της τέχνης, που βασίζεται στην αυτονομία του υποκειμένου, ο δρόμος δεν είναι μακρύς. οι αλλαγές έχουν σχέση τόσο με τη μορφή όσο και με το περιεχόμενο και δημιουργούν την ανάγκη ανάδυσης νέων θεωριών.</a:t>
            </a:r>
          </a:p>
          <a:p>
            <a:pPr eaLnBrk="1" hangingPunct="1">
              <a:spcBef>
                <a:spcPct val="0"/>
              </a:spcBef>
            </a:pPr>
            <a:r>
              <a:rPr lang="el-GR" altLang="el-GR"/>
              <a:t>Ο Λέσσιγκ στη συζήτησή του με τον Φρήντριχ (Nicola Friedrich, 1733-1811) και τον Μέντελσον (Moses Mendelssohn, 1729-1786) περί κάθαρσης δείχνει την αναζήτηση μιας νέας αισθητικής θεωρίας, που θα περιλαμβάνει τόσο την πρόκληση συγκεκριμένων συναισθημάτων</a:t>
            </a:r>
          </a:p>
          <a:p>
            <a:pPr eaLnBrk="1" hangingPunct="1">
              <a:spcBef>
                <a:spcPct val="0"/>
              </a:spcBef>
            </a:pPr>
            <a:r>
              <a:rPr lang="el-GR" altLang="el-GR"/>
              <a:t>όσο και τον έλεγχο και τη χειραγώγησή τους μέσω της τραγωδίας.</a:t>
            </a:r>
          </a:p>
          <a:p>
            <a:pPr eaLnBrk="1" hangingPunct="1">
              <a:spcBef>
                <a:spcPct val="0"/>
              </a:spcBef>
            </a:pPr>
            <a:r>
              <a:rPr lang="el-GR" altLang="el-GR"/>
              <a:t>Συλλαμβάνοντας ωστόσο ένα θεωρητικό πλαίσιο σχετικό με την αισθαντικότητα του θεατή, αναπτύσσοντας κώδικες ευαισθησίας και συναισθημάτων επηρεασμένων και από τον πιετισμό1, που σκοπό έχουν να χειραγω γήσουν το θυμικό του κοινού, και χρησιμοποιώντας τον Σαίξπηρ ως επιχείρημα εναντίον των κανονιστικών ποιητικών, ο Λέσσινγκ δημιουργεί τις συνθήκες ώστε να αναδυθούν σύντομα νέοι λογοτέχνες που θα διεκδική-</a:t>
            </a:r>
          </a:p>
          <a:p>
            <a:pPr eaLnBrk="1" hangingPunct="1">
              <a:spcBef>
                <a:spcPct val="0"/>
              </a:spcBef>
            </a:pPr>
            <a:r>
              <a:rPr lang="el-GR" altLang="el-GR"/>
              <a:t>σουν το ρόλο της ιδιοφυΐας και θα δουν και τις σκοτεινές πλευρές της.</a:t>
            </a:r>
            <a:endParaRPr lang="en-US" altLang="el-GR"/>
          </a:p>
        </p:txBody>
      </p:sp>
      <p:sp>
        <p:nvSpPr>
          <p:cNvPr id="25604" name="3 - Θέση αριθμού διαφάνειας">
            <a:extLst>
              <a:ext uri="{FF2B5EF4-FFF2-40B4-BE49-F238E27FC236}">
                <a16:creationId xmlns:a16="http://schemas.microsoft.com/office/drawing/2014/main" id="{488FF541-8489-477B-AE31-17627A1088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CDFD70-2AB7-48DC-80FF-1A7C410EE2D5}" type="slidenum">
              <a:rPr lang="en-US" altLang="el-GR" smtClean="0">
                <a:latin typeface="Arial" panose="020B0604020202020204" pitchFamily="34" charset="0"/>
              </a:rPr>
              <a:pPr>
                <a:spcBef>
                  <a:spcPct val="0"/>
                </a:spcBef>
              </a:pPr>
              <a:t>39</a:t>
            </a:fld>
            <a:endParaRPr lang="en-US"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D04C0-905B-4B08-AEDE-CBF5C66857E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20404DF-97A3-4CBF-95E5-BCBA6F9E3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E84C904-9262-4A70-9210-EA16C44AB1D9}"/>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4B4D0B25-032F-41E1-BFCD-34C083574CE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10CE-73A8-4B70-A1DC-33F9ED32E918}"/>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424099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F84D0E-1A04-4F2E-AF21-DB116F14219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62B050-0BCF-4488-B735-E33A4F6F128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B9A321E-0E41-4CE6-93C2-793F6ED5A1CB}"/>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1EE1A2DC-6D52-4042-9CB0-26FCBF83AB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F5704F-F615-4FF4-A786-9BCA64A1AF14}"/>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363112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CB7B0FC-7365-405A-9204-004FA6F5226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D15B36-551B-4AAE-968B-FD75BCC525C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DA002F-EAEE-48A9-878E-C7FA4209684E}"/>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ECC8C217-D90A-4E7F-B503-C2405232815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3336F1-E6B5-42A7-B8C7-DDCD4C39DD65}"/>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81838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39"/>
            <a:ext cx="10972800" cy="58515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Rectangle 4">
            <a:extLst>
              <a:ext uri="{FF2B5EF4-FFF2-40B4-BE49-F238E27FC236}">
                <a16:creationId xmlns:a16="http://schemas.microsoft.com/office/drawing/2014/main" id="{43A69B76-01C2-4235-B974-60D0C5725A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4C72F33-DD74-45DA-A1CD-3C2AD1857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867013-908C-4E4F-80D7-C2BAA0D9B7CD}"/>
              </a:ext>
            </a:extLst>
          </p:cNvPr>
          <p:cNvSpPr>
            <a:spLocks noGrp="1" noChangeArrowheads="1"/>
          </p:cNvSpPr>
          <p:nvPr>
            <p:ph type="sldNum" sz="quarter" idx="12"/>
          </p:nvPr>
        </p:nvSpPr>
        <p:spPr>
          <a:ln/>
        </p:spPr>
        <p:txBody>
          <a:bodyPr/>
          <a:lstStyle>
            <a:lvl1pPr>
              <a:defRPr/>
            </a:lvl1pPr>
          </a:lstStyle>
          <a:p>
            <a:pPr>
              <a:defRPr/>
            </a:pPr>
            <a:fld id="{A418A9CB-B35C-4891-B76C-6E9A4D7EDCE8}" type="slidenum">
              <a:rPr lang="en-US" altLang="el-GR"/>
              <a:pPr>
                <a:defRPr/>
              </a:pPr>
              <a:t>‹#›</a:t>
            </a:fld>
            <a:endParaRPr lang="en-US" altLang="el-GR"/>
          </a:p>
        </p:txBody>
      </p:sp>
    </p:spTree>
    <p:extLst>
      <p:ext uri="{BB962C8B-B14F-4D97-AF65-F5344CB8AC3E}">
        <p14:creationId xmlns:p14="http://schemas.microsoft.com/office/powerpoint/2010/main" val="2327796802"/>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Κάντε κλικ για να επεξεργαστείτε τον τίτλο υποδείγματος</a:t>
            </a:r>
          </a:p>
        </p:txBody>
      </p:sp>
      <p:sp>
        <p:nvSpPr>
          <p:cNvPr id="3" name="2 - Θέση περιεχομένου"/>
          <p:cNvSpPr>
            <a:spLocks noGrp="1"/>
          </p:cNvSpPr>
          <p:nvPr>
            <p:ph sz="half" idx="1"/>
          </p:nvPr>
        </p:nvSpPr>
        <p:spPr>
          <a:xfrm>
            <a:off x="609600" y="1600201"/>
            <a:ext cx="53848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3 - Θέση περιεχομένου"/>
          <p:cNvSpPr>
            <a:spLocks noGrp="1"/>
          </p:cNvSpPr>
          <p:nvPr>
            <p:ph sz="quarter" idx="2"/>
          </p:nvPr>
        </p:nvSpPr>
        <p:spPr>
          <a:xfrm>
            <a:off x="6197600" y="1600200"/>
            <a:ext cx="5384800" cy="2185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4 - Θέση περιεχομένου"/>
          <p:cNvSpPr>
            <a:spLocks noGrp="1"/>
          </p:cNvSpPr>
          <p:nvPr>
            <p:ph sz="quarter" idx="3"/>
          </p:nvPr>
        </p:nvSpPr>
        <p:spPr>
          <a:xfrm>
            <a:off x="6197600" y="3938589"/>
            <a:ext cx="5384800" cy="2187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4">
            <a:extLst>
              <a:ext uri="{FF2B5EF4-FFF2-40B4-BE49-F238E27FC236}">
                <a16:creationId xmlns:a16="http://schemas.microsoft.com/office/drawing/2014/main" id="{190C379A-7CFE-4DF0-861D-01898FA0565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BC5625A-15CD-4223-A745-2D8444CEB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1770958-7D66-4126-9F1F-2137A8737EA8}"/>
              </a:ext>
            </a:extLst>
          </p:cNvPr>
          <p:cNvSpPr>
            <a:spLocks noGrp="1" noChangeArrowheads="1"/>
          </p:cNvSpPr>
          <p:nvPr>
            <p:ph type="sldNum" sz="quarter" idx="12"/>
          </p:nvPr>
        </p:nvSpPr>
        <p:spPr>
          <a:ln/>
        </p:spPr>
        <p:txBody>
          <a:bodyPr/>
          <a:lstStyle>
            <a:lvl1pPr>
              <a:defRPr/>
            </a:lvl1pPr>
          </a:lstStyle>
          <a:p>
            <a:pPr>
              <a:defRPr/>
            </a:pPr>
            <a:fld id="{0A8C193D-CC49-496E-9666-49F2871CBD3F}" type="slidenum">
              <a:rPr lang="en-US" altLang="el-GR"/>
              <a:pPr>
                <a:defRPr/>
              </a:pPr>
              <a:t>‹#›</a:t>
            </a:fld>
            <a:endParaRPr lang="en-US" altLang="el-GR"/>
          </a:p>
        </p:txBody>
      </p:sp>
    </p:spTree>
    <p:extLst>
      <p:ext uri="{BB962C8B-B14F-4D97-AF65-F5344CB8AC3E}">
        <p14:creationId xmlns:p14="http://schemas.microsoft.com/office/powerpoint/2010/main" val="332284846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1FF3BE-D0B6-48B5-87F7-2CECD2F6DA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C071E0E-AEDC-41EC-914D-024C58EA10D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537E77F-0A98-4FF5-802C-40AC0BCF9DC0}"/>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2B5CC348-0559-48FF-807A-46808B1E739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C26EF6-5331-49BD-A743-D27E72489389}"/>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249491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C232F7-12C0-4BEC-B020-05990E79828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F3AF29-D8DE-4FBC-8104-08180B0DD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AAEE5E5-07ED-4545-9709-C651D066DB5E}"/>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63160508-EEB6-4C1F-A95A-E43577822B2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66D983E-512C-4243-AEC5-6AA9C806AF0A}"/>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191171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BDF1B1-4D03-4901-85AA-10BBCC7C41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1B82AA7-1013-48AD-992E-C960CB10333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73CE215-F0F1-45E8-9DD3-A18E89ACF4E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C5BC5A8-EE5B-4DA7-84A6-F938D895BB37}"/>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6" name="Θέση υποσέλιδου 5">
            <a:extLst>
              <a:ext uri="{FF2B5EF4-FFF2-40B4-BE49-F238E27FC236}">
                <a16:creationId xmlns:a16="http://schemas.microsoft.com/office/drawing/2014/main" id="{7184FDA6-9F65-4E1E-8204-DDBA7426B3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04F4C6F-29BD-4D53-9B98-A28E5FAE4599}"/>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18125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7A58B-0AAE-4769-8CEC-D559767FEFE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4150D97-7EDA-4B53-933C-0C0E5453A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E2A649-8B2B-427F-9A1E-5E9CE6EC4F0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561B148-DD89-4929-95EE-E50C9040B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94F2713-930D-4F4F-B6F7-DCDF1881BF2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E0940B8-D0E0-4D80-9F45-F9EEE83D8ADF}"/>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8" name="Θέση υποσέλιδου 7">
            <a:extLst>
              <a:ext uri="{FF2B5EF4-FFF2-40B4-BE49-F238E27FC236}">
                <a16:creationId xmlns:a16="http://schemas.microsoft.com/office/drawing/2014/main" id="{6FA3097B-5DCD-4B21-ABCA-E6EB15EC2D1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C19195F-5D89-4903-9D89-C936C52A252A}"/>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68528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068E14-4F44-40CE-9FAD-BF8326DA264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0FA5C5A-6A5E-4224-B638-16471A0884DB}"/>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4" name="Θέση υποσέλιδου 3">
            <a:extLst>
              <a:ext uri="{FF2B5EF4-FFF2-40B4-BE49-F238E27FC236}">
                <a16:creationId xmlns:a16="http://schemas.microsoft.com/office/drawing/2014/main" id="{6D77DF38-22C4-4433-966D-97ED5C47FE2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CD34B8E-0C6C-48BF-9025-963CF7DC0ADA}"/>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171551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7E49F57-D45C-40ED-8BBE-1751DF8B5B42}"/>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3" name="Θέση υποσέλιδου 2">
            <a:extLst>
              <a:ext uri="{FF2B5EF4-FFF2-40B4-BE49-F238E27FC236}">
                <a16:creationId xmlns:a16="http://schemas.microsoft.com/office/drawing/2014/main" id="{DD967CDE-7C6E-4BC7-BF9C-FE548554588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C1A9FD4-1AFD-4132-AA5F-7A1D7540E743}"/>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8132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92103-8CD7-440E-B81B-61D1C79B462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0C690FF-3B8F-45B6-AF58-3073A228D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FCFA284-D2FD-4B29-8B9F-81C3A0261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7A53DB5-D4EF-4947-A29B-960A84DF512C}"/>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6" name="Θέση υποσέλιδου 5">
            <a:extLst>
              <a:ext uri="{FF2B5EF4-FFF2-40B4-BE49-F238E27FC236}">
                <a16:creationId xmlns:a16="http://schemas.microsoft.com/office/drawing/2014/main" id="{BDF134CA-71A2-4CFD-938E-8331ABF5071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DD8CED9-10C9-4F43-B88E-D09F1B4F16B8}"/>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153267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0AB445-5EDE-4392-92AA-28F481E9D59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78EBD0B-92F2-4352-AED4-083E4E69E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D219719-CD8A-4FAA-9F77-B5C71E74C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8D3921E-C16B-477F-BFFE-BDA1B04BD593}"/>
              </a:ext>
            </a:extLst>
          </p:cNvPr>
          <p:cNvSpPr>
            <a:spLocks noGrp="1"/>
          </p:cNvSpPr>
          <p:nvPr>
            <p:ph type="dt" sz="half" idx="10"/>
          </p:nvPr>
        </p:nvSpPr>
        <p:spPr/>
        <p:txBody>
          <a:bodyPr/>
          <a:lstStyle/>
          <a:p>
            <a:fld id="{C61C551E-857D-4E2D-9C15-12E301EC7DB6}" type="datetimeFigureOut">
              <a:rPr lang="el-GR" smtClean="0"/>
              <a:t>19/10/2021</a:t>
            </a:fld>
            <a:endParaRPr lang="el-GR"/>
          </a:p>
        </p:txBody>
      </p:sp>
      <p:sp>
        <p:nvSpPr>
          <p:cNvPr id="6" name="Θέση υποσέλιδου 5">
            <a:extLst>
              <a:ext uri="{FF2B5EF4-FFF2-40B4-BE49-F238E27FC236}">
                <a16:creationId xmlns:a16="http://schemas.microsoft.com/office/drawing/2014/main" id="{83F1A516-CB72-4A18-B050-B5AB0B2D4A5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143F80-B788-4A8A-8DDD-6406174A0128}"/>
              </a:ext>
            </a:extLst>
          </p:cNvPr>
          <p:cNvSpPr>
            <a:spLocks noGrp="1"/>
          </p:cNvSpPr>
          <p:nvPr>
            <p:ph type="sldNum" sz="quarter" idx="12"/>
          </p:nvPr>
        </p:nvSpPr>
        <p:spPr/>
        <p:txBody>
          <a:bodyPr/>
          <a:lstStyle/>
          <a:p>
            <a:fld id="{BE50DA7B-E149-454E-9145-65B94D925B62}" type="slidenum">
              <a:rPr lang="el-GR" smtClean="0"/>
              <a:t>‹#›</a:t>
            </a:fld>
            <a:endParaRPr lang="el-GR"/>
          </a:p>
        </p:txBody>
      </p:sp>
    </p:spTree>
    <p:extLst>
      <p:ext uri="{BB962C8B-B14F-4D97-AF65-F5344CB8AC3E}">
        <p14:creationId xmlns:p14="http://schemas.microsoft.com/office/powerpoint/2010/main" val="425217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F32A1A5-25AE-435D-BA20-8CF39FE4B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B45481-580F-4430-9DAC-1797C3D7B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EF3A65C-84A0-415C-843F-B1F0F3F44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C551E-857D-4E2D-9C15-12E301EC7DB6}" type="datetimeFigureOut">
              <a:rPr lang="el-GR" smtClean="0"/>
              <a:t>19/10/2021</a:t>
            </a:fld>
            <a:endParaRPr lang="el-GR"/>
          </a:p>
        </p:txBody>
      </p:sp>
      <p:sp>
        <p:nvSpPr>
          <p:cNvPr id="5" name="Θέση υποσέλιδου 4">
            <a:extLst>
              <a:ext uri="{FF2B5EF4-FFF2-40B4-BE49-F238E27FC236}">
                <a16:creationId xmlns:a16="http://schemas.microsoft.com/office/drawing/2014/main" id="{9DAC5354-5451-4D9B-B035-88B27DF2B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F9233D5-0245-4559-BB1C-26713D64D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0DA7B-E149-454E-9145-65B94D925B62}" type="slidenum">
              <a:rPr lang="el-GR" smtClean="0"/>
              <a:t>‹#›</a:t>
            </a:fld>
            <a:endParaRPr lang="el-GR"/>
          </a:p>
        </p:txBody>
      </p:sp>
    </p:spTree>
    <p:extLst>
      <p:ext uri="{BB962C8B-B14F-4D97-AF65-F5344CB8AC3E}">
        <p14:creationId xmlns:p14="http://schemas.microsoft.com/office/powerpoint/2010/main" val="405588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fr.wikipedia.org/wiki/Juliette_R%C3%A9camier" TargetMode="Externa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D00131-D33C-4229-ABE8-CB24597DBD4B}"/>
              </a:ext>
            </a:extLst>
          </p:cNvPr>
          <p:cNvSpPr>
            <a:spLocks noGrp="1" noChangeArrowheads="1"/>
          </p:cNvSpPr>
          <p:nvPr>
            <p:ph/>
          </p:nvPr>
        </p:nvSpPr>
        <p:spPr/>
        <p:txBody>
          <a:bodyPr/>
          <a:lstStyle/>
          <a:p>
            <a:pPr algn="ctr" eaLnBrk="1" hangingPunct="1">
              <a:buFontTx/>
              <a:buNone/>
            </a:pPr>
            <a:r>
              <a:rPr lang="el-GR" altLang="el-GR" b="1" dirty="0">
                <a:solidFill>
                  <a:srgbClr val="7030A0"/>
                </a:solidFill>
              </a:rPr>
              <a:t>ΙΣΤΟΡΙΑ ΤΗΣ ΕΥΡΩΠΑЇΚΗΣ ΛΟΓΟΤΕΧΝΙΑΣ, 19ΟΣ-20ΟΣ ΑΙ.</a:t>
            </a:r>
          </a:p>
          <a:p>
            <a:pPr algn="ctr" eaLnBrk="1" hangingPunct="1">
              <a:buFontTx/>
              <a:buNone/>
            </a:pPr>
            <a:endParaRPr lang="el-GR" altLang="el-GR" b="1" dirty="0">
              <a:solidFill>
                <a:srgbClr val="800000"/>
              </a:solidFill>
            </a:endParaRPr>
          </a:p>
          <a:p>
            <a:pPr algn="ctr" eaLnBrk="1" hangingPunct="1">
              <a:buFontTx/>
              <a:buNone/>
            </a:pPr>
            <a:r>
              <a:rPr lang="el-GR" altLang="el-GR" b="1" i="1" dirty="0">
                <a:solidFill>
                  <a:srgbClr val="C00000"/>
                </a:solidFill>
              </a:rPr>
              <a:t>Περιεχόμενο</a:t>
            </a:r>
          </a:p>
          <a:p>
            <a:pPr algn="just" eaLnBrk="1" hangingPunct="1">
              <a:buFontTx/>
              <a:buNone/>
            </a:pPr>
            <a:r>
              <a:rPr lang="el-GR" altLang="el-GR" dirty="0"/>
              <a:t>	Παρουσιάζεται η ιστορική εξέλιξη της ευρωπαϊκής λογοτεχνίας από τις αρχές του 19ου μέχρι τα μέσα του 20ού αι. Λογοτεχνικά κινήματα, ρεύματα και σχολές μέσα στο ιστορικό και ιδεολογικό τους πλαίσιο. Εξετάζονται μεταξύ άλλων κείμενα των: </a:t>
            </a:r>
            <a:r>
              <a:rPr lang="el-GR" altLang="el-GR" dirty="0" err="1"/>
              <a:t>Γκαίτε</a:t>
            </a:r>
            <a:r>
              <a:rPr lang="el-GR" altLang="el-GR" dirty="0"/>
              <a:t>, </a:t>
            </a:r>
            <a:r>
              <a:rPr lang="el-GR" altLang="el-GR" dirty="0" err="1"/>
              <a:t>Ουγκώ</a:t>
            </a:r>
            <a:r>
              <a:rPr lang="el-GR" altLang="el-GR" dirty="0"/>
              <a:t>,</a:t>
            </a:r>
            <a:r>
              <a:rPr lang="en-US" altLang="el-GR" dirty="0"/>
              <a:t> </a:t>
            </a:r>
            <a:r>
              <a:rPr lang="el-GR" altLang="el-GR" dirty="0" err="1"/>
              <a:t>Λεοπάρντι</a:t>
            </a:r>
            <a:r>
              <a:rPr lang="el-GR" altLang="el-GR" dirty="0"/>
              <a:t>, </a:t>
            </a:r>
            <a:r>
              <a:rPr lang="el-GR" altLang="el-GR" dirty="0" err="1"/>
              <a:t>Κητς</a:t>
            </a:r>
            <a:r>
              <a:rPr lang="el-GR" altLang="el-GR" dirty="0"/>
              <a:t>, </a:t>
            </a:r>
            <a:r>
              <a:rPr lang="el-GR" altLang="el-GR" dirty="0" err="1"/>
              <a:t>Μπαλζάκ</a:t>
            </a:r>
            <a:r>
              <a:rPr lang="el-GR" altLang="el-GR" dirty="0"/>
              <a:t>, Ζολά, </a:t>
            </a:r>
            <a:r>
              <a:rPr lang="el-GR" altLang="el-GR" dirty="0" err="1"/>
              <a:t>Μπωντλαίρ</a:t>
            </a:r>
            <a:r>
              <a:rPr lang="el-GR" altLang="el-GR" dirty="0"/>
              <a:t>, Τζόυς και </a:t>
            </a:r>
            <a:r>
              <a:rPr lang="el-GR" altLang="el-GR" dirty="0" err="1"/>
              <a:t>Γούλφ</a:t>
            </a:r>
            <a:r>
              <a:rPr lang="el-GR" altLang="el-GR" dirty="0"/>
              <a:t>.</a:t>
            </a:r>
            <a:endParaRPr lang="el-GR" altLang="el-GR" b="1"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7DB226F-E358-4566-B944-2B79E930CC49}"/>
              </a:ext>
            </a:extLst>
          </p:cNvPr>
          <p:cNvSpPr>
            <a:spLocks noGrp="1" noChangeArrowheads="1"/>
          </p:cNvSpPr>
          <p:nvPr>
            <p:ph/>
          </p:nvPr>
        </p:nvSpPr>
        <p:spPr>
          <a:xfrm>
            <a:off x="1919288" y="404813"/>
            <a:ext cx="8229600" cy="6126162"/>
          </a:xfrm>
        </p:spPr>
        <p:txBody>
          <a:bodyPr/>
          <a:lstStyle/>
          <a:p>
            <a:pPr algn="ctr" eaLnBrk="1" hangingPunct="1">
              <a:buFontTx/>
              <a:buNone/>
            </a:pPr>
            <a:r>
              <a:rPr lang="el-GR" altLang="el-GR" sz="3600" b="1" dirty="0"/>
              <a:t>ΓΑΛΛΙΑ</a:t>
            </a:r>
            <a:endParaRPr lang="el-GR" altLang="el-GR" dirty="0"/>
          </a:p>
          <a:p>
            <a:pPr eaLnBrk="1" hangingPunct="1">
              <a:buFontTx/>
              <a:buNone/>
            </a:pPr>
            <a:r>
              <a:rPr lang="en-US" altLang="el-GR" b="1" dirty="0">
                <a:solidFill>
                  <a:srgbClr val="FFC000"/>
                </a:solidFill>
              </a:rPr>
              <a:t>Madame de </a:t>
            </a:r>
            <a:r>
              <a:rPr lang="en-US" altLang="el-GR" b="1" dirty="0" err="1">
                <a:solidFill>
                  <a:srgbClr val="FFC000"/>
                </a:solidFill>
              </a:rPr>
              <a:t>Sta</a:t>
            </a:r>
            <a:r>
              <a:rPr lang="en-US" altLang="el-GR" b="1" dirty="0" err="1">
                <a:solidFill>
                  <a:srgbClr val="FFC000"/>
                </a:solidFill>
                <a:cs typeface="Arial" panose="020B0604020202020204" pitchFamily="34" charset="0"/>
              </a:rPr>
              <a:t>ë</a:t>
            </a:r>
            <a:r>
              <a:rPr lang="en-US" altLang="el-GR" b="1" dirty="0" err="1">
                <a:solidFill>
                  <a:srgbClr val="FFC000"/>
                </a:solidFill>
              </a:rPr>
              <a:t>l</a:t>
            </a:r>
            <a:r>
              <a:rPr lang="el-GR" altLang="el-GR" dirty="0">
                <a:solidFill>
                  <a:srgbClr val="FFC000"/>
                </a:solidFill>
              </a:rPr>
              <a:t>: </a:t>
            </a:r>
            <a:r>
              <a:rPr lang="el-GR" altLang="el-GR" dirty="0"/>
              <a:t>ρομαντικό </a:t>
            </a:r>
            <a:r>
              <a:rPr lang="it-IT" altLang="el-GR" dirty="0"/>
              <a:t>= </a:t>
            </a:r>
            <a:r>
              <a:rPr lang="el-GR" altLang="el-GR" dirty="0"/>
              <a:t>βορεινό, μεσαιωνικό, χριστιανικό, σε αντίθεση με τον νότο που είναι κλασικός και παγανιστικός</a:t>
            </a:r>
          </a:p>
          <a:p>
            <a:pPr eaLnBrk="1" hangingPunct="1">
              <a:buFontTx/>
              <a:buNone/>
            </a:pPr>
            <a:endParaRPr lang="el-GR" altLang="el-GR" dirty="0"/>
          </a:p>
          <a:p>
            <a:pPr eaLnBrk="1" hangingPunct="1">
              <a:buFontTx/>
              <a:buNone/>
            </a:pPr>
            <a:r>
              <a:rPr lang="it-IT" altLang="el-GR" b="1" dirty="0">
                <a:solidFill>
                  <a:srgbClr val="FFC000"/>
                </a:solidFill>
              </a:rPr>
              <a:t>Stendhal:</a:t>
            </a:r>
            <a:r>
              <a:rPr lang="it-IT" altLang="el-GR" dirty="0"/>
              <a:t> </a:t>
            </a:r>
            <a:r>
              <a:rPr lang="el-GR" altLang="el-GR" dirty="0"/>
              <a:t>ρομαντικό </a:t>
            </a:r>
            <a:r>
              <a:rPr lang="it-IT" altLang="el-GR" dirty="0"/>
              <a:t>= </a:t>
            </a:r>
            <a:r>
              <a:rPr lang="el-GR" altLang="el-GR" dirty="0"/>
              <a:t>μοντέρνο, η τέχνη του σήμερα</a:t>
            </a:r>
          </a:p>
          <a:p>
            <a:pPr eaLnBrk="1" hangingPunct="1">
              <a:buFontTx/>
              <a:buNone/>
            </a:pPr>
            <a:endParaRPr lang="el-GR" altLang="el-GR" dirty="0"/>
          </a:p>
          <a:p>
            <a:pPr eaLnBrk="1" hangingPunct="1">
              <a:buFontTx/>
              <a:buNone/>
            </a:pPr>
            <a:r>
              <a:rPr lang="en-US" altLang="el-GR" b="1" dirty="0">
                <a:solidFill>
                  <a:srgbClr val="FFC000"/>
                </a:solidFill>
              </a:rPr>
              <a:t>Victor Hugo</a:t>
            </a:r>
            <a:r>
              <a:rPr lang="it-IT" altLang="el-GR" b="1" dirty="0">
                <a:solidFill>
                  <a:srgbClr val="FFC000"/>
                </a:solidFill>
              </a:rPr>
              <a:t>:</a:t>
            </a:r>
            <a:r>
              <a:rPr lang="it-IT" altLang="el-GR" dirty="0">
                <a:solidFill>
                  <a:srgbClr val="FFC000"/>
                </a:solidFill>
              </a:rPr>
              <a:t> </a:t>
            </a:r>
            <a:r>
              <a:rPr lang="el-GR" altLang="el-GR" dirty="0"/>
              <a:t>ρομαντικό </a:t>
            </a:r>
            <a:r>
              <a:rPr lang="it-IT" altLang="el-GR" dirty="0"/>
              <a:t>= </a:t>
            </a:r>
            <a:r>
              <a:rPr lang="el-GR" altLang="el-GR" dirty="0"/>
              <a:t>(</a:t>
            </a:r>
            <a:r>
              <a:rPr lang="el-GR" altLang="el-GR" dirty="0" err="1"/>
              <a:t>φιλ</a:t>
            </a:r>
            <a:r>
              <a:rPr lang="el-GR" altLang="el-GR" dirty="0"/>
              <a:t>)ελεύθερο, γραφικό, αλλόκοτο, φανταστικό</a:t>
            </a:r>
            <a:endParaRPr lang="en-US" altLang="el-GR" dirty="0"/>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DDC73B0A-2F79-4E85-AAFA-0AD22745585D}"/>
              </a:ext>
            </a:extLst>
          </p:cNvPr>
          <p:cNvSpPr>
            <a:spLocks noGrp="1" noChangeArrowheads="1"/>
          </p:cNvSpPr>
          <p:nvPr>
            <p:ph sz="half" idx="2"/>
          </p:nvPr>
        </p:nvSpPr>
        <p:spPr>
          <a:xfrm>
            <a:off x="6172200" y="836613"/>
            <a:ext cx="4038600" cy="5472112"/>
          </a:xfrm>
        </p:spPr>
        <p:txBody>
          <a:bodyPr/>
          <a:lstStyle/>
          <a:p>
            <a:pPr eaLnBrk="1" hangingPunct="1">
              <a:buFontTx/>
              <a:buNone/>
            </a:pPr>
            <a:r>
              <a:rPr lang="el-GR" altLang="el-GR" b="1">
                <a:solidFill>
                  <a:srgbClr val="FFC000"/>
                </a:solidFill>
              </a:rPr>
              <a:t>Βίκτωρ Ουγκώ (</a:t>
            </a:r>
            <a:r>
              <a:rPr lang="en-US" altLang="el-GR">
                <a:solidFill>
                  <a:srgbClr val="FFC000"/>
                </a:solidFill>
              </a:rPr>
              <a:t>Victor Marie Vicomte Hugo 1802 –1885) </a:t>
            </a:r>
            <a:r>
              <a:rPr lang="el-GR" altLang="el-GR">
                <a:solidFill>
                  <a:srgbClr val="FFC000"/>
                </a:solidFill>
              </a:rPr>
              <a:t>:</a:t>
            </a:r>
            <a:r>
              <a:rPr lang="en-US" altLang="el-GR"/>
              <a:t>  </a:t>
            </a:r>
            <a:r>
              <a:rPr lang="el-GR" altLang="el-GR"/>
              <a:t>Γάλλος μυθιστοριογράφος, ποιητής και δραματουργός.  Ίσως ο πιο σημαντικός εκπρόσωπος του κινήματος του γαλλικού ρομαντισμού.</a:t>
            </a:r>
            <a:endParaRPr lang="en-US" altLang="el-GR"/>
          </a:p>
        </p:txBody>
      </p:sp>
      <p:pic>
        <p:nvPicPr>
          <p:cNvPr id="48133" name="Picture 5" descr="Victor_hugo">
            <a:extLst>
              <a:ext uri="{FF2B5EF4-FFF2-40B4-BE49-F238E27FC236}">
                <a16:creationId xmlns:a16="http://schemas.microsoft.com/office/drawing/2014/main" id="{713786AD-44FB-4096-A5D4-9787DEFAB46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19288" y="908051"/>
            <a:ext cx="4038600" cy="45069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8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a:extLst>
              <a:ext uri="{FF2B5EF4-FFF2-40B4-BE49-F238E27FC236}">
                <a16:creationId xmlns:a16="http://schemas.microsoft.com/office/drawing/2014/main" id="{EE14E924-D660-4C5C-9909-368EB346D6AC}"/>
              </a:ext>
            </a:extLst>
          </p:cNvPr>
          <p:cNvSpPr>
            <a:spLocks noGrp="1" noChangeArrowheads="1"/>
          </p:cNvSpPr>
          <p:nvPr>
            <p:ph type="title"/>
          </p:nvPr>
        </p:nvSpPr>
        <p:spPr/>
        <p:txBody>
          <a:bodyPr/>
          <a:lstStyle/>
          <a:p>
            <a:pPr algn="ctr"/>
            <a:r>
              <a:rPr lang="el-GR" altLang="el-GR" dirty="0"/>
              <a:t>ΙΤΑΛΙΑ: </a:t>
            </a:r>
            <a:r>
              <a:rPr lang="en-US" altLang="el-GR" dirty="0" err="1"/>
              <a:t>Romanticismo</a:t>
            </a:r>
            <a:br>
              <a:rPr lang="el-GR" altLang="el-GR" dirty="0"/>
            </a:br>
            <a:endParaRPr lang="el-GR" altLang="el-GR" i="1" dirty="0">
              <a:solidFill>
                <a:srgbClr val="7030A0"/>
              </a:solidFill>
            </a:endParaRPr>
          </a:p>
        </p:txBody>
      </p:sp>
      <p:pic>
        <p:nvPicPr>
          <p:cNvPr id="17411" name="4 - Θέση περιεχομένου" descr="Λεοπάρντι.jpg">
            <a:extLst>
              <a:ext uri="{FF2B5EF4-FFF2-40B4-BE49-F238E27FC236}">
                <a16:creationId xmlns:a16="http://schemas.microsoft.com/office/drawing/2014/main" id="{2CEE960F-4EA6-4746-8141-2077A37F1A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9" y="1844675"/>
            <a:ext cx="3455987" cy="3816350"/>
          </a:xfrm>
        </p:spPr>
      </p:pic>
      <p:sp>
        <p:nvSpPr>
          <p:cNvPr id="17412" name="3 - Θέση περιεχομένου">
            <a:extLst>
              <a:ext uri="{FF2B5EF4-FFF2-40B4-BE49-F238E27FC236}">
                <a16:creationId xmlns:a16="http://schemas.microsoft.com/office/drawing/2014/main" id="{81E24826-1505-4C46-9214-8AA151433572}"/>
              </a:ext>
            </a:extLst>
          </p:cNvPr>
          <p:cNvSpPr>
            <a:spLocks noGrp="1" noChangeArrowheads="1"/>
          </p:cNvSpPr>
          <p:nvPr>
            <p:ph sz="half" idx="2"/>
          </p:nvPr>
        </p:nvSpPr>
        <p:spPr>
          <a:xfrm>
            <a:off x="6172200" y="1600200"/>
            <a:ext cx="4038600" cy="5068888"/>
          </a:xfrm>
        </p:spPr>
        <p:txBody>
          <a:bodyPr>
            <a:normAutofit/>
          </a:bodyPr>
          <a:lstStyle/>
          <a:p>
            <a:pPr>
              <a:buFontTx/>
              <a:buNone/>
            </a:pPr>
            <a:r>
              <a:rPr lang="en-US" altLang="el-GR" b="1" dirty="0">
                <a:solidFill>
                  <a:srgbClr val="FFC000"/>
                </a:solidFill>
              </a:rPr>
              <a:t>Giacomo Leopardi (1798-1837)</a:t>
            </a:r>
          </a:p>
          <a:p>
            <a:pPr>
              <a:buFontTx/>
              <a:buNone/>
            </a:pPr>
            <a:r>
              <a:rPr lang="el-GR" altLang="el-GR" dirty="0"/>
              <a:t>Ιταλός ποιητής, φιλόσοφος και λόγιος. </a:t>
            </a:r>
          </a:p>
          <a:p>
            <a:pPr>
              <a:buFontTx/>
              <a:buNone/>
            </a:pPr>
            <a:endParaRPr lang="el-GR" altLang="el-GR" dirty="0"/>
          </a:p>
          <a:p>
            <a:pPr>
              <a:buFontTx/>
              <a:buNone/>
            </a:pPr>
            <a:r>
              <a:rPr lang="en-GB" altLang="el-GR" i="1" dirty="0" err="1"/>
              <a:t>Idilli</a:t>
            </a:r>
            <a:r>
              <a:rPr lang="en-GB" altLang="el-GR" dirty="0"/>
              <a:t> (1819–1821)</a:t>
            </a:r>
            <a:endParaRPr lang="el-GR" altLang="el-GR" dirty="0"/>
          </a:p>
          <a:p>
            <a:pPr>
              <a:buFontTx/>
              <a:buNone/>
            </a:pPr>
            <a:r>
              <a:rPr lang="en-GB" altLang="el-GR" i="1" dirty="0"/>
              <a:t>Canzoni</a:t>
            </a:r>
            <a:r>
              <a:rPr lang="en-GB" altLang="el-GR" dirty="0"/>
              <a:t> (1820–1823)</a:t>
            </a:r>
            <a:endParaRPr lang="el-GR" altLang="el-GR" dirty="0"/>
          </a:p>
          <a:p>
            <a:pPr>
              <a:buFontTx/>
              <a:buNone/>
            </a:pPr>
            <a:r>
              <a:rPr lang="en-GB" altLang="el-GR" i="1" dirty="0" err="1"/>
              <a:t>Canti</a:t>
            </a:r>
            <a:r>
              <a:rPr lang="en-GB" altLang="el-GR" dirty="0"/>
              <a:t> (1823–1832)</a:t>
            </a:r>
          </a:p>
          <a:p>
            <a:pPr>
              <a:buFontTx/>
              <a:buNone/>
            </a:pPr>
            <a:endParaRPr lang="en-GB" altLang="el-GR" b="1" dirty="0"/>
          </a:p>
          <a:p>
            <a:pPr>
              <a:buFontTx/>
              <a:buNone/>
            </a:pPr>
            <a:endParaRPr lang="en-GB" altLang="el-GR" b="1" dirty="0"/>
          </a:p>
          <a:p>
            <a:pPr>
              <a:buFontTx/>
              <a:buNone/>
            </a:pPr>
            <a:endParaRPr lang="en-US" altLang="el-GR" b="1" dirty="0"/>
          </a:p>
          <a:p>
            <a:endParaRPr lang="en-US" alt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3AFDE64-01C4-45EE-A074-85638E0FE559}"/>
              </a:ext>
            </a:extLst>
          </p:cNvPr>
          <p:cNvSpPr>
            <a:spLocks noGrp="1" noChangeArrowheads="1"/>
          </p:cNvSpPr>
          <p:nvPr>
            <p:ph/>
          </p:nvPr>
        </p:nvSpPr>
        <p:spPr>
          <a:xfrm>
            <a:off x="279133" y="188913"/>
            <a:ext cx="9849117" cy="6553200"/>
          </a:xfrm>
        </p:spPr>
        <p:txBody>
          <a:bodyPr>
            <a:normAutofit fontScale="92500" lnSpcReduction="20000"/>
          </a:bodyPr>
          <a:lstStyle/>
          <a:p>
            <a:pPr algn="ctr" eaLnBrk="1" hangingPunct="1">
              <a:buFontTx/>
              <a:buNone/>
            </a:pPr>
            <a:r>
              <a:rPr lang="el-GR" altLang="el-GR" b="1" dirty="0"/>
              <a:t>Μεγάλη Βρετανία</a:t>
            </a:r>
          </a:p>
          <a:p>
            <a:pPr algn="ctr" eaLnBrk="1" hangingPunct="1">
              <a:buFontTx/>
              <a:buNone/>
            </a:pPr>
            <a:endParaRPr lang="el-GR" altLang="el-GR" dirty="0"/>
          </a:p>
          <a:p>
            <a:pPr eaLnBrk="1" hangingPunct="1">
              <a:buFontTx/>
              <a:buNone/>
            </a:pPr>
            <a:r>
              <a:rPr lang="el-GR" altLang="el-GR" dirty="0"/>
              <a:t>Οι Άγγλοι ρομαντικοί</a:t>
            </a:r>
            <a:r>
              <a:rPr lang="en-US" altLang="el-GR" dirty="0"/>
              <a:t>, </a:t>
            </a:r>
            <a:r>
              <a:rPr lang="el-GR" altLang="el-GR" dirty="0"/>
              <a:t>όπως είναι οι </a:t>
            </a:r>
            <a:r>
              <a:rPr lang="en-US" altLang="el-GR" dirty="0">
                <a:solidFill>
                  <a:srgbClr val="FFC000"/>
                </a:solidFill>
              </a:rPr>
              <a:t>Wordsworth, Coleridge, Keats</a:t>
            </a:r>
            <a:r>
              <a:rPr lang="en-US" altLang="el-GR" dirty="0"/>
              <a:t>, </a:t>
            </a:r>
            <a:r>
              <a:rPr lang="el-GR" altLang="el-GR" dirty="0"/>
              <a:t> δεν αποκαλούν το νέο είδος γραφής ρομαντικό, οπότε αποφεύγουν τη δυσκολία του καθορισμού του. </a:t>
            </a:r>
          </a:p>
          <a:p>
            <a:pPr eaLnBrk="1" hangingPunct="1">
              <a:buFontTx/>
              <a:buNone/>
            </a:pPr>
            <a:endParaRPr lang="el-GR" altLang="el-GR" dirty="0"/>
          </a:p>
          <a:p>
            <a:pPr eaLnBrk="1" hangingPunct="1">
              <a:buFontTx/>
              <a:buNone/>
            </a:pPr>
            <a:r>
              <a:rPr lang="en-US" altLang="el-GR" sz="2800" dirty="0">
                <a:solidFill>
                  <a:srgbClr val="FFC000"/>
                </a:solidFill>
              </a:rPr>
              <a:t>William Wordsworth (1770-1850)</a:t>
            </a:r>
            <a:endParaRPr lang="el-GR" altLang="el-GR" sz="2800" dirty="0">
              <a:solidFill>
                <a:srgbClr val="FFC000"/>
              </a:solidFill>
            </a:endParaRPr>
          </a:p>
          <a:p>
            <a:pPr eaLnBrk="1" hangingPunct="1">
              <a:buFontTx/>
              <a:buNone/>
            </a:pPr>
            <a:r>
              <a:rPr lang="el-GR" altLang="el-GR" dirty="0"/>
              <a:t>Ο πρόλογός του στη δεύτερη έκδοση της ποιητικής συλλογής το 1800 γράφθηκε ως διακήρυξη ποιητικών στόχων: προτείνει θέματα από την καθημερινή ζωή και καθημερινή γλώσσα</a:t>
            </a:r>
            <a:br>
              <a:rPr lang="el-GR" altLang="el-GR" sz="2800" dirty="0">
                <a:solidFill>
                  <a:schemeClr val="accent1"/>
                </a:solidFill>
              </a:rPr>
            </a:br>
            <a:r>
              <a:rPr lang="el-GR" altLang="el-GR" sz="2800" i="1" dirty="0"/>
              <a:t>Ποίηση =  «συγκίνηση συγκροτημένη εν ηρεμία» </a:t>
            </a:r>
            <a:r>
              <a:rPr lang="el-GR" altLang="el-GR" sz="2800" dirty="0"/>
              <a:t>(Πρόλογος στη συλλογή του </a:t>
            </a:r>
            <a:r>
              <a:rPr lang="en-US" altLang="el-GR" sz="2800" i="1" dirty="0"/>
              <a:t>Lyrical Ballads</a:t>
            </a:r>
            <a:r>
              <a:rPr lang="en-US" altLang="el-GR" sz="2800" dirty="0"/>
              <a:t>)</a:t>
            </a:r>
            <a:r>
              <a:rPr lang="el-GR" altLang="el-GR" sz="2800" dirty="0"/>
              <a:t>: ο αυθορμητισμός του ποιητή απορρέει από μια προηγούμενη περισυλλογή. Αλλά η πράξη της ποίησης πρέπει να είναι αυθόρμητη και αβίαστη.</a:t>
            </a:r>
          </a:p>
          <a:p>
            <a:pPr eaLnBrk="1" hangingPunct="1">
              <a:buFontTx/>
              <a:buNone/>
            </a:pPr>
            <a:r>
              <a:rPr lang="el-GR" altLang="el-GR" sz="2800" dirty="0"/>
              <a:t>Στους κανόνες ο </a:t>
            </a:r>
            <a:r>
              <a:rPr lang="el-GR" altLang="el-GR" sz="2800" dirty="0" err="1"/>
              <a:t>Κόλεριτζ</a:t>
            </a:r>
            <a:r>
              <a:rPr lang="el-GR" altLang="el-GR" sz="2800" dirty="0"/>
              <a:t> αντέτασσε τους «οργανικούς» νόμους της </a:t>
            </a:r>
            <a:r>
              <a:rPr lang="el-GR" altLang="el-GR" sz="2800" dirty="0" err="1"/>
              <a:t>ποητικής</a:t>
            </a:r>
            <a:r>
              <a:rPr lang="el-GR" altLang="el-GR" sz="2800" dirty="0"/>
              <a:t> φαντασίας. Το έργο αναπτύσσεται ως φυτό που μεγαλώνει με τις δικές του αρχές.</a:t>
            </a:r>
          </a:p>
          <a:p>
            <a:pPr eaLnBrk="1" hangingPunct="1">
              <a:buFontTx/>
              <a:buNone/>
            </a:pPr>
            <a:br>
              <a:rPr lang="el-GR" altLang="el-GR" sz="2400" dirty="0"/>
            </a:br>
            <a:r>
              <a:rPr lang="el-GR" altLang="el-GR" dirty="0"/>
              <a:t> </a:t>
            </a:r>
            <a:endParaRPr lang="en-US" altLang="el-GR" dirty="0"/>
          </a:p>
          <a:p>
            <a:pPr eaLnBrk="1" hangingPunct="1"/>
            <a:endParaRPr lang="en-US" altLang="el-GR" dirty="0"/>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4FD197B9-C4F1-4A81-9EB4-F70D7791DB02}"/>
              </a:ext>
            </a:extLst>
          </p:cNvPr>
          <p:cNvSpPr>
            <a:spLocks noGrp="1" noChangeArrowheads="1"/>
          </p:cNvSpPr>
          <p:nvPr>
            <p:ph type="title"/>
          </p:nvPr>
        </p:nvSpPr>
        <p:spPr>
          <a:xfrm>
            <a:off x="838200" y="365126"/>
            <a:ext cx="10515600" cy="1059414"/>
          </a:xfrm>
        </p:spPr>
        <p:txBody>
          <a:bodyPr>
            <a:normAutofit fontScale="90000"/>
          </a:bodyPr>
          <a:lstStyle/>
          <a:p>
            <a:pPr algn="ctr"/>
            <a:r>
              <a:rPr lang="el-GR" altLang="el-GR" b="1" dirty="0">
                <a:latin typeface="Times New Roman" panose="02020603050405020304" pitchFamily="18" charset="0"/>
                <a:cs typeface="Times New Roman" panose="02020603050405020304" pitchFamily="18" charset="0"/>
              </a:rPr>
              <a:t>Η προϊστορία του κινήματος</a:t>
            </a:r>
            <a:br>
              <a:rPr lang="el-GR" altLang="el-GR" dirty="0">
                <a:solidFill>
                  <a:schemeClr val="accent1"/>
                </a:solidFill>
                <a:latin typeface="Times New Roman" panose="02020603050405020304" pitchFamily="18" charset="0"/>
                <a:cs typeface="Times New Roman" panose="02020603050405020304" pitchFamily="18" charset="0"/>
              </a:rPr>
            </a:br>
            <a:endParaRPr lang="el-GR" altLang="el-GR" dirty="0">
              <a:solidFill>
                <a:schemeClr val="accent1"/>
              </a:solidFill>
            </a:endParaRPr>
          </a:p>
        </p:txBody>
      </p:sp>
      <p:sp>
        <p:nvSpPr>
          <p:cNvPr id="20483" name="Θέση περιεχομένου 2">
            <a:extLst>
              <a:ext uri="{FF2B5EF4-FFF2-40B4-BE49-F238E27FC236}">
                <a16:creationId xmlns:a16="http://schemas.microsoft.com/office/drawing/2014/main" id="{5671F91D-4E4B-490F-BB30-5D8FA47743C8}"/>
              </a:ext>
            </a:extLst>
          </p:cNvPr>
          <p:cNvSpPr>
            <a:spLocks noGrp="1" noChangeArrowheads="1"/>
          </p:cNvSpPr>
          <p:nvPr>
            <p:ph idx="1"/>
          </p:nvPr>
        </p:nvSpPr>
        <p:spPr/>
        <p:txBody>
          <a:bodyPr/>
          <a:lstStyle/>
          <a:p>
            <a:pPr marL="0" indent="0">
              <a:buNone/>
            </a:pPr>
            <a:r>
              <a:rPr lang="el-GR" altLang="el-GR" dirty="0">
                <a:latin typeface="Times New Roman" panose="02020603050405020304" pitchFamily="18" charset="0"/>
                <a:cs typeface="Times New Roman" panose="02020603050405020304" pitchFamily="18" charset="0"/>
              </a:rPr>
              <a:t>Το ρομαντικό κίνημα έχει τις ρίζες του στον 18</a:t>
            </a:r>
            <a:r>
              <a:rPr lang="el-GR" altLang="el-GR" baseline="30000" dirty="0">
                <a:latin typeface="Times New Roman" panose="02020603050405020304" pitchFamily="18" charset="0"/>
                <a:cs typeface="Times New Roman" panose="02020603050405020304" pitchFamily="18" charset="0"/>
              </a:rPr>
              <a:t>ο</a:t>
            </a:r>
            <a:r>
              <a:rPr lang="el-GR" altLang="el-GR" dirty="0">
                <a:latin typeface="Times New Roman" panose="02020603050405020304" pitchFamily="18" charset="0"/>
                <a:cs typeface="Times New Roman" panose="02020603050405020304" pitchFamily="18" charset="0"/>
              </a:rPr>
              <a:t> αιώνα, ο οποίος προετοίμασε τη διαμόρφωσή του και ξεκινάει από μια σειρά εξελίξεων που θα τις δούμε αναλυτικότερα:  </a:t>
            </a:r>
          </a:p>
          <a:p>
            <a:pPr marL="0" indent="0">
              <a:buNone/>
            </a:pPr>
            <a:endParaRPr lang="el-GR" altLang="el-GR" sz="1800" i="1" dirty="0">
              <a:solidFill>
                <a:srgbClr val="FF6600"/>
              </a:solidFill>
              <a:latin typeface="Times New Roman" panose="02020603050405020304" pitchFamily="18" charset="0"/>
              <a:cs typeface="Times New Roman" panose="02020603050405020304" pitchFamily="18" charset="0"/>
            </a:endParaRPr>
          </a:p>
          <a:p>
            <a:pPr marL="0" indent="0" algn="ctr">
              <a:buFontTx/>
              <a:buAutoNum type="arabicParenR"/>
            </a:pPr>
            <a:r>
              <a:rPr lang="el-GR" altLang="el-GR" i="1" dirty="0">
                <a:solidFill>
                  <a:srgbClr val="FF6600"/>
                </a:solidFill>
                <a:latin typeface="Times New Roman" panose="02020603050405020304" pitchFamily="18" charset="0"/>
                <a:cs typeface="Times New Roman" panose="02020603050405020304" pitchFamily="18" charset="0"/>
              </a:rPr>
              <a:t>Η ΠΑΡΑΚΜΗ ΤΟΥ ΝΕΟΚΛΑΣΙΚΙΣΜΟΥ</a:t>
            </a:r>
          </a:p>
          <a:p>
            <a:pPr marL="0" indent="0" algn="ctr">
              <a:buFontTx/>
              <a:buAutoNum type="arabicParenR"/>
            </a:pPr>
            <a:endParaRPr lang="el-GR" altLang="el-GR" sz="4000" i="1" dirty="0">
              <a:solidFill>
                <a:srgbClr val="FF6600"/>
              </a:solidFill>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Char char="Ø"/>
            </a:pPr>
            <a:r>
              <a:rPr lang="el-GR" altLang="el-GR" sz="4000" i="1" dirty="0">
                <a:solidFill>
                  <a:srgbClr val="ECEC00"/>
                </a:solidFill>
                <a:latin typeface="Times New Roman" panose="02020603050405020304" pitchFamily="18" charset="0"/>
                <a:cs typeface="Times New Roman" panose="02020603050405020304" pitchFamily="18" charset="0"/>
              </a:rPr>
              <a:t>Αλλά, τι ήταν ο νεοκλασικισμός;</a:t>
            </a:r>
            <a:endParaRPr lang="el-GR" altLang="el-GR" sz="4000" dirty="0">
              <a:solidFill>
                <a:srgbClr val="ECEC00"/>
              </a:solidFill>
              <a:latin typeface="Times New Roman" panose="02020603050405020304" pitchFamily="18" charset="0"/>
              <a:cs typeface="Times New Roman" panose="02020603050405020304" pitchFamily="18" charset="0"/>
            </a:endParaRPr>
          </a:p>
          <a:p>
            <a:pPr marL="0" indent="0"/>
            <a:endParaRPr lang="el-GR" alt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a:extLst>
              <a:ext uri="{FF2B5EF4-FFF2-40B4-BE49-F238E27FC236}">
                <a16:creationId xmlns:a16="http://schemas.microsoft.com/office/drawing/2014/main" id="{280D304C-22C5-4478-806A-9457CCFCE4B9}"/>
              </a:ext>
            </a:extLst>
          </p:cNvPr>
          <p:cNvSpPr>
            <a:spLocks noGrp="1" noChangeArrowheads="1"/>
          </p:cNvSpPr>
          <p:nvPr>
            <p:ph type="title"/>
          </p:nvPr>
        </p:nvSpPr>
        <p:spPr>
          <a:xfrm>
            <a:off x="211756" y="274639"/>
            <a:ext cx="9999044" cy="1011237"/>
          </a:xfrm>
        </p:spPr>
        <p:txBody>
          <a:bodyPr/>
          <a:lstStyle/>
          <a:p>
            <a:r>
              <a:rPr lang="el-GR" altLang="el-GR" sz="2800" b="1" dirty="0"/>
              <a:t>Νεοκλασικισμός (17</a:t>
            </a:r>
            <a:r>
              <a:rPr lang="el-GR" altLang="el-GR" sz="2800" b="1" baseline="30000" dirty="0"/>
              <a:t>ος</a:t>
            </a:r>
            <a:r>
              <a:rPr lang="el-GR" altLang="el-GR" sz="2800" b="1" dirty="0"/>
              <a:t> και 18</a:t>
            </a:r>
            <a:r>
              <a:rPr lang="el-GR" altLang="el-GR" sz="2800" b="1" baseline="30000" dirty="0"/>
              <a:t>ος</a:t>
            </a:r>
            <a:r>
              <a:rPr lang="el-GR" altLang="el-GR" sz="2800" b="1" dirty="0"/>
              <a:t> αιώνας), κυρίως στη Γαλλία</a:t>
            </a:r>
            <a:endParaRPr lang="en-US" altLang="el-GR" sz="2800" b="1" dirty="0"/>
          </a:p>
        </p:txBody>
      </p:sp>
      <p:sp>
        <p:nvSpPr>
          <p:cNvPr id="21507" name="2 - Θέση περιεχομένου">
            <a:extLst>
              <a:ext uri="{FF2B5EF4-FFF2-40B4-BE49-F238E27FC236}">
                <a16:creationId xmlns:a16="http://schemas.microsoft.com/office/drawing/2014/main" id="{5F3B23B4-C33A-4761-ACCF-8F618D449F1F}"/>
              </a:ext>
            </a:extLst>
          </p:cNvPr>
          <p:cNvSpPr>
            <a:spLocks noGrp="1" noChangeArrowheads="1"/>
          </p:cNvSpPr>
          <p:nvPr>
            <p:ph idx="1"/>
          </p:nvPr>
        </p:nvSpPr>
        <p:spPr>
          <a:xfrm>
            <a:off x="394636" y="1135781"/>
            <a:ext cx="9816164" cy="5222158"/>
          </a:xfrm>
        </p:spPr>
        <p:txBody>
          <a:bodyPr>
            <a:normAutofit fontScale="77500" lnSpcReduction="20000"/>
          </a:bodyPr>
          <a:lstStyle/>
          <a:p>
            <a:pPr>
              <a:defRPr/>
            </a:pPr>
            <a:endParaRPr lang="el-GR" altLang="el-GR" sz="1800" dirty="0"/>
          </a:p>
          <a:p>
            <a:pPr>
              <a:defRPr/>
            </a:pPr>
            <a:r>
              <a:rPr lang="el-GR" altLang="el-GR" sz="2200" dirty="0"/>
              <a:t>Αισθητική τάση που κατάγεται από τον Κλασικισμό.</a:t>
            </a:r>
          </a:p>
          <a:p>
            <a:pPr>
              <a:defRPr/>
            </a:pPr>
            <a:r>
              <a:rPr lang="el-GR" altLang="el-GR" sz="2200" dirty="0"/>
              <a:t>Στη λογοτεχνία χαρακτηρίζεται από τη μίμηση των προτύπων των μεγάλων ποιητών και δραματουργών της αρχαιότητας, που θεωρούνταν αξεπέραστα. Σεβασμός στους κλασικούς συγγραφείς, μελέτη, αναβίωση και απομίμηση αρχαίων προτύπων.</a:t>
            </a:r>
          </a:p>
          <a:p>
            <a:pPr>
              <a:defRPr/>
            </a:pPr>
            <a:r>
              <a:rPr lang="el-GR" altLang="el-GR" sz="2200" dirty="0"/>
              <a:t>Η λογοτεχνία είναι τέχνη και χρειάζεται εξάσκηση για να τελειοποιηθεί. Το ιδεώδες του τεχνίτη. </a:t>
            </a:r>
            <a:r>
              <a:rPr lang="el-GR" sz="2200" dirty="0"/>
              <a:t>Ο καλλιτέχνης εκλαμβάνεται ως χειριστής κανόνων/τεχνικών.</a:t>
            </a:r>
            <a:endParaRPr lang="el-GR" altLang="el-GR" sz="2200" dirty="0"/>
          </a:p>
          <a:p>
            <a:pPr>
              <a:defRPr/>
            </a:pPr>
            <a:r>
              <a:rPr lang="el-GR" altLang="el-GR" sz="2200" dirty="0"/>
              <a:t>Με βάση την </a:t>
            </a:r>
            <a:r>
              <a:rPr lang="el-GR" altLang="el-GR" sz="2200" i="1" dirty="0"/>
              <a:t>Ποιητική</a:t>
            </a:r>
            <a:r>
              <a:rPr lang="el-GR" altLang="el-GR" sz="2200" dirty="0"/>
              <a:t> του Αριστοτέλη και την </a:t>
            </a:r>
            <a:r>
              <a:rPr lang="en-GB" altLang="el-GR" sz="2200" i="1" dirty="0"/>
              <a:t>Artem </a:t>
            </a:r>
            <a:r>
              <a:rPr lang="en-GB" altLang="el-GR" sz="2200" i="1" dirty="0" err="1"/>
              <a:t>Poeticam</a:t>
            </a:r>
            <a:r>
              <a:rPr lang="el-GR" altLang="el-GR" sz="2200" dirty="0"/>
              <a:t> του </a:t>
            </a:r>
            <a:r>
              <a:rPr lang="el-GR" altLang="el-GR" sz="2200" dirty="0" err="1"/>
              <a:t>Ορατίου</a:t>
            </a:r>
            <a:r>
              <a:rPr lang="en-US" altLang="el-GR" sz="2200" dirty="0"/>
              <a:t> </a:t>
            </a:r>
            <a:r>
              <a:rPr lang="el-GR" altLang="el-GR" sz="2200" dirty="0"/>
              <a:t> αναπτύχθηκαν  αυστηροί κανόνες για τα λογοτεχνικά είδη.</a:t>
            </a:r>
          </a:p>
          <a:p>
            <a:pPr>
              <a:defRPr/>
            </a:pPr>
            <a:r>
              <a:rPr lang="el-GR" altLang="el-GR" sz="2200" dirty="0"/>
              <a:t>Πίστη στον τεχνίτη που μελετούσε και σεβόταν τους κανόνες, τηρούσε την ευπρέπεια και πρόσεχε τις λεπτομέρειες, ακλόνητη τάξη.</a:t>
            </a:r>
          </a:p>
          <a:p>
            <a:pPr>
              <a:defRPr/>
            </a:pPr>
            <a:r>
              <a:rPr lang="el-GR" altLang="el-GR" sz="2200" dirty="0"/>
              <a:t>Πρωταρχικό θέμα της λογοτεχνίας ήταν ο άνθρωπος. Και στόχος της τέχνης ήταν ο άνθρωπος</a:t>
            </a:r>
          </a:p>
          <a:p>
            <a:pPr eaLnBrk="1" hangingPunct="1">
              <a:lnSpc>
                <a:spcPct val="90000"/>
              </a:lnSpc>
              <a:defRPr/>
            </a:pPr>
            <a:r>
              <a:rPr lang="el-GR" sz="2200" b="1" dirty="0"/>
              <a:t>Η τέχνη παρουσιάζεται ως μίμηση της ανθρώπινης ζωής. Βλ. τη μεταφορά του </a:t>
            </a:r>
            <a:r>
              <a:rPr lang="el-GR" sz="2200" b="1" i="1" dirty="0"/>
              <a:t>καθρέφτη απέναντι στη φύση</a:t>
            </a:r>
            <a:r>
              <a:rPr lang="el-GR" sz="2200" dirty="0">
                <a:solidFill>
                  <a:srgbClr val="00B050"/>
                </a:solidFill>
              </a:rPr>
              <a:t>. </a:t>
            </a:r>
            <a:r>
              <a:rPr lang="el-GR" sz="2200" dirty="0"/>
              <a:t>Μιμούμενη τις ανθρώπινες πράξεις, η ποίηση μπορούσε να διδάξει  αρετές – την τήρηση του μέτρου -  και να προσφέρει αισθητική απόλαυση. </a:t>
            </a:r>
          </a:p>
          <a:p>
            <a:pPr marL="0" indent="0">
              <a:buNone/>
              <a:defRPr/>
            </a:pPr>
            <a:endParaRPr lang="el-GR" sz="2200" dirty="0"/>
          </a:p>
          <a:p>
            <a:pPr marL="0" indent="0">
              <a:buNone/>
              <a:defRPr/>
            </a:pPr>
            <a:endParaRPr lang="el-GR" altLang="el-GR" sz="2200" dirty="0"/>
          </a:p>
          <a:p>
            <a:pPr marL="0" indent="0">
              <a:buNone/>
              <a:defRPr/>
            </a:pPr>
            <a:r>
              <a:rPr lang="el-GR" altLang="el-GR" sz="2200" dirty="0"/>
              <a:t>Θυμήσου:</a:t>
            </a:r>
          </a:p>
          <a:p>
            <a:pPr marL="0" indent="0">
              <a:buNone/>
              <a:defRPr/>
            </a:pPr>
            <a:r>
              <a:rPr lang="el-GR" altLang="el-GR" sz="2200" dirty="0"/>
              <a:t>Ο Νεοκλασικισμός εξετάστηκε σε αντιπαράθεση με τον Ρομαντισμό από τους θεωρητικούς του ρομαντισμού.</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68590-515C-4B6B-9EC4-744C66A5BE98}"/>
              </a:ext>
            </a:extLst>
          </p:cNvPr>
          <p:cNvSpPr>
            <a:spLocks noGrp="1"/>
          </p:cNvSpPr>
          <p:nvPr>
            <p:ph/>
          </p:nvPr>
        </p:nvSpPr>
        <p:spPr/>
        <p:txBody>
          <a:bodyPr/>
          <a:lstStyle/>
          <a:p>
            <a:pPr algn="ctr" eaLnBrk="1" hangingPunct="1">
              <a:lnSpc>
                <a:spcPct val="90000"/>
              </a:lnSpc>
              <a:buFontTx/>
              <a:buNone/>
              <a:defRPr/>
            </a:pPr>
            <a:r>
              <a:rPr lang="el-GR" b="1" dirty="0"/>
              <a:t>Νεοκλασικισμός ΙΙ</a:t>
            </a:r>
          </a:p>
          <a:p>
            <a:pPr eaLnBrk="1" hangingPunct="1">
              <a:lnSpc>
                <a:spcPct val="90000"/>
              </a:lnSpc>
              <a:buFontTx/>
              <a:buNone/>
              <a:defRPr/>
            </a:pPr>
            <a:endParaRPr lang="el-GR" altLang="el-GR" dirty="0"/>
          </a:p>
          <a:p>
            <a:pPr algn="just" eaLnBrk="1" hangingPunct="1">
              <a:lnSpc>
                <a:spcPct val="90000"/>
              </a:lnSpc>
              <a:buFont typeface="Wingdings" panose="05000000000000000000" pitchFamily="2" charset="2"/>
              <a:buChar char="Ø"/>
              <a:defRPr/>
            </a:pPr>
            <a:r>
              <a:rPr lang="el-GR" altLang="el-GR" sz="2400" dirty="0"/>
              <a:t>Προϋπόθεση της λογοτεχνίας ήταν </a:t>
            </a:r>
            <a:r>
              <a:rPr lang="el-GR" altLang="el-GR" sz="2400" u="sng" dirty="0"/>
              <a:t>η ακριβής απόδοση της φύσης </a:t>
            </a:r>
            <a:r>
              <a:rPr lang="el-GR" altLang="el-GR" sz="2400" dirty="0"/>
              <a:t>(νοούμενης ως </a:t>
            </a:r>
            <a:r>
              <a:rPr lang="el-GR" altLang="el-GR" sz="2400" i="1" dirty="0"/>
              <a:t>ωραίας</a:t>
            </a:r>
            <a:r>
              <a:rPr lang="el-GR" altLang="el-GR" sz="2400" dirty="0"/>
              <a:t> Φύσης).</a:t>
            </a:r>
          </a:p>
          <a:p>
            <a:pPr algn="just" eaLnBrk="1" hangingPunct="1">
              <a:lnSpc>
                <a:spcPct val="90000"/>
              </a:lnSpc>
              <a:buFont typeface="Wingdings" panose="05000000000000000000" pitchFamily="2" charset="2"/>
              <a:buChar char="Ø"/>
              <a:defRPr/>
            </a:pPr>
            <a:r>
              <a:rPr lang="el-GR" altLang="el-GR" sz="2400" dirty="0"/>
              <a:t>Διδακτικός</a:t>
            </a:r>
            <a:r>
              <a:rPr lang="en-GB" altLang="el-GR" sz="2400" dirty="0"/>
              <a:t> </a:t>
            </a:r>
            <a:r>
              <a:rPr lang="el-GR" altLang="el-GR" sz="2400" dirty="0"/>
              <a:t>σκοπός: </a:t>
            </a:r>
            <a:r>
              <a:rPr lang="el-GR" sz="2400" dirty="0"/>
              <a:t>Η διδαχή και η </a:t>
            </a:r>
            <a:r>
              <a:rPr lang="el-GR" sz="2400" b="1" dirty="0"/>
              <a:t>έκθεση ηθικών αρχών </a:t>
            </a:r>
            <a:r>
              <a:rPr lang="el-GR" sz="2400" dirty="0"/>
              <a:t>(</a:t>
            </a:r>
            <a:r>
              <a:rPr lang="el-GR" sz="2400" i="1" dirty="0"/>
              <a:t>ο νόμος του μέτρου</a:t>
            </a:r>
            <a:r>
              <a:rPr lang="el-GR" sz="2400" dirty="0"/>
              <a:t>) όπως και η αισθητική απόλαυση.</a:t>
            </a:r>
          </a:p>
          <a:p>
            <a:pPr algn="just" eaLnBrk="1" hangingPunct="1">
              <a:lnSpc>
                <a:spcPct val="90000"/>
              </a:lnSpc>
              <a:buFont typeface="Wingdings" panose="05000000000000000000" pitchFamily="2" charset="2"/>
              <a:buChar char="Ø"/>
              <a:defRPr/>
            </a:pPr>
            <a:r>
              <a:rPr lang="el-GR" altLang="el-GR" sz="2400" dirty="0"/>
              <a:t>Διδάσκονται οι κλασικές αξίες της ευπρέπειας, της αρετής και της ορθοφροσύνης.</a:t>
            </a:r>
          </a:p>
          <a:p>
            <a:pPr algn="just" eaLnBrk="1" hangingPunct="1">
              <a:lnSpc>
                <a:spcPct val="90000"/>
              </a:lnSpc>
              <a:buFont typeface="Wingdings" panose="05000000000000000000" pitchFamily="2" charset="2"/>
              <a:buChar char="Ø"/>
              <a:defRPr/>
            </a:pPr>
            <a:endParaRPr lang="el-GR" altLang="el-GR" sz="2400" dirty="0"/>
          </a:p>
          <a:p>
            <a:pPr algn="just" eaLnBrk="1" hangingPunct="1">
              <a:lnSpc>
                <a:spcPct val="90000"/>
              </a:lnSpc>
              <a:buFont typeface="Wingdings" panose="05000000000000000000" pitchFamily="2" charset="2"/>
              <a:buChar char="Ø"/>
              <a:defRPr/>
            </a:pPr>
            <a:r>
              <a:rPr lang="el-GR" altLang="el-GR" sz="2400" dirty="0"/>
              <a:t>Απόδοση ανθρώπινων τύπων ως γενικεύσεις ιδεωδών</a:t>
            </a:r>
            <a:endParaRPr lang="el-GR" sz="2400" dirty="0">
              <a:solidFill>
                <a:schemeClr val="accent3"/>
              </a:solidFill>
            </a:endParaRPr>
          </a:p>
          <a:p>
            <a:pPr algn="just" eaLnBrk="1" hangingPunct="1">
              <a:lnSpc>
                <a:spcPct val="90000"/>
              </a:lnSpc>
              <a:buFont typeface="Wingdings" panose="05000000000000000000" pitchFamily="2" charset="2"/>
              <a:buChar char="Ø"/>
              <a:defRPr/>
            </a:pPr>
            <a:endParaRPr lang="el-GR" sz="2400" dirty="0"/>
          </a:p>
          <a:p>
            <a:pPr algn="just">
              <a:buFont typeface="Wingdings" panose="05000000000000000000" pitchFamily="2" charset="2"/>
              <a:buChar char="Ø"/>
              <a:defRPr/>
            </a:pPr>
            <a:r>
              <a:rPr lang="el-GR" altLang="el-GR" sz="2400" dirty="0"/>
              <a:t>Αρχαιότροπη θεματική</a:t>
            </a:r>
          </a:p>
          <a:p>
            <a:pPr marL="0" indent="0" algn="just">
              <a:buNone/>
              <a:defRPr/>
            </a:pPr>
            <a:endParaRPr lang="el-GR" sz="2400" dirty="0"/>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a:extLst>
              <a:ext uri="{FF2B5EF4-FFF2-40B4-BE49-F238E27FC236}">
                <a16:creationId xmlns:a16="http://schemas.microsoft.com/office/drawing/2014/main" id="{C4FEFCDE-8DDB-4DB2-A8CD-5A7F1CCC9EFA}"/>
              </a:ext>
            </a:extLst>
          </p:cNvPr>
          <p:cNvSpPr>
            <a:spLocks noGrp="1" noChangeArrowheads="1"/>
          </p:cNvSpPr>
          <p:nvPr>
            <p:ph type="title"/>
          </p:nvPr>
        </p:nvSpPr>
        <p:spPr>
          <a:xfrm>
            <a:off x="1981200" y="274638"/>
            <a:ext cx="8229600" cy="2218258"/>
          </a:xfrm>
        </p:spPr>
        <p:txBody>
          <a:bodyPr>
            <a:normAutofit/>
          </a:bodyPr>
          <a:lstStyle/>
          <a:p>
            <a:pPr algn="ctr"/>
            <a:r>
              <a:rPr lang="el-GR" altLang="el-GR" sz="2000" i="1" dirty="0">
                <a:latin typeface="+mn-lt"/>
              </a:rPr>
              <a:t>Τι παρατηρείς στον πίνακα</a:t>
            </a:r>
            <a:r>
              <a:rPr lang="en-US" altLang="el-GR" sz="2000" i="1" dirty="0">
                <a:latin typeface="+mn-lt"/>
              </a:rPr>
              <a:t>; </a:t>
            </a:r>
            <a:br>
              <a:rPr lang="en-US" altLang="el-GR" sz="2000" i="1" dirty="0">
                <a:latin typeface="+mn-lt"/>
              </a:rPr>
            </a:br>
            <a:r>
              <a:rPr lang="en-US" altLang="el-GR" sz="2000" dirty="0">
                <a:latin typeface="+mn-lt"/>
              </a:rPr>
              <a:t>(</a:t>
            </a:r>
            <a:r>
              <a:rPr lang="fr-FR" sz="2000" b="0" i="0" dirty="0">
                <a:solidFill>
                  <a:srgbClr val="202122"/>
                </a:solidFill>
                <a:effectLst/>
                <a:latin typeface="+mn-lt"/>
              </a:rPr>
              <a:t>Portrait de Madame Récamier</a:t>
            </a:r>
            <a:r>
              <a:rPr lang="fr-FR" sz="2000" b="0" i="1" dirty="0">
                <a:solidFill>
                  <a:srgbClr val="202122"/>
                </a:solidFill>
                <a:effectLst/>
                <a:latin typeface="+mn-lt"/>
              </a:rPr>
              <a:t> </a:t>
            </a:r>
            <a:r>
              <a:rPr lang="el-GR" sz="2000" b="0" i="1" dirty="0">
                <a:solidFill>
                  <a:srgbClr val="202122"/>
                </a:solidFill>
                <a:effectLst/>
                <a:latin typeface="+mn-lt"/>
              </a:rPr>
              <a:t>ή</a:t>
            </a:r>
            <a:r>
              <a:rPr lang="fr-FR" sz="2000" b="0" i="1" dirty="0">
                <a:solidFill>
                  <a:srgbClr val="202122"/>
                </a:solidFill>
                <a:effectLst/>
                <a:latin typeface="+mn-lt"/>
              </a:rPr>
              <a:t> </a:t>
            </a:r>
            <a:r>
              <a:rPr lang="fr-FR" sz="2000" b="0" i="0" dirty="0">
                <a:solidFill>
                  <a:srgbClr val="202122"/>
                </a:solidFill>
                <a:effectLst/>
                <a:latin typeface="+mn-lt"/>
              </a:rPr>
              <a:t>Portrait de </a:t>
            </a:r>
            <a:r>
              <a:rPr lang="fr-FR" sz="2000" b="0" i="0" u="sng" dirty="0">
                <a:solidFill>
                  <a:srgbClr val="3366BB"/>
                </a:solidFill>
                <a:effectLst/>
                <a:latin typeface="+mn-lt"/>
                <a:hlinkClick r:id="rId2" tooltip="fr:Juliette Récamier"/>
              </a:rPr>
              <a:t>Juliette Récamier</a:t>
            </a:r>
            <a:r>
              <a:rPr lang="en-US" altLang="el-GR" sz="2000" dirty="0">
                <a:latin typeface="+mn-lt"/>
              </a:rPr>
              <a:t>)</a:t>
            </a:r>
            <a:br>
              <a:rPr lang="el-GR" altLang="el-GR" sz="2000" i="1" dirty="0">
                <a:latin typeface="+mn-lt"/>
              </a:rPr>
            </a:br>
            <a:r>
              <a:rPr lang="el-GR" altLang="el-GR" sz="1400" i="1" dirty="0"/>
              <a:t>Ευταξία</a:t>
            </a:r>
            <a:br>
              <a:rPr lang="el-GR" altLang="el-GR" sz="1400" i="1" dirty="0"/>
            </a:br>
            <a:r>
              <a:rPr lang="el-GR" altLang="el-GR" sz="1400" i="1" dirty="0"/>
              <a:t>Ηρεμία</a:t>
            </a:r>
            <a:br>
              <a:rPr lang="el-GR" altLang="el-GR" sz="1400" i="1" dirty="0"/>
            </a:br>
            <a:r>
              <a:rPr lang="el-GR" altLang="el-GR" sz="1400" i="1" dirty="0"/>
              <a:t>Καθαρότητα γραμμών</a:t>
            </a:r>
            <a:br>
              <a:rPr lang="el-GR" altLang="el-GR" sz="1400" i="1" dirty="0"/>
            </a:br>
            <a:r>
              <a:rPr lang="el-GR" altLang="el-GR" sz="1400" i="1" dirty="0"/>
              <a:t>κλασικότητα μορφών</a:t>
            </a:r>
            <a:br>
              <a:rPr lang="el-GR" altLang="el-GR" sz="1400" i="1" dirty="0"/>
            </a:br>
            <a:r>
              <a:rPr lang="el-GR" altLang="el-GR" sz="1400" i="1" dirty="0" err="1"/>
              <a:t>γεωμετρικότητα</a:t>
            </a:r>
            <a:r>
              <a:rPr lang="el-GR" altLang="el-GR" sz="1400" i="1" dirty="0"/>
              <a:t> διάταξης</a:t>
            </a:r>
            <a:br>
              <a:rPr lang="el-GR" altLang="el-GR" sz="1400" i="1" dirty="0"/>
            </a:br>
            <a:r>
              <a:rPr lang="el-GR" altLang="el-GR" sz="1400" i="1" dirty="0"/>
              <a:t>χρωματική γαλήνη</a:t>
            </a:r>
          </a:p>
        </p:txBody>
      </p:sp>
      <p:pic>
        <p:nvPicPr>
          <p:cNvPr id="23555" name="Θέση περιεχομένου 5">
            <a:extLst>
              <a:ext uri="{FF2B5EF4-FFF2-40B4-BE49-F238E27FC236}">
                <a16:creationId xmlns:a16="http://schemas.microsoft.com/office/drawing/2014/main" id="{EB2C17C9-FDD8-4E29-BBFB-665C78FB52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82464" y="3749675"/>
            <a:ext cx="4038600" cy="2359025"/>
          </a:xfrm>
        </p:spPr>
      </p:pic>
      <p:pic>
        <p:nvPicPr>
          <p:cNvPr id="23556" name="Θέση περιεχομένου 7">
            <a:extLst>
              <a:ext uri="{FF2B5EF4-FFF2-40B4-BE49-F238E27FC236}">
                <a16:creationId xmlns:a16="http://schemas.microsoft.com/office/drawing/2014/main" id="{B0DC3C0D-B912-4ACC-BF21-507856B1F0F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82700" y="2780805"/>
            <a:ext cx="4899764" cy="332789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περιεχομένου">
            <a:extLst>
              <a:ext uri="{FF2B5EF4-FFF2-40B4-BE49-F238E27FC236}">
                <a16:creationId xmlns:a16="http://schemas.microsoft.com/office/drawing/2014/main" id="{69C52401-1965-44B7-B4BD-1B1220BED4B9}"/>
              </a:ext>
            </a:extLst>
          </p:cNvPr>
          <p:cNvSpPr>
            <a:spLocks noGrp="1" noChangeArrowheads="1"/>
          </p:cNvSpPr>
          <p:nvPr>
            <p:ph/>
          </p:nvPr>
        </p:nvSpPr>
        <p:spPr>
          <a:xfrm>
            <a:off x="396240" y="274638"/>
            <a:ext cx="11003280" cy="6297612"/>
          </a:xfrm>
        </p:spPr>
        <p:txBody>
          <a:bodyPr/>
          <a:lstStyle/>
          <a:p>
            <a:pPr algn="ctr" eaLnBrk="1" hangingPunct="1">
              <a:lnSpc>
                <a:spcPct val="90000"/>
              </a:lnSpc>
              <a:buFontTx/>
              <a:buNone/>
            </a:pPr>
            <a:r>
              <a:rPr lang="el-GR" altLang="el-GR" b="1" dirty="0"/>
              <a:t>Προϊστορία ρομαντικού κινήματος</a:t>
            </a:r>
          </a:p>
          <a:p>
            <a:pPr algn="ctr" eaLnBrk="1" hangingPunct="1">
              <a:lnSpc>
                <a:spcPct val="90000"/>
              </a:lnSpc>
              <a:buFontTx/>
              <a:buNone/>
            </a:pPr>
            <a:r>
              <a:rPr lang="el-GR" altLang="el-GR" b="1" dirty="0">
                <a:solidFill>
                  <a:srgbClr val="FFC000"/>
                </a:solidFill>
              </a:rPr>
              <a:t>2) Η νέα θεώρηση του ανθρώπου που αναπτύχθηκε την</a:t>
            </a:r>
          </a:p>
          <a:p>
            <a:pPr algn="ctr" eaLnBrk="1" hangingPunct="1">
              <a:lnSpc>
                <a:spcPct val="90000"/>
              </a:lnSpc>
              <a:buFontTx/>
              <a:buNone/>
            </a:pPr>
            <a:r>
              <a:rPr lang="el-GR" altLang="el-GR" b="1" dirty="0">
                <a:solidFill>
                  <a:srgbClr val="FFC000"/>
                </a:solidFill>
              </a:rPr>
              <a:t>εποχή του Διαφωτισμού</a:t>
            </a:r>
          </a:p>
          <a:p>
            <a:pPr algn="ctr" eaLnBrk="1" hangingPunct="1">
              <a:lnSpc>
                <a:spcPct val="90000"/>
              </a:lnSpc>
              <a:buFontTx/>
              <a:buNone/>
            </a:pPr>
            <a:endParaRPr lang="el-GR" altLang="el-GR" b="1" dirty="0">
              <a:solidFill>
                <a:schemeClr val="accent2"/>
              </a:solidFill>
            </a:endParaRPr>
          </a:p>
          <a:p>
            <a:pPr>
              <a:lnSpc>
                <a:spcPct val="90000"/>
              </a:lnSpc>
            </a:pPr>
            <a:r>
              <a:rPr lang="el-GR" altLang="el-GR" sz="2000" dirty="0"/>
              <a:t>Κριτική σκέψη.</a:t>
            </a:r>
            <a:endParaRPr lang="en-US" altLang="el-GR" sz="2000" dirty="0"/>
          </a:p>
          <a:p>
            <a:pPr>
              <a:lnSpc>
                <a:spcPct val="90000"/>
              </a:lnSpc>
            </a:pPr>
            <a:r>
              <a:rPr lang="el-GR" altLang="el-GR" sz="2000" dirty="0"/>
              <a:t>«Κοινός νους» (</a:t>
            </a:r>
            <a:r>
              <a:rPr lang="en-US" altLang="el-GR" sz="2000" dirty="0"/>
              <a:t>common sense: </a:t>
            </a:r>
            <a:r>
              <a:rPr lang="el-GR" altLang="el-GR" sz="2000" dirty="0"/>
              <a:t>η άποψη ότι ο άνθρωπος έχει την ικανότητα να χρησιμοποιήσει τη λογική και την ικανότητα σκέψης του προκειμένου να λύσει τα καθημερινά προβλήματα της ζωής του).</a:t>
            </a:r>
            <a:endParaRPr lang="en-GB" altLang="el-GR" sz="2000" dirty="0"/>
          </a:p>
          <a:p>
            <a:pPr eaLnBrk="1" hangingPunct="1">
              <a:lnSpc>
                <a:spcPct val="90000"/>
              </a:lnSpc>
            </a:pPr>
            <a:r>
              <a:rPr lang="el-GR" altLang="el-GR" sz="2000" dirty="0"/>
              <a:t>Φιλελευθερισμός.</a:t>
            </a:r>
          </a:p>
          <a:p>
            <a:r>
              <a:rPr lang="el-GR" altLang="el-GR" sz="2000" dirty="0"/>
              <a:t>Αναδύεται ο εθνικισμός και ο </a:t>
            </a:r>
            <a:r>
              <a:rPr lang="el-GR" altLang="el-GR" sz="2000" dirty="0" err="1"/>
              <a:t>αντι</a:t>
            </a:r>
            <a:r>
              <a:rPr lang="el-GR" altLang="el-GR" sz="2000" dirty="0"/>
              <a:t>-τυραννικός αγώνας</a:t>
            </a:r>
            <a:r>
              <a:rPr lang="en-US" altLang="el-GR" sz="2000" dirty="0"/>
              <a:t>.</a:t>
            </a:r>
          </a:p>
          <a:p>
            <a:r>
              <a:rPr lang="el-GR" altLang="el-GR" sz="2000" b="1" dirty="0"/>
              <a:t>Η Γαλλική Επανάσταση</a:t>
            </a:r>
            <a:r>
              <a:rPr lang="el-GR" altLang="el-GR" sz="2000" dirty="0"/>
              <a:t>, με σύνθημά της τη ρήση </a:t>
            </a:r>
            <a:r>
              <a:rPr lang="el-GR" altLang="el-GR" sz="2000" i="1" dirty="0"/>
              <a:t>ελευθερία, ισότητα, αδελφότητα, </a:t>
            </a:r>
            <a:r>
              <a:rPr lang="el-GR" altLang="el-GR" sz="2000" dirty="0"/>
              <a:t>είναι το πιο σημαντικό ιστορικό γεγονός κατά τη διάρκεια του Διαφωτισμού. Ο Διαφωτισμός συνδέεται επίσης με την άνοδο της αστικής τάξης και της προσπάθειάς της να επιβληθεί ηθικά, πολιτικά και οικονομικά.</a:t>
            </a:r>
            <a:endParaRPr lang="en-US" altLang="el-GR" sz="2000" dirty="0"/>
          </a:p>
          <a:p>
            <a:endParaRPr lang="el-GR" altLang="el-GR" sz="2000" dirty="0"/>
          </a:p>
          <a:p>
            <a:r>
              <a:rPr lang="el-GR" altLang="el-GR" sz="2000" dirty="0"/>
              <a:t>Διαδίδεται ο προτεσταντισμός.</a:t>
            </a:r>
          </a:p>
          <a:p>
            <a:endParaRPr lang="el-GR" altLang="el-GR" dirty="0"/>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περιεχομένου">
            <a:extLst>
              <a:ext uri="{FF2B5EF4-FFF2-40B4-BE49-F238E27FC236}">
                <a16:creationId xmlns:a16="http://schemas.microsoft.com/office/drawing/2014/main" id="{78138457-D9D1-4DB8-B063-4267E4AF8C51}"/>
              </a:ext>
            </a:extLst>
          </p:cNvPr>
          <p:cNvSpPr>
            <a:spLocks noGrp="1" noChangeArrowheads="1"/>
          </p:cNvSpPr>
          <p:nvPr>
            <p:ph/>
          </p:nvPr>
        </p:nvSpPr>
        <p:spPr>
          <a:xfrm>
            <a:off x="396240" y="274638"/>
            <a:ext cx="11480799" cy="6369050"/>
          </a:xfrm>
        </p:spPr>
        <p:txBody>
          <a:bodyPr/>
          <a:lstStyle/>
          <a:p>
            <a:pPr algn="ctr">
              <a:buFontTx/>
              <a:buNone/>
            </a:pPr>
            <a:r>
              <a:rPr lang="el-GR" altLang="el-GR" sz="2400" b="1" dirty="0"/>
              <a:t>ΟΡΘΟΣ ΛΟΓΟΣ</a:t>
            </a:r>
            <a:r>
              <a:rPr lang="en-GB" altLang="el-GR" sz="2400" b="1" dirty="0"/>
              <a:t> = </a:t>
            </a:r>
            <a:r>
              <a:rPr lang="el-GR" altLang="el-GR" sz="2400" b="1" dirty="0"/>
              <a:t>Κριτική αναλυτική σκέψη</a:t>
            </a:r>
          </a:p>
          <a:p>
            <a:pPr>
              <a:buFontTx/>
              <a:buNone/>
            </a:pPr>
            <a:endParaRPr lang="el-GR" altLang="el-GR" sz="2400" b="1" dirty="0">
              <a:solidFill>
                <a:schemeClr val="accent1"/>
              </a:solidFill>
            </a:endParaRPr>
          </a:p>
          <a:p>
            <a:pPr marL="0" indent="0" algn="just">
              <a:buNone/>
            </a:pPr>
            <a:r>
              <a:rPr lang="el-GR" altLang="el-GR" sz="2400" dirty="0"/>
              <a:t>«Διαφωτισμός είναι η έξοδος του ανθρώπου από την ανωριμότητά του για την οποία φταίει ο ίδιος. </a:t>
            </a:r>
            <a:r>
              <a:rPr lang="el-GR" altLang="el-GR" sz="2400" b="1" dirty="0"/>
              <a:t>Ανωριμότητα είναι η αδυναμία του ανθρώπου να μεταχειρίζεται το νου του χωρίς την καθοδήγηση ενός άλλου</a:t>
            </a:r>
            <a:r>
              <a:rPr lang="el-GR" altLang="el-GR" sz="2400" dirty="0"/>
              <a:t>. Φταίει γι’ αυτή την ανωριμότητά του ο άνθρωπος, όταν η αιτία της έγκειται όχι σε ανεπάρκεια του νου αλλά </a:t>
            </a:r>
            <a:r>
              <a:rPr lang="el-GR" altLang="el-GR" sz="2400" b="1" i="1" dirty="0"/>
              <a:t>στην έλλειψη απόφασης και θάρρους να μεταχειριστεί το νου του χωρίς την καθοδήγηση ενός άλλου. </a:t>
            </a:r>
          </a:p>
          <a:p>
            <a:pPr marL="0" indent="0" algn="just">
              <a:buNone/>
            </a:pPr>
            <a:r>
              <a:rPr lang="el-GR" altLang="el-GR" sz="2400" i="1" dirty="0" err="1"/>
              <a:t>Sapere</a:t>
            </a:r>
            <a:r>
              <a:rPr lang="el-GR" altLang="el-GR" sz="2400" i="1" dirty="0"/>
              <a:t> </a:t>
            </a:r>
            <a:r>
              <a:rPr lang="el-GR" altLang="el-GR" sz="2400" i="1" dirty="0" err="1"/>
              <a:t>aude</a:t>
            </a:r>
            <a:r>
              <a:rPr lang="el-GR" altLang="el-GR" sz="2400" dirty="0"/>
              <a:t>!  Δηλαδή να έχεις το θάρρος να μεταχειρίζεσαι το δικό σου νου! Αυτή είναι λοιπόν η εμβληματική φράση του διαφωτισμού.  Αυτά δηλώνει ο </a:t>
            </a:r>
            <a:r>
              <a:rPr lang="el-GR" altLang="el-GR" sz="2400" dirty="0" err="1"/>
              <a:t>Καντ</a:t>
            </a:r>
            <a:r>
              <a:rPr lang="el-GR" altLang="el-GR" sz="2400" dirty="0"/>
              <a:t> (</a:t>
            </a:r>
            <a:r>
              <a:rPr lang="el-GR" altLang="el-GR" sz="2400" dirty="0" err="1"/>
              <a:t>Immanuel</a:t>
            </a:r>
            <a:r>
              <a:rPr lang="el-GR" altLang="el-GR" sz="2400" dirty="0"/>
              <a:t> </a:t>
            </a:r>
            <a:r>
              <a:rPr lang="el-GR" altLang="el-GR" sz="2400" dirty="0" err="1"/>
              <a:t>Kant</a:t>
            </a:r>
            <a:r>
              <a:rPr lang="el-GR" altLang="el-GR" sz="2400" dirty="0"/>
              <a:t>, 1724-1804) στην αρχή του περίφημου δοκιμίου του με τίτλο </a:t>
            </a:r>
            <a:r>
              <a:rPr lang="el-GR" altLang="el-GR" sz="2400" i="1" dirty="0"/>
              <a:t>Τι είναι Διαφωτισμός;</a:t>
            </a:r>
          </a:p>
          <a:p>
            <a:pPr marL="0" indent="0" algn="just">
              <a:buNone/>
            </a:pPr>
            <a:r>
              <a:rPr lang="el-GR" altLang="el-GR" sz="2400" dirty="0"/>
              <a:t>Κινητήριος δύναμη του Διαφωτισμού είναι η πίστη ότι o άνθρωπος μπορεί μόνο με τη βοήθεια της λογικής του να σκεφτεί, να πράξει και να δημιουργήσει </a:t>
            </a:r>
            <a:r>
              <a:rPr lang="el-GR" altLang="el-GR" sz="2400" dirty="0" err="1"/>
              <a:t>μιαν</a:t>
            </a:r>
            <a:r>
              <a:rPr lang="el-GR" altLang="el-GR" sz="2400" dirty="0"/>
              <a:t> άλλη κοινωνική κατάσταση, χωρίς να στηρίζεται σε αυθεντίες, χωρίς να υποκύπτει σε δεισιδαιμονίες ή να αποδέχεται αλόγιστα ηθικές επιταγές, κοινωνικά, πολιτικά ή θρησκευτικά θέσφατα.»</a:t>
            </a:r>
            <a:endParaRPr lang="en-US" altLang="el-GR" sz="2400" dirty="0"/>
          </a:p>
          <a:p>
            <a:pPr marL="0" indent="0">
              <a:buNone/>
            </a:pPr>
            <a:endParaRPr lang="el-GR" altLang="el-GR" sz="1800" dirty="0"/>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751CF3-3EDC-47C3-BD41-73D5522576BF}"/>
              </a:ext>
            </a:extLst>
          </p:cNvPr>
          <p:cNvSpPr>
            <a:spLocks noGrp="1" noChangeArrowheads="1"/>
          </p:cNvSpPr>
          <p:nvPr>
            <p:ph/>
          </p:nvPr>
        </p:nvSpPr>
        <p:spPr>
          <a:xfrm>
            <a:off x="1774826" y="188914"/>
            <a:ext cx="8435975" cy="6408737"/>
          </a:xfrm>
        </p:spPr>
        <p:txBody>
          <a:bodyPr/>
          <a:lstStyle/>
          <a:p>
            <a:pPr algn="ctr" eaLnBrk="1" hangingPunct="1">
              <a:buFontTx/>
              <a:buNone/>
            </a:pPr>
            <a:r>
              <a:rPr lang="el-GR" altLang="el-GR" b="1">
                <a:solidFill>
                  <a:srgbClr val="C00000"/>
                </a:solidFill>
              </a:rPr>
              <a:t>ΕΞΕΤΑΣΤΕΑ ΥΛΗ</a:t>
            </a:r>
          </a:p>
          <a:p>
            <a:pPr algn="ctr" eaLnBrk="1" hangingPunct="1">
              <a:buFontTx/>
              <a:buNone/>
            </a:pPr>
            <a:endParaRPr lang="el-GR" altLang="el-GR">
              <a:solidFill>
                <a:srgbClr val="C00000"/>
              </a:solidFill>
            </a:endParaRPr>
          </a:p>
          <a:p>
            <a:pPr eaLnBrk="1" hangingPunct="1">
              <a:buFontTx/>
              <a:buNone/>
            </a:pPr>
            <a:r>
              <a:rPr lang="el-GR" altLang="el-GR" b="1">
                <a:solidFill>
                  <a:srgbClr val="7030A0"/>
                </a:solidFill>
              </a:rPr>
              <a:t>Martin Travers</a:t>
            </a:r>
            <a:r>
              <a:rPr lang="el-GR" altLang="el-GR"/>
              <a:t>, </a:t>
            </a:r>
            <a:r>
              <a:rPr lang="el-GR" altLang="el-GR" i="1"/>
              <a:t>Εισαγωγή στη Νεότερη Ευρωπαϊκή Λογοτεχνία: από τον Ρομαντισμό ως το Μεταμοντέρνο. </a:t>
            </a:r>
            <a:r>
              <a:rPr lang="el-GR" altLang="el-GR"/>
              <a:t>Βιβλιόραμα, 2005  </a:t>
            </a:r>
            <a:r>
              <a:rPr lang="el-GR" altLang="el-GR" i="1">
                <a:solidFill>
                  <a:srgbClr val="7030A0"/>
                </a:solidFill>
              </a:rPr>
              <a:t>ή</a:t>
            </a:r>
          </a:p>
          <a:p>
            <a:pPr eaLnBrk="1" hangingPunct="1">
              <a:buFontTx/>
              <a:buNone/>
            </a:pPr>
            <a:r>
              <a:rPr lang="el-GR" altLang="el-GR" b="1">
                <a:solidFill>
                  <a:srgbClr val="7030A0"/>
                </a:solidFill>
              </a:rPr>
              <a:t>Εύη Βογιατζάκη</a:t>
            </a:r>
            <a:r>
              <a:rPr lang="en-US" altLang="el-GR" b="1"/>
              <a:t>,</a:t>
            </a:r>
            <a:r>
              <a:rPr lang="el-GR" altLang="el-GR"/>
              <a:t> </a:t>
            </a:r>
            <a:r>
              <a:rPr lang="el-GR" altLang="el-GR" i="1"/>
              <a:t>Τα αισθητικά ρεύματα …</a:t>
            </a:r>
            <a:r>
              <a:rPr lang="el-GR" altLang="el-GR"/>
              <a:t>, 2016. </a:t>
            </a:r>
          </a:p>
          <a:p>
            <a:pPr eaLnBrk="1" hangingPunct="1">
              <a:buFontTx/>
              <a:buNone/>
            </a:pPr>
            <a:r>
              <a:rPr lang="el-GR" altLang="el-GR" b="1">
                <a:solidFill>
                  <a:srgbClr val="7030A0"/>
                </a:solidFill>
              </a:rPr>
              <a:t>ΌΛΑ ΤΑ ΚΕΙΜΕΝΑ </a:t>
            </a:r>
            <a:r>
              <a:rPr lang="el-GR" altLang="el-GR"/>
              <a:t>τα οποία βρίσκονται στο </a:t>
            </a:r>
            <a:r>
              <a:rPr lang="en-US" altLang="el-GR" b="1">
                <a:solidFill>
                  <a:srgbClr val="C00000"/>
                </a:solidFill>
              </a:rPr>
              <a:t>e</a:t>
            </a:r>
            <a:r>
              <a:rPr lang="el-GR" altLang="el-GR" b="1">
                <a:solidFill>
                  <a:srgbClr val="C00000"/>
                </a:solidFill>
              </a:rPr>
              <a:t>-</a:t>
            </a:r>
            <a:r>
              <a:rPr lang="en-US" altLang="el-GR" b="1">
                <a:solidFill>
                  <a:srgbClr val="C00000"/>
                </a:solidFill>
              </a:rPr>
              <a:t>class</a:t>
            </a:r>
            <a:r>
              <a:rPr lang="el-GR" altLang="el-GR">
                <a:solidFill>
                  <a:srgbClr val="C00000"/>
                </a:solidFill>
              </a:rPr>
              <a:t> </a:t>
            </a:r>
            <a:r>
              <a:rPr lang="el-GR" altLang="el-GR"/>
              <a:t>του μαθήματος. </a:t>
            </a:r>
          </a:p>
          <a:p>
            <a:pPr eaLnBrk="1" hangingPunct="1"/>
            <a:r>
              <a:rPr lang="el-GR" altLang="el-GR" b="1"/>
              <a:t>Σημειώσεις</a:t>
            </a:r>
            <a:r>
              <a:rPr lang="en-US" altLang="el-GR" b="1"/>
              <a:t> </a:t>
            </a:r>
            <a:r>
              <a:rPr lang="el-GR" altLang="el-GR" b="1"/>
              <a:t>σας</a:t>
            </a:r>
            <a:r>
              <a:rPr lang="el-GR" altLang="el-GR"/>
              <a:t> από τις παραδόσεις του μαθήματος.</a:t>
            </a:r>
            <a:endParaRPr lang="el-GR" altLang="el-GR" i="1"/>
          </a:p>
          <a:p>
            <a:pPr eaLnBrk="1" hangingPunct="1"/>
            <a:endParaRPr lang="el-GR" altLang="el-GR" b="1" i="1"/>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περιεχομένου">
            <a:extLst>
              <a:ext uri="{FF2B5EF4-FFF2-40B4-BE49-F238E27FC236}">
                <a16:creationId xmlns:a16="http://schemas.microsoft.com/office/drawing/2014/main" id="{B3FB3809-D357-4FBB-A03D-BDB8F79CDEFF}"/>
              </a:ext>
            </a:extLst>
          </p:cNvPr>
          <p:cNvSpPr>
            <a:spLocks noGrp="1"/>
          </p:cNvSpPr>
          <p:nvPr>
            <p:ph/>
          </p:nvPr>
        </p:nvSpPr>
        <p:spPr>
          <a:xfrm>
            <a:off x="304800" y="274638"/>
            <a:ext cx="9934575" cy="5891212"/>
          </a:xfrm>
        </p:spPr>
        <p:txBody>
          <a:bodyPr/>
          <a:lstStyle/>
          <a:p>
            <a:pPr algn="ctr">
              <a:buFontTx/>
              <a:buNone/>
              <a:defRPr/>
            </a:pPr>
            <a:r>
              <a:rPr lang="el-GR" dirty="0">
                <a:solidFill>
                  <a:schemeClr val="accent1"/>
                </a:solidFill>
              </a:rPr>
              <a:t>Συνέπεια: σταδιακή απελευθέρωση από κανόνες</a:t>
            </a:r>
            <a:endParaRPr lang="en-US" dirty="0">
              <a:solidFill>
                <a:schemeClr val="accent1"/>
              </a:solidFill>
            </a:endParaRPr>
          </a:p>
          <a:p>
            <a:pPr algn="ctr">
              <a:buFontTx/>
              <a:buNone/>
              <a:defRPr/>
            </a:pPr>
            <a:endParaRPr lang="el-GR" dirty="0">
              <a:solidFill>
                <a:schemeClr val="accent1"/>
              </a:solidFill>
            </a:endParaRPr>
          </a:p>
          <a:p>
            <a:pPr algn="just">
              <a:defRPr/>
            </a:pPr>
            <a:r>
              <a:rPr lang="el-GR" sz="2400" dirty="0"/>
              <a:t>Πριν τα Φώτα εκκινούσαν από την αντίληψη ότι στις απαρχές ενός είδους βρίσκεται η τέλεια εκδοχή του και οι μεταγενέστεροι ποιητές οφείλουν να αγγίξουν τη δεδομένη προϋπάρχουσα τελειότητα.  Η αλλαγή οπτικής και </a:t>
            </a:r>
            <a:r>
              <a:rPr lang="el-GR" sz="2400" b="1" dirty="0"/>
              <a:t>η απελευθέρωση από δογματικούς κανόνες</a:t>
            </a:r>
            <a:r>
              <a:rPr lang="el-GR" sz="2400" dirty="0"/>
              <a:t> οδηγεί σε μια αλλαγή της έννοιας της τέχνης.</a:t>
            </a:r>
          </a:p>
          <a:p>
            <a:pPr algn="just">
              <a:defRPr/>
            </a:pPr>
            <a:endParaRPr lang="el-GR" sz="2400" dirty="0"/>
          </a:p>
          <a:p>
            <a:pPr algn="just">
              <a:defRPr/>
            </a:pPr>
            <a:r>
              <a:rPr lang="el-GR" sz="2400" b="1" dirty="0"/>
              <a:t>Διαφορά μεταξύ επιστήμης και τέχνης. </a:t>
            </a:r>
            <a:r>
              <a:rPr lang="el-GR" sz="2400" dirty="0"/>
              <a:t>Η επιστήμη στηρίζεται στη λογική, ενώ η τέχνη στη φαντασία. Άρα, η λογοτεχνία πρέπει να εκτιμάται με βάση αισθητικά κριτήρια (ομορφιά) και όχι κανόνες. Επιδιώκεται η ευστροφία στην έκφραση και  η απομάκρυνση από την ηθικολογία.</a:t>
            </a:r>
          </a:p>
          <a:p>
            <a:pPr>
              <a:defRPr/>
            </a:pPr>
            <a:endParaRPr lang="el-GR" dirty="0"/>
          </a:p>
          <a:p>
            <a:pPr>
              <a:defRPr/>
            </a:pPr>
            <a:endParaRPr lang="en-US" dirty="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24CDDE52-45E9-4D65-987B-9B750599AAAF}"/>
              </a:ext>
            </a:extLst>
          </p:cNvPr>
          <p:cNvSpPr>
            <a:spLocks noGrp="1"/>
          </p:cNvSpPr>
          <p:nvPr>
            <p:ph/>
          </p:nvPr>
        </p:nvSpPr>
        <p:spPr>
          <a:xfrm>
            <a:off x="1981200" y="274638"/>
            <a:ext cx="8472488" cy="6297612"/>
          </a:xfrm>
        </p:spPr>
        <p:txBody>
          <a:bodyPr/>
          <a:lstStyle/>
          <a:p>
            <a:pPr>
              <a:buFontTx/>
              <a:buNone/>
              <a:defRPr/>
            </a:pPr>
            <a:endParaRPr lang="el-GR" dirty="0">
              <a:solidFill>
                <a:schemeClr val="accent3"/>
              </a:solidFill>
            </a:endParaRPr>
          </a:p>
          <a:p>
            <a:pPr algn="just">
              <a:buFontTx/>
              <a:buNone/>
              <a:defRPr/>
            </a:pPr>
            <a:r>
              <a:rPr lang="el-GR" sz="2400" dirty="0"/>
              <a:t>Ο </a:t>
            </a:r>
            <a:r>
              <a:rPr lang="el-GR" sz="2400" dirty="0" err="1"/>
              <a:t>Λέσσινγκ</a:t>
            </a:r>
            <a:r>
              <a:rPr lang="el-GR" sz="2400" dirty="0"/>
              <a:t> για παράδειγμα επιδιώκει την απελευθέρωση της λογοτεχνικής παραγωγής από κανονιστικές ποιητικές και απορρίπτει την ανάγκη της νεοκλασικής τραγωδίας να υπάρχει ενότητα χώρου και χρόνου.</a:t>
            </a:r>
          </a:p>
          <a:p>
            <a:pPr algn="just">
              <a:buFontTx/>
              <a:buNone/>
              <a:defRPr/>
            </a:pPr>
            <a:endParaRPr lang="el-GR" sz="2400" dirty="0"/>
          </a:p>
          <a:p>
            <a:pPr>
              <a:buFontTx/>
              <a:buNone/>
              <a:defRPr/>
            </a:pPr>
            <a:r>
              <a:rPr lang="el-GR" sz="2400" dirty="0"/>
              <a:t>* </a:t>
            </a:r>
            <a:r>
              <a:rPr lang="de-DE" sz="2400" dirty="0"/>
              <a:t>Gotthold </a:t>
            </a:r>
            <a:r>
              <a:rPr lang="de-DE" sz="2400" dirty="0" err="1"/>
              <a:t>Ephtaim</a:t>
            </a:r>
            <a:r>
              <a:rPr lang="de-DE" sz="2400" dirty="0"/>
              <a:t> Lessing, </a:t>
            </a:r>
            <a:r>
              <a:rPr lang="de-DE" sz="2400" i="1" dirty="0"/>
              <a:t>Laokoon, oder </a:t>
            </a:r>
            <a:r>
              <a:rPr lang="de-DE" sz="2400" i="1" dirty="0" err="1"/>
              <a:t>űber</a:t>
            </a:r>
            <a:r>
              <a:rPr lang="de-DE" sz="2400" i="1" dirty="0"/>
              <a:t> die Grenzen der Malerei und Poesie, 1766</a:t>
            </a:r>
            <a:r>
              <a:rPr lang="el-GR" sz="2400" i="1" dirty="0"/>
              <a:t>, </a:t>
            </a:r>
            <a:r>
              <a:rPr lang="el-GR" sz="2400" dirty="0"/>
              <a:t>δραματικός ποιητής, θεολόγος, φιλόσοφος και μυστικιστής, κλασικός φιλόλογος, αισθητικός, θεωρητικός και κριτικός</a:t>
            </a:r>
          </a:p>
          <a:p>
            <a:pPr>
              <a:defRPr/>
            </a:pPr>
            <a:endParaRPr lang="el-GR" dirty="0">
              <a:solidFill>
                <a:schemeClr val="accent1"/>
              </a:solidFill>
            </a:endParaRPr>
          </a:p>
          <a:p>
            <a:pPr>
              <a:defRPr/>
            </a:pPr>
            <a:endParaRPr lang="en-US" dirty="0"/>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6266F77-D83A-46F1-A92B-4BF2B7B96D24}"/>
              </a:ext>
            </a:extLst>
          </p:cNvPr>
          <p:cNvSpPr>
            <a:spLocks noGrp="1" noChangeArrowheads="1"/>
          </p:cNvSpPr>
          <p:nvPr>
            <p:ph/>
          </p:nvPr>
        </p:nvSpPr>
        <p:spPr>
          <a:xfrm>
            <a:off x="193040" y="214313"/>
            <a:ext cx="11998959" cy="6527800"/>
          </a:xfrm>
        </p:spPr>
        <p:txBody>
          <a:bodyPr/>
          <a:lstStyle/>
          <a:p>
            <a:pPr algn="ctr" eaLnBrk="1" hangingPunct="1">
              <a:buFontTx/>
              <a:buNone/>
              <a:defRPr/>
            </a:pPr>
            <a:r>
              <a:rPr lang="el-GR" b="1" dirty="0">
                <a:solidFill>
                  <a:srgbClr val="FFC000"/>
                </a:solidFill>
              </a:rPr>
              <a:t>3) Καινοτομίες του «προ-ρομαντισμού» (1740-1780)</a:t>
            </a:r>
          </a:p>
          <a:p>
            <a:pPr algn="ctr" eaLnBrk="1" hangingPunct="1">
              <a:buFontTx/>
              <a:buNone/>
              <a:defRPr/>
            </a:pPr>
            <a:endParaRPr lang="el-GR" dirty="0">
              <a:solidFill>
                <a:srgbClr val="FFC000"/>
              </a:solidFill>
            </a:endParaRPr>
          </a:p>
          <a:p>
            <a:pPr eaLnBrk="1" hangingPunct="1">
              <a:buFontTx/>
              <a:buNone/>
              <a:defRPr/>
            </a:pPr>
            <a:r>
              <a:rPr lang="el-GR" sz="2400" dirty="0"/>
              <a:t>Ο προ-ρομαντισμός αποστρέφεται το νεοκλασικό. Ο όρος δηλώνει τις καινοτομίες: φυσικό, αυθόρμητο, ελεύθερο, έκφραση συναισθημάτων, ευαισθησία, θρησκευτικό αίσθημα - θλιβερό και μάταιο της ζωής.</a:t>
            </a:r>
          </a:p>
          <a:p>
            <a:pPr marL="0" indent="0">
              <a:buNone/>
              <a:defRPr/>
            </a:pPr>
            <a:r>
              <a:rPr lang="el-GR" sz="2400" dirty="0"/>
              <a:t>Η στροφή τους προς τη φύση και την ευαισθησία στο έργο τους </a:t>
            </a:r>
            <a:r>
              <a:rPr lang="el-GR" sz="2400" dirty="0" err="1"/>
              <a:t>προοικονομείται</a:t>
            </a:r>
            <a:r>
              <a:rPr lang="el-GR" sz="2400" dirty="0"/>
              <a:t> από αντιδράσεις του 18</a:t>
            </a:r>
            <a:r>
              <a:rPr lang="el-GR" sz="2400" baseline="30000" dirty="0"/>
              <a:t>ου</a:t>
            </a:r>
            <a:r>
              <a:rPr lang="el-GR" sz="2400" dirty="0"/>
              <a:t> αιώνα που ξεκινούν στη Βρετανία</a:t>
            </a:r>
            <a:r>
              <a:rPr lang="en-US" sz="2400" dirty="0"/>
              <a:t>, </a:t>
            </a:r>
            <a:r>
              <a:rPr lang="el-GR" sz="2400" dirty="0"/>
              <a:t>όπως:</a:t>
            </a:r>
          </a:p>
          <a:p>
            <a:pPr>
              <a:defRPr/>
            </a:pPr>
            <a:endParaRPr lang="el-GR" sz="2400" dirty="0"/>
          </a:p>
          <a:p>
            <a:pPr marL="457200" indent="-457200">
              <a:buFont typeface="+mj-lt"/>
              <a:buAutoNum type="arabicPeriod"/>
              <a:defRPr/>
            </a:pPr>
            <a:r>
              <a:rPr lang="el-GR" sz="2400" b="1" dirty="0">
                <a:solidFill>
                  <a:schemeClr val="accent1">
                    <a:lumMod val="75000"/>
                  </a:schemeClr>
                </a:solidFill>
              </a:rPr>
              <a:t>Η ποίηση των τάφων και των ερειπίων.</a:t>
            </a:r>
            <a:r>
              <a:rPr lang="el-GR" sz="2400" b="1" dirty="0"/>
              <a:t> </a:t>
            </a:r>
            <a:r>
              <a:rPr lang="el-GR" sz="2400" dirty="0"/>
              <a:t>Αγγλικά ποιητικά έργα με εμμονή στον θάνατο, τα ερείπια, τα νεκροταφεία, που συνυφαίνουν τον στοχασμό με τη θλίψη, εικόνες αποσύνθεσης, έμφυτη μελαγχολία. </a:t>
            </a:r>
          </a:p>
          <a:p>
            <a:pPr marL="0" indent="0">
              <a:buNone/>
              <a:defRPr/>
            </a:pPr>
            <a:r>
              <a:rPr lang="el-GR" sz="2400" dirty="0"/>
              <a:t> </a:t>
            </a:r>
          </a:p>
          <a:p>
            <a:pPr marL="0" indent="0">
              <a:buNone/>
              <a:defRPr/>
            </a:pPr>
            <a:r>
              <a:rPr lang="el-GR" sz="2400" dirty="0"/>
              <a:t>*Ε. </a:t>
            </a:r>
            <a:r>
              <a:rPr lang="en-US" sz="2400" dirty="0"/>
              <a:t>Young,</a:t>
            </a:r>
            <a:r>
              <a:rPr lang="en-US" sz="2400" i="1" dirty="0"/>
              <a:t> </a:t>
            </a:r>
            <a:r>
              <a:rPr lang="el-GR" sz="2400" i="1" dirty="0"/>
              <a:t>Στοχασμοί της νύχτας</a:t>
            </a:r>
            <a:r>
              <a:rPr lang="en-US" sz="2400" dirty="0"/>
              <a:t> (</a:t>
            </a:r>
            <a:r>
              <a:rPr lang="en-US" sz="2400" i="1" dirty="0"/>
              <a:t>Night Thoughts</a:t>
            </a:r>
            <a:r>
              <a:rPr lang="el-GR" sz="2400" i="1" dirty="0"/>
              <a:t>,</a:t>
            </a:r>
            <a:r>
              <a:rPr lang="en-US" sz="2400" i="1" dirty="0"/>
              <a:t> </a:t>
            </a:r>
            <a:r>
              <a:rPr lang="en-US" sz="2400" dirty="0"/>
              <a:t>1742)</a:t>
            </a:r>
            <a:r>
              <a:rPr lang="el-GR" sz="2400" dirty="0"/>
              <a:t>:</a:t>
            </a:r>
          </a:p>
          <a:p>
            <a:pPr marL="0" indent="0">
              <a:buNone/>
              <a:defRPr/>
            </a:pPr>
            <a:r>
              <a:rPr lang="en-US" sz="1600" b="0" i="0" dirty="0">
                <a:effectLst/>
                <a:latin typeface="Times New Roman" panose="02020603050405020304" pitchFamily="18" charset="0"/>
              </a:rPr>
              <a:t>From short (as usual) and </a:t>
            </a:r>
            <a:r>
              <a:rPr lang="en-US" sz="1600" b="0" i="0" dirty="0" err="1">
                <a:effectLst/>
                <a:latin typeface="Times New Roman" panose="02020603050405020304" pitchFamily="18" charset="0"/>
              </a:rPr>
              <a:t>disturb’d</a:t>
            </a:r>
            <a:r>
              <a:rPr lang="en-US" sz="1600" b="0" i="0" dirty="0">
                <a:effectLst/>
                <a:latin typeface="Times New Roman" panose="02020603050405020304" pitchFamily="18" charset="0"/>
              </a:rPr>
              <a:t> repose,</a:t>
            </a:r>
            <a:endParaRPr lang="el-GR" sz="1600" b="0" i="0" dirty="0">
              <a:effectLst/>
              <a:latin typeface="Times New Roman" panose="02020603050405020304" pitchFamily="18" charset="0"/>
            </a:endParaRPr>
          </a:p>
          <a:p>
            <a:pPr marL="0" indent="0">
              <a:buNone/>
              <a:defRPr/>
            </a:pPr>
            <a:r>
              <a:rPr lang="en-US" sz="1600" b="0" i="0" dirty="0">
                <a:effectLst/>
                <a:latin typeface="Times New Roman" panose="02020603050405020304" pitchFamily="18" charset="0"/>
              </a:rPr>
              <a:t>I wake: how happy they, who wake no more!</a:t>
            </a:r>
            <a:endParaRPr lang="el-GR" sz="1600" b="0" i="0" dirty="0">
              <a:effectLst/>
              <a:latin typeface="Times New Roman" panose="02020603050405020304" pitchFamily="18" charset="0"/>
            </a:endParaRPr>
          </a:p>
          <a:p>
            <a:pPr marL="0" indent="0">
              <a:buNone/>
              <a:defRPr/>
            </a:pPr>
            <a:r>
              <a:rPr lang="en-US" sz="1600" b="0" i="0" dirty="0">
                <a:effectLst/>
                <a:latin typeface="Times New Roman" panose="02020603050405020304" pitchFamily="18" charset="0"/>
              </a:rPr>
              <a:t>Yet that were vain, if dreams infest the grave.</a:t>
            </a:r>
          </a:p>
          <a:p>
            <a:pPr marL="0" indent="0">
              <a:buNone/>
              <a:defRPr/>
            </a:pPr>
            <a:endParaRPr lang="el-GR" sz="2400" dirty="0">
              <a:solidFill>
                <a:schemeClr val="accent5"/>
              </a:solidFill>
            </a:endParaRPr>
          </a:p>
          <a:p>
            <a:pPr algn="ctr" eaLnBrk="1" hangingPunct="1">
              <a:buFontTx/>
              <a:buNone/>
              <a:defRPr/>
            </a:pPr>
            <a:endParaRPr lang="en-US" dirty="0">
              <a:solidFill>
                <a:schemeClr val="hlink"/>
              </a:solidFill>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περιεχομένου">
            <a:extLst>
              <a:ext uri="{FF2B5EF4-FFF2-40B4-BE49-F238E27FC236}">
                <a16:creationId xmlns:a16="http://schemas.microsoft.com/office/drawing/2014/main" id="{31DB4B08-F00A-48AB-BA2C-0C8B94394729}"/>
              </a:ext>
            </a:extLst>
          </p:cNvPr>
          <p:cNvSpPr>
            <a:spLocks noGrp="1"/>
          </p:cNvSpPr>
          <p:nvPr>
            <p:ph/>
          </p:nvPr>
        </p:nvSpPr>
        <p:spPr>
          <a:xfrm>
            <a:off x="284480" y="142876"/>
            <a:ext cx="11734800" cy="6715125"/>
          </a:xfrm>
        </p:spPr>
        <p:txBody>
          <a:bodyPr/>
          <a:lstStyle/>
          <a:p>
            <a:pPr marL="0" indent="0" algn="just">
              <a:buNone/>
              <a:defRPr/>
            </a:pPr>
            <a:r>
              <a:rPr lang="el-GR" sz="2000" b="1" dirty="0">
                <a:solidFill>
                  <a:schemeClr val="accent1"/>
                </a:solidFill>
              </a:rPr>
              <a:t>Το μυθιστόρημα της </a:t>
            </a:r>
            <a:r>
              <a:rPr lang="el-GR" sz="2000" b="1" i="1" dirty="0">
                <a:solidFill>
                  <a:schemeClr val="accent1"/>
                </a:solidFill>
              </a:rPr>
              <a:t>ευαισθησία</a:t>
            </a:r>
            <a:r>
              <a:rPr lang="el-GR" sz="2000" b="1" dirty="0">
                <a:solidFill>
                  <a:schemeClr val="accent1"/>
                </a:solidFill>
              </a:rPr>
              <a:t>ς. </a:t>
            </a:r>
            <a:r>
              <a:rPr lang="el-GR" sz="2000" dirty="0"/>
              <a:t>Ρεαλιστική απεικόνιση συναισθημάτων</a:t>
            </a:r>
            <a:r>
              <a:rPr lang="el-GR" sz="2000" b="1" dirty="0">
                <a:solidFill>
                  <a:schemeClr val="accent1"/>
                </a:solidFill>
              </a:rPr>
              <a:t> </a:t>
            </a:r>
            <a:r>
              <a:rPr lang="el-GR" sz="2000" dirty="0"/>
              <a:t>(</a:t>
            </a:r>
            <a:r>
              <a:rPr lang="en-US" sz="2000" dirty="0"/>
              <a:t>Richardson, Pamela, Clarissa Harlowe</a:t>
            </a:r>
            <a:r>
              <a:rPr lang="el-GR" sz="2000" dirty="0"/>
              <a:t>). </a:t>
            </a:r>
            <a:r>
              <a:rPr lang="el-GR" sz="2000" i="1" dirty="0"/>
              <a:t> </a:t>
            </a:r>
            <a:r>
              <a:rPr lang="el-GR" sz="2000" dirty="0"/>
              <a:t>Πβ.</a:t>
            </a:r>
            <a:r>
              <a:rPr lang="el-GR" sz="2000" i="1" dirty="0"/>
              <a:t> </a:t>
            </a:r>
            <a:r>
              <a:rPr lang="en-US" sz="2000" dirty="0" err="1"/>
              <a:t>Prévost</a:t>
            </a:r>
            <a:r>
              <a:rPr lang="en-US" sz="2000" dirty="0"/>
              <a:t>, </a:t>
            </a:r>
            <a:r>
              <a:rPr lang="en-US" sz="2000" i="1" dirty="0"/>
              <a:t>Nouvelle </a:t>
            </a:r>
            <a:r>
              <a:rPr lang="en-US" sz="2000" i="1" dirty="0" err="1"/>
              <a:t>Héloise</a:t>
            </a:r>
            <a:r>
              <a:rPr lang="el-GR" sz="2000" i="1" dirty="0"/>
              <a:t> &amp; </a:t>
            </a:r>
            <a:r>
              <a:rPr lang="en-US" sz="2000" i="1" dirty="0"/>
              <a:t>Goethe, </a:t>
            </a:r>
            <a:r>
              <a:rPr lang="el-GR" sz="2000" i="1" dirty="0"/>
              <a:t>Τα πάθη του νεαρού </a:t>
            </a:r>
            <a:r>
              <a:rPr lang="el-GR" sz="2000" i="1" dirty="0" err="1"/>
              <a:t>Βέρθερου</a:t>
            </a:r>
            <a:r>
              <a:rPr lang="el-GR" sz="2000" i="1" dirty="0"/>
              <a:t>. </a:t>
            </a:r>
          </a:p>
          <a:p>
            <a:pPr algn="just">
              <a:defRPr/>
            </a:pPr>
            <a:endParaRPr lang="en-US" sz="2000" dirty="0"/>
          </a:p>
          <a:p>
            <a:pPr marL="0" indent="0" algn="just" eaLnBrk="1" hangingPunct="1">
              <a:spcBef>
                <a:spcPct val="0"/>
              </a:spcBef>
              <a:buNone/>
            </a:pPr>
            <a:r>
              <a:rPr lang="el-GR" sz="2000" b="1" dirty="0">
                <a:solidFill>
                  <a:schemeClr val="accent1"/>
                </a:solidFill>
              </a:rPr>
              <a:t>Το ενδιαφέρον για τον </a:t>
            </a:r>
            <a:r>
              <a:rPr lang="en-US" sz="2000" b="1" dirty="0">
                <a:solidFill>
                  <a:schemeClr val="accent1"/>
                </a:solidFill>
              </a:rPr>
              <a:t>Shakespeare</a:t>
            </a:r>
            <a:r>
              <a:rPr lang="el-GR" sz="2000" b="1" dirty="0">
                <a:solidFill>
                  <a:schemeClr val="accent1"/>
                </a:solidFill>
              </a:rPr>
              <a:t>. </a:t>
            </a:r>
            <a:r>
              <a:rPr lang="el-GR" sz="2000" dirty="0"/>
              <a:t>Πρότυπο του ιδιοφυούς ποιητή που δεν πειθάρχησε στους κανόνες του αρχαίου δράματος και έκανε την αλήθεια της Φύσης μέρος της Τέχνης. </a:t>
            </a:r>
            <a:r>
              <a:rPr lang="el-GR" altLang="el-GR" sz="2000" dirty="0"/>
              <a:t>Έλλειψη ενότητας χρόνου, τόπου και δράσης, </a:t>
            </a:r>
            <a:r>
              <a:rPr lang="el-GR" sz="2000" dirty="0"/>
              <a:t>μίξη κωμικού με το τραγικό, στα έργα του εγκατέλειψε την αυστηρή δομή, οι </a:t>
            </a:r>
            <a:r>
              <a:rPr lang="el-GR" altLang="el-GR" sz="2000" dirty="0"/>
              <a:t>ήρωες του δεν ανταποκρίνονται στην ευπρέπεια και την αληθοφάνεια τις οποίες απαιτούσε ο γαλλικός κλασικισμός, «λαϊκός» δημιουργούς που εκτιμήθηκε για την «απλότητά» του</a:t>
            </a:r>
            <a:r>
              <a:rPr lang="el-GR" sz="2000" dirty="0"/>
              <a:t>.</a:t>
            </a:r>
          </a:p>
          <a:p>
            <a:pPr algn="just" eaLnBrk="1" hangingPunct="1">
              <a:spcBef>
                <a:spcPct val="0"/>
              </a:spcBef>
            </a:pPr>
            <a:endParaRPr lang="el-GR" sz="2000" dirty="0"/>
          </a:p>
          <a:p>
            <a:pPr marL="0" indent="0" algn="just">
              <a:buNone/>
              <a:defRPr/>
            </a:pPr>
            <a:r>
              <a:rPr lang="el-GR" sz="2000" b="1" dirty="0">
                <a:solidFill>
                  <a:schemeClr val="accent1"/>
                </a:solidFill>
              </a:rPr>
              <a:t>Το έργο του </a:t>
            </a:r>
            <a:r>
              <a:rPr lang="el-GR" sz="2000" b="1" dirty="0" err="1">
                <a:solidFill>
                  <a:schemeClr val="accent1"/>
                </a:solidFill>
              </a:rPr>
              <a:t>ελβετού</a:t>
            </a:r>
            <a:r>
              <a:rPr lang="el-GR" sz="2000" b="1" dirty="0">
                <a:solidFill>
                  <a:schemeClr val="accent1"/>
                </a:solidFill>
              </a:rPr>
              <a:t> φιλοσόφου </a:t>
            </a:r>
            <a:r>
              <a:rPr lang="el-GR" sz="1400" b="0" i="0" dirty="0">
                <a:solidFill>
                  <a:srgbClr val="4D5156"/>
                </a:solidFill>
                <a:effectLst/>
                <a:latin typeface="arial" panose="020B0604020202020204" pitchFamily="34" charset="0"/>
              </a:rPr>
              <a:t>Ζαν Ζακ </a:t>
            </a:r>
            <a:r>
              <a:rPr lang="el-GR" sz="1400" b="1" i="0" dirty="0">
                <a:solidFill>
                  <a:srgbClr val="5F6368"/>
                </a:solidFill>
                <a:effectLst/>
                <a:latin typeface="arial" panose="020B0604020202020204" pitchFamily="34" charset="0"/>
              </a:rPr>
              <a:t>Ρουσσώ</a:t>
            </a:r>
            <a:r>
              <a:rPr lang="el-GR" sz="1400" b="0" i="0" dirty="0">
                <a:solidFill>
                  <a:srgbClr val="4D5156"/>
                </a:solidFill>
                <a:effectLst/>
                <a:latin typeface="arial" panose="020B0604020202020204" pitchFamily="34" charset="0"/>
              </a:rPr>
              <a:t> (</a:t>
            </a:r>
            <a:r>
              <a:rPr lang="el-GR" sz="1400" b="0" i="0" dirty="0" err="1">
                <a:solidFill>
                  <a:srgbClr val="4D5156"/>
                </a:solidFill>
                <a:effectLst/>
                <a:latin typeface="arial" panose="020B0604020202020204" pitchFamily="34" charset="0"/>
              </a:rPr>
              <a:t>Jean-Jacques</a:t>
            </a:r>
            <a:r>
              <a:rPr lang="el-GR" sz="1400" b="0" i="0" dirty="0">
                <a:solidFill>
                  <a:srgbClr val="4D5156"/>
                </a:solidFill>
                <a:effectLst/>
                <a:latin typeface="arial" panose="020B0604020202020204" pitchFamily="34" charset="0"/>
              </a:rPr>
              <a:t> </a:t>
            </a:r>
            <a:r>
              <a:rPr lang="el-GR" sz="1400" b="1" i="0" dirty="0" err="1">
                <a:solidFill>
                  <a:srgbClr val="5F6368"/>
                </a:solidFill>
                <a:effectLst/>
                <a:latin typeface="arial" panose="020B0604020202020204" pitchFamily="34" charset="0"/>
              </a:rPr>
              <a:t>Rousseau</a:t>
            </a:r>
            <a:r>
              <a:rPr lang="el-GR" sz="1400" b="0" i="0" dirty="0">
                <a:solidFill>
                  <a:srgbClr val="4D5156"/>
                </a:solidFill>
                <a:effectLst/>
                <a:latin typeface="arial" panose="020B0604020202020204" pitchFamily="34" charset="0"/>
              </a:rPr>
              <a:t>, 1712 - 1778): </a:t>
            </a:r>
            <a:r>
              <a:rPr lang="el-GR" sz="2000" i="1" dirty="0"/>
              <a:t>Οι ονειροπολήσεις ενός μοναχικού οδοιπόρου</a:t>
            </a:r>
            <a:r>
              <a:rPr lang="el-GR" sz="2000" dirty="0"/>
              <a:t> (1778), </a:t>
            </a:r>
            <a:r>
              <a:rPr lang="el-GR" sz="2000" i="1" dirty="0"/>
              <a:t>Εξομολογήσεις</a:t>
            </a:r>
            <a:r>
              <a:rPr lang="el-GR" sz="2000" dirty="0"/>
              <a:t> (1781, 1788), </a:t>
            </a:r>
            <a:r>
              <a:rPr lang="el-GR" sz="2000" i="1" dirty="0"/>
              <a:t>Νέα </a:t>
            </a:r>
            <a:r>
              <a:rPr lang="el-GR" sz="2000" i="1" dirty="0" err="1"/>
              <a:t>Ελοϊζα</a:t>
            </a:r>
            <a:r>
              <a:rPr lang="el-GR" sz="2000" dirty="0"/>
              <a:t>, κ.ά.</a:t>
            </a:r>
          </a:p>
          <a:p>
            <a:pPr algn="just">
              <a:defRPr/>
            </a:pPr>
            <a:r>
              <a:rPr lang="el-GR" sz="2000" dirty="0"/>
              <a:t>Ο Ρουσσώ διακηρύττει την ανάγκη για επιστροφή στη φύση και την άρνηση του διεφθαρμένου πολιτισμού. </a:t>
            </a:r>
          </a:p>
          <a:p>
            <a:pPr algn="just">
              <a:defRPr/>
            </a:pPr>
            <a:r>
              <a:rPr lang="el-GR" sz="2000" dirty="0"/>
              <a:t>Περιγράφει τις αγωνίες της απελπισμένης ψυχής.</a:t>
            </a:r>
          </a:p>
          <a:p>
            <a:pPr algn="just">
              <a:defRPr/>
            </a:pPr>
            <a:r>
              <a:rPr lang="el-GR" sz="2000" dirty="0"/>
              <a:t>Πριμοδοτεί τη συναισθηματική κατανόηση του άλλου προσώπου ως όργανο για την κοινωνική αλλαγή.</a:t>
            </a:r>
          </a:p>
          <a:p>
            <a:pPr marL="0" indent="0" algn="just">
              <a:buNone/>
              <a:defRPr/>
            </a:pPr>
            <a:r>
              <a:rPr lang="el-GR" sz="2000" b="1" dirty="0">
                <a:solidFill>
                  <a:schemeClr val="accent1"/>
                </a:solidFill>
              </a:rPr>
              <a:t>Το γοτθικό μυθιστόρημα</a:t>
            </a:r>
          </a:p>
          <a:p>
            <a:pPr marL="0" indent="0" algn="just">
              <a:buNone/>
              <a:defRPr/>
            </a:pPr>
            <a:r>
              <a:rPr lang="el-GR" sz="2000" dirty="0"/>
              <a:t>Υγρά, μελαγχολικά τοπία, φασματικοί πύργοι, μοναστήρια όπου κατοικεί το κακό, ψίθυροι και τρεμάμενες σκιές, πανέμορφες </a:t>
            </a:r>
            <a:r>
              <a:rPr lang="el-GR" sz="2000" dirty="0" err="1"/>
              <a:t>ηρωίδες</a:t>
            </a:r>
            <a:r>
              <a:rPr lang="el-GR" sz="2000" dirty="0"/>
              <a:t> που ακροβατούν στα όρια της τρέλας, δαιμονικοί χαρακτήρες που πουλάνε την ψυχή τους στον Εωσφόρο, αλλότρια, παράνομα και ασυνείδητα πάθη, λαγνεία, τρέλα. Κριτική στις Αρχές και τη φαύλη Εκκλησία.</a:t>
            </a:r>
            <a:endParaRPr lang="el-GR" sz="2000" dirty="0">
              <a:solidFill>
                <a:schemeClr val="accent6"/>
              </a:solidFill>
            </a:endParaRPr>
          </a:p>
          <a:p>
            <a:pPr algn="just">
              <a:defRPr/>
            </a:pPr>
            <a:endParaRPr lang="el-GR" sz="2000" dirty="0"/>
          </a:p>
          <a:p>
            <a:pPr algn="just">
              <a:defRPr/>
            </a:pPr>
            <a:endParaRPr lang="el-GR" sz="2400" dirty="0">
              <a:solidFill>
                <a:schemeClr val="accent6"/>
              </a:solidFill>
            </a:endParaRPr>
          </a:p>
          <a:p>
            <a:pPr algn="just">
              <a:defRPr/>
            </a:pPr>
            <a:endParaRPr lang="el-GR" sz="2400" dirty="0">
              <a:solidFill>
                <a:schemeClr val="accent6"/>
              </a:solidFill>
            </a:endParaRPr>
          </a:p>
          <a:p>
            <a:pPr algn="just">
              <a:defRPr/>
            </a:pPr>
            <a:endParaRPr lang="el-GR" sz="2400" dirty="0"/>
          </a:p>
          <a:p>
            <a:pPr algn="just">
              <a:defRPr/>
            </a:pPr>
            <a:endParaRPr lang="en-US" dirty="0"/>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περιεχομένου">
            <a:extLst>
              <a:ext uri="{FF2B5EF4-FFF2-40B4-BE49-F238E27FC236}">
                <a16:creationId xmlns:a16="http://schemas.microsoft.com/office/drawing/2014/main" id="{3BB0A732-4F34-49FE-83BD-E012DEE59F28}"/>
              </a:ext>
            </a:extLst>
          </p:cNvPr>
          <p:cNvSpPr>
            <a:spLocks noGrp="1" noChangeArrowheads="1"/>
          </p:cNvSpPr>
          <p:nvPr>
            <p:ph/>
          </p:nvPr>
        </p:nvSpPr>
        <p:spPr/>
        <p:txBody>
          <a:bodyPr/>
          <a:lstStyle/>
          <a:p>
            <a:endParaRPr lang="el-GR" altLang="el-GR"/>
          </a:p>
        </p:txBody>
      </p:sp>
      <p:pic>
        <p:nvPicPr>
          <p:cNvPr id="40963" name="Picture 2" descr="C:\Users\laerty\Desktop\monk1.jpg">
            <a:extLst>
              <a:ext uri="{FF2B5EF4-FFF2-40B4-BE49-F238E27FC236}">
                <a16:creationId xmlns:a16="http://schemas.microsoft.com/office/drawing/2014/main" id="{AD60C167-D1ED-4ECA-B62D-05DABA94D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7" y="25400"/>
            <a:ext cx="4090988"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C:\Users\laerty\Desktop\lewis.jpg">
            <a:extLst>
              <a:ext uri="{FF2B5EF4-FFF2-40B4-BE49-F238E27FC236}">
                <a16:creationId xmlns:a16="http://schemas.microsoft.com/office/drawing/2014/main" id="{7F3D05C8-1B3E-4EF4-B66E-0C99D6F0A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2357438"/>
            <a:ext cx="3357562"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C:\Users\laerty\Desktop\images.jpg">
            <a:extLst>
              <a:ext uri="{FF2B5EF4-FFF2-40B4-BE49-F238E27FC236}">
                <a16:creationId xmlns:a16="http://schemas.microsoft.com/office/drawing/2014/main" id="{A3139712-9DBE-410A-9D8D-3DDFE59DE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939" y="285750"/>
            <a:ext cx="24288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laerty\Desktop\b99795.jpg">
            <a:extLst>
              <a:ext uri="{FF2B5EF4-FFF2-40B4-BE49-F238E27FC236}">
                <a16:creationId xmlns:a16="http://schemas.microsoft.com/office/drawing/2014/main" id="{9121ACF2-E21B-4D5B-B8D1-047A80C3F3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3714750"/>
            <a:ext cx="21066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19A104D-731C-4926-A9AD-6252799479DE}"/>
              </a:ext>
            </a:extLst>
          </p:cNvPr>
          <p:cNvSpPr>
            <a:spLocks noGrp="1"/>
          </p:cNvSpPr>
          <p:nvPr>
            <p:ph type="title"/>
          </p:nvPr>
        </p:nvSpPr>
        <p:spPr>
          <a:xfrm>
            <a:off x="345440" y="274639"/>
            <a:ext cx="8608060" cy="2511425"/>
          </a:xfrm>
        </p:spPr>
        <p:txBody>
          <a:bodyPr/>
          <a:lstStyle/>
          <a:p>
            <a:pPr>
              <a:defRPr/>
            </a:pPr>
            <a:r>
              <a:rPr lang="el-GR" sz="1800" b="1" dirty="0">
                <a:solidFill>
                  <a:schemeClr val="tx2"/>
                </a:solidFill>
              </a:rPr>
              <a:t>Μαίρη </a:t>
            </a:r>
            <a:r>
              <a:rPr lang="el-GR" sz="1800" b="1" dirty="0" err="1">
                <a:solidFill>
                  <a:schemeClr val="tx2"/>
                </a:solidFill>
              </a:rPr>
              <a:t>Γουόλστονκραφτ</a:t>
            </a:r>
            <a:r>
              <a:rPr lang="el-GR" sz="1800" b="1" dirty="0">
                <a:solidFill>
                  <a:schemeClr val="tx2"/>
                </a:solidFill>
              </a:rPr>
              <a:t> </a:t>
            </a:r>
            <a:r>
              <a:rPr lang="el-GR" sz="1800" b="1" dirty="0" err="1">
                <a:solidFill>
                  <a:schemeClr val="tx2"/>
                </a:solidFill>
              </a:rPr>
              <a:t>Σέλλεϋ</a:t>
            </a:r>
            <a:r>
              <a:rPr lang="el-GR" sz="1800" b="1" dirty="0">
                <a:solidFill>
                  <a:schemeClr val="tx2"/>
                </a:solidFill>
              </a:rPr>
              <a:t> (</a:t>
            </a:r>
            <a:r>
              <a:rPr lang="en-US" sz="1800" b="1" dirty="0">
                <a:solidFill>
                  <a:schemeClr val="tx2"/>
                </a:solidFill>
              </a:rPr>
              <a:t>Mary Wollstonecraft Shelley</a:t>
            </a:r>
            <a:r>
              <a:rPr lang="el-GR" sz="1800" b="1" dirty="0">
                <a:solidFill>
                  <a:schemeClr val="tx2"/>
                </a:solidFill>
              </a:rPr>
              <a:t>)</a:t>
            </a:r>
            <a:br>
              <a:rPr lang="el-GR" sz="1800" b="1" dirty="0">
                <a:solidFill>
                  <a:schemeClr val="tx2"/>
                </a:solidFill>
              </a:rPr>
            </a:br>
            <a:r>
              <a:rPr lang="el-GR" sz="1800" dirty="0">
                <a:solidFill>
                  <a:schemeClr val="accent3"/>
                </a:solidFill>
              </a:rPr>
              <a:t>  </a:t>
            </a:r>
            <a:br>
              <a:rPr lang="el-GR" sz="1400" dirty="0"/>
            </a:br>
            <a:r>
              <a:rPr lang="el-GR" sz="1600" dirty="0"/>
              <a:t>Βασανισμένος ο ήρωας του βιβλίου της  από τύψεις και φρικτές ενοχές για την απέραντη βλασφημία που έχει διαπράξει απέναντι στο Θεό προσπαθώντας να τον μιμηθεί δίνοντας ή αφαιρώντας ζωή, θα δει ένα-ένα τα αγαπημένα του πρόσωπα να οδηγούνται στο θάνατο από το χέρι του δημιουργήματος του.  Ο ίδιος θα χαθεί στην προσπάθεια </a:t>
            </a:r>
            <a:r>
              <a:rPr lang="el-GR" sz="1400" dirty="0"/>
              <a:t>του να εξοντώσει τον εφιάλτη.			</a:t>
            </a:r>
            <a:endParaRPr lang="en-US" dirty="0"/>
          </a:p>
        </p:txBody>
      </p:sp>
      <p:pic>
        <p:nvPicPr>
          <p:cNvPr id="41988" name="Picture 2" descr="C:\Users\laerty\Desktop\MaryShelley.jpg">
            <a:extLst>
              <a:ext uri="{FF2B5EF4-FFF2-40B4-BE49-F238E27FC236}">
                <a16:creationId xmlns:a16="http://schemas.microsoft.com/office/drawing/2014/main" id="{883BC853-45CA-46F2-920D-78F7FDD6C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99" y="2302670"/>
            <a:ext cx="3143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descr="C:\Users\laerty\Desktop\xl035_small1.jpg">
            <a:extLst>
              <a:ext uri="{FF2B5EF4-FFF2-40B4-BE49-F238E27FC236}">
                <a16:creationId xmlns:a16="http://schemas.microsoft.com/office/drawing/2014/main" id="{A3A045CE-6EB2-45F8-8718-04A1F877B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610" y="2786064"/>
            <a:ext cx="2141538"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2D7F2D95-0257-4667-8A76-FD2C750E079C}"/>
              </a:ext>
            </a:extLst>
          </p:cNvPr>
          <p:cNvSpPr>
            <a:spLocks noGrp="1" noChangeArrowheads="1"/>
          </p:cNvSpPr>
          <p:nvPr>
            <p:ph/>
          </p:nvPr>
        </p:nvSpPr>
        <p:spPr/>
        <p:txBody>
          <a:bodyPr/>
          <a:lstStyle/>
          <a:p>
            <a:pPr marL="0" indent="0">
              <a:buNone/>
            </a:pPr>
            <a:endParaRPr lang="el-GR" altLang="el-GR" dirty="0">
              <a:solidFill>
                <a:schemeClr val="accent1"/>
              </a:solidFill>
            </a:endParaRPr>
          </a:p>
          <a:p>
            <a:pPr marL="0" indent="0">
              <a:buNone/>
            </a:pPr>
            <a:r>
              <a:rPr lang="el-GR" altLang="el-GR" dirty="0">
                <a:solidFill>
                  <a:schemeClr val="accent1"/>
                </a:solidFill>
              </a:rPr>
              <a:t>Γερμανία: Η κίνηση </a:t>
            </a:r>
            <a:r>
              <a:rPr lang="el-GR" altLang="el-GR" b="1" dirty="0">
                <a:solidFill>
                  <a:schemeClr val="accent1"/>
                </a:solidFill>
              </a:rPr>
              <a:t>«Θύελλα και ορμή»</a:t>
            </a:r>
            <a:r>
              <a:rPr lang="el-GR" altLang="el-GR" b="1" dirty="0">
                <a:solidFill>
                  <a:srgbClr val="FFC000"/>
                </a:solidFill>
              </a:rPr>
              <a:t> </a:t>
            </a:r>
            <a:r>
              <a:rPr lang="el-GR" altLang="el-GR" dirty="0"/>
              <a:t>λαμβάνει και αξιοποιεί τα ερεθίσματα της αγγλικής λογοτεχνίας σε μία χώρα που οι συγγραφείς διψούν για νέο ξεκίνημα.</a:t>
            </a:r>
            <a:endParaRPr lang="en-US" altLang="el-GR" dirty="0"/>
          </a:p>
          <a:p>
            <a:endParaRPr lang="el-GR" altLang="el-GR" dirty="0"/>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9684AF5-1DBA-4159-B800-74C8B658B565}"/>
              </a:ext>
            </a:extLst>
          </p:cNvPr>
          <p:cNvSpPr>
            <a:spLocks noGrp="1" noChangeArrowheads="1"/>
          </p:cNvSpPr>
          <p:nvPr>
            <p:ph type="title"/>
          </p:nvPr>
        </p:nvSpPr>
        <p:spPr/>
        <p:txBody>
          <a:bodyPr/>
          <a:lstStyle/>
          <a:p>
            <a:endParaRPr lang="el-GR" altLang="el-GR"/>
          </a:p>
        </p:txBody>
      </p:sp>
      <p:pic>
        <p:nvPicPr>
          <p:cNvPr id="46083" name="Picture 2">
            <a:extLst>
              <a:ext uri="{FF2B5EF4-FFF2-40B4-BE49-F238E27FC236}">
                <a16:creationId xmlns:a16="http://schemas.microsoft.com/office/drawing/2014/main" id="{2E13E983-01AB-4096-BAB3-B15B2DC7A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74639"/>
            <a:ext cx="8177212"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850DAB3-E06A-4274-8D0E-8FE5498FBB7F}"/>
              </a:ext>
            </a:extLst>
          </p:cNvPr>
          <p:cNvSpPr>
            <a:spLocks noGrp="1"/>
          </p:cNvSpPr>
          <p:nvPr>
            <p:ph type="title"/>
          </p:nvPr>
        </p:nvSpPr>
        <p:spPr>
          <a:xfrm>
            <a:off x="255270" y="111761"/>
            <a:ext cx="10819130" cy="1357313"/>
          </a:xfrm>
        </p:spPr>
        <p:txBody>
          <a:bodyPr/>
          <a:lstStyle/>
          <a:p>
            <a:pPr algn="ctr">
              <a:defRPr/>
            </a:pPr>
            <a:r>
              <a:rPr lang="el-GR" sz="2400" b="1" i="1" dirty="0"/>
              <a:t>Θύελλα και Ορμή</a:t>
            </a:r>
            <a:r>
              <a:rPr lang="en-US" sz="2400" b="1" dirty="0"/>
              <a:t> (</a:t>
            </a:r>
            <a:r>
              <a:rPr lang="en-US" sz="2400" b="1" i="1" dirty="0"/>
              <a:t>Sturm und </a:t>
            </a:r>
            <a:r>
              <a:rPr lang="en-US" sz="2400" b="1" i="1" dirty="0" err="1"/>
              <a:t>Drang</a:t>
            </a:r>
            <a:r>
              <a:rPr lang="el-GR" sz="2400" b="1" i="1" dirty="0"/>
              <a:t>, </a:t>
            </a:r>
            <a:r>
              <a:rPr lang="en-US" sz="2400" b="1" dirty="0"/>
              <a:t>1765-1785)</a:t>
            </a:r>
          </a:p>
        </p:txBody>
      </p:sp>
      <p:sp>
        <p:nvSpPr>
          <p:cNvPr id="48131" name="2 - Θέση περιεχομένου">
            <a:extLst>
              <a:ext uri="{FF2B5EF4-FFF2-40B4-BE49-F238E27FC236}">
                <a16:creationId xmlns:a16="http://schemas.microsoft.com/office/drawing/2014/main" id="{BDF7F4A4-8962-4B3F-9BE3-A8A83E918903}"/>
              </a:ext>
            </a:extLst>
          </p:cNvPr>
          <p:cNvSpPr>
            <a:spLocks noGrp="1" noChangeArrowheads="1"/>
          </p:cNvSpPr>
          <p:nvPr>
            <p:ph idx="1"/>
          </p:nvPr>
        </p:nvSpPr>
        <p:spPr>
          <a:xfrm>
            <a:off x="843280" y="1469074"/>
            <a:ext cx="10231120" cy="4888865"/>
          </a:xfrm>
        </p:spPr>
        <p:txBody>
          <a:bodyPr/>
          <a:lstStyle/>
          <a:p>
            <a:pPr algn="just">
              <a:buFont typeface="Wingdings" panose="05000000000000000000" pitchFamily="2" charset="2"/>
              <a:buChar char="ü"/>
            </a:pPr>
            <a:r>
              <a:rPr lang="el-GR" altLang="el-GR" sz="2400" dirty="0"/>
              <a:t>Πρότυπο ο Σαίξπηρ.</a:t>
            </a:r>
          </a:p>
          <a:p>
            <a:pPr algn="just">
              <a:buFont typeface="Wingdings" panose="05000000000000000000" pitchFamily="2" charset="2"/>
              <a:buChar char="ü"/>
            </a:pPr>
            <a:endParaRPr lang="el-GR" altLang="el-GR" sz="2400" dirty="0"/>
          </a:p>
          <a:p>
            <a:pPr algn="just">
              <a:buFont typeface="Wingdings" panose="05000000000000000000" pitchFamily="2" charset="2"/>
              <a:buChar char="ü"/>
            </a:pPr>
            <a:r>
              <a:rPr lang="el-GR" altLang="el-GR" sz="2400" dirty="0"/>
              <a:t>Δύναμη ιδιοφυούς υποκειμένου.</a:t>
            </a:r>
          </a:p>
          <a:p>
            <a:pPr algn="just">
              <a:buFont typeface="Wingdings" panose="05000000000000000000" pitchFamily="2" charset="2"/>
              <a:buChar char="ü"/>
            </a:pPr>
            <a:endParaRPr lang="el-GR" altLang="el-GR" sz="2400" dirty="0"/>
          </a:p>
          <a:p>
            <a:pPr algn="just">
              <a:buFont typeface="Wingdings" panose="05000000000000000000" pitchFamily="2" charset="2"/>
              <a:buChar char="ü"/>
            </a:pPr>
            <a:r>
              <a:rPr lang="el-GR" altLang="el-GR" sz="2400" dirty="0"/>
              <a:t>Οι ήρωες αυτής της </a:t>
            </a:r>
            <a:r>
              <a:rPr lang="el-GR" altLang="el-GR" sz="2400" dirty="0" err="1"/>
              <a:t>πρωτορομαντικής</a:t>
            </a:r>
            <a:r>
              <a:rPr lang="el-GR" altLang="el-GR" sz="2400" dirty="0"/>
              <a:t> οπτικής είναι παράφοροι, απορρίπτουν τις κοινωνικές συμβάσεις, το μέτρο και τη λογική, είναι γεμάτοι επιθυμίες, πάθη, συναισθήματα, αποτυπώνοντας έτσι το μοντέρνο, νευρωτικό υποκείμενο. Επηρεασμένοι από τον </a:t>
            </a:r>
            <a:r>
              <a:rPr lang="el-GR" altLang="el-GR" sz="2400" dirty="0" err="1"/>
              <a:t>Joseph</a:t>
            </a:r>
            <a:r>
              <a:rPr lang="el-GR" altLang="el-GR" sz="2400" dirty="0"/>
              <a:t> </a:t>
            </a:r>
            <a:r>
              <a:rPr lang="el-GR" altLang="el-GR" sz="2400" dirty="0" err="1"/>
              <a:t>Addison</a:t>
            </a:r>
            <a:r>
              <a:rPr lang="el-GR" altLang="el-GR" sz="2400" dirty="0"/>
              <a:t> (</a:t>
            </a:r>
            <a:r>
              <a:rPr lang="en-US" altLang="el-GR" sz="2400" dirty="0"/>
              <a:t>1672-1719</a:t>
            </a:r>
            <a:r>
              <a:rPr lang="el-GR" altLang="el-GR" sz="2400" dirty="0"/>
              <a:t>), τον </a:t>
            </a:r>
            <a:r>
              <a:rPr lang="el-GR" altLang="el-GR" sz="2400" dirty="0" err="1"/>
              <a:t>Shaftesbury</a:t>
            </a:r>
            <a:r>
              <a:rPr lang="el-GR" altLang="el-GR" sz="2400" dirty="0"/>
              <a:t> και τον Ρουσσώ (</a:t>
            </a:r>
            <a:r>
              <a:rPr lang="el-GR" altLang="el-GR" sz="2400" dirty="0" err="1"/>
              <a:t>Jean-Jacques</a:t>
            </a:r>
            <a:r>
              <a:rPr lang="el-GR" altLang="el-GR" sz="2400" dirty="0"/>
              <a:t> </a:t>
            </a:r>
            <a:r>
              <a:rPr lang="el-GR" altLang="el-GR" sz="2400" dirty="0" err="1"/>
              <a:t>Rousseau</a:t>
            </a:r>
            <a:r>
              <a:rPr lang="el-GR" altLang="el-GR" sz="2400" dirty="0"/>
              <a:t>, 1712-1778) </a:t>
            </a:r>
            <a:r>
              <a:rPr lang="el-GR" altLang="el-GR" sz="2400" b="1" dirty="0"/>
              <a:t>θεωρούν τη διαίσθηση πιο σημαντική από τη λογική, τη φύση πιο αληθινή από την κοινωνία.</a:t>
            </a:r>
          </a:p>
          <a:p>
            <a:pPr algn="just">
              <a:buFont typeface="Wingdings" panose="05000000000000000000" pitchFamily="2" charset="2"/>
              <a:buChar char="ü"/>
            </a:pPr>
            <a:endParaRPr lang="en-US" alt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B384D9D8-BEE6-41CC-BF76-7EFD0EE5751F}"/>
              </a:ext>
            </a:extLst>
          </p:cNvPr>
          <p:cNvSpPr>
            <a:spLocks noGrp="1" noChangeArrowheads="1"/>
          </p:cNvSpPr>
          <p:nvPr>
            <p:ph/>
          </p:nvPr>
        </p:nvSpPr>
        <p:spPr/>
        <p:txBody>
          <a:bodyPr>
            <a:normAutofit fontScale="92500"/>
          </a:bodyPr>
          <a:lstStyle/>
          <a:p>
            <a:pPr marL="0" indent="0" algn="ctr">
              <a:buNone/>
            </a:pPr>
            <a:r>
              <a:rPr lang="el-GR" altLang="el-GR" b="1" dirty="0"/>
              <a:t>Η ΑΝΑΖΗΤΗΣΗ ΤΟΥ ΦΥΣΙΚΟΥ</a:t>
            </a:r>
          </a:p>
          <a:p>
            <a:pPr marL="514350" indent="-514350">
              <a:buFontTx/>
              <a:buAutoNum type="arabicPeriod"/>
            </a:pPr>
            <a:endParaRPr lang="el-GR" altLang="el-GR" dirty="0"/>
          </a:p>
          <a:p>
            <a:pPr>
              <a:buFont typeface="Wingdings" panose="05000000000000000000" pitchFamily="2" charset="2"/>
              <a:buChar char="ü"/>
            </a:pPr>
            <a:r>
              <a:rPr lang="el-GR" altLang="el-GR" dirty="0"/>
              <a:t>Επιστροφή στη φύση και την απλή ζωή (σε αντίθεση με την αστική ζωής).</a:t>
            </a:r>
          </a:p>
          <a:p>
            <a:pPr>
              <a:buFont typeface="Wingdings" panose="05000000000000000000" pitchFamily="2" charset="2"/>
              <a:buChar char="ü"/>
            </a:pPr>
            <a:r>
              <a:rPr lang="el-GR" altLang="el-GR" dirty="0"/>
              <a:t>Νοσταλγία για το πρωταρχικό, το πρωτόγονο, το αδιάφθορο. Εξωτισμός.</a:t>
            </a:r>
          </a:p>
          <a:p>
            <a:pPr>
              <a:buFont typeface="Wingdings" panose="05000000000000000000" pitchFamily="2" charset="2"/>
              <a:buChar char="ü"/>
            </a:pPr>
            <a:r>
              <a:rPr lang="el-GR" altLang="el-GR" dirty="0"/>
              <a:t>Μεγαλειώδη τοπία που προκαλούν δέος: ο ωκεανός, τα πυκνά δάση, τα βουνά.</a:t>
            </a:r>
          </a:p>
          <a:p>
            <a:pPr>
              <a:buFont typeface="Wingdings" panose="05000000000000000000" pitchFamily="2" charset="2"/>
              <a:buChar char="ü"/>
            </a:pPr>
            <a:r>
              <a:rPr lang="el-GR" altLang="el-GR" dirty="0"/>
              <a:t>Λαϊκός πολιτισμός.</a:t>
            </a:r>
          </a:p>
          <a:p>
            <a:pPr>
              <a:buFont typeface="Wingdings" panose="05000000000000000000" pitchFamily="2" charset="2"/>
              <a:buChar char="ü"/>
            </a:pPr>
            <a:r>
              <a:rPr lang="el-GR" altLang="el-GR" i="1" dirty="0"/>
              <a:t>Τα τραγούδια του </a:t>
            </a:r>
            <a:r>
              <a:rPr lang="el-GR" altLang="el-GR" i="1" dirty="0" err="1"/>
              <a:t>Όσσιαν</a:t>
            </a:r>
            <a:r>
              <a:rPr lang="el-GR" altLang="el-GR" dirty="0"/>
              <a:t>, υποτιθέμενος αρχαίος Ιρλανδός βάρδος (</a:t>
            </a:r>
            <a:r>
              <a:rPr lang="el-GR" altLang="el-GR" dirty="0" err="1"/>
              <a:t>εκδ</a:t>
            </a:r>
            <a:r>
              <a:rPr lang="el-GR" altLang="el-GR" dirty="0"/>
              <a:t>. 1762 από τον </a:t>
            </a:r>
            <a:r>
              <a:rPr lang="el-GR" altLang="el-GR" dirty="0" err="1"/>
              <a:t>Σκώτο</a:t>
            </a:r>
            <a:r>
              <a:rPr lang="el-GR" altLang="el-GR" dirty="0"/>
              <a:t> </a:t>
            </a:r>
            <a:r>
              <a:rPr lang="en-US" altLang="el-GR" dirty="0"/>
              <a:t>James Macpherson)</a:t>
            </a:r>
            <a:endParaRPr lang="el-GR" altLang="el-GR" dirty="0"/>
          </a:p>
          <a:p>
            <a:pPr lvl="2"/>
            <a:r>
              <a:rPr lang="el-GR" altLang="el-GR" dirty="0"/>
              <a:t>Τα ποιήματά του αντλούν από την ειδωλολατρική κέλτικη μυθολογία – παρουσιάζουν την εικόνα μιας πρωτόγονης κοινωνίας – το κύριο αίσθημά τους είναι η μελαγχολία.</a:t>
            </a:r>
          </a:p>
          <a:p>
            <a:pPr marL="914400" lvl="2" indent="0">
              <a:buNone/>
            </a:pPr>
            <a:endParaRPr lang="el-GR" altLang="el-GR" dirty="0"/>
          </a:p>
          <a:p>
            <a:pPr lvl="2"/>
            <a:r>
              <a:rPr lang="el-GR" altLang="el-GR" dirty="0">
                <a:solidFill>
                  <a:srgbClr val="0070C0"/>
                </a:solidFill>
              </a:rPr>
              <a:t>Μελέτησε:  «Νύχτα» του </a:t>
            </a:r>
            <a:r>
              <a:rPr lang="el-GR" dirty="0">
                <a:solidFill>
                  <a:srgbClr val="0070C0"/>
                </a:solidFill>
              </a:rPr>
              <a:t> </a:t>
            </a:r>
            <a:r>
              <a:rPr lang="el-GR" dirty="0" err="1">
                <a:solidFill>
                  <a:srgbClr val="0070C0"/>
                </a:solidFill>
              </a:rPr>
              <a:t>Όσσιαν</a:t>
            </a:r>
            <a:r>
              <a:rPr lang="el-GR" dirty="0">
                <a:solidFill>
                  <a:srgbClr val="0070C0"/>
                </a:solidFill>
              </a:rPr>
              <a:t>, σε </a:t>
            </a:r>
            <a:r>
              <a:rPr lang="el-GR" dirty="0" err="1">
                <a:solidFill>
                  <a:srgbClr val="0070C0"/>
                </a:solidFill>
              </a:rPr>
              <a:t>μτφρ</a:t>
            </a:r>
            <a:r>
              <a:rPr lang="el-GR" dirty="0">
                <a:solidFill>
                  <a:srgbClr val="0070C0"/>
                </a:solidFill>
              </a:rPr>
              <a:t>. Ιούλιου Τυπάλδου (1814-1883) (</a:t>
            </a:r>
            <a:r>
              <a:rPr lang="en-US" dirty="0">
                <a:solidFill>
                  <a:srgbClr val="0070C0"/>
                </a:solidFill>
              </a:rPr>
              <a:t>e-class</a:t>
            </a:r>
            <a:r>
              <a:rPr lang="el-GR" dirty="0">
                <a:solidFill>
                  <a:srgbClr val="0070C0"/>
                </a:solidFill>
              </a:rPr>
              <a:t>)</a:t>
            </a:r>
            <a:r>
              <a:rPr lang="en-US" dirty="0">
                <a:solidFill>
                  <a:srgbClr val="0070C0"/>
                </a:solidFill>
              </a:rPr>
              <a:t>: </a:t>
            </a:r>
            <a:r>
              <a:rPr lang="el-GR" dirty="0">
                <a:solidFill>
                  <a:srgbClr val="0070C0"/>
                </a:solidFill>
              </a:rPr>
              <a:t>Κυριαρχούν εικόνες μια άγριας και σκοτεινής φύσης, το υπερφυσικό, συναισθήματα φόβου, </a:t>
            </a:r>
            <a:r>
              <a:rPr lang="el-GR">
                <a:solidFill>
                  <a:srgbClr val="0070C0"/>
                </a:solidFill>
              </a:rPr>
              <a:t>ο θάνατος</a:t>
            </a:r>
            <a:endParaRPr lang="el-GR" altLang="el-GR" dirty="0">
              <a:solidFill>
                <a:srgbClr val="0070C0"/>
              </a:solidFill>
            </a:endParaRPr>
          </a:p>
          <a:p>
            <a:pPr marL="514350" indent="-514350">
              <a:buFontTx/>
              <a:buAutoNum type="arabicPeriod"/>
            </a:pPr>
            <a:endParaRPr lang="el-GR" altLang="el-GR" dirty="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C1FEB7E-E77E-4B4B-9959-EC88B87FD21D}"/>
              </a:ext>
            </a:extLst>
          </p:cNvPr>
          <p:cNvSpPr>
            <a:spLocks noGrp="1" noChangeArrowheads="1"/>
          </p:cNvSpPr>
          <p:nvPr>
            <p:ph type="ctrTitle"/>
          </p:nvPr>
        </p:nvSpPr>
        <p:spPr>
          <a:xfrm>
            <a:off x="2209800" y="673100"/>
            <a:ext cx="7772400" cy="2209801"/>
          </a:xfrm>
        </p:spPr>
        <p:txBody>
          <a:bodyPr>
            <a:normAutofit fontScale="90000"/>
          </a:bodyPr>
          <a:lstStyle/>
          <a:p>
            <a:pPr eaLnBrk="1" hangingPunct="1"/>
            <a:br>
              <a:rPr lang="el-GR" altLang="el-GR" b="1" dirty="0">
                <a:solidFill>
                  <a:srgbClr val="FFC000"/>
                </a:solidFill>
              </a:rPr>
            </a:br>
            <a:br>
              <a:rPr lang="el-GR" altLang="el-GR" b="1" dirty="0">
                <a:solidFill>
                  <a:srgbClr val="FFC000"/>
                </a:solidFill>
              </a:rPr>
            </a:br>
            <a:r>
              <a:rPr lang="el-GR" altLang="el-GR" sz="4400" b="1" dirty="0">
                <a:solidFill>
                  <a:srgbClr val="FFC000"/>
                </a:solidFill>
              </a:rPr>
              <a:t>ΝΕΟΚΛΑΣΙΚΙΣΜΟΣ</a:t>
            </a:r>
            <a:br>
              <a:rPr lang="el-GR" altLang="el-GR" sz="4400" b="1" dirty="0">
                <a:solidFill>
                  <a:srgbClr val="FFC000"/>
                </a:solidFill>
              </a:rPr>
            </a:br>
            <a:r>
              <a:rPr lang="el-GR" altLang="el-GR" sz="4400" b="1" dirty="0">
                <a:solidFill>
                  <a:srgbClr val="FFC000"/>
                </a:solidFill>
              </a:rPr>
              <a:t>ΠΡΟΡΟΜΑΝΤΙΣΜΟΣ - ΡΟΜΑΝΤΙΣΜΟΣ</a:t>
            </a:r>
            <a:endParaRPr lang="en-US" altLang="el-GR" sz="4400" b="1" dirty="0">
              <a:solidFill>
                <a:srgbClr val="FFC000"/>
              </a:solidFill>
            </a:endParaRPr>
          </a:p>
        </p:txBody>
      </p:sp>
      <p:sp>
        <p:nvSpPr>
          <p:cNvPr id="7171" name="Rectangle 3">
            <a:extLst>
              <a:ext uri="{FF2B5EF4-FFF2-40B4-BE49-F238E27FC236}">
                <a16:creationId xmlns:a16="http://schemas.microsoft.com/office/drawing/2014/main" id="{CA98682A-2BC6-4FC8-84A4-AABA70CF53A9}"/>
              </a:ext>
            </a:extLst>
          </p:cNvPr>
          <p:cNvSpPr>
            <a:spLocks noGrp="1" noChangeArrowheads="1"/>
          </p:cNvSpPr>
          <p:nvPr>
            <p:ph type="subTitle" idx="1"/>
          </p:nvPr>
        </p:nvSpPr>
        <p:spPr>
          <a:xfrm>
            <a:off x="2782888" y="3141664"/>
            <a:ext cx="6400800" cy="1679575"/>
          </a:xfrm>
        </p:spPr>
        <p:txBody>
          <a:bodyPr/>
          <a:lstStyle/>
          <a:p>
            <a:pPr eaLnBrk="1" hangingPunct="1"/>
            <a:r>
              <a:rPr lang="el-GR" altLang="el-GR" sz="3600" b="1" i="1" dirty="0">
                <a:solidFill>
                  <a:srgbClr val="FFC000"/>
                </a:solidFill>
              </a:rPr>
              <a:t>ΕΙΣΑΓΩΓΗ</a:t>
            </a:r>
          </a:p>
          <a:p>
            <a:pPr eaLnBrk="1" hangingPunct="1"/>
            <a:endParaRPr lang="el-GR" altLang="el-GR" dirty="0"/>
          </a:p>
          <a:p>
            <a:pPr eaLnBrk="1" hangingPunct="1"/>
            <a:r>
              <a:rPr lang="el-GR" altLang="el-GR" dirty="0"/>
              <a:t>Μάθημα 1 &amp; 2</a:t>
            </a:r>
          </a:p>
          <a:p>
            <a:pPr eaLnBrk="1" hangingPunct="1"/>
            <a:endParaRPr lang="en-US" alt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0309616-BA96-4EB0-B6E5-F8CE9002531F}"/>
              </a:ext>
            </a:extLst>
          </p:cNvPr>
          <p:cNvSpPr>
            <a:spLocks noGrp="1"/>
          </p:cNvSpPr>
          <p:nvPr>
            <p:ph sz="half" idx="1"/>
          </p:nvPr>
        </p:nvSpPr>
        <p:spPr>
          <a:xfrm>
            <a:off x="838200" y="660400"/>
            <a:ext cx="5181600" cy="5516563"/>
          </a:xfrm>
        </p:spPr>
        <p:txBody>
          <a:bodyPr>
            <a:normAutofit fontScale="32500" lnSpcReduction="20000"/>
          </a:bodyPr>
          <a:lstStyle/>
          <a:p>
            <a:pPr algn="l"/>
            <a:r>
              <a:rPr lang="el-GR" b="0" i="0" dirty="0">
                <a:solidFill>
                  <a:srgbClr val="444444"/>
                </a:solidFill>
                <a:effectLst/>
                <a:latin typeface="Arial" panose="020B0604020202020204" pitchFamily="34" charset="0"/>
              </a:rPr>
              <a:t>Μαύρη είναι η νύχτα ολόμαυρη, </a:t>
            </a:r>
            <a:r>
              <a:rPr lang="el-GR" b="0" i="0" dirty="0" err="1">
                <a:solidFill>
                  <a:srgbClr val="444444"/>
                </a:solidFill>
                <a:effectLst/>
                <a:latin typeface="Arial" panose="020B0604020202020204" pitchFamily="34" charset="0"/>
              </a:rPr>
              <a:t>κατάχνια</a:t>
            </a:r>
            <a:r>
              <a:rPr lang="el-GR" b="0" i="0" dirty="0">
                <a:solidFill>
                  <a:srgbClr val="444444"/>
                </a:solidFill>
                <a:effectLst/>
                <a:latin typeface="Arial" panose="020B0604020202020204" pitchFamily="34" charset="0"/>
              </a:rPr>
              <a:t> κατεβαίνει </a:t>
            </a:r>
          </a:p>
          <a:p>
            <a:pPr algn="l"/>
            <a:r>
              <a:rPr lang="el-GR" b="0" i="0" dirty="0" err="1">
                <a:solidFill>
                  <a:srgbClr val="444444"/>
                </a:solidFill>
                <a:effectLst/>
                <a:latin typeface="Arial" panose="020B0604020202020204" pitchFamily="34" charset="0"/>
              </a:rPr>
              <a:t>μέσ</a:t>
            </a:r>
            <a:r>
              <a:rPr lang="el-GR" b="0" i="0" dirty="0">
                <a:solidFill>
                  <a:srgbClr val="444444"/>
                </a:solidFill>
                <a:effectLst/>
                <a:latin typeface="Arial" panose="020B0604020202020204" pitchFamily="34" charset="0"/>
              </a:rPr>
              <a:t>’ στο σκοτάδι τ’ ουρανού </a:t>
            </a:r>
            <a:r>
              <a:rPr lang="el-GR" b="0" i="0" dirty="0" err="1">
                <a:solidFill>
                  <a:srgbClr val="444444"/>
                </a:solidFill>
                <a:effectLst/>
                <a:latin typeface="Arial" panose="020B0604020202020204" pitchFamily="34" charset="0"/>
              </a:rPr>
              <a:t>έν</a:t>
            </a:r>
            <a:r>
              <a:rPr lang="el-GR" b="0" i="0" dirty="0">
                <a:solidFill>
                  <a:srgbClr val="444444"/>
                </a:solidFill>
                <a:effectLst/>
                <a:latin typeface="Arial" panose="020B0604020202020204" pitchFamily="34" charset="0"/>
              </a:rPr>
              <a:t>’ άστρο δεν προβαίνει· </a:t>
            </a:r>
          </a:p>
          <a:p>
            <a:pPr algn="l"/>
            <a:r>
              <a:rPr lang="el-GR" b="0" i="0" dirty="0">
                <a:solidFill>
                  <a:srgbClr val="444444"/>
                </a:solidFill>
                <a:effectLst/>
                <a:latin typeface="Arial" panose="020B0604020202020204" pitchFamily="34" charset="0"/>
              </a:rPr>
              <a:t>είναι στη λίμνη ταραχή, θολούρα και φοβέρα, </a:t>
            </a:r>
          </a:p>
          <a:p>
            <a:pPr algn="l"/>
            <a:r>
              <a:rPr lang="el-GR" b="0" i="0" dirty="0">
                <a:solidFill>
                  <a:srgbClr val="444444"/>
                </a:solidFill>
                <a:effectLst/>
                <a:latin typeface="Arial" panose="020B0604020202020204" pitchFamily="34" charset="0"/>
              </a:rPr>
              <a:t>να </a:t>
            </a:r>
            <a:r>
              <a:rPr lang="el-GR" b="0" i="0" dirty="0" err="1">
                <a:solidFill>
                  <a:srgbClr val="444444"/>
                </a:solidFill>
                <a:effectLst/>
                <a:latin typeface="Arial" panose="020B0604020202020204" pitchFamily="34" charset="0"/>
              </a:rPr>
              <a:t>βόγγει</a:t>
            </a:r>
            <a:r>
              <a:rPr lang="el-GR" b="0" i="0" dirty="0">
                <a:solidFill>
                  <a:srgbClr val="444444"/>
                </a:solidFill>
                <a:effectLst/>
                <a:latin typeface="Arial" panose="020B0604020202020204" pitchFamily="34" charset="0"/>
              </a:rPr>
              <a:t> ακούω </a:t>
            </a:r>
            <a:r>
              <a:rPr lang="el-GR" b="0" i="0" dirty="0" err="1">
                <a:solidFill>
                  <a:srgbClr val="444444"/>
                </a:solidFill>
                <a:effectLst/>
                <a:latin typeface="Arial" panose="020B0604020202020204" pitchFamily="34" charset="0"/>
              </a:rPr>
              <a:t>μέσ</a:t>
            </a:r>
            <a:r>
              <a:rPr lang="el-GR" b="0" i="0" dirty="0">
                <a:solidFill>
                  <a:srgbClr val="444444"/>
                </a:solidFill>
                <a:effectLst/>
                <a:latin typeface="Arial" panose="020B0604020202020204" pitchFamily="34" charset="0"/>
              </a:rPr>
              <a:t>’ στα κλαδιά του λόγγου τον αέρα. </a:t>
            </a:r>
          </a:p>
          <a:p>
            <a:pPr algn="l"/>
            <a:r>
              <a:rPr lang="el-GR" b="0" i="0" dirty="0">
                <a:solidFill>
                  <a:srgbClr val="444444"/>
                </a:solidFill>
                <a:effectLst/>
                <a:latin typeface="Arial" panose="020B0604020202020204" pitchFamily="34" charset="0"/>
              </a:rPr>
              <a:t>Μακριά </a:t>
            </a:r>
            <a:r>
              <a:rPr lang="el-GR" b="0" i="0" dirty="0" err="1">
                <a:solidFill>
                  <a:srgbClr val="444444"/>
                </a:solidFill>
                <a:effectLst/>
                <a:latin typeface="Arial" panose="020B0604020202020204" pitchFamily="34" charset="0"/>
              </a:rPr>
              <a:t>μακριά</a:t>
            </a:r>
            <a:r>
              <a:rPr lang="el-GR" b="0" i="0" dirty="0">
                <a:solidFill>
                  <a:srgbClr val="444444"/>
                </a:solidFill>
                <a:effectLst/>
                <a:latin typeface="Arial" panose="020B0604020202020204" pitchFamily="34" charset="0"/>
              </a:rPr>
              <a:t> σαν θλιβερό παράπονο γρικιέται </a:t>
            </a:r>
          </a:p>
          <a:p>
            <a:pPr algn="l"/>
            <a:r>
              <a:rPr lang="el-GR" b="0" i="0" dirty="0">
                <a:solidFill>
                  <a:srgbClr val="444444"/>
                </a:solidFill>
                <a:effectLst/>
                <a:latin typeface="Arial" panose="020B0604020202020204" pitchFamily="34" charset="0"/>
              </a:rPr>
              <a:t>ο χείμαρρος, που απ’ του βουνού την κορυφή πετιέται· </a:t>
            </a:r>
          </a:p>
          <a:p>
            <a:pPr algn="l"/>
            <a:r>
              <a:rPr lang="el-GR" b="0" i="0" dirty="0">
                <a:solidFill>
                  <a:srgbClr val="444444"/>
                </a:solidFill>
                <a:effectLst/>
                <a:latin typeface="Arial" panose="020B0604020202020204" pitchFamily="34" charset="0"/>
              </a:rPr>
              <a:t>από το δένδρο που έρημο, μνήμα έρημο φυλάει </a:t>
            </a:r>
          </a:p>
          <a:p>
            <a:pPr algn="l"/>
            <a:r>
              <a:rPr lang="el-GR" b="0" i="0" dirty="0">
                <a:solidFill>
                  <a:srgbClr val="444444"/>
                </a:solidFill>
                <a:effectLst/>
                <a:latin typeface="Arial" panose="020B0604020202020204" pitchFamily="34" charset="0"/>
              </a:rPr>
              <a:t>της νύχτας τ’ άχαρο πουλί, βαριά μοιρολογάει. </a:t>
            </a:r>
          </a:p>
          <a:p>
            <a:pPr algn="l"/>
            <a:r>
              <a:rPr lang="el-GR" b="0" i="0" dirty="0">
                <a:solidFill>
                  <a:srgbClr val="444444"/>
                </a:solidFill>
                <a:effectLst/>
                <a:latin typeface="Arial" panose="020B0604020202020204" pitchFamily="34" charset="0"/>
              </a:rPr>
              <a:t>Για ιδές το τι σηκώνεται πέρα απ’ το περιγιάλι· </a:t>
            </a:r>
          </a:p>
          <a:p>
            <a:pPr algn="l"/>
            <a:r>
              <a:rPr lang="el-GR" b="0" i="0" dirty="0">
                <a:solidFill>
                  <a:srgbClr val="444444"/>
                </a:solidFill>
                <a:effectLst/>
                <a:latin typeface="Arial" panose="020B0604020202020204" pitchFamily="34" charset="0"/>
              </a:rPr>
              <a:t>είναι στοιχειό, </a:t>
            </a:r>
            <a:r>
              <a:rPr lang="el-GR" b="0" i="0" dirty="0" err="1">
                <a:solidFill>
                  <a:srgbClr val="444444"/>
                </a:solidFill>
                <a:effectLst/>
                <a:latin typeface="Arial" panose="020B0604020202020204" pitchFamily="34" charset="0"/>
              </a:rPr>
              <a:t>σειέται</a:t>
            </a:r>
            <a:r>
              <a:rPr lang="el-GR" b="0" i="0" dirty="0">
                <a:solidFill>
                  <a:srgbClr val="444444"/>
                </a:solidFill>
                <a:effectLst/>
                <a:latin typeface="Arial" panose="020B0604020202020204" pitchFamily="34" charset="0"/>
              </a:rPr>
              <a:t>, πετά, ξαναγυρίζει πάλι. </a:t>
            </a:r>
          </a:p>
          <a:p>
            <a:pPr algn="l"/>
            <a:r>
              <a:rPr lang="el-GR" b="0" i="0" dirty="0">
                <a:solidFill>
                  <a:srgbClr val="444444"/>
                </a:solidFill>
                <a:effectLst/>
                <a:latin typeface="Arial" panose="020B0604020202020204" pitchFamily="34" charset="0"/>
              </a:rPr>
              <a:t>Μέσα στη νύχτα θα διαβεί απόψε πεθαμένος, </a:t>
            </a:r>
          </a:p>
          <a:p>
            <a:pPr algn="l"/>
            <a:r>
              <a:rPr lang="el-GR" b="0" i="0" dirty="0">
                <a:solidFill>
                  <a:srgbClr val="444444"/>
                </a:solidFill>
                <a:effectLst/>
                <a:latin typeface="Arial" panose="020B0604020202020204" pitchFamily="34" charset="0"/>
              </a:rPr>
              <a:t>ακούς το σκύλο που αλυχτά στο λόγγο τρομαγμένος; </a:t>
            </a:r>
          </a:p>
          <a:p>
            <a:pPr algn="l"/>
            <a:r>
              <a:rPr lang="el-GR" b="0" i="0" dirty="0">
                <a:solidFill>
                  <a:srgbClr val="444444"/>
                </a:solidFill>
                <a:effectLst/>
                <a:latin typeface="Arial" panose="020B0604020202020204" pitchFamily="34" charset="0"/>
              </a:rPr>
              <a:t>Τρέμει τ’ αλάφι στο βουνό και το κεφάλι γέρνει, </a:t>
            </a:r>
          </a:p>
          <a:p>
            <a:pPr algn="l"/>
            <a:r>
              <a:rPr lang="el-GR" b="0" i="0" dirty="0">
                <a:solidFill>
                  <a:srgbClr val="444444"/>
                </a:solidFill>
                <a:effectLst/>
                <a:latin typeface="Arial" panose="020B0604020202020204" pitchFamily="34" charset="0"/>
              </a:rPr>
              <a:t>που κρύος αέρας και βροχή ακόπιαστα το δέρνει. </a:t>
            </a:r>
          </a:p>
          <a:p>
            <a:pPr algn="l"/>
            <a:r>
              <a:rPr lang="el-GR" b="0" i="0" dirty="0">
                <a:solidFill>
                  <a:srgbClr val="444444"/>
                </a:solidFill>
                <a:effectLst/>
                <a:latin typeface="Arial" panose="020B0604020202020204" pitchFamily="34" charset="0"/>
              </a:rPr>
              <a:t>Στου βράχου τη χαραματιά η </a:t>
            </a:r>
            <a:r>
              <a:rPr lang="el-GR" b="0" i="0" dirty="0" err="1">
                <a:solidFill>
                  <a:srgbClr val="444444"/>
                </a:solidFill>
                <a:effectLst/>
                <a:latin typeface="Arial" panose="020B0604020202020204" pitchFamily="34" charset="0"/>
              </a:rPr>
              <a:t>αγριόγιδα</a:t>
            </a:r>
            <a:r>
              <a:rPr lang="el-GR" b="0" i="0" dirty="0">
                <a:solidFill>
                  <a:srgbClr val="444444"/>
                </a:solidFill>
                <a:effectLst/>
                <a:latin typeface="Arial" panose="020B0604020202020204" pitchFamily="34" charset="0"/>
              </a:rPr>
              <a:t> φωλιάζει, </a:t>
            </a:r>
          </a:p>
          <a:p>
            <a:pPr algn="l"/>
            <a:r>
              <a:rPr lang="el-GR" b="0" i="0" dirty="0">
                <a:solidFill>
                  <a:srgbClr val="444444"/>
                </a:solidFill>
                <a:effectLst/>
                <a:latin typeface="Arial" panose="020B0604020202020204" pitchFamily="34" charset="0"/>
              </a:rPr>
              <a:t>το κεφαλάκι το πουλί, με τα φτερά σκεπάζει </a:t>
            </a:r>
          </a:p>
          <a:p>
            <a:pPr algn="l"/>
            <a:r>
              <a:rPr lang="el-GR" b="0" i="0" dirty="0">
                <a:solidFill>
                  <a:srgbClr val="444444"/>
                </a:solidFill>
                <a:effectLst/>
                <a:latin typeface="Arial" panose="020B0604020202020204" pitchFamily="34" charset="0"/>
              </a:rPr>
              <a:t>και το θεριό τ’ </a:t>
            </a:r>
            <a:r>
              <a:rPr lang="el-GR" b="0" i="0" dirty="0" err="1">
                <a:solidFill>
                  <a:srgbClr val="444444"/>
                </a:solidFill>
                <a:effectLst/>
                <a:latin typeface="Arial" panose="020B0604020202020204" pitchFamily="34" charset="0"/>
              </a:rPr>
              <a:t>αημέρωτο</a:t>
            </a:r>
            <a:r>
              <a:rPr lang="el-GR" b="0" i="0" dirty="0">
                <a:solidFill>
                  <a:srgbClr val="444444"/>
                </a:solidFill>
                <a:effectLst/>
                <a:latin typeface="Arial" panose="020B0604020202020204" pitchFamily="34" charset="0"/>
              </a:rPr>
              <a:t> </a:t>
            </a:r>
            <a:r>
              <a:rPr lang="el-GR" b="0" i="0" dirty="0" err="1">
                <a:solidFill>
                  <a:srgbClr val="444444"/>
                </a:solidFill>
                <a:effectLst/>
                <a:latin typeface="Arial" panose="020B0604020202020204" pitchFamily="34" charset="0"/>
              </a:rPr>
              <a:t>μέσ</a:t>
            </a:r>
            <a:r>
              <a:rPr lang="el-GR" b="0" i="0" dirty="0">
                <a:solidFill>
                  <a:srgbClr val="444444"/>
                </a:solidFill>
                <a:effectLst/>
                <a:latin typeface="Arial" panose="020B0604020202020204" pitchFamily="34" charset="0"/>
              </a:rPr>
              <a:t>’ στη σπηλιά τραβιέται </a:t>
            </a:r>
          </a:p>
          <a:p>
            <a:pPr algn="l"/>
            <a:r>
              <a:rPr lang="el-GR" b="0" i="0" dirty="0">
                <a:solidFill>
                  <a:srgbClr val="444444"/>
                </a:solidFill>
                <a:effectLst/>
                <a:latin typeface="Arial" panose="020B0604020202020204" pitchFamily="34" charset="0"/>
              </a:rPr>
              <a:t>πάλι της νύχτας το πουλί, το άχαρο γρικιέται, </a:t>
            </a:r>
          </a:p>
          <a:p>
            <a:pPr algn="l"/>
            <a:r>
              <a:rPr lang="el-GR" b="0" i="0" dirty="0">
                <a:solidFill>
                  <a:srgbClr val="444444"/>
                </a:solidFill>
                <a:effectLst/>
                <a:latin typeface="Arial" panose="020B0604020202020204" pitchFamily="34" charset="0"/>
              </a:rPr>
              <a:t>να σκούζει αργά, λυπητερά, εις την </a:t>
            </a:r>
            <a:r>
              <a:rPr lang="el-GR" b="0" i="0" dirty="0" err="1">
                <a:solidFill>
                  <a:srgbClr val="444444"/>
                </a:solidFill>
                <a:effectLst/>
                <a:latin typeface="Arial" panose="020B0604020202020204" pitchFamily="34" charset="0"/>
              </a:rPr>
              <a:t>ετιά</a:t>
            </a:r>
            <a:r>
              <a:rPr lang="el-GR" b="0" i="0" dirty="0">
                <a:solidFill>
                  <a:srgbClr val="444444"/>
                </a:solidFill>
                <a:effectLst/>
                <a:latin typeface="Arial" panose="020B0604020202020204" pitchFamily="34" charset="0"/>
              </a:rPr>
              <a:t> </a:t>
            </a:r>
            <a:r>
              <a:rPr lang="el-GR" b="0" i="0" dirty="0" err="1">
                <a:solidFill>
                  <a:srgbClr val="444444"/>
                </a:solidFill>
                <a:effectLst/>
                <a:latin typeface="Arial" panose="020B0604020202020204" pitchFamily="34" charset="0"/>
              </a:rPr>
              <a:t>αποκάτου</a:t>
            </a:r>
            <a:r>
              <a:rPr lang="el-GR" b="0" i="0" dirty="0">
                <a:solidFill>
                  <a:srgbClr val="444444"/>
                </a:solidFill>
                <a:effectLst/>
                <a:latin typeface="Arial" panose="020B0604020202020204" pitchFamily="34" charset="0"/>
              </a:rPr>
              <a:t> </a:t>
            </a:r>
          </a:p>
          <a:p>
            <a:pPr algn="l"/>
            <a:r>
              <a:rPr lang="el-GR" b="0" i="0" dirty="0">
                <a:solidFill>
                  <a:srgbClr val="444444"/>
                </a:solidFill>
                <a:effectLst/>
                <a:latin typeface="Arial" panose="020B0604020202020204" pitchFamily="34" charset="0"/>
              </a:rPr>
              <a:t>και ο λύκος ν’ </a:t>
            </a:r>
            <a:r>
              <a:rPr lang="el-GR" b="0" i="0" dirty="0" err="1">
                <a:solidFill>
                  <a:srgbClr val="444444"/>
                </a:solidFill>
                <a:effectLst/>
                <a:latin typeface="Arial" panose="020B0604020202020204" pitchFamily="34" charset="0"/>
              </a:rPr>
              <a:t>αποκρένεται</a:t>
            </a:r>
            <a:r>
              <a:rPr lang="el-GR" b="0" i="0" dirty="0">
                <a:solidFill>
                  <a:srgbClr val="444444"/>
                </a:solidFill>
                <a:effectLst/>
                <a:latin typeface="Arial" panose="020B0604020202020204" pitchFamily="34" charset="0"/>
              </a:rPr>
              <a:t>, με βογγητό θανάτου. </a:t>
            </a:r>
          </a:p>
          <a:p>
            <a:pPr algn="l"/>
            <a:r>
              <a:rPr lang="el-GR" b="0" i="0" dirty="0">
                <a:solidFill>
                  <a:srgbClr val="444444"/>
                </a:solidFill>
                <a:effectLst/>
                <a:latin typeface="Arial" panose="020B0604020202020204" pitchFamily="34" charset="0"/>
              </a:rPr>
              <a:t>Δέρνει η λαχτάρα την ψυχή του δύστυχου διαβάτη, </a:t>
            </a:r>
          </a:p>
          <a:p>
            <a:pPr algn="l"/>
            <a:r>
              <a:rPr lang="el-GR" b="0" i="0" dirty="0">
                <a:solidFill>
                  <a:srgbClr val="444444"/>
                </a:solidFill>
                <a:effectLst/>
                <a:latin typeface="Arial" panose="020B0604020202020204" pitchFamily="34" charset="0"/>
              </a:rPr>
              <a:t>που μάταια </a:t>
            </a:r>
            <a:r>
              <a:rPr lang="el-GR" b="0" i="0" dirty="0" err="1">
                <a:solidFill>
                  <a:srgbClr val="444444"/>
                </a:solidFill>
                <a:effectLst/>
                <a:latin typeface="Arial" panose="020B0604020202020204" pitchFamily="34" charset="0"/>
              </a:rPr>
              <a:t>μέσ</a:t>
            </a:r>
            <a:r>
              <a:rPr lang="el-GR" b="0" i="0" dirty="0">
                <a:solidFill>
                  <a:srgbClr val="444444"/>
                </a:solidFill>
                <a:effectLst/>
                <a:latin typeface="Arial" panose="020B0604020202020204" pitchFamily="34" charset="0"/>
              </a:rPr>
              <a:t>’ στη σκοτεινιά ζητάει το μονοπάτι· </a:t>
            </a:r>
          </a:p>
          <a:p>
            <a:pPr algn="l"/>
            <a:r>
              <a:rPr lang="el-GR" b="0" i="0" dirty="0">
                <a:solidFill>
                  <a:srgbClr val="444444"/>
                </a:solidFill>
                <a:effectLst/>
                <a:latin typeface="Arial" panose="020B0604020202020204" pitchFamily="34" charset="0"/>
              </a:rPr>
              <a:t>βάλτος δω, γκρεμνός εκεί, αντίκρυ βράχοι αράδα, </a:t>
            </a:r>
          </a:p>
          <a:p>
            <a:pPr algn="l"/>
            <a:r>
              <a:rPr lang="el-GR" b="0" i="0" dirty="0">
                <a:solidFill>
                  <a:srgbClr val="444444"/>
                </a:solidFill>
                <a:effectLst/>
                <a:latin typeface="Arial" panose="020B0604020202020204" pitchFamily="34" charset="0"/>
              </a:rPr>
              <a:t>τρέμει τες πέτρες, τες σπηλιές, της νύχτας τη </a:t>
            </a:r>
            <a:r>
              <a:rPr lang="el-GR" b="0" i="0" dirty="0" err="1">
                <a:solidFill>
                  <a:srgbClr val="444444"/>
                </a:solidFill>
                <a:effectLst/>
                <a:latin typeface="Arial" panose="020B0604020202020204" pitchFamily="34" charset="0"/>
              </a:rPr>
              <a:t>μαυράδα</a:t>
            </a:r>
            <a:r>
              <a:rPr lang="el-GR" b="0" i="0" dirty="0">
                <a:solidFill>
                  <a:srgbClr val="444444"/>
                </a:solidFill>
                <a:effectLst/>
                <a:latin typeface="Arial" panose="020B0604020202020204" pitchFamily="34" charset="0"/>
              </a:rPr>
              <a:t>. </a:t>
            </a:r>
          </a:p>
          <a:p>
            <a:endParaRPr lang="el-GR" dirty="0"/>
          </a:p>
        </p:txBody>
      </p:sp>
      <p:sp>
        <p:nvSpPr>
          <p:cNvPr id="4" name="Θέση περιεχομένου 3">
            <a:extLst>
              <a:ext uri="{FF2B5EF4-FFF2-40B4-BE49-F238E27FC236}">
                <a16:creationId xmlns:a16="http://schemas.microsoft.com/office/drawing/2014/main" id="{C40AAAE0-2C70-4EAF-9377-4612C45AB340}"/>
              </a:ext>
            </a:extLst>
          </p:cNvPr>
          <p:cNvSpPr>
            <a:spLocks noGrp="1"/>
          </p:cNvSpPr>
          <p:nvPr>
            <p:ph sz="half" idx="2"/>
          </p:nvPr>
        </p:nvSpPr>
        <p:spPr>
          <a:xfrm>
            <a:off x="6172200" y="774700"/>
            <a:ext cx="5181600" cy="5402263"/>
          </a:xfrm>
        </p:spPr>
        <p:txBody>
          <a:bodyPr>
            <a:normAutofit fontScale="32500" lnSpcReduction="20000"/>
          </a:bodyPr>
          <a:lstStyle/>
          <a:p>
            <a:pPr algn="l"/>
            <a:r>
              <a:rPr lang="el-GR" b="0" i="0" dirty="0">
                <a:solidFill>
                  <a:srgbClr val="444444"/>
                </a:solidFill>
                <a:effectLst/>
                <a:latin typeface="Arial" panose="020B0604020202020204" pitchFamily="34" charset="0"/>
              </a:rPr>
              <a:t>Αγανακτώντας, τρέμοντας δεξιά ζερβιά </a:t>
            </a:r>
            <a:r>
              <a:rPr lang="el-GR" b="0" i="0" dirty="0" err="1">
                <a:solidFill>
                  <a:srgbClr val="444444"/>
                </a:solidFill>
                <a:effectLst/>
                <a:latin typeface="Arial" panose="020B0604020202020204" pitchFamily="34" charset="0"/>
              </a:rPr>
              <a:t>κινάει</a:t>
            </a:r>
            <a:r>
              <a:rPr lang="el-GR" b="0" i="0" dirty="0">
                <a:solidFill>
                  <a:srgbClr val="444444"/>
                </a:solidFill>
                <a:effectLst/>
                <a:latin typeface="Arial" panose="020B0604020202020204" pitchFamily="34" charset="0"/>
              </a:rPr>
              <a:t>, </a:t>
            </a:r>
          </a:p>
          <a:p>
            <a:pPr algn="l"/>
            <a:r>
              <a:rPr lang="el-GR" b="0" i="0" dirty="0">
                <a:solidFill>
                  <a:srgbClr val="444444"/>
                </a:solidFill>
                <a:effectLst/>
                <a:latin typeface="Arial" panose="020B0604020202020204" pitchFamily="34" charset="0"/>
              </a:rPr>
              <a:t>βλέπει ένα αυλάκι, προς αυτό σπουδαχτικά τραβάει. </a:t>
            </a:r>
          </a:p>
          <a:p>
            <a:pPr algn="l"/>
            <a:r>
              <a:rPr lang="el-GR" b="0" i="0" dirty="0">
                <a:solidFill>
                  <a:srgbClr val="444444"/>
                </a:solidFill>
                <a:effectLst/>
                <a:latin typeface="Arial" panose="020B0604020202020204" pitchFamily="34" charset="0"/>
              </a:rPr>
              <a:t>Τα δένδρα ξεριζώνονται και ροβολούν οι βράχοι, </a:t>
            </a:r>
          </a:p>
          <a:p>
            <a:pPr algn="l"/>
            <a:r>
              <a:rPr lang="el-GR" b="0" i="0" dirty="0">
                <a:solidFill>
                  <a:srgbClr val="444444"/>
                </a:solidFill>
                <a:effectLst/>
                <a:latin typeface="Arial" panose="020B0604020202020204" pitchFamily="34" charset="0"/>
              </a:rPr>
              <a:t>ο αέρας παίρνει τα κλαδιά απ’ του βουνού τη ράχη· </a:t>
            </a:r>
          </a:p>
          <a:p>
            <a:pPr algn="l"/>
            <a:r>
              <a:rPr lang="el-GR" b="0" i="0" dirty="0" err="1">
                <a:solidFill>
                  <a:srgbClr val="444444"/>
                </a:solidFill>
                <a:effectLst/>
                <a:latin typeface="Arial" panose="020B0604020202020204" pitchFamily="34" charset="0"/>
              </a:rPr>
              <a:t>έν</a:t>
            </a:r>
            <a:r>
              <a:rPr lang="el-GR" b="0" i="0" dirty="0">
                <a:solidFill>
                  <a:srgbClr val="444444"/>
                </a:solidFill>
                <a:effectLst/>
                <a:latin typeface="Arial" panose="020B0604020202020204" pitchFamily="34" charset="0"/>
              </a:rPr>
              <a:t>’ άγριο φάντασμα θεριού, που αντίκρυ μεγαλώνει </a:t>
            </a:r>
          </a:p>
          <a:p>
            <a:pPr algn="l"/>
            <a:r>
              <a:rPr lang="el-GR" b="0" i="0" dirty="0">
                <a:solidFill>
                  <a:srgbClr val="444444"/>
                </a:solidFill>
                <a:effectLst/>
                <a:latin typeface="Arial" panose="020B0604020202020204" pitchFamily="34" charset="0"/>
              </a:rPr>
              <a:t>και </a:t>
            </a:r>
            <a:r>
              <a:rPr lang="el-GR" b="0" i="0" dirty="0" err="1">
                <a:solidFill>
                  <a:srgbClr val="444444"/>
                </a:solidFill>
                <a:effectLst/>
                <a:latin typeface="Arial" panose="020B0604020202020204" pitchFamily="34" charset="0"/>
              </a:rPr>
              <a:t>μέσ</a:t>
            </a:r>
            <a:r>
              <a:rPr lang="el-GR" b="0" i="0" dirty="0">
                <a:solidFill>
                  <a:srgbClr val="444444"/>
                </a:solidFill>
                <a:effectLst/>
                <a:latin typeface="Arial" panose="020B0604020202020204" pitchFamily="34" charset="0"/>
              </a:rPr>
              <a:t>’ στο στήθος μου η καρδιά ακίνητη παγώνει. </a:t>
            </a:r>
          </a:p>
          <a:p>
            <a:pPr algn="l"/>
            <a:r>
              <a:rPr lang="el-GR" b="0" i="0" dirty="0">
                <a:solidFill>
                  <a:srgbClr val="444444"/>
                </a:solidFill>
                <a:effectLst/>
                <a:latin typeface="Arial" panose="020B0604020202020204" pitchFamily="34" charset="0"/>
              </a:rPr>
              <a:t>Νύχτα γεμάτη τρικυμιά και ταραχές και αντάρες, </a:t>
            </a:r>
          </a:p>
          <a:p>
            <a:pPr algn="l"/>
            <a:r>
              <a:rPr lang="el-GR" b="0" i="0" dirty="0">
                <a:solidFill>
                  <a:srgbClr val="444444"/>
                </a:solidFill>
                <a:effectLst/>
                <a:latin typeface="Arial" panose="020B0604020202020204" pitchFamily="34" charset="0"/>
              </a:rPr>
              <a:t>κρυφές κραυγές γυρίζουνε και ανήκουστες τρομάρες. </a:t>
            </a:r>
          </a:p>
          <a:p>
            <a:pPr algn="l"/>
            <a:r>
              <a:rPr lang="el-GR" b="0" i="0" dirty="0">
                <a:solidFill>
                  <a:srgbClr val="444444"/>
                </a:solidFill>
                <a:effectLst/>
                <a:latin typeface="Arial" panose="020B0604020202020204" pitchFamily="34" charset="0"/>
              </a:rPr>
              <a:t>Πετούν οι ίσκιοι των νεκρών στο λόγγο όπου περάσω, </a:t>
            </a:r>
          </a:p>
          <a:p>
            <a:pPr algn="l"/>
            <a:r>
              <a:rPr lang="el-GR" b="0" i="0" dirty="0">
                <a:solidFill>
                  <a:srgbClr val="444444"/>
                </a:solidFill>
                <a:effectLst/>
                <a:latin typeface="Arial" panose="020B0604020202020204" pitchFamily="34" charset="0"/>
              </a:rPr>
              <a:t>την </a:t>
            </a:r>
            <a:r>
              <a:rPr lang="el-GR" b="0" i="0" dirty="0" err="1">
                <a:solidFill>
                  <a:srgbClr val="444444"/>
                </a:solidFill>
                <a:effectLst/>
                <a:latin typeface="Arial" panose="020B0604020202020204" pitchFamily="34" charset="0"/>
              </a:rPr>
              <a:t>κατοικιά</a:t>
            </a:r>
            <a:r>
              <a:rPr lang="el-GR" b="0" i="0" dirty="0">
                <a:solidFill>
                  <a:srgbClr val="444444"/>
                </a:solidFill>
                <a:effectLst/>
                <a:latin typeface="Arial" panose="020B0604020202020204" pitchFamily="34" charset="0"/>
              </a:rPr>
              <a:t> σου, αδέλφι μου, άνοιξε να ησυχάσω.</a:t>
            </a:r>
            <a:br>
              <a:rPr lang="el-GR" b="0" i="0" dirty="0">
                <a:solidFill>
                  <a:srgbClr val="444444"/>
                </a:solidFill>
                <a:effectLst/>
                <a:latin typeface="Arial" panose="020B0604020202020204" pitchFamily="34" charset="0"/>
              </a:rPr>
            </a:br>
            <a:endParaRPr lang="el-GR" b="0" i="0" dirty="0">
              <a:solidFill>
                <a:srgbClr val="444444"/>
              </a:solidFill>
              <a:effectLst/>
              <a:latin typeface="Arial" panose="020B0604020202020204" pitchFamily="34" charset="0"/>
            </a:endParaRPr>
          </a:p>
          <a:p>
            <a:endParaRPr lang="el-GR" dirty="0"/>
          </a:p>
        </p:txBody>
      </p:sp>
    </p:spTree>
    <p:extLst>
      <p:ext uri="{BB962C8B-B14F-4D97-AF65-F5344CB8AC3E}">
        <p14:creationId xmlns:p14="http://schemas.microsoft.com/office/powerpoint/2010/main" val="291926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a:extLst>
              <a:ext uri="{FF2B5EF4-FFF2-40B4-BE49-F238E27FC236}">
                <a16:creationId xmlns:a16="http://schemas.microsoft.com/office/drawing/2014/main" id="{2FC69D0D-68E2-4861-B5CA-E55B8C3BD42F}"/>
              </a:ext>
            </a:extLst>
          </p:cNvPr>
          <p:cNvSpPr>
            <a:spLocks noGrp="1" noChangeArrowheads="1"/>
          </p:cNvSpPr>
          <p:nvPr>
            <p:ph type="title"/>
          </p:nvPr>
        </p:nvSpPr>
        <p:spPr/>
        <p:txBody>
          <a:bodyPr/>
          <a:lstStyle/>
          <a:p>
            <a:r>
              <a:rPr lang="el-GR" altLang="el-GR">
                <a:solidFill>
                  <a:schemeClr val="accent1"/>
                </a:solidFill>
              </a:rPr>
              <a:t>ΦΥΣΗ</a:t>
            </a:r>
          </a:p>
        </p:txBody>
      </p:sp>
      <p:pic>
        <p:nvPicPr>
          <p:cNvPr id="49155" name="Θέση περιεχομένου 4">
            <a:extLst>
              <a:ext uri="{FF2B5EF4-FFF2-40B4-BE49-F238E27FC236}">
                <a16:creationId xmlns:a16="http://schemas.microsoft.com/office/drawing/2014/main" id="{751CCCC1-0AFA-4F2E-A683-70B555853C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0" y="1844676"/>
            <a:ext cx="6121400" cy="417671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BB5D70BA-3093-42E4-B31C-AEA3214D3E10}"/>
              </a:ext>
            </a:extLst>
          </p:cNvPr>
          <p:cNvSpPr>
            <a:spLocks noGrp="1" noChangeArrowheads="1"/>
          </p:cNvSpPr>
          <p:nvPr>
            <p:ph type="title"/>
          </p:nvPr>
        </p:nvSpPr>
        <p:spPr>
          <a:xfrm>
            <a:off x="1981200" y="5229226"/>
            <a:ext cx="8229600" cy="1439863"/>
          </a:xfrm>
        </p:spPr>
        <p:txBody>
          <a:bodyPr/>
          <a:lstStyle/>
          <a:p>
            <a:pPr eaLnBrk="1" hangingPunct="1"/>
            <a:r>
              <a:rPr lang="el-GR" altLang="el-GR" sz="2800">
                <a:solidFill>
                  <a:schemeClr val="accent1"/>
                </a:solidFill>
              </a:rPr>
              <a:t>Φύση και Πριμιτιβισμός</a:t>
            </a:r>
            <a:br>
              <a:rPr lang="el-GR" altLang="el-GR" sz="2800"/>
            </a:br>
            <a:r>
              <a:rPr lang="en-US" altLang="el-GR" sz="2800"/>
              <a:t>Thomas Cole, </a:t>
            </a:r>
            <a:r>
              <a:rPr lang="en-US" altLang="el-GR" sz="2800" i="1"/>
              <a:t>The Savage State </a:t>
            </a:r>
            <a:r>
              <a:rPr lang="en-US" altLang="el-GR" sz="2800"/>
              <a:t>(1834, “native American life”)</a:t>
            </a:r>
          </a:p>
        </p:txBody>
      </p:sp>
      <p:pic>
        <p:nvPicPr>
          <p:cNvPr id="54275" name="Picture 3" descr="Thomas Cole_The Savage State">
            <a:extLst>
              <a:ext uri="{FF2B5EF4-FFF2-40B4-BE49-F238E27FC236}">
                <a16:creationId xmlns:a16="http://schemas.microsoft.com/office/drawing/2014/main" id="{947A2F9E-2F9E-46BB-A590-2EF5240C96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692151"/>
            <a:ext cx="6048375" cy="41767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42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a:extLst>
              <a:ext uri="{FF2B5EF4-FFF2-40B4-BE49-F238E27FC236}">
                <a16:creationId xmlns:a16="http://schemas.microsoft.com/office/drawing/2014/main" id="{8912089E-E8FA-4A75-861D-7452C9C774B4}"/>
              </a:ext>
            </a:extLst>
          </p:cNvPr>
          <p:cNvSpPr>
            <a:spLocks noGrp="1" noChangeArrowheads="1"/>
          </p:cNvSpPr>
          <p:nvPr>
            <p:ph type="title"/>
          </p:nvPr>
        </p:nvSpPr>
        <p:spPr>
          <a:xfrm>
            <a:off x="1981200" y="5516563"/>
            <a:ext cx="8229600" cy="1225550"/>
          </a:xfrm>
        </p:spPr>
        <p:txBody>
          <a:bodyPr/>
          <a:lstStyle/>
          <a:p>
            <a:r>
              <a:rPr lang="el-GR" altLang="el-GR" sz="2400">
                <a:solidFill>
                  <a:schemeClr val="accent1"/>
                </a:solidFill>
              </a:rPr>
              <a:t>Φύση και το μοναχικό υποκείμενο</a:t>
            </a:r>
            <a:br>
              <a:rPr lang="el-GR" altLang="el-GR" sz="2400">
                <a:solidFill>
                  <a:schemeClr val="accent1"/>
                </a:solidFill>
              </a:rPr>
            </a:br>
            <a:r>
              <a:rPr lang="en-US" altLang="el-GR" sz="2400"/>
              <a:t>Caspar David Friedrich, </a:t>
            </a:r>
            <a:r>
              <a:rPr lang="en-US" altLang="el-GR" sz="2400" i="1"/>
              <a:t>Wanderer above the sea </a:t>
            </a:r>
            <a:r>
              <a:rPr lang="en-US" altLang="el-GR" sz="2400"/>
              <a:t>(1818)</a:t>
            </a:r>
            <a:endParaRPr lang="el-GR" altLang="el-GR" sz="2400"/>
          </a:p>
        </p:txBody>
      </p:sp>
      <p:pic>
        <p:nvPicPr>
          <p:cNvPr id="51203" name="3 - Θέση περιεχομένου" descr="Caspar David Friedrich_Wanderer Above the Sea, 1818.jpg">
            <a:extLst>
              <a:ext uri="{FF2B5EF4-FFF2-40B4-BE49-F238E27FC236}">
                <a16:creationId xmlns:a16="http://schemas.microsoft.com/office/drawing/2014/main" id="{1273A135-570E-447B-B0DA-B7D87D1DB0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3614" y="333375"/>
            <a:ext cx="5113337" cy="48958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045955-000F-4308-BE94-6786CC56BBF7}"/>
              </a:ext>
            </a:extLst>
          </p:cNvPr>
          <p:cNvSpPr>
            <a:spLocks noGrp="1"/>
          </p:cNvSpPr>
          <p:nvPr>
            <p:ph type="title"/>
          </p:nvPr>
        </p:nvSpPr>
        <p:spPr/>
        <p:txBody>
          <a:bodyPr/>
          <a:lstStyle/>
          <a:p>
            <a:pPr algn="ctr"/>
            <a:r>
              <a:rPr lang="el-GR" b="1" dirty="0"/>
              <a:t>Είδη: ποίηση και μυθιστόρημα</a:t>
            </a:r>
          </a:p>
        </p:txBody>
      </p:sp>
      <p:sp>
        <p:nvSpPr>
          <p:cNvPr id="3" name="Θέση περιεχομένου 2">
            <a:extLst>
              <a:ext uri="{FF2B5EF4-FFF2-40B4-BE49-F238E27FC236}">
                <a16:creationId xmlns:a16="http://schemas.microsoft.com/office/drawing/2014/main" id="{E69742E4-9A59-4693-9AE5-92D162886DD7}"/>
              </a:ext>
            </a:extLst>
          </p:cNvPr>
          <p:cNvSpPr>
            <a:spLocks noGrp="1"/>
          </p:cNvSpPr>
          <p:nvPr>
            <p:ph idx="1"/>
          </p:nvPr>
        </p:nvSpPr>
        <p:spPr/>
        <p:txBody>
          <a:bodyPr/>
          <a:lstStyle/>
          <a:p>
            <a:r>
              <a:rPr lang="el-GR" dirty="0"/>
              <a:t>Το λογοτεχνικό είδος που εκφράζει την αίσθηση της ατομικότητας, της εξομολογητικής επιθυμίας και του πάθους είναι το </a:t>
            </a:r>
            <a:r>
              <a:rPr lang="el-GR" dirty="0">
                <a:solidFill>
                  <a:schemeClr val="accent5"/>
                </a:solidFill>
              </a:rPr>
              <a:t>μυθιστόρημα</a:t>
            </a:r>
            <a:r>
              <a:rPr lang="el-GR" dirty="0"/>
              <a:t>, που αρχίζει να αποκτά ολοένα και περισσότερη σημασία και, μαζί με τη λυρική ποίηση, ανταγωνίζεται την τραγωδία.</a:t>
            </a:r>
          </a:p>
        </p:txBody>
      </p:sp>
    </p:spTree>
    <p:extLst>
      <p:ext uri="{BB962C8B-B14F-4D97-AF65-F5344CB8AC3E}">
        <p14:creationId xmlns:p14="http://schemas.microsoft.com/office/powerpoint/2010/main" val="162068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a:extLst>
              <a:ext uri="{FF2B5EF4-FFF2-40B4-BE49-F238E27FC236}">
                <a16:creationId xmlns:a16="http://schemas.microsoft.com/office/drawing/2014/main" id="{EDBC1519-32A0-427D-B486-F0E20607ECB4}"/>
              </a:ext>
            </a:extLst>
          </p:cNvPr>
          <p:cNvSpPr>
            <a:spLocks noGrp="1" noChangeArrowheads="1"/>
          </p:cNvSpPr>
          <p:nvPr>
            <p:ph type="title"/>
          </p:nvPr>
        </p:nvSpPr>
        <p:spPr/>
        <p:txBody>
          <a:bodyPr/>
          <a:lstStyle/>
          <a:p>
            <a:r>
              <a:rPr lang="el-GR" altLang="el-GR" b="1" i="1" dirty="0">
                <a:solidFill>
                  <a:srgbClr val="C00000"/>
                </a:solidFill>
              </a:rPr>
              <a:t>Ρομαντισμός</a:t>
            </a:r>
            <a:br>
              <a:rPr lang="el-GR" altLang="el-GR" b="1" i="1" dirty="0"/>
            </a:br>
            <a:r>
              <a:rPr lang="el-GR" altLang="el-GR" sz="2800" b="1" i="1" dirty="0"/>
              <a:t>Φράσεις κλειδιά</a:t>
            </a:r>
          </a:p>
        </p:txBody>
      </p:sp>
      <p:sp>
        <p:nvSpPr>
          <p:cNvPr id="26627" name="2 - Θέση περιεχομένου">
            <a:extLst>
              <a:ext uri="{FF2B5EF4-FFF2-40B4-BE49-F238E27FC236}">
                <a16:creationId xmlns:a16="http://schemas.microsoft.com/office/drawing/2014/main" id="{5DAAAA5C-E14D-4760-9187-E7B76FEA770D}"/>
              </a:ext>
            </a:extLst>
          </p:cNvPr>
          <p:cNvSpPr>
            <a:spLocks noGrp="1"/>
          </p:cNvSpPr>
          <p:nvPr>
            <p:ph idx="1"/>
          </p:nvPr>
        </p:nvSpPr>
        <p:spPr>
          <a:xfrm>
            <a:off x="2569944" y="1857676"/>
            <a:ext cx="8114098" cy="4739975"/>
          </a:xfrm>
        </p:spPr>
        <p:txBody>
          <a:bodyPr/>
          <a:lstStyle/>
          <a:p>
            <a:pPr>
              <a:defRPr/>
            </a:pPr>
            <a:r>
              <a:rPr lang="el-GR" dirty="0">
                <a:solidFill>
                  <a:schemeClr val="accent5"/>
                </a:solidFill>
              </a:rPr>
              <a:t>Δημιουργική φαντασία</a:t>
            </a:r>
          </a:p>
          <a:p>
            <a:pPr>
              <a:defRPr/>
            </a:pPr>
            <a:r>
              <a:rPr lang="el-GR" dirty="0">
                <a:solidFill>
                  <a:schemeClr val="accent5"/>
                </a:solidFill>
              </a:rPr>
              <a:t>Ατομικότητα – έξαρση υποκειμενικότητα</a:t>
            </a:r>
          </a:p>
          <a:p>
            <a:pPr>
              <a:defRPr/>
            </a:pPr>
            <a:r>
              <a:rPr lang="el-GR" dirty="0">
                <a:solidFill>
                  <a:schemeClr val="accent5"/>
                </a:solidFill>
              </a:rPr>
              <a:t>Συναίσθημα</a:t>
            </a:r>
          </a:p>
          <a:p>
            <a:pPr>
              <a:defRPr/>
            </a:pPr>
            <a:r>
              <a:rPr lang="el-GR" dirty="0">
                <a:solidFill>
                  <a:schemeClr val="accent5"/>
                </a:solidFill>
              </a:rPr>
              <a:t>Η απογοήτευση με την πραγματικότητα και η φιλοδοξία της υπέρβασης των ορίων.</a:t>
            </a:r>
          </a:p>
          <a:p>
            <a:pPr>
              <a:defRPr/>
            </a:pPr>
            <a:r>
              <a:rPr lang="el-GR" dirty="0">
                <a:solidFill>
                  <a:schemeClr val="accent5"/>
                </a:solidFill>
              </a:rPr>
              <a:t>Αναζήτηση του ιδανικού</a:t>
            </a:r>
          </a:p>
          <a:p>
            <a:pPr>
              <a:defRPr/>
            </a:pPr>
            <a:r>
              <a:rPr lang="el-GR" dirty="0">
                <a:solidFill>
                  <a:schemeClr val="accent5"/>
                </a:solidFill>
              </a:rPr>
              <a:t>Απόρριψη της πεζότητας – λυρισμός</a:t>
            </a:r>
          </a:p>
          <a:p>
            <a:pPr>
              <a:defRPr/>
            </a:pPr>
            <a:r>
              <a:rPr lang="el-GR" dirty="0">
                <a:solidFill>
                  <a:schemeClr val="accent5"/>
                </a:solidFill>
              </a:rPr>
              <a:t>Καθολικότητα – επιθυμία ένωσης με το σύμπαν.</a:t>
            </a:r>
          </a:p>
          <a:p>
            <a:pPr>
              <a:defRPr/>
            </a:pPr>
            <a:endParaRPr lang="el-GR" b="1" dirty="0">
              <a:solidFill>
                <a:schemeClr val="accent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74129B7-4B4D-456E-A7E8-343739F8BC63}"/>
              </a:ext>
            </a:extLst>
          </p:cNvPr>
          <p:cNvSpPr>
            <a:spLocks noGrp="1" noChangeArrowheads="1"/>
          </p:cNvSpPr>
          <p:nvPr>
            <p:ph type="title"/>
          </p:nvPr>
        </p:nvSpPr>
        <p:spPr>
          <a:xfrm>
            <a:off x="1981200" y="188914"/>
            <a:ext cx="8229600" cy="287337"/>
          </a:xfrm>
        </p:spPr>
        <p:txBody>
          <a:bodyPr>
            <a:normAutofit fontScale="90000"/>
          </a:bodyPr>
          <a:lstStyle/>
          <a:p>
            <a:pPr eaLnBrk="1" hangingPunct="1"/>
            <a:endParaRPr lang="el-GR" altLang="el-GR" sz="3200" b="1">
              <a:solidFill>
                <a:srgbClr val="7030A0"/>
              </a:solidFill>
            </a:endParaRPr>
          </a:p>
        </p:txBody>
      </p:sp>
      <p:sp>
        <p:nvSpPr>
          <p:cNvPr id="18435" name="Rectangle 3">
            <a:extLst>
              <a:ext uri="{FF2B5EF4-FFF2-40B4-BE49-F238E27FC236}">
                <a16:creationId xmlns:a16="http://schemas.microsoft.com/office/drawing/2014/main" id="{B53D095C-4C0F-4C31-9C01-F2C7FB1B72C3}"/>
              </a:ext>
            </a:extLst>
          </p:cNvPr>
          <p:cNvSpPr>
            <a:spLocks noGrp="1" noChangeArrowheads="1"/>
          </p:cNvSpPr>
          <p:nvPr>
            <p:ph type="body" idx="1"/>
          </p:nvPr>
        </p:nvSpPr>
        <p:spPr>
          <a:xfrm>
            <a:off x="1631951" y="1071564"/>
            <a:ext cx="8785225" cy="5786437"/>
          </a:xfrm>
        </p:spPr>
        <p:txBody>
          <a:bodyPr/>
          <a:lstStyle/>
          <a:p>
            <a:pPr eaLnBrk="1" hangingPunct="1">
              <a:lnSpc>
                <a:spcPct val="90000"/>
              </a:lnSpc>
              <a:defRPr/>
            </a:pPr>
            <a:r>
              <a:rPr lang="el-GR" dirty="0">
                <a:solidFill>
                  <a:schemeClr val="accent5"/>
                </a:solidFill>
              </a:rPr>
              <a:t>Η ποίηση είναι αυθόρμητη διαδικασία με βασικό στοιχείο τα αισθήματα του ίδιου του ποιητή.</a:t>
            </a:r>
            <a:r>
              <a:rPr lang="en-US" dirty="0">
                <a:solidFill>
                  <a:schemeClr val="accent5"/>
                </a:solidFill>
              </a:rPr>
              <a:t>  </a:t>
            </a:r>
            <a:endParaRPr lang="el-GR" dirty="0">
              <a:solidFill>
                <a:schemeClr val="accent5"/>
              </a:solidFill>
            </a:endParaRPr>
          </a:p>
          <a:p>
            <a:pPr eaLnBrk="1" hangingPunct="1">
              <a:lnSpc>
                <a:spcPct val="90000"/>
              </a:lnSpc>
              <a:defRPr/>
            </a:pPr>
            <a:r>
              <a:rPr lang="el-GR" dirty="0">
                <a:solidFill>
                  <a:schemeClr val="accent5"/>
                </a:solidFill>
              </a:rPr>
              <a:t>Η φύση ως εξωτερικό ερέθισμα της φαντασίας του ποιητή. </a:t>
            </a:r>
          </a:p>
          <a:p>
            <a:pPr eaLnBrk="1" hangingPunct="1">
              <a:lnSpc>
                <a:spcPct val="90000"/>
              </a:lnSpc>
              <a:defRPr/>
            </a:pPr>
            <a:r>
              <a:rPr lang="el-GR" dirty="0">
                <a:solidFill>
                  <a:schemeClr val="accent5"/>
                </a:solidFill>
              </a:rPr>
              <a:t>Ο ποιητής ως μοναχική μορφή σε ατέρμονη αναζήτηση, ή ως απομονωμένος επαναστάτης. </a:t>
            </a:r>
          </a:p>
          <a:p>
            <a:pPr eaLnBrk="1" hangingPunct="1">
              <a:lnSpc>
                <a:spcPct val="90000"/>
              </a:lnSpc>
              <a:defRPr/>
            </a:pPr>
            <a:r>
              <a:rPr lang="el-GR" dirty="0">
                <a:solidFill>
                  <a:schemeClr val="accent5"/>
                </a:solidFill>
              </a:rPr>
              <a:t>Νοσταλγία για το παρελθόν (π.χ. μεσαίωνας). </a:t>
            </a:r>
          </a:p>
          <a:p>
            <a:pPr eaLnBrk="1" hangingPunct="1">
              <a:lnSpc>
                <a:spcPct val="90000"/>
              </a:lnSpc>
              <a:defRPr/>
            </a:pPr>
            <a:r>
              <a:rPr lang="el-GR" dirty="0">
                <a:solidFill>
                  <a:schemeClr val="accent5"/>
                </a:solidFill>
              </a:rPr>
              <a:t>Νεωτερισμοί σε θέματα και ύφος (</a:t>
            </a:r>
            <a:r>
              <a:rPr lang="el-GR" i="1" dirty="0">
                <a:solidFill>
                  <a:schemeClr val="accent5"/>
                </a:solidFill>
              </a:rPr>
              <a:t>ταπεινά θέματα σε κοινή γλώσσα</a:t>
            </a:r>
            <a:r>
              <a:rPr lang="el-GR" dirty="0">
                <a:solidFill>
                  <a:schemeClr val="accent5"/>
                </a:solidFill>
              </a:rPr>
              <a:t>), υπερφυσικό, προσωπική φαντασία, μη-έλλογες δυνάμεις, έκρυθμο.  </a:t>
            </a:r>
          </a:p>
          <a:p>
            <a:pPr eaLnBrk="1" hangingPunct="1">
              <a:lnSpc>
                <a:spcPct val="90000"/>
              </a:lnSpc>
              <a:defRPr/>
            </a:pPr>
            <a:endParaRPr lang="el-GR" sz="2400" dirty="0"/>
          </a:p>
          <a:p>
            <a:pPr eaLnBrk="1" hangingPunct="1">
              <a:lnSpc>
                <a:spcPct val="90000"/>
              </a:lnSpc>
              <a:buFontTx/>
              <a:buNone/>
              <a:defRPr/>
            </a:pPr>
            <a:endParaRPr lang="el-GR" sz="2400" dirty="0"/>
          </a:p>
          <a:p>
            <a:pPr eaLnBrk="1" hangingPunct="1">
              <a:lnSpc>
                <a:spcPct val="90000"/>
              </a:lnSpc>
              <a:buFontTx/>
              <a:buNone/>
              <a:defRPr/>
            </a:pPr>
            <a:endParaRPr lang="el-GR" sz="2400" dirty="0"/>
          </a:p>
          <a:p>
            <a:pPr eaLnBrk="1" hangingPunct="1">
              <a:lnSpc>
                <a:spcPct val="90000"/>
              </a:lnSpc>
              <a:buFontTx/>
              <a:buNone/>
              <a:defRPr/>
            </a:pPr>
            <a:endParaRPr lang="el-GR" sz="2400" dirty="0"/>
          </a:p>
          <a:p>
            <a:pPr eaLnBrk="1" hangingPunct="1">
              <a:lnSpc>
                <a:spcPct val="90000"/>
              </a:lnSpc>
              <a:defRPr/>
            </a:pP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277C7C-6EC8-4CB2-A900-8E237C3332D6}"/>
              </a:ext>
            </a:extLst>
          </p:cNvPr>
          <p:cNvSpPr>
            <a:spLocks noGrp="1"/>
          </p:cNvSpPr>
          <p:nvPr>
            <p:ph type="title"/>
          </p:nvPr>
        </p:nvSpPr>
        <p:spPr/>
        <p:txBody>
          <a:bodyPr/>
          <a:lstStyle/>
          <a:p>
            <a:r>
              <a:rPr lang="el-GR" b="1" dirty="0">
                <a:solidFill>
                  <a:srgbClr val="C00000"/>
                </a:solidFill>
              </a:rPr>
              <a:t>Ρομαντισμός: Συγκεκριμένα χαρακτηριστικά</a:t>
            </a:r>
          </a:p>
        </p:txBody>
      </p:sp>
      <p:sp>
        <p:nvSpPr>
          <p:cNvPr id="3" name="Θέση περιεχομένου 2">
            <a:extLst>
              <a:ext uri="{FF2B5EF4-FFF2-40B4-BE49-F238E27FC236}">
                <a16:creationId xmlns:a16="http://schemas.microsoft.com/office/drawing/2014/main" id="{E2EBCCA7-D269-4F0D-BE30-2D8BE3DFCAF2}"/>
              </a:ext>
            </a:extLst>
          </p:cNvPr>
          <p:cNvSpPr>
            <a:spLocks noGrp="1"/>
          </p:cNvSpPr>
          <p:nvPr>
            <p:ph idx="1"/>
          </p:nvPr>
        </p:nvSpPr>
        <p:spPr/>
        <p:txBody>
          <a:bodyPr>
            <a:normAutofit fontScale="92500"/>
          </a:bodyPr>
          <a:lstStyle/>
          <a:p>
            <a:pPr marL="0" indent="0">
              <a:buNone/>
            </a:pPr>
            <a:r>
              <a:rPr lang="el-GR" dirty="0">
                <a:solidFill>
                  <a:schemeClr val="accent1"/>
                </a:solidFill>
              </a:rPr>
              <a:t>Η ΑΝΤΙΛΗΨΗ ΓΙΑ ΤΟΝ ΚΑΛΛΙΤΕΧΝΗ 1</a:t>
            </a:r>
          </a:p>
          <a:p>
            <a:endParaRPr lang="el-GR" dirty="0"/>
          </a:p>
          <a:p>
            <a:r>
              <a:rPr lang="el-GR" dirty="0"/>
              <a:t>Με την άνοδο της αστικής τάξης ο καλλιτέχνης αποδεσμεύεται εν μέρει από υψηλούς χορηγούς (άρχοντες, Εκκλησία)  και αναζητά την αποδοχή του από το ευρύ κοινό.</a:t>
            </a:r>
          </a:p>
          <a:p>
            <a:r>
              <a:rPr lang="el-GR" dirty="0"/>
              <a:t>Μετασχηματίζεται σε ένα κοινωνικό και πολιτικό υποκείμενο, που διαφέρει από το πλήθος και συχνά αναλαμβάνει το ρόλο του πνευματικού οδηγού, του κοινωνικού μεταρρυθμιστή (βλ. </a:t>
            </a:r>
            <a:r>
              <a:rPr lang="el-GR" dirty="0" err="1"/>
              <a:t>Ουγκώ</a:t>
            </a:r>
            <a:r>
              <a:rPr lang="el-GR" dirty="0"/>
              <a:t>) ή του καθοδηγητή του έθνους του (βλ. </a:t>
            </a:r>
            <a:r>
              <a:rPr lang="el-GR" dirty="0" err="1"/>
              <a:t>έλληνες</a:t>
            </a:r>
            <a:r>
              <a:rPr lang="el-GR" dirty="0"/>
              <a:t> ρομαντικούς ποιητές, αφοί </a:t>
            </a:r>
            <a:r>
              <a:rPr lang="el-GR" dirty="0" err="1"/>
              <a:t>Σούτσοι</a:t>
            </a:r>
            <a:r>
              <a:rPr lang="el-GR" dirty="0"/>
              <a:t>).</a:t>
            </a:r>
          </a:p>
          <a:p>
            <a:r>
              <a:rPr lang="el-GR" dirty="0"/>
              <a:t>Ή είναι μια μοναχική μορφή, αντισυμβατική.</a:t>
            </a:r>
          </a:p>
          <a:p>
            <a:endParaRPr lang="el-GR" dirty="0"/>
          </a:p>
        </p:txBody>
      </p:sp>
    </p:spTree>
    <p:extLst>
      <p:ext uri="{BB962C8B-B14F-4D97-AF65-F5344CB8AC3E}">
        <p14:creationId xmlns:p14="http://schemas.microsoft.com/office/powerpoint/2010/main" val="2624736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95A47-63BE-4D22-9961-94898E351201}"/>
              </a:ext>
            </a:extLst>
          </p:cNvPr>
          <p:cNvSpPr>
            <a:spLocks noGrp="1"/>
          </p:cNvSpPr>
          <p:nvPr>
            <p:ph type="title"/>
          </p:nvPr>
        </p:nvSpPr>
        <p:spPr/>
        <p:txBody>
          <a:bodyPr>
            <a:normAutofit/>
          </a:bodyPr>
          <a:lstStyle/>
          <a:p>
            <a:r>
              <a:rPr lang="el-GR" sz="2800" b="1" dirty="0">
                <a:solidFill>
                  <a:schemeClr val="accent1"/>
                </a:solidFill>
              </a:rPr>
              <a:t>Η ΑΝΤΙΛΗΨΗ ΓΙΑ ΤΟΝ ΚΑΛΛΙΤΕΧΝΗ 2</a:t>
            </a:r>
          </a:p>
        </p:txBody>
      </p:sp>
      <p:sp>
        <p:nvSpPr>
          <p:cNvPr id="3" name="Θέση περιεχομένου 2">
            <a:extLst>
              <a:ext uri="{FF2B5EF4-FFF2-40B4-BE49-F238E27FC236}">
                <a16:creationId xmlns:a16="http://schemas.microsoft.com/office/drawing/2014/main" id="{06F2684E-7E42-4364-8401-AAB57D886968}"/>
              </a:ext>
            </a:extLst>
          </p:cNvPr>
          <p:cNvSpPr>
            <a:spLocks noGrp="1"/>
          </p:cNvSpPr>
          <p:nvPr>
            <p:ph idx="1"/>
          </p:nvPr>
        </p:nvSpPr>
        <p:spPr/>
        <p:txBody>
          <a:bodyPr>
            <a:normAutofit fontScale="92500" lnSpcReduction="20000"/>
          </a:bodyPr>
          <a:lstStyle/>
          <a:p>
            <a:r>
              <a:rPr lang="el-GR" dirty="0"/>
              <a:t>Ο καλλιτέχνης είναι μεγαλοφυής.</a:t>
            </a:r>
          </a:p>
          <a:p>
            <a:r>
              <a:rPr lang="el-GR" dirty="0"/>
              <a:t>Είναι ποιητής – προφήτης, που βοηθά με την ποίησή του τους ανθρώπους να πλησιάσουν το θείο.</a:t>
            </a:r>
          </a:p>
          <a:p>
            <a:r>
              <a:rPr lang="el-GR" dirty="0"/>
              <a:t>Αποδεσμεύεται από κανόνες, τις επιταγές της ρητορικής και ακολουθεί την έμπνευσή του.</a:t>
            </a:r>
          </a:p>
          <a:p>
            <a:r>
              <a:rPr lang="el-GR" dirty="0"/>
              <a:t>Έχει την ικανότητα να προσεγγίσει το Απόλυτο, ή την ουσία των πραγμάτων.</a:t>
            </a:r>
          </a:p>
          <a:p>
            <a:r>
              <a:rPr lang="el-GR" dirty="0"/>
              <a:t>Η ποίησή του είναι ποίηση της υψηλής και οραματικής φαντασίας,</a:t>
            </a:r>
          </a:p>
          <a:p>
            <a:r>
              <a:rPr lang="el-GR" dirty="0"/>
              <a:t>έτσι με το έργο του εκφράζει πτυχές της υπερβατικής πραγματικότητας.</a:t>
            </a:r>
          </a:p>
          <a:p>
            <a:r>
              <a:rPr lang="el-GR" sz="2800" dirty="0"/>
              <a:t>Έχει την ικανότητα να δημιουργεί, ως άλλος Προμηθέας, </a:t>
            </a:r>
            <a:r>
              <a:rPr lang="el-GR" sz="2800" i="1" dirty="0"/>
              <a:t>νέους κόσμους.</a:t>
            </a:r>
          </a:p>
          <a:p>
            <a:r>
              <a:rPr lang="el-GR" dirty="0"/>
              <a:t>Η αποτυχία του να φτάσει την τελειότητα πιστοποιεί και το μεγαλείο του στόχου του, που δεν είναι πεπερασμένος</a:t>
            </a:r>
            <a:r>
              <a:rPr lang="el-GR" i="1" dirty="0"/>
              <a:t>.</a:t>
            </a:r>
            <a:endParaRPr lang="el-GR" sz="2800" i="1" dirty="0"/>
          </a:p>
          <a:p>
            <a:endParaRPr lang="el-GR" dirty="0"/>
          </a:p>
        </p:txBody>
      </p:sp>
    </p:spTree>
    <p:extLst>
      <p:ext uri="{BB962C8B-B14F-4D97-AF65-F5344CB8AC3E}">
        <p14:creationId xmlns:p14="http://schemas.microsoft.com/office/powerpoint/2010/main" val="2034853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AF2711A0-37A4-43A0-BBD9-7BF88CAC1BDD}"/>
              </a:ext>
            </a:extLst>
          </p:cNvPr>
          <p:cNvSpPr>
            <a:spLocks noGrp="1"/>
          </p:cNvSpPr>
          <p:nvPr>
            <p:ph/>
          </p:nvPr>
        </p:nvSpPr>
        <p:spPr>
          <a:xfrm>
            <a:off x="589280" y="274638"/>
            <a:ext cx="10078720" cy="6303962"/>
          </a:xfrm>
        </p:spPr>
        <p:txBody>
          <a:bodyPr/>
          <a:lstStyle/>
          <a:p>
            <a:pPr algn="ctr">
              <a:buFontTx/>
              <a:buNone/>
              <a:defRPr/>
            </a:pPr>
            <a:r>
              <a:rPr lang="el-GR" dirty="0">
                <a:solidFill>
                  <a:schemeClr val="accent1"/>
                </a:solidFill>
              </a:rPr>
              <a:t>ΝΕΑ ΑΝΤΙΛΗΨΗ ΓΙΑ ΤΗΝ ΑΥΤΟΝΟΜΙΑ ΤΗΣ ΤΕΧΝΗΣ</a:t>
            </a:r>
          </a:p>
          <a:p>
            <a:pPr>
              <a:buFontTx/>
              <a:buNone/>
              <a:defRPr/>
            </a:pPr>
            <a:r>
              <a:rPr lang="el-GR" dirty="0"/>
              <a:t>Καθίσταται περιττή η έννοια της μίμησης και της αναπαράστασης του πραγματικού – της </a:t>
            </a:r>
            <a:r>
              <a:rPr lang="el-GR" i="1" dirty="0" err="1"/>
              <a:t>imitatio</a:t>
            </a:r>
            <a:r>
              <a:rPr lang="el-GR" i="1" dirty="0"/>
              <a:t> </a:t>
            </a:r>
            <a:r>
              <a:rPr lang="el-GR" i="1" dirty="0" err="1"/>
              <a:t>naturae</a:t>
            </a:r>
            <a:r>
              <a:rPr lang="el-GR" i="1" dirty="0"/>
              <a:t>, σύμφωνα με τα </a:t>
            </a:r>
            <a:r>
              <a:rPr lang="el-GR" i="1" dirty="0" err="1"/>
              <a:t>νεοαριστοτελικά</a:t>
            </a:r>
            <a:r>
              <a:rPr lang="el-GR" i="1" dirty="0"/>
              <a:t> πρότυπα.</a:t>
            </a:r>
          </a:p>
          <a:p>
            <a:pPr>
              <a:buFontTx/>
              <a:buNone/>
              <a:defRPr/>
            </a:pPr>
            <a:endParaRPr lang="el-GR" i="1" dirty="0"/>
          </a:p>
          <a:p>
            <a:pPr marL="0" indent="0">
              <a:buNone/>
              <a:defRPr/>
            </a:pPr>
            <a:r>
              <a:rPr lang="el-GR" i="1" dirty="0"/>
              <a:t>Τον δρόμο προς τη νέα αυτή αντίληψη είχε ανοίξει:</a:t>
            </a:r>
          </a:p>
          <a:p>
            <a:pPr>
              <a:buFontTx/>
              <a:buNone/>
              <a:defRPr/>
            </a:pPr>
            <a:r>
              <a:rPr lang="el-GR" dirty="0"/>
              <a:t>Η αισθητική θεωρία του φιλοσόφου και ποιητή </a:t>
            </a:r>
            <a:r>
              <a:rPr lang="en-US" b="1" dirty="0"/>
              <a:t>Edward Young </a:t>
            </a:r>
            <a:r>
              <a:rPr lang="en-US" dirty="0"/>
              <a:t>(c. 3 </a:t>
            </a:r>
            <a:r>
              <a:rPr lang="el-GR" dirty="0"/>
              <a:t>Ιουλίου</a:t>
            </a:r>
            <a:r>
              <a:rPr lang="en-US" dirty="0"/>
              <a:t> 1683 – 5 </a:t>
            </a:r>
            <a:r>
              <a:rPr lang="el-GR" dirty="0"/>
              <a:t>Απριλίου</a:t>
            </a:r>
            <a:r>
              <a:rPr lang="en-US" dirty="0"/>
              <a:t> 1765)</a:t>
            </a:r>
            <a:endParaRPr lang="el-GR" dirty="0"/>
          </a:p>
          <a:p>
            <a:pPr>
              <a:defRPr/>
            </a:pPr>
            <a:r>
              <a:rPr lang="el-GR" dirty="0"/>
              <a:t>Στις</a:t>
            </a:r>
            <a:r>
              <a:rPr lang="el-GR" i="1" dirty="0"/>
              <a:t> </a:t>
            </a:r>
            <a:r>
              <a:rPr lang="el-GR" b="1" i="1" dirty="0"/>
              <a:t>Εικασίες πάνω στην πρωτότυπη σύνθεση </a:t>
            </a:r>
            <a:r>
              <a:rPr lang="el-GR" dirty="0"/>
              <a:t>(1759</a:t>
            </a:r>
            <a:r>
              <a:rPr lang="en-US" dirty="0"/>
              <a:t>)</a:t>
            </a:r>
            <a:r>
              <a:rPr lang="el-GR" dirty="0"/>
              <a:t> ο </a:t>
            </a:r>
            <a:r>
              <a:rPr lang="en-US" dirty="0"/>
              <a:t>Young </a:t>
            </a:r>
            <a:r>
              <a:rPr lang="el-GR" dirty="0"/>
              <a:t>είχε διαφοροποιήσει τη μίμηση από τη γνήσια δημιουργία. Εκεί όριζε τον ποιητή ως «</a:t>
            </a:r>
            <a:r>
              <a:rPr lang="el-GR" dirty="0" err="1"/>
              <a:t>μεγαλοφυϊα</a:t>
            </a:r>
            <a:r>
              <a:rPr lang="el-GR" dirty="0"/>
              <a:t>». Οι </a:t>
            </a:r>
            <a:r>
              <a:rPr lang="el-GR" i="1" dirty="0"/>
              <a:t>Εικασίες</a:t>
            </a:r>
            <a:r>
              <a:rPr lang="el-GR" dirty="0"/>
              <a:t> μεταφράστηκαν αμέσως στα γερμανικά και διαδόθηκαν στη Γερμανία.</a:t>
            </a:r>
          </a:p>
          <a:p>
            <a:pPr>
              <a:defRPr/>
            </a:pPr>
            <a:endParaRPr lang="el-GR" sz="2400" dirty="0"/>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61B3AD7E-DEEA-46BA-8007-5045A12BB0E1}"/>
              </a:ext>
            </a:extLst>
          </p:cNvPr>
          <p:cNvSpPr>
            <a:spLocks noGrp="1" noChangeArrowheads="1"/>
          </p:cNvSpPr>
          <p:nvPr>
            <p:ph type="title"/>
          </p:nvPr>
        </p:nvSpPr>
        <p:spPr/>
        <p:txBody>
          <a:bodyPr/>
          <a:lstStyle/>
          <a:p>
            <a:r>
              <a:rPr lang="el-GR" altLang="el-GR" u="sng">
                <a:solidFill>
                  <a:schemeClr val="accent1"/>
                </a:solidFill>
                <a:latin typeface="Arial Narrow" panose="020B0606020202030204" pitchFamily="34" charset="0"/>
              </a:rPr>
              <a:t>Πηγές:</a:t>
            </a:r>
            <a:br>
              <a:rPr lang="el-GR" altLang="el-GR" dirty="0">
                <a:solidFill>
                  <a:schemeClr val="accent1"/>
                </a:solidFill>
                <a:latin typeface="Arial Narrow" panose="020B0606020202030204" pitchFamily="34" charset="0"/>
              </a:rPr>
            </a:br>
            <a:endParaRPr lang="el-GR" altLang="el-GR" dirty="0"/>
          </a:p>
        </p:txBody>
      </p:sp>
      <p:sp>
        <p:nvSpPr>
          <p:cNvPr id="8195" name="Θέση περιεχομένου 2">
            <a:extLst>
              <a:ext uri="{FF2B5EF4-FFF2-40B4-BE49-F238E27FC236}">
                <a16:creationId xmlns:a16="http://schemas.microsoft.com/office/drawing/2014/main" id="{B9C04384-A9EC-454D-809E-AB8FD4E95B04}"/>
              </a:ext>
            </a:extLst>
          </p:cNvPr>
          <p:cNvSpPr>
            <a:spLocks noGrp="1" noChangeArrowheads="1"/>
          </p:cNvSpPr>
          <p:nvPr>
            <p:ph idx="1"/>
          </p:nvPr>
        </p:nvSpPr>
        <p:spPr/>
        <p:txBody>
          <a:bodyPr/>
          <a:lstStyle/>
          <a:p>
            <a:pPr>
              <a:buFontTx/>
              <a:buAutoNum type="arabicPeriod"/>
            </a:pPr>
            <a:r>
              <a:rPr lang="el-GR" altLang="el-GR" sz="2000" i="1">
                <a:solidFill>
                  <a:schemeClr val="accent1"/>
                </a:solidFill>
                <a:latin typeface="Arial Narrow" panose="020B0606020202030204" pitchFamily="34" charset="0"/>
              </a:rPr>
              <a:t>Ιστορία της Ευρωπαϊκής Λογοτεχνία από τις αρχές του 18</a:t>
            </a:r>
            <a:r>
              <a:rPr lang="el-GR" altLang="el-GR" sz="2000" i="1" baseline="30000">
                <a:solidFill>
                  <a:schemeClr val="accent1"/>
                </a:solidFill>
                <a:latin typeface="Arial Narrow" panose="020B0606020202030204" pitchFamily="34" charset="0"/>
              </a:rPr>
              <a:t>ου</a:t>
            </a:r>
            <a:r>
              <a:rPr lang="el-GR" altLang="el-GR" sz="2000" i="1">
                <a:solidFill>
                  <a:schemeClr val="accent1"/>
                </a:solidFill>
                <a:latin typeface="Arial Narrow" panose="020B0606020202030204" pitchFamily="34" charset="0"/>
              </a:rPr>
              <a:t> αιώνα έως τον 20</a:t>
            </a:r>
            <a:r>
              <a:rPr lang="el-GR" altLang="el-GR" sz="2000" i="1" baseline="30000">
                <a:solidFill>
                  <a:schemeClr val="accent1"/>
                </a:solidFill>
                <a:latin typeface="Arial Narrow" panose="020B0606020202030204" pitchFamily="34" charset="0"/>
              </a:rPr>
              <a:t>ο</a:t>
            </a:r>
            <a:r>
              <a:rPr lang="el-GR" altLang="el-GR" sz="2000" i="1">
                <a:solidFill>
                  <a:schemeClr val="accent1"/>
                </a:solidFill>
                <a:latin typeface="Arial Narrow" panose="020B0606020202030204" pitchFamily="34" charset="0"/>
              </a:rPr>
              <a:t> αιώνα</a:t>
            </a:r>
            <a:r>
              <a:rPr lang="el-GR" altLang="el-GR" sz="2000">
                <a:solidFill>
                  <a:schemeClr val="accent1"/>
                </a:solidFill>
                <a:latin typeface="Arial Narrow" panose="020B0606020202030204" pitchFamily="34" charset="0"/>
              </a:rPr>
              <a:t>, Τόμος Β’, ΕΑΠ, Πάτρα, 2008.</a:t>
            </a:r>
          </a:p>
          <a:p>
            <a:pPr>
              <a:buFontTx/>
              <a:buAutoNum type="arabicPeriod"/>
            </a:pPr>
            <a:r>
              <a:rPr lang="el-GR" altLang="el-GR" sz="2000">
                <a:solidFill>
                  <a:schemeClr val="accent1"/>
                </a:solidFill>
                <a:latin typeface="Arial Narrow" panose="020B0606020202030204" pitchFamily="34" charset="0"/>
              </a:rPr>
              <a:t>Berstein Serge, Milza Pierre, </a:t>
            </a:r>
            <a:r>
              <a:rPr lang="el-GR" altLang="el-GR" sz="2000" i="1">
                <a:solidFill>
                  <a:schemeClr val="accent1"/>
                </a:solidFill>
                <a:latin typeface="Arial Narrow" panose="020B0606020202030204" pitchFamily="34" charset="0"/>
              </a:rPr>
              <a:t>Ιστορία της Ευρώπης, </a:t>
            </a:r>
            <a:r>
              <a:rPr lang="el-GR" altLang="el-GR" sz="2000">
                <a:solidFill>
                  <a:schemeClr val="accent1"/>
                </a:solidFill>
                <a:latin typeface="Arial Narrow" panose="020B0606020202030204" pitchFamily="34" charset="0"/>
              </a:rPr>
              <a:t>Τόμος 1, Εκδόσεις Αλεξάνδρεια, Αθήνα, 1997.</a:t>
            </a:r>
          </a:p>
          <a:p>
            <a:pPr>
              <a:buFontTx/>
              <a:buAutoNum type="arabicPeriod"/>
            </a:pPr>
            <a:r>
              <a:rPr lang="el-GR" altLang="el-GR" sz="2000">
                <a:solidFill>
                  <a:schemeClr val="accent1"/>
                </a:solidFill>
                <a:latin typeface="Arial Narrow" panose="020B0606020202030204" pitchFamily="34" charset="0"/>
              </a:rPr>
              <a:t>Burns E., </a:t>
            </a:r>
            <a:r>
              <a:rPr lang="el-GR" altLang="el-GR" sz="2000" i="1">
                <a:solidFill>
                  <a:schemeClr val="accent1"/>
                </a:solidFill>
                <a:latin typeface="Arial Narrow" panose="020B0606020202030204" pitchFamily="34" charset="0"/>
              </a:rPr>
              <a:t>Ευρωπαϊκή Ιστορία Εισαγωγή στην Ιστορία και τον Πολιτισμό της νεότερης Ευρώπης,</a:t>
            </a:r>
            <a:r>
              <a:rPr lang="el-GR" altLang="el-GR" sz="2000">
                <a:solidFill>
                  <a:schemeClr val="accent1"/>
                </a:solidFill>
                <a:latin typeface="Arial Narrow" panose="020B0606020202030204" pitchFamily="34" charset="0"/>
              </a:rPr>
              <a:t> Τόμος Α’, Εκδόσεις Παρατηρητής, Θεσσαλονίκη, 1983.</a:t>
            </a:r>
          </a:p>
          <a:p>
            <a:pPr>
              <a:buFontTx/>
              <a:buAutoNum type="arabicPeriod"/>
            </a:pPr>
            <a:r>
              <a:rPr lang="el-GR" altLang="el-GR" sz="2000">
                <a:solidFill>
                  <a:schemeClr val="accent1"/>
                </a:solidFill>
                <a:latin typeface="Arial Narrow" panose="020B0606020202030204" pitchFamily="34" charset="0"/>
              </a:rPr>
              <a:t>Furst L.R., </a:t>
            </a:r>
            <a:r>
              <a:rPr lang="el-GR" altLang="el-GR" sz="2000" i="1">
                <a:solidFill>
                  <a:schemeClr val="accent1"/>
                </a:solidFill>
                <a:latin typeface="Arial Narrow" panose="020B0606020202030204" pitchFamily="34" charset="0"/>
              </a:rPr>
              <a:t>Ρομαντισμός. Η Γλώσσα της Κριτικής, </a:t>
            </a:r>
            <a:r>
              <a:rPr lang="el-GR" altLang="el-GR" sz="2000">
                <a:solidFill>
                  <a:schemeClr val="accent1"/>
                </a:solidFill>
                <a:latin typeface="Arial Narrow" panose="020B0606020202030204" pitchFamily="34" charset="0"/>
              </a:rPr>
              <a:t>μτφρ. Ιουλιέττα Ράλλη – Καίτη Χατζηδήμου, Εκδόσεις Ερμής, Αθήνα, 1974.</a:t>
            </a:r>
          </a:p>
          <a:p>
            <a:pPr>
              <a:buFontTx/>
              <a:buNone/>
            </a:pPr>
            <a:endParaRPr lang="el-GR" alt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28AD3-5BBE-4678-AF9C-D5D9A78222FC}"/>
              </a:ext>
            </a:extLst>
          </p:cNvPr>
          <p:cNvSpPr>
            <a:spLocks noGrp="1" noChangeArrowheads="1"/>
          </p:cNvSpPr>
          <p:nvPr>
            <p:ph type="title"/>
          </p:nvPr>
        </p:nvSpPr>
        <p:spPr>
          <a:xfrm>
            <a:off x="1919288" y="620713"/>
            <a:ext cx="8229600" cy="1143000"/>
          </a:xfrm>
        </p:spPr>
        <p:txBody>
          <a:bodyPr/>
          <a:lstStyle/>
          <a:p>
            <a:pPr eaLnBrk="1" hangingPunct="1"/>
            <a:r>
              <a:rPr lang="el-GR" altLang="el-GR" b="1" i="1">
                <a:solidFill>
                  <a:schemeClr val="accent1"/>
                </a:solidFill>
              </a:rPr>
              <a:t>Ευρωπαϊκός Ρομαντισμός</a:t>
            </a:r>
            <a:endParaRPr lang="en-US" altLang="el-GR" b="1" i="1">
              <a:solidFill>
                <a:schemeClr val="accent1"/>
              </a:solidFill>
            </a:endParaRPr>
          </a:p>
        </p:txBody>
      </p:sp>
      <p:sp>
        <p:nvSpPr>
          <p:cNvPr id="9219" name="Rectangle 3">
            <a:extLst>
              <a:ext uri="{FF2B5EF4-FFF2-40B4-BE49-F238E27FC236}">
                <a16:creationId xmlns:a16="http://schemas.microsoft.com/office/drawing/2014/main" id="{4B0926D5-3F1A-431A-9C0D-D6C590DF2752}"/>
              </a:ext>
            </a:extLst>
          </p:cNvPr>
          <p:cNvSpPr>
            <a:spLocks noGrp="1" noChangeArrowheads="1"/>
          </p:cNvSpPr>
          <p:nvPr>
            <p:ph type="body" idx="1"/>
          </p:nvPr>
        </p:nvSpPr>
        <p:spPr>
          <a:xfrm>
            <a:off x="2135189" y="1773238"/>
            <a:ext cx="7850187" cy="4824412"/>
          </a:xfrm>
        </p:spPr>
        <p:txBody>
          <a:bodyPr/>
          <a:lstStyle/>
          <a:p>
            <a:pPr eaLnBrk="1" hangingPunct="1">
              <a:buFontTx/>
              <a:buNone/>
            </a:pPr>
            <a:r>
              <a:rPr lang="el-GR" altLang="el-GR" b="1">
                <a:solidFill>
                  <a:schemeClr val="accent1"/>
                </a:solidFill>
              </a:rPr>
              <a:t>Πολύμορφος όρος </a:t>
            </a:r>
            <a:r>
              <a:rPr lang="el-GR" altLang="el-GR"/>
              <a:t>με ποικίλες συνδηλώσεις</a:t>
            </a:r>
            <a:r>
              <a:rPr lang="en-US" altLang="el-GR"/>
              <a:t>, </a:t>
            </a:r>
            <a:r>
              <a:rPr lang="el-GR" altLang="el-GR"/>
              <a:t>σύνθετη και ενδιαφέρουσα ιστορία.</a:t>
            </a:r>
          </a:p>
          <a:p>
            <a:pPr eaLnBrk="1" hangingPunct="1">
              <a:buFontTx/>
              <a:buNone/>
            </a:pPr>
            <a:endParaRPr lang="el-GR" altLang="el-GR"/>
          </a:p>
          <a:p>
            <a:pPr eaLnBrk="1" hangingPunct="1">
              <a:buFontTx/>
              <a:buNone/>
            </a:pPr>
            <a:r>
              <a:rPr lang="el-GR" altLang="el-GR" b="1">
                <a:solidFill>
                  <a:schemeClr val="accent1"/>
                </a:solidFill>
              </a:rPr>
              <a:t>Πνευματική επανάσταση,</a:t>
            </a:r>
            <a:r>
              <a:rPr lang="el-GR" altLang="el-GR">
                <a:solidFill>
                  <a:srgbClr val="7030A0"/>
                </a:solidFill>
              </a:rPr>
              <a:t> </a:t>
            </a:r>
            <a:r>
              <a:rPr lang="el-GR" altLang="el-GR"/>
              <a:t>τέλος 18</a:t>
            </a:r>
            <a:r>
              <a:rPr lang="el-GR" altLang="el-GR" baseline="30000"/>
              <a:t>ου</a:t>
            </a:r>
            <a:r>
              <a:rPr lang="en-US" altLang="el-GR" baseline="30000"/>
              <a:t> </a:t>
            </a:r>
            <a:r>
              <a:rPr lang="el-GR" altLang="el-GR"/>
              <a:t> </a:t>
            </a:r>
            <a:r>
              <a:rPr lang="en-US" altLang="el-GR"/>
              <a:t>(1789</a:t>
            </a:r>
            <a:r>
              <a:rPr lang="el-GR" altLang="el-GR"/>
              <a:t> ή 1798</a:t>
            </a:r>
            <a:r>
              <a:rPr lang="en-US" altLang="el-GR"/>
              <a:t>) </a:t>
            </a:r>
            <a:r>
              <a:rPr lang="el-GR" altLang="el-GR"/>
              <a:t>– αρχές 19</a:t>
            </a:r>
            <a:r>
              <a:rPr lang="el-GR" altLang="el-GR" baseline="30000"/>
              <a:t>ου</a:t>
            </a:r>
            <a:r>
              <a:rPr lang="el-GR" altLang="el-GR"/>
              <a:t> αιώνα </a:t>
            </a:r>
          </a:p>
          <a:p>
            <a:pPr eaLnBrk="1" hangingPunct="1"/>
            <a:r>
              <a:rPr lang="el-GR" altLang="el-GR"/>
              <a:t>Πολυπλοκότητα </a:t>
            </a:r>
          </a:p>
          <a:p>
            <a:pPr eaLnBrk="1" hangingPunct="1"/>
            <a:r>
              <a:rPr lang="el-GR" altLang="el-GR"/>
              <a:t>Πολλαπλότητα</a:t>
            </a:r>
          </a:p>
          <a:p>
            <a:pPr eaLnBrk="1" hangingPunct="1"/>
            <a:r>
              <a:rPr lang="el-GR" altLang="el-GR"/>
              <a:t>Μακροβιότητα</a:t>
            </a:r>
            <a:endParaRPr lang="en-US" alt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ED26B18-D63C-430C-88E1-8D968C3E2B35}"/>
              </a:ext>
            </a:extLst>
          </p:cNvPr>
          <p:cNvSpPr>
            <a:spLocks noGrp="1" noChangeArrowheads="1"/>
          </p:cNvSpPr>
          <p:nvPr>
            <p:ph idx="4294967295"/>
          </p:nvPr>
        </p:nvSpPr>
        <p:spPr>
          <a:xfrm>
            <a:off x="1919288" y="188914"/>
            <a:ext cx="8640762" cy="6408737"/>
          </a:xfrm>
        </p:spPr>
        <p:txBody>
          <a:bodyPr/>
          <a:lstStyle/>
          <a:p>
            <a:pPr algn="ctr" eaLnBrk="1" hangingPunct="1">
              <a:buFontTx/>
              <a:buNone/>
              <a:defRPr/>
            </a:pPr>
            <a:r>
              <a:rPr lang="el-GR" altLang="el-GR" b="1" dirty="0"/>
              <a:t>ΛΕΞΕΙΣ και ΣΗΜΑΣΙΕΣ</a:t>
            </a:r>
          </a:p>
          <a:p>
            <a:pPr eaLnBrk="1" hangingPunct="1">
              <a:buFontTx/>
              <a:buNone/>
              <a:defRPr/>
            </a:pPr>
            <a:r>
              <a:rPr lang="en-US" altLang="el-GR" dirty="0">
                <a:solidFill>
                  <a:srgbClr val="FF0000"/>
                </a:solidFill>
              </a:rPr>
              <a:t>Romance</a:t>
            </a:r>
            <a:r>
              <a:rPr lang="en-US" altLang="el-GR" dirty="0"/>
              <a:t> </a:t>
            </a:r>
            <a:r>
              <a:rPr lang="it-IT" altLang="el-GR" dirty="0"/>
              <a:t>= </a:t>
            </a:r>
            <a:r>
              <a:rPr lang="el-GR" altLang="el-GR" dirty="0"/>
              <a:t>Στον Μεσαίωνα δήλωνε τοπικά γλωσσικά ιδιώματα προερχόμενα από τη λατινική σε αντίθεση με την ίδια τη λατινική.</a:t>
            </a:r>
          </a:p>
          <a:p>
            <a:pPr eaLnBrk="1" hangingPunct="1">
              <a:buFontTx/>
              <a:buNone/>
              <a:defRPr/>
            </a:pPr>
            <a:r>
              <a:rPr lang="it-IT" altLang="el-GR" dirty="0">
                <a:solidFill>
                  <a:srgbClr val="FF0000"/>
                </a:solidFill>
              </a:rPr>
              <a:t>Romanzo, romance, roman</a:t>
            </a:r>
            <a:r>
              <a:rPr lang="it-IT" altLang="el-GR" dirty="0"/>
              <a:t> = </a:t>
            </a:r>
            <a:r>
              <a:rPr lang="el-GR" altLang="el-GR" dirty="0"/>
              <a:t>το παραγόμενο έργο&gt; φανταστικό έργο. Και λαϊκό βιβλίο.</a:t>
            </a:r>
          </a:p>
          <a:p>
            <a:pPr eaLnBrk="1" hangingPunct="1">
              <a:buFontTx/>
              <a:buNone/>
              <a:defRPr/>
            </a:pPr>
            <a:r>
              <a:rPr lang="el-GR" altLang="el-GR" dirty="0">
                <a:solidFill>
                  <a:srgbClr val="FF0000"/>
                </a:solidFill>
              </a:rPr>
              <a:t> </a:t>
            </a:r>
            <a:r>
              <a:rPr lang="en-US" altLang="el-GR" dirty="0">
                <a:solidFill>
                  <a:srgbClr val="FF0000"/>
                </a:solidFill>
              </a:rPr>
              <a:t>R</a:t>
            </a:r>
            <a:r>
              <a:rPr lang="it-IT" altLang="el-GR" dirty="0">
                <a:solidFill>
                  <a:srgbClr val="FF0000"/>
                </a:solidFill>
              </a:rPr>
              <a:t>omance</a:t>
            </a:r>
            <a:r>
              <a:rPr lang="it-IT" altLang="el-GR" dirty="0"/>
              <a:t> </a:t>
            </a:r>
            <a:r>
              <a:rPr lang="el-GR" altLang="el-GR" dirty="0"/>
              <a:t>(17</a:t>
            </a:r>
            <a:r>
              <a:rPr lang="el-GR" altLang="el-GR" baseline="30000" dirty="0"/>
              <a:t>ος</a:t>
            </a:r>
            <a:r>
              <a:rPr lang="el-GR" altLang="el-GR" dirty="0"/>
              <a:t> αι., Μεγάλη Βρετανία, Γαλλία</a:t>
            </a:r>
            <a:r>
              <a:rPr lang="el-GR" altLang="el-GR" dirty="0">
                <a:solidFill>
                  <a:schemeClr val="accent1"/>
                </a:solidFill>
              </a:rPr>
              <a:t>) </a:t>
            </a:r>
            <a:r>
              <a:rPr lang="it-IT" altLang="el-GR" dirty="0"/>
              <a:t>= </a:t>
            </a:r>
            <a:r>
              <a:rPr lang="el-GR" altLang="el-GR" dirty="0"/>
              <a:t>φαντασιόπληκτο, παράξενο, χιμαιρικό, υπερβολικό</a:t>
            </a:r>
            <a:r>
              <a:rPr lang="en-US" altLang="el-GR" dirty="0"/>
              <a:t>, </a:t>
            </a:r>
            <a:r>
              <a:rPr lang="el-GR" altLang="el-GR" dirty="0"/>
              <a:t>γελοίο.</a:t>
            </a:r>
          </a:p>
          <a:p>
            <a:pPr eaLnBrk="1" hangingPunct="1">
              <a:buFontTx/>
              <a:buNone/>
              <a:defRPr/>
            </a:pPr>
            <a:r>
              <a:rPr lang="it-IT" altLang="el-GR" dirty="0">
                <a:solidFill>
                  <a:srgbClr val="FF0000"/>
                </a:solidFill>
              </a:rPr>
              <a:t>Romanesque</a:t>
            </a:r>
            <a:r>
              <a:rPr lang="el-GR" altLang="el-GR" dirty="0">
                <a:solidFill>
                  <a:srgbClr val="800000"/>
                </a:solidFill>
              </a:rPr>
              <a:t> </a:t>
            </a:r>
            <a:r>
              <a:rPr lang="en-US" altLang="el-GR" dirty="0"/>
              <a:t>=</a:t>
            </a:r>
            <a:r>
              <a:rPr lang="el-GR" altLang="el-GR" dirty="0"/>
              <a:t> υπερβολικό</a:t>
            </a:r>
            <a:r>
              <a:rPr lang="el-GR" altLang="el-GR" dirty="0">
                <a:solidFill>
                  <a:srgbClr val="800000"/>
                </a:solidFill>
              </a:rPr>
              <a:t> </a:t>
            </a:r>
            <a:r>
              <a:rPr lang="en-US" altLang="el-GR" dirty="0"/>
              <a:t>//</a:t>
            </a:r>
            <a:r>
              <a:rPr lang="el-GR" altLang="el-GR" dirty="0">
                <a:solidFill>
                  <a:srgbClr val="800000"/>
                </a:solidFill>
              </a:rPr>
              <a:t> </a:t>
            </a:r>
            <a:r>
              <a:rPr lang="en-US" altLang="el-GR" dirty="0">
                <a:solidFill>
                  <a:srgbClr val="C00000"/>
                </a:solidFill>
              </a:rPr>
              <a:t>R</a:t>
            </a:r>
            <a:r>
              <a:rPr lang="it-IT" altLang="el-GR" dirty="0">
                <a:solidFill>
                  <a:srgbClr val="C00000"/>
                </a:solidFill>
              </a:rPr>
              <a:t>omantique</a:t>
            </a:r>
            <a:r>
              <a:rPr lang="it-IT" altLang="el-GR" dirty="0"/>
              <a:t>=</a:t>
            </a:r>
            <a:r>
              <a:rPr lang="it-IT" altLang="el-GR" dirty="0">
                <a:solidFill>
                  <a:srgbClr val="C00000"/>
                </a:solidFill>
              </a:rPr>
              <a:t> </a:t>
            </a:r>
            <a:r>
              <a:rPr lang="el-GR" altLang="el-GR" dirty="0"/>
              <a:t>τρυφερό</a:t>
            </a:r>
            <a:r>
              <a:rPr lang="it-IT" altLang="el-GR" dirty="0"/>
              <a:t>, </a:t>
            </a:r>
            <a:r>
              <a:rPr lang="el-GR" altLang="el-GR" dirty="0"/>
              <a:t>ευγενικό, συναισθηματικό (18</a:t>
            </a:r>
            <a:r>
              <a:rPr lang="el-GR" altLang="el-GR" baseline="30000" dirty="0"/>
              <a:t>ος</a:t>
            </a:r>
            <a:r>
              <a:rPr lang="el-GR" altLang="el-GR" dirty="0"/>
              <a:t> αι. Μεγάλη Βρετανία και μετά Γαλλία).</a:t>
            </a:r>
            <a:endParaRPr lang="en-US" alt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E123AA1-40F2-40B8-A087-2B486F7E8B8F}"/>
              </a:ext>
            </a:extLst>
          </p:cNvPr>
          <p:cNvSpPr>
            <a:spLocks noGrp="1" noChangeArrowheads="1"/>
          </p:cNvSpPr>
          <p:nvPr>
            <p:ph/>
          </p:nvPr>
        </p:nvSpPr>
        <p:spPr>
          <a:xfrm>
            <a:off x="2114550" y="673101"/>
            <a:ext cx="8229600" cy="5851525"/>
          </a:xfrm>
        </p:spPr>
        <p:txBody>
          <a:bodyPr/>
          <a:lstStyle/>
          <a:p>
            <a:pPr eaLnBrk="1" hangingPunct="1">
              <a:buFontTx/>
              <a:buNone/>
            </a:pPr>
            <a:r>
              <a:rPr lang="it-IT" altLang="el-GR" dirty="0">
                <a:solidFill>
                  <a:srgbClr val="FF0000"/>
                </a:solidFill>
              </a:rPr>
              <a:t>Romantisch</a:t>
            </a:r>
            <a:r>
              <a:rPr lang="it-IT" altLang="el-GR" dirty="0">
                <a:solidFill>
                  <a:srgbClr val="800000"/>
                </a:solidFill>
              </a:rPr>
              <a:t> </a:t>
            </a:r>
            <a:r>
              <a:rPr lang="el-GR" altLang="el-GR" dirty="0"/>
              <a:t>(Γερμανία, από τα μέσα του 18</a:t>
            </a:r>
            <a:r>
              <a:rPr lang="el-GR" altLang="el-GR" baseline="30000" dirty="0"/>
              <a:t>ου</a:t>
            </a:r>
            <a:r>
              <a:rPr lang="el-GR" altLang="el-GR" dirty="0"/>
              <a:t> αιώνα) </a:t>
            </a:r>
            <a:r>
              <a:rPr lang="it-IT" altLang="el-GR" dirty="0"/>
              <a:t>=</a:t>
            </a:r>
            <a:r>
              <a:rPr lang="el-GR" altLang="el-GR" dirty="0"/>
              <a:t> μελαγχολικό, ευγενικό σαγηνευτικό στη φαντασία.</a:t>
            </a:r>
          </a:p>
          <a:p>
            <a:pPr eaLnBrk="1" hangingPunct="1">
              <a:buFontTx/>
              <a:buNone/>
            </a:pPr>
            <a:endParaRPr lang="en-US" altLang="el-GR" dirty="0"/>
          </a:p>
          <a:p>
            <a:pPr algn="just" eaLnBrk="1" hangingPunct="1">
              <a:buFontTx/>
              <a:buNone/>
            </a:pPr>
            <a:r>
              <a:rPr lang="el-GR" altLang="el-GR" b="1" i="1" dirty="0"/>
              <a:t>	Αρχικά λοιπόν ο όρος δεν ήταν όρος</a:t>
            </a:r>
            <a:r>
              <a:rPr lang="en-US" altLang="el-GR" b="1" i="1" dirty="0"/>
              <a:t> </a:t>
            </a:r>
            <a:r>
              <a:rPr lang="el-GR" altLang="el-GR" b="1" i="1" dirty="0"/>
              <a:t>αισθητικής κριτικής αλλά υποδήλωνε έναν τρόπο σκέψης που στρέφεται προς την ευαισθησία, το συναίσθημα και τη φαντασία. </a:t>
            </a:r>
            <a:endParaRPr lang="en-US" altLang="el-GR" b="1" i="1" dirty="0"/>
          </a:p>
          <a:p>
            <a:pPr algn="just" eaLnBrk="1" hangingPunct="1">
              <a:buFontTx/>
              <a:buNone/>
            </a:pPr>
            <a:endParaRPr lang="el-GR" altLang="el-GR" b="1" dirty="0"/>
          </a:p>
          <a:p>
            <a:pPr marL="0" indent="0" eaLnBrk="1" hangingPunct="1">
              <a:buNone/>
            </a:pPr>
            <a:r>
              <a:rPr lang="el-GR" altLang="el-GR" b="1" dirty="0">
                <a:solidFill>
                  <a:srgbClr val="7030A0"/>
                </a:solidFill>
              </a:rPr>
              <a:t>Γερμανία 1797: </a:t>
            </a:r>
            <a:r>
              <a:rPr lang="en-US" altLang="el-GR" b="1" dirty="0">
                <a:solidFill>
                  <a:srgbClr val="7030A0"/>
                </a:solidFill>
              </a:rPr>
              <a:t> </a:t>
            </a:r>
            <a:r>
              <a:rPr lang="el-GR" altLang="el-GR" b="1" dirty="0">
                <a:solidFill>
                  <a:srgbClr val="7030A0"/>
                </a:solidFill>
              </a:rPr>
              <a:t>συντελείται η μετατόπιση στο λογοτεχνικό πεδίο.</a:t>
            </a:r>
            <a:r>
              <a:rPr lang="el-GR" altLang="el-GR" dirty="0">
                <a:solidFill>
                  <a:srgbClr val="7030A0"/>
                </a:solidFill>
              </a:rPr>
              <a:t> </a:t>
            </a:r>
            <a:endParaRPr lang="en-US" altLang="el-GR" dirty="0">
              <a:solidFill>
                <a:srgbClr val="7030A0"/>
              </a:solidFill>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Karl_Schlegel">
            <a:extLst>
              <a:ext uri="{FF2B5EF4-FFF2-40B4-BE49-F238E27FC236}">
                <a16:creationId xmlns:a16="http://schemas.microsoft.com/office/drawing/2014/main" id="{AEFD60CA-8127-48A4-9233-665A7101CD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1" y="1414464"/>
            <a:ext cx="3156415" cy="3743325"/>
          </a:xfrm>
          <a:noFill/>
        </p:spPr>
      </p:pic>
      <p:sp>
        <p:nvSpPr>
          <p:cNvPr id="12291" name="Rectangle 4">
            <a:extLst>
              <a:ext uri="{FF2B5EF4-FFF2-40B4-BE49-F238E27FC236}">
                <a16:creationId xmlns:a16="http://schemas.microsoft.com/office/drawing/2014/main" id="{FC3FC783-0D7E-427D-B4E3-4DBE8CC61626}"/>
              </a:ext>
            </a:extLst>
          </p:cNvPr>
          <p:cNvSpPr>
            <a:spLocks noGrp="1" noChangeArrowheads="1"/>
          </p:cNvSpPr>
          <p:nvPr>
            <p:ph type="body" sz="half" idx="4294967295"/>
          </p:nvPr>
        </p:nvSpPr>
        <p:spPr>
          <a:xfrm>
            <a:off x="6167438" y="404814"/>
            <a:ext cx="4176712" cy="5832475"/>
          </a:xfrm>
        </p:spPr>
        <p:txBody>
          <a:bodyPr>
            <a:normAutofit fontScale="92500" lnSpcReduction="10000"/>
          </a:bodyPr>
          <a:lstStyle/>
          <a:p>
            <a:pPr eaLnBrk="1" hangingPunct="1">
              <a:lnSpc>
                <a:spcPct val="90000"/>
              </a:lnSpc>
              <a:buFontTx/>
              <a:buNone/>
            </a:pPr>
            <a:r>
              <a:rPr lang="en-US" altLang="el-GR" sz="2000" b="1" dirty="0"/>
              <a:t>Karl Wilhelm Friedrich Schlegel (</a:t>
            </a:r>
            <a:r>
              <a:rPr lang="en-US" altLang="el-GR" sz="2000" dirty="0"/>
              <a:t>1772 – 1829).  </a:t>
            </a:r>
            <a:r>
              <a:rPr lang="el-GR" altLang="el-GR" sz="2000" dirty="0"/>
              <a:t>Γερμανός ποιητής, κριτικός και διανοητής.  Μαζί με τον μεγαλύτερο αδελφό του </a:t>
            </a:r>
            <a:r>
              <a:rPr lang="en-US" altLang="el-GR" sz="2000" b="1" dirty="0"/>
              <a:t>August</a:t>
            </a:r>
            <a:r>
              <a:rPr lang="el-GR" altLang="el-GR" sz="2000" b="1" dirty="0"/>
              <a:t> </a:t>
            </a:r>
            <a:r>
              <a:rPr lang="en-US" altLang="el-GR" sz="2000" b="1" dirty="0"/>
              <a:t>Wilhelm</a:t>
            </a:r>
            <a:r>
              <a:rPr lang="el-GR" altLang="el-GR" sz="2000" b="1" dirty="0"/>
              <a:t> </a:t>
            </a:r>
            <a:r>
              <a:rPr lang="en-US" altLang="el-GR" sz="2000" b="1" dirty="0"/>
              <a:t>Schlegel</a:t>
            </a:r>
            <a:r>
              <a:rPr lang="el-GR" altLang="el-GR" sz="2000" dirty="0"/>
              <a:t>, είναι οι θεωρητικοί απολογητές του γερμανικού ρομαντικού κινήματος.</a:t>
            </a:r>
          </a:p>
          <a:p>
            <a:pPr algn="just" eaLnBrk="1" hangingPunct="1">
              <a:lnSpc>
                <a:spcPct val="90000"/>
              </a:lnSpc>
              <a:buFontTx/>
              <a:buNone/>
            </a:pPr>
            <a:endParaRPr lang="el-GR" altLang="el-GR" sz="2000" dirty="0"/>
          </a:p>
          <a:p>
            <a:pPr algn="just" eaLnBrk="1" hangingPunct="1">
              <a:lnSpc>
                <a:spcPct val="90000"/>
              </a:lnSpc>
              <a:buFontTx/>
              <a:buNone/>
            </a:pPr>
            <a:r>
              <a:rPr lang="en-US" altLang="el-GR" sz="2000" dirty="0"/>
              <a:t>O </a:t>
            </a:r>
            <a:r>
              <a:rPr lang="it-IT" altLang="el-GR" sz="2000" dirty="0"/>
              <a:t>Friedrich Schlegel </a:t>
            </a:r>
            <a:r>
              <a:rPr lang="el-GR" altLang="el-GR" sz="2000" dirty="0"/>
              <a:t>καθιέρωσε τον όρο </a:t>
            </a:r>
            <a:r>
              <a:rPr lang="it-IT" altLang="el-GR" sz="2000" i="1" dirty="0"/>
              <a:t>romantisch</a:t>
            </a:r>
            <a:r>
              <a:rPr lang="it-IT" altLang="el-GR" sz="2000" dirty="0"/>
              <a:t> </a:t>
            </a:r>
            <a:r>
              <a:rPr lang="el-GR" altLang="el-GR" sz="2000" dirty="0"/>
              <a:t>σε λογοτεχνικά </a:t>
            </a:r>
            <a:r>
              <a:rPr lang="el-GR" altLang="el-GR" sz="2000" dirty="0" err="1"/>
              <a:t>συμφραζόμενα</a:t>
            </a:r>
            <a:r>
              <a:rPr lang="el-GR" altLang="el-GR" sz="2000" dirty="0"/>
              <a:t> στη Γερμανία αν και η ερμηνεία του όρου αλλάζει από έργο σε έργο του.</a:t>
            </a:r>
          </a:p>
          <a:p>
            <a:pPr algn="just" eaLnBrk="1" hangingPunct="1">
              <a:lnSpc>
                <a:spcPct val="90000"/>
              </a:lnSpc>
              <a:buFontTx/>
              <a:buNone/>
            </a:pPr>
            <a:r>
              <a:rPr lang="el-GR" altLang="el-GR" sz="2000" dirty="0"/>
              <a:t>Μερικά παραδείγματα:</a:t>
            </a:r>
          </a:p>
          <a:p>
            <a:pPr eaLnBrk="1" hangingPunct="1">
              <a:buFontTx/>
              <a:buNone/>
            </a:pPr>
            <a:r>
              <a:rPr lang="el-GR" altLang="el-GR" sz="2000" dirty="0">
                <a:solidFill>
                  <a:schemeClr val="accent1"/>
                </a:solidFill>
              </a:rPr>
              <a:t>«κι ένα στοιχείο ποίησης»</a:t>
            </a:r>
            <a:endParaRPr lang="it-IT" altLang="el-GR" sz="2000" dirty="0">
              <a:solidFill>
                <a:schemeClr val="accent1"/>
              </a:solidFill>
            </a:endParaRPr>
          </a:p>
          <a:p>
            <a:pPr eaLnBrk="1" hangingPunct="1">
              <a:buFontTx/>
              <a:buNone/>
            </a:pPr>
            <a:r>
              <a:rPr lang="it-IT" altLang="el-GR" sz="2000" dirty="0">
                <a:solidFill>
                  <a:schemeClr val="accent1"/>
                </a:solidFill>
              </a:rPr>
              <a:t> </a:t>
            </a:r>
            <a:r>
              <a:rPr lang="el-GR" altLang="el-GR" sz="2000" dirty="0">
                <a:solidFill>
                  <a:schemeClr val="accent1"/>
                </a:solidFill>
              </a:rPr>
              <a:t>«Το ρομαντικό είναι εκείνο που απεικονίζει με φανταστική μορφή κάποιο στοιχείο συγκίνησης» (</a:t>
            </a:r>
            <a:r>
              <a:rPr lang="el-GR" altLang="el-GR" sz="2000" i="1" dirty="0">
                <a:solidFill>
                  <a:schemeClr val="accent1"/>
                </a:solidFill>
              </a:rPr>
              <a:t>Κριτικά συγγράμματα</a:t>
            </a:r>
            <a:r>
              <a:rPr lang="el-GR" altLang="el-GR" sz="2000" dirty="0">
                <a:solidFill>
                  <a:schemeClr val="accent1"/>
                </a:solidFill>
              </a:rPr>
              <a:t>)</a:t>
            </a:r>
            <a:endParaRPr lang="it-IT" altLang="el-GR" sz="2000" dirty="0">
              <a:solidFill>
                <a:schemeClr val="accent1"/>
              </a:solidFill>
            </a:endParaRPr>
          </a:p>
          <a:p>
            <a:pPr eaLnBrk="1" hangingPunct="1">
              <a:buFontTx/>
              <a:buNone/>
            </a:pPr>
            <a:r>
              <a:rPr lang="el-GR" altLang="el-GR" sz="2000" dirty="0">
                <a:solidFill>
                  <a:schemeClr val="accent1"/>
                </a:solidFill>
              </a:rPr>
              <a:t>το ρομαντικό ταυτίζεται με το χριστιανικό (</a:t>
            </a:r>
            <a:r>
              <a:rPr lang="el-GR" altLang="el-GR" sz="2000" i="1" dirty="0">
                <a:solidFill>
                  <a:schemeClr val="accent1"/>
                </a:solidFill>
              </a:rPr>
              <a:t>Ιστορία της αρχαίας και της σύγχρονης λογοτεχνίας</a:t>
            </a:r>
            <a:r>
              <a:rPr lang="el-GR" altLang="el-GR" sz="2000" dirty="0">
                <a:solidFill>
                  <a:schemeClr val="accent1"/>
                </a:solidFill>
              </a:rPr>
              <a:t>)</a:t>
            </a:r>
          </a:p>
          <a:p>
            <a:pPr algn="just" eaLnBrk="1" hangingPunct="1">
              <a:lnSpc>
                <a:spcPct val="90000"/>
              </a:lnSpc>
              <a:buFontTx/>
              <a:buNone/>
            </a:pPr>
            <a:endParaRPr lang="en-US" altLang="el-G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CE45451-F91E-49B9-9DD3-88E46E658AB9}"/>
              </a:ext>
            </a:extLst>
          </p:cNvPr>
          <p:cNvSpPr>
            <a:spLocks noGrp="1" noChangeArrowheads="1"/>
          </p:cNvSpPr>
          <p:nvPr>
            <p:ph type="title"/>
          </p:nvPr>
        </p:nvSpPr>
        <p:spPr>
          <a:xfrm>
            <a:off x="1847850" y="-1143000"/>
            <a:ext cx="8229600" cy="1143000"/>
          </a:xfrm>
        </p:spPr>
        <p:txBody>
          <a:bodyPr/>
          <a:lstStyle/>
          <a:p>
            <a:pPr eaLnBrk="1" hangingPunct="1"/>
            <a:endParaRPr lang="el-GR" altLang="el-GR"/>
          </a:p>
        </p:txBody>
      </p:sp>
      <p:sp>
        <p:nvSpPr>
          <p:cNvPr id="14339" name="Rectangle 4">
            <a:extLst>
              <a:ext uri="{FF2B5EF4-FFF2-40B4-BE49-F238E27FC236}">
                <a16:creationId xmlns:a16="http://schemas.microsoft.com/office/drawing/2014/main" id="{8CD7F879-21EE-4358-B2A7-2CF2699C6257}"/>
              </a:ext>
            </a:extLst>
          </p:cNvPr>
          <p:cNvSpPr>
            <a:spLocks noGrp="1" noChangeArrowheads="1"/>
          </p:cNvSpPr>
          <p:nvPr>
            <p:ph sz="quarter" idx="2"/>
          </p:nvPr>
        </p:nvSpPr>
        <p:spPr>
          <a:xfrm>
            <a:off x="6167438" y="260351"/>
            <a:ext cx="3960812" cy="5040313"/>
          </a:xfrm>
        </p:spPr>
        <p:txBody>
          <a:bodyPr/>
          <a:lstStyle/>
          <a:p>
            <a:pPr algn="ctr" eaLnBrk="1" hangingPunct="1">
              <a:buFontTx/>
              <a:buNone/>
            </a:pPr>
            <a:r>
              <a:rPr lang="el-GR" altLang="el-GR" b="1" i="1">
                <a:solidFill>
                  <a:srgbClr val="7030A0"/>
                </a:solidFill>
              </a:rPr>
              <a:t>ΓΕΡΜΑΝΙΑ</a:t>
            </a:r>
          </a:p>
          <a:p>
            <a:pPr algn="ctr" eaLnBrk="1" hangingPunct="1">
              <a:buFontTx/>
              <a:buNone/>
            </a:pPr>
            <a:endParaRPr lang="el-GR" altLang="el-GR" b="1"/>
          </a:p>
          <a:p>
            <a:pPr eaLnBrk="1" hangingPunct="1">
              <a:buFontTx/>
              <a:buNone/>
            </a:pPr>
            <a:r>
              <a:rPr lang="en-US" altLang="el-GR" sz="2400" b="1">
                <a:solidFill>
                  <a:srgbClr val="FFC000"/>
                </a:solidFill>
              </a:rPr>
              <a:t>Shelling</a:t>
            </a:r>
            <a:r>
              <a:rPr lang="it-IT" altLang="el-GR" sz="2400">
                <a:solidFill>
                  <a:srgbClr val="FFC000"/>
                </a:solidFill>
              </a:rPr>
              <a:t>:</a:t>
            </a:r>
            <a:r>
              <a:rPr lang="it-IT" altLang="el-GR" sz="2400"/>
              <a:t> </a:t>
            </a:r>
            <a:r>
              <a:rPr lang="el-GR" altLang="el-GR" sz="2400"/>
              <a:t>«Το κλασικό μελετάει τα περασμένα, το ρομαντικό τα παραμελεί».</a:t>
            </a:r>
          </a:p>
          <a:p>
            <a:pPr eaLnBrk="1" hangingPunct="1">
              <a:buFontTx/>
              <a:buNone/>
            </a:pPr>
            <a:endParaRPr lang="el-GR" altLang="el-GR" sz="2400"/>
          </a:p>
          <a:p>
            <a:pPr eaLnBrk="1" hangingPunct="1">
              <a:buFontTx/>
              <a:buNone/>
            </a:pPr>
            <a:endParaRPr lang="el-GR" altLang="el-GR" sz="2400"/>
          </a:p>
          <a:p>
            <a:pPr eaLnBrk="1" hangingPunct="1">
              <a:buFontTx/>
              <a:buNone/>
            </a:pPr>
            <a:r>
              <a:rPr lang="en-US" altLang="el-GR" sz="2400" b="1">
                <a:solidFill>
                  <a:srgbClr val="FFC000"/>
                </a:solidFill>
              </a:rPr>
              <a:t>Heine</a:t>
            </a:r>
            <a:r>
              <a:rPr lang="el-GR" altLang="el-GR" sz="2400" b="1"/>
              <a:t>:</a:t>
            </a:r>
            <a:r>
              <a:rPr lang="el-GR" altLang="el-GR" sz="2400"/>
              <a:t> «Η κλασική τέχνη απεικονίζει το περατωμένο, η ρομαντική το απέραντο».</a:t>
            </a:r>
            <a:endParaRPr lang="el-GR" altLang="el-GR" sz="2400" i="1"/>
          </a:p>
          <a:p>
            <a:pPr eaLnBrk="1" hangingPunct="1"/>
            <a:endParaRPr lang="en-US" altLang="el-GR" sz="2400"/>
          </a:p>
        </p:txBody>
      </p:sp>
      <p:sp>
        <p:nvSpPr>
          <p:cNvPr id="14340" name="Rectangle 5">
            <a:extLst>
              <a:ext uri="{FF2B5EF4-FFF2-40B4-BE49-F238E27FC236}">
                <a16:creationId xmlns:a16="http://schemas.microsoft.com/office/drawing/2014/main" id="{4F9D177D-29BC-4CF4-AF4F-4ADB12C671E9}"/>
              </a:ext>
            </a:extLst>
          </p:cNvPr>
          <p:cNvSpPr>
            <a:spLocks noGrp="1" noChangeArrowheads="1"/>
          </p:cNvSpPr>
          <p:nvPr>
            <p:ph sz="quarter" idx="3"/>
          </p:nvPr>
        </p:nvSpPr>
        <p:spPr>
          <a:xfrm>
            <a:off x="1921079" y="3933825"/>
            <a:ext cx="3598660" cy="2542476"/>
          </a:xfrm>
        </p:spPr>
        <p:txBody>
          <a:bodyPr/>
          <a:lstStyle/>
          <a:p>
            <a:pPr eaLnBrk="1" hangingPunct="1"/>
            <a:r>
              <a:rPr lang="en-US" altLang="el-GR" sz="2400" b="1" dirty="0">
                <a:solidFill>
                  <a:srgbClr val="FFC000"/>
                </a:solidFill>
              </a:rPr>
              <a:t>Heinrich</a:t>
            </a:r>
            <a:r>
              <a:rPr lang="el-GR" altLang="el-GR" sz="2400" b="1" dirty="0">
                <a:solidFill>
                  <a:srgbClr val="FFC000"/>
                </a:solidFill>
              </a:rPr>
              <a:t> </a:t>
            </a:r>
            <a:r>
              <a:rPr lang="en-US" altLang="el-GR" sz="2400" b="1" dirty="0">
                <a:solidFill>
                  <a:srgbClr val="FFC000"/>
                </a:solidFill>
              </a:rPr>
              <a:t>Heine</a:t>
            </a:r>
            <a:r>
              <a:rPr lang="el-GR" altLang="el-GR" sz="2400" b="1" dirty="0">
                <a:solidFill>
                  <a:srgbClr val="FFC000"/>
                </a:solidFill>
              </a:rPr>
              <a:t> </a:t>
            </a:r>
            <a:r>
              <a:rPr lang="el-GR" altLang="el-GR" sz="2400" dirty="0"/>
              <a:t>(1797 – 1856). Γερμανός ποιητής, δοκιμιογράφος, κριτικός.   Λυρική ποίηση, σατυρικοί πνευματώδεις στίχοι.  Ριζοσπαστική πολιτική σκέψη. </a:t>
            </a:r>
            <a:endParaRPr lang="en-US" altLang="el-GR" sz="2400" dirty="0"/>
          </a:p>
        </p:txBody>
      </p:sp>
      <p:pic>
        <p:nvPicPr>
          <p:cNvPr id="51206" name="Picture 6" descr="Heinrich_Heine">
            <a:extLst>
              <a:ext uri="{FF2B5EF4-FFF2-40B4-BE49-F238E27FC236}">
                <a16:creationId xmlns:a16="http://schemas.microsoft.com/office/drawing/2014/main" id="{7D2545D6-90CF-46D2-AD87-01A137429C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4" y="188914"/>
            <a:ext cx="3368251" cy="3671887"/>
          </a:xfr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additive="base">
                                        <p:cTn id="7" dur="500" fill="hold"/>
                                        <p:tgtEl>
                                          <p:spTgt spid="51206"/>
                                        </p:tgtEl>
                                        <p:attrNameLst>
                                          <p:attrName>ppt_x</p:attrName>
                                        </p:attrNameLst>
                                      </p:cBhvr>
                                      <p:tavLst>
                                        <p:tav tm="0">
                                          <p:val>
                                            <p:strVal val="#ppt_x"/>
                                          </p:val>
                                        </p:tav>
                                        <p:tav tm="100000">
                                          <p:val>
                                            <p:strVal val="#ppt_x"/>
                                          </p:val>
                                        </p:tav>
                                      </p:tavLst>
                                    </p:anim>
                                    <p:anim calcmode="lin" valueType="num">
                                      <p:cBhvr additive="base">
                                        <p:cTn id="8"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4203</Words>
  <Application>Microsoft Office PowerPoint</Application>
  <PresentationFormat>Ευρεία οθόνη</PresentationFormat>
  <Paragraphs>266</Paragraphs>
  <Slides>39</Slides>
  <Notes>6</Notes>
  <HiddenSlides>1</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39</vt:i4>
      </vt:variant>
    </vt:vector>
  </HeadingPairs>
  <TitlesOfParts>
    <vt:vector size="47" baseType="lpstr">
      <vt:lpstr>Arial</vt:lpstr>
      <vt:lpstr>Arial</vt:lpstr>
      <vt:lpstr>Arial Narrow</vt:lpstr>
      <vt:lpstr>Calibri</vt:lpstr>
      <vt:lpstr>Calibri Light</vt:lpstr>
      <vt:lpstr>Times New Roman</vt:lpstr>
      <vt:lpstr>Wingdings</vt:lpstr>
      <vt:lpstr>Θέμα του Office</vt:lpstr>
      <vt:lpstr>Παρουσίαση του PowerPoint</vt:lpstr>
      <vt:lpstr>Παρουσίαση του PowerPoint</vt:lpstr>
      <vt:lpstr>  ΝΕΟΚΛΑΣΙΚΙΣΜΟΣ ΠΡΟΡΟΜΑΝΤΙΣΜΟΣ - ΡΟΜΑΝΤΙΣΜΟΣ</vt:lpstr>
      <vt:lpstr>Πηγές: </vt:lpstr>
      <vt:lpstr>Ευρωπαϊκός Ρομαντισμός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ΙΤΑΛΙΑ: Romanticismo </vt:lpstr>
      <vt:lpstr>Παρουσίαση του PowerPoint</vt:lpstr>
      <vt:lpstr>Η προϊστορία του κινήματος </vt:lpstr>
      <vt:lpstr>Νεοκλασικισμός (17ος και 18ος αιώνας), κυρίως στη Γαλλία</vt:lpstr>
      <vt:lpstr>Παρουσίαση του PowerPoint</vt:lpstr>
      <vt:lpstr>Τι παρατηρείς στον πίνακα;  (Portrait de Madame Récamier ή Portrait de Juliette Récamier) Ευταξία Ηρεμία Καθαρότητα γραμμών κλασικότητα μορφών γεωμετρικότητα διάταξης χρωματική γαλήνη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Μαίρη Γουόλστονκραφτ Σέλλεϋ (Mary Wollstonecraft Shelley)    Βασανισμένος ο ήρωας του βιβλίου της  από τύψεις και φρικτές ενοχές για την απέραντη βλασφημία που έχει διαπράξει απέναντι στο Θεό προσπαθώντας να τον μιμηθεί δίνοντας ή αφαιρώντας ζωή, θα δει ένα-ένα τα αγαπημένα του πρόσωπα να οδηγούνται στο θάνατο από το χέρι του δημιουργήματος του.  Ο ίδιος θα χαθεί στην προσπάθεια του να εξοντώσει τον εφιάλτη.   </vt:lpstr>
      <vt:lpstr>Παρουσίαση του PowerPoint</vt:lpstr>
      <vt:lpstr>Παρουσίαση του PowerPoint</vt:lpstr>
      <vt:lpstr>Θύελλα και Ορμή (Sturm und Drang, 1765-1785)</vt:lpstr>
      <vt:lpstr>Παρουσίαση του PowerPoint</vt:lpstr>
      <vt:lpstr>Παρουσίαση του PowerPoint</vt:lpstr>
      <vt:lpstr>ΦΥΣΗ</vt:lpstr>
      <vt:lpstr>Φύση και Πριμιτιβισμός Thomas Cole, The Savage State (1834, “native American life”)</vt:lpstr>
      <vt:lpstr>Φύση και το μοναχικό υποκείμενο Caspar David Friedrich, Wanderer above the sea (1818)</vt:lpstr>
      <vt:lpstr>Είδη: ποίηση και μυθιστόρημα</vt:lpstr>
      <vt:lpstr>Ρομαντισμός Φράσεις κλειδιά</vt:lpstr>
      <vt:lpstr>Παρουσίαση του PowerPoint</vt:lpstr>
      <vt:lpstr>Ρομαντισμός: Συγκεκριμένα χαρακτηριστικά</vt:lpstr>
      <vt:lpstr>Η ΑΝΤΙΛΗΨΗ ΓΙΑ ΤΟΝ ΚΑΛΛΙΤΕΧΝΗ 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Georgia Gotsi</dc:creator>
  <cp:lastModifiedBy>Georgia Gotsi</cp:lastModifiedBy>
  <cp:revision>18</cp:revision>
  <dcterms:created xsi:type="dcterms:W3CDTF">2020-10-08T13:40:12Z</dcterms:created>
  <dcterms:modified xsi:type="dcterms:W3CDTF">2021-10-19T10:41:44Z</dcterms:modified>
</cp:coreProperties>
</file>