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2" r:id="rId7"/>
    <p:sldId id="263" r:id="rId8"/>
    <p:sldId id="267" r:id="rId9"/>
    <p:sldId id="264" r:id="rId10"/>
    <p:sldId id="265" r:id="rId11"/>
    <p:sldId id="268" r:id="rId12"/>
    <p:sldId id="260"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18D6A0-0005-4E1C-A146-D9967B51319A}" v="46" dt="2025-12-16T18:08:41.9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16CCE3F7-A6D5-43B2-B762-A2297A25CAF6}"/>
    <pc:docChg chg="undo custSel addSld delSld modSld sldOrd">
      <pc:chgData name="Γκότση Γεωργία" userId="472e339c-d673-48e8-9309-c3b1731a2deb" providerId="ADAL" clId="{16CCE3F7-A6D5-43B2-B762-A2297A25CAF6}" dt="2025-12-16T18:09:12.483" v="2717" actId="20577"/>
      <pc:docMkLst>
        <pc:docMk/>
      </pc:docMkLst>
      <pc:sldChg chg="modSp mod">
        <pc:chgData name="Γκότση Γεωργία" userId="472e339c-d673-48e8-9309-c3b1731a2deb" providerId="ADAL" clId="{16CCE3F7-A6D5-43B2-B762-A2297A25CAF6}" dt="2025-12-16T13:20:19.705" v="513" actId="27636"/>
        <pc:sldMkLst>
          <pc:docMk/>
          <pc:sldMk cId="681384551" sldId="257"/>
        </pc:sldMkLst>
        <pc:spChg chg="mod">
          <ac:chgData name="Γκότση Γεωργία" userId="472e339c-d673-48e8-9309-c3b1731a2deb" providerId="ADAL" clId="{16CCE3F7-A6D5-43B2-B762-A2297A25CAF6}" dt="2025-12-16T13:20:19.705" v="513" actId="27636"/>
          <ac:spMkLst>
            <pc:docMk/>
            <pc:sldMk cId="681384551" sldId="257"/>
            <ac:spMk id="3" creationId="{AFC670B9-05D7-3238-DD68-C1341AD779B4}"/>
          </ac:spMkLst>
        </pc:spChg>
      </pc:sldChg>
      <pc:sldChg chg="modSp mod">
        <pc:chgData name="Γκότση Γεωργία" userId="472e339c-d673-48e8-9309-c3b1731a2deb" providerId="ADAL" clId="{16CCE3F7-A6D5-43B2-B762-A2297A25CAF6}" dt="2025-12-16T14:59:39.353" v="2244" actId="20577"/>
        <pc:sldMkLst>
          <pc:docMk/>
          <pc:sldMk cId="4257147822" sldId="258"/>
        </pc:sldMkLst>
        <pc:spChg chg="mod">
          <ac:chgData name="Γκότση Γεωργία" userId="472e339c-d673-48e8-9309-c3b1731a2deb" providerId="ADAL" clId="{16CCE3F7-A6D5-43B2-B762-A2297A25CAF6}" dt="2025-12-16T13:14:32.558" v="182" actId="20577"/>
          <ac:spMkLst>
            <pc:docMk/>
            <pc:sldMk cId="4257147822" sldId="258"/>
            <ac:spMk id="2" creationId="{1EEA6D8D-307D-FBE7-D34A-45247D7E51E2}"/>
          </ac:spMkLst>
        </pc:spChg>
        <pc:spChg chg="mod">
          <ac:chgData name="Γκότση Γεωργία" userId="472e339c-d673-48e8-9309-c3b1731a2deb" providerId="ADAL" clId="{16CCE3F7-A6D5-43B2-B762-A2297A25CAF6}" dt="2025-12-16T14:59:39.353" v="2244" actId="20577"/>
          <ac:spMkLst>
            <pc:docMk/>
            <pc:sldMk cId="4257147822" sldId="258"/>
            <ac:spMk id="3" creationId="{2D85096D-40DA-45D4-776C-B3B4F71077C1}"/>
          </ac:spMkLst>
        </pc:spChg>
      </pc:sldChg>
      <pc:sldChg chg="modSp new mod ord">
        <pc:chgData name="Γκότση Γεωργία" userId="472e339c-d673-48e8-9309-c3b1731a2deb" providerId="ADAL" clId="{16CCE3F7-A6D5-43B2-B762-A2297A25CAF6}" dt="2025-12-16T14:54:52.457" v="1844" actId="20577"/>
        <pc:sldMkLst>
          <pc:docMk/>
          <pc:sldMk cId="3043006817" sldId="259"/>
        </pc:sldMkLst>
        <pc:spChg chg="mod">
          <ac:chgData name="Γκότση Γεωργία" userId="472e339c-d673-48e8-9309-c3b1731a2deb" providerId="ADAL" clId="{16CCE3F7-A6D5-43B2-B762-A2297A25CAF6}" dt="2025-12-16T13:46:27.522" v="1118" actId="14100"/>
          <ac:spMkLst>
            <pc:docMk/>
            <pc:sldMk cId="3043006817" sldId="259"/>
            <ac:spMk id="2" creationId="{38EB25C7-DC83-311C-3752-F34087B8D054}"/>
          </ac:spMkLst>
        </pc:spChg>
        <pc:spChg chg="mod">
          <ac:chgData name="Γκότση Γεωργία" userId="472e339c-d673-48e8-9309-c3b1731a2deb" providerId="ADAL" clId="{16CCE3F7-A6D5-43B2-B762-A2297A25CAF6}" dt="2025-12-16T14:54:52.457" v="1844" actId="20577"/>
          <ac:spMkLst>
            <pc:docMk/>
            <pc:sldMk cId="3043006817" sldId="259"/>
            <ac:spMk id="3" creationId="{B81D552D-1426-505C-DE57-E10609E4DCA3}"/>
          </ac:spMkLst>
        </pc:spChg>
      </pc:sldChg>
      <pc:sldChg chg="modSp new mod">
        <pc:chgData name="Γκότση Γεωργία" userId="472e339c-d673-48e8-9309-c3b1731a2deb" providerId="ADAL" clId="{16CCE3F7-A6D5-43B2-B762-A2297A25CAF6}" dt="2025-12-16T18:07:34.579" v="2680" actId="113"/>
        <pc:sldMkLst>
          <pc:docMk/>
          <pc:sldMk cId="2082820053" sldId="260"/>
        </pc:sldMkLst>
        <pc:spChg chg="mod">
          <ac:chgData name="Γκότση Γεωργία" userId="472e339c-d673-48e8-9309-c3b1731a2deb" providerId="ADAL" clId="{16CCE3F7-A6D5-43B2-B762-A2297A25CAF6}" dt="2025-12-16T13:56:14.609" v="1292" actId="14100"/>
          <ac:spMkLst>
            <pc:docMk/>
            <pc:sldMk cId="2082820053" sldId="260"/>
            <ac:spMk id="2" creationId="{0EF467CE-7225-FFD7-E7BA-9D1C325BD8A2}"/>
          </ac:spMkLst>
        </pc:spChg>
        <pc:spChg chg="mod">
          <ac:chgData name="Γκότση Γεωργία" userId="472e339c-d673-48e8-9309-c3b1731a2deb" providerId="ADAL" clId="{16CCE3F7-A6D5-43B2-B762-A2297A25CAF6}" dt="2025-12-16T18:07:34.579" v="2680" actId="113"/>
          <ac:spMkLst>
            <pc:docMk/>
            <pc:sldMk cId="2082820053" sldId="260"/>
            <ac:spMk id="3" creationId="{B2C89230-44F7-E3CC-52AC-E73728151129}"/>
          </ac:spMkLst>
        </pc:spChg>
      </pc:sldChg>
      <pc:sldChg chg="modSp new mod">
        <pc:chgData name="Γκότση Γεωργία" userId="472e339c-d673-48e8-9309-c3b1731a2deb" providerId="ADAL" clId="{16CCE3F7-A6D5-43B2-B762-A2297A25CAF6}" dt="2025-12-16T14:57:17.733" v="2109" actId="20577"/>
        <pc:sldMkLst>
          <pc:docMk/>
          <pc:sldMk cId="1892560634" sldId="261"/>
        </pc:sldMkLst>
        <pc:spChg chg="mod">
          <ac:chgData name="Γκότση Γεωργία" userId="472e339c-d673-48e8-9309-c3b1731a2deb" providerId="ADAL" clId="{16CCE3F7-A6D5-43B2-B762-A2297A25CAF6}" dt="2025-12-16T13:14:42.120" v="194" actId="20577"/>
          <ac:spMkLst>
            <pc:docMk/>
            <pc:sldMk cId="1892560634" sldId="261"/>
            <ac:spMk id="2" creationId="{9CAEE250-6EE6-2216-9A83-8192FAD7F363}"/>
          </ac:spMkLst>
        </pc:spChg>
        <pc:spChg chg="mod">
          <ac:chgData name="Γκότση Γεωργία" userId="472e339c-d673-48e8-9309-c3b1731a2deb" providerId="ADAL" clId="{16CCE3F7-A6D5-43B2-B762-A2297A25CAF6}" dt="2025-12-16T14:57:17.733" v="2109" actId="20577"/>
          <ac:spMkLst>
            <pc:docMk/>
            <pc:sldMk cId="1892560634" sldId="261"/>
            <ac:spMk id="3" creationId="{69AE8124-5B72-FA80-EE9E-F4DCF4C11B47}"/>
          </ac:spMkLst>
        </pc:spChg>
      </pc:sldChg>
      <pc:sldChg chg="delSp modSp new mod ord">
        <pc:chgData name="Γκότση Γεωργία" userId="472e339c-d673-48e8-9309-c3b1731a2deb" providerId="ADAL" clId="{16CCE3F7-A6D5-43B2-B762-A2297A25CAF6}" dt="2025-12-16T13:46:21.165" v="1117" actId="20577"/>
        <pc:sldMkLst>
          <pc:docMk/>
          <pc:sldMk cId="1857072080" sldId="262"/>
        </pc:sldMkLst>
        <pc:spChg chg="del">
          <ac:chgData name="Γκότση Γεωργία" userId="472e339c-d673-48e8-9309-c3b1731a2deb" providerId="ADAL" clId="{16CCE3F7-A6D5-43B2-B762-A2297A25CAF6}" dt="2025-12-16T13:21:32.739" v="544" actId="478"/>
          <ac:spMkLst>
            <pc:docMk/>
            <pc:sldMk cId="1857072080" sldId="262"/>
            <ac:spMk id="2" creationId="{2283D261-8DA6-BBED-AE0E-8AC2AF47E5B1}"/>
          </ac:spMkLst>
        </pc:spChg>
        <pc:spChg chg="mod">
          <ac:chgData name="Γκότση Γεωργία" userId="472e339c-d673-48e8-9309-c3b1731a2deb" providerId="ADAL" clId="{16CCE3F7-A6D5-43B2-B762-A2297A25CAF6}" dt="2025-12-16T13:46:21.165" v="1117" actId="20577"/>
          <ac:spMkLst>
            <pc:docMk/>
            <pc:sldMk cId="1857072080" sldId="262"/>
            <ac:spMk id="3" creationId="{C11DF967-8228-4CCA-3F95-BE74EF093DB2}"/>
          </ac:spMkLst>
        </pc:spChg>
      </pc:sldChg>
      <pc:sldChg chg="modSp new mod ord">
        <pc:chgData name="Γκότση Γεωργία" userId="472e339c-d673-48e8-9309-c3b1731a2deb" providerId="ADAL" clId="{16CCE3F7-A6D5-43B2-B762-A2297A25CAF6}" dt="2025-12-16T17:59:06.645" v="2560" actId="20577"/>
        <pc:sldMkLst>
          <pc:docMk/>
          <pc:sldMk cId="2849809395" sldId="263"/>
        </pc:sldMkLst>
        <pc:spChg chg="mod">
          <ac:chgData name="Γκότση Γεωργία" userId="472e339c-d673-48e8-9309-c3b1731a2deb" providerId="ADAL" clId="{16CCE3F7-A6D5-43B2-B762-A2297A25CAF6}" dt="2025-12-16T13:26:50.329" v="696" actId="20577"/>
          <ac:spMkLst>
            <pc:docMk/>
            <pc:sldMk cId="2849809395" sldId="263"/>
            <ac:spMk id="2" creationId="{00CD8E85-7A7B-EC0C-BC26-FA614DBFAC90}"/>
          </ac:spMkLst>
        </pc:spChg>
        <pc:spChg chg="mod">
          <ac:chgData name="Γκότση Γεωργία" userId="472e339c-d673-48e8-9309-c3b1731a2deb" providerId="ADAL" clId="{16CCE3F7-A6D5-43B2-B762-A2297A25CAF6}" dt="2025-12-16T17:59:06.645" v="2560" actId="20577"/>
          <ac:spMkLst>
            <pc:docMk/>
            <pc:sldMk cId="2849809395" sldId="263"/>
            <ac:spMk id="3" creationId="{52AF8C41-A230-D204-1B81-673EB280D617}"/>
          </ac:spMkLst>
        </pc:spChg>
      </pc:sldChg>
      <pc:sldChg chg="modSp new mod">
        <pc:chgData name="Γκότση Γεωργία" userId="472e339c-d673-48e8-9309-c3b1731a2deb" providerId="ADAL" clId="{16CCE3F7-A6D5-43B2-B762-A2297A25CAF6}" dt="2025-12-16T13:37:09.969" v="992" actId="20577"/>
        <pc:sldMkLst>
          <pc:docMk/>
          <pc:sldMk cId="2999883150" sldId="264"/>
        </pc:sldMkLst>
        <pc:spChg chg="mod">
          <ac:chgData name="Γκότση Γεωργία" userId="472e339c-d673-48e8-9309-c3b1731a2deb" providerId="ADAL" clId="{16CCE3F7-A6D5-43B2-B762-A2297A25CAF6}" dt="2025-12-16T13:33:43.764" v="869" actId="20577"/>
          <ac:spMkLst>
            <pc:docMk/>
            <pc:sldMk cId="2999883150" sldId="264"/>
            <ac:spMk id="2" creationId="{94F85701-1F98-9F84-EC8F-2D0B4AE6696B}"/>
          </ac:spMkLst>
        </pc:spChg>
        <pc:spChg chg="mod">
          <ac:chgData name="Γκότση Γεωργία" userId="472e339c-d673-48e8-9309-c3b1731a2deb" providerId="ADAL" clId="{16CCE3F7-A6D5-43B2-B762-A2297A25CAF6}" dt="2025-12-16T13:37:09.969" v="992" actId="20577"/>
          <ac:spMkLst>
            <pc:docMk/>
            <pc:sldMk cId="2999883150" sldId="264"/>
            <ac:spMk id="3" creationId="{056A7DA5-58FC-E69B-D6D8-73B66CA2A962}"/>
          </ac:spMkLst>
        </pc:spChg>
      </pc:sldChg>
      <pc:sldChg chg="addSp delSp modSp new mod setBg">
        <pc:chgData name="Γκότση Γεωργία" userId="472e339c-d673-48e8-9309-c3b1731a2deb" providerId="ADAL" clId="{16CCE3F7-A6D5-43B2-B762-A2297A25CAF6}" dt="2025-12-16T13:39:51.820" v="1004" actId="26606"/>
        <pc:sldMkLst>
          <pc:docMk/>
          <pc:sldMk cId="1835720370" sldId="265"/>
        </pc:sldMkLst>
        <pc:spChg chg="mod ord">
          <ac:chgData name="Γκότση Γεωργία" userId="472e339c-d673-48e8-9309-c3b1731a2deb" providerId="ADAL" clId="{16CCE3F7-A6D5-43B2-B762-A2297A25CAF6}" dt="2025-12-16T13:39:51.820" v="1004" actId="26606"/>
          <ac:spMkLst>
            <pc:docMk/>
            <pc:sldMk cId="1835720370" sldId="265"/>
            <ac:spMk id="2" creationId="{CB06D016-E0E7-A245-89BE-0A704BBB63FE}"/>
          </ac:spMkLst>
        </pc:spChg>
        <pc:spChg chg="del">
          <ac:chgData name="Γκότση Γεωργία" userId="472e339c-d673-48e8-9309-c3b1731a2deb" providerId="ADAL" clId="{16CCE3F7-A6D5-43B2-B762-A2297A25CAF6}" dt="2025-12-16T13:37:33.601" v="994"/>
          <ac:spMkLst>
            <pc:docMk/>
            <pc:sldMk cId="1835720370" sldId="265"/>
            <ac:spMk id="3" creationId="{8F6BFCA1-57FC-2598-D85D-05B289CB3BDE}"/>
          </ac:spMkLst>
        </pc:spChg>
        <pc:spChg chg="add del">
          <ac:chgData name="Γκότση Γεωργία" userId="472e339c-d673-48e8-9309-c3b1731a2deb" providerId="ADAL" clId="{16CCE3F7-A6D5-43B2-B762-A2297A25CAF6}" dt="2025-12-16T13:39:15.496" v="997"/>
          <ac:spMkLst>
            <pc:docMk/>
            <pc:sldMk cId="1835720370" sldId="265"/>
            <ac:spMk id="11" creationId="{15AE7655-FAEC-4674-7874-95CA53FDC253}"/>
          </ac:spMkLst>
        </pc:spChg>
        <pc:spChg chg="add del">
          <ac:chgData name="Γκότση Γεωργία" userId="472e339c-d673-48e8-9309-c3b1731a2deb" providerId="ADAL" clId="{16CCE3F7-A6D5-43B2-B762-A2297A25CAF6}" dt="2025-12-16T13:39:23.680" v="1000" actId="26606"/>
          <ac:spMkLst>
            <pc:docMk/>
            <pc:sldMk cId="1835720370" sldId="265"/>
            <ac:spMk id="14" creationId="{63F5877B-98C7-49DD-83AB-0F6F57CB6543}"/>
          </ac:spMkLst>
        </pc:spChg>
        <pc:spChg chg="add del">
          <ac:chgData name="Γκότση Γεωργία" userId="472e339c-d673-48e8-9309-c3b1731a2deb" providerId="ADAL" clId="{16CCE3F7-A6D5-43B2-B762-A2297A25CAF6}" dt="2025-12-16T13:39:23.680" v="1000" actId="26606"/>
          <ac:spMkLst>
            <pc:docMk/>
            <pc:sldMk cId="1835720370" sldId="265"/>
            <ac:spMk id="16" creationId="{4EA91930-66BC-4C41-B4F5-C31EB216F64B}"/>
          </ac:spMkLst>
        </pc:spChg>
        <pc:spChg chg="add del">
          <ac:chgData name="Γκότση Γεωργία" userId="472e339c-d673-48e8-9309-c3b1731a2deb" providerId="ADAL" clId="{16CCE3F7-A6D5-43B2-B762-A2297A25CAF6}" dt="2025-12-16T13:39:23.680" v="1000" actId="26606"/>
          <ac:spMkLst>
            <pc:docMk/>
            <pc:sldMk cId="1835720370" sldId="265"/>
            <ac:spMk id="18" creationId="{6313CF8F-B436-401E-9575-DE0F8E8B5B17}"/>
          </ac:spMkLst>
        </pc:spChg>
        <pc:spChg chg="add del">
          <ac:chgData name="Γκότση Γεωργία" userId="472e339c-d673-48e8-9309-c3b1731a2deb" providerId="ADAL" clId="{16CCE3F7-A6D5-43B2-B762-A2297A25CAF6}" dt="2025-12-16T13:39:23.680" v="1000" actId="26606"/>
          <ac:spMkLst>
            <pc:docMk/>
            <pc:sldMk cId="1835720370" sldId="265"/>
            <ac:spMk id="20" creationId="{2A38CFE9-C30A-4551-ACCB-D5808FBC39CD}"/>
          </ac:spMkLst>
        </pc:spChg>
        <pc:spChg chg="add del">
          <ac:chgData name="Γκότση Γεωργία" userId="472e339c-d673-48e8-9309-c3b1731a2deb" providerId="ADAL" clId="{16CCE3F7-A6D5-43B2-B762-A2297A25CAF6}" dt="2025-12-16T13:39:23.680" v="1000" actId="26606"/>
          <ac:spMkLst>
            <pc:docMk/>
            <pc:sldMk cId="1835720370" sldId="265"/>
            <ac:spMk id="22" creationId="{67EF550F-47CE-4FB2-9DAC-12AD835C833D}"/>
          </ac:spMkLst>
        </pc:spChg>
        <pc:spChg chg="add del">
          <ac:chgData name="Γκότση Γεωργία" userId="472e339c-d673-48e8-9309-c3b1731a2deb" providerId="ADAL" clId="{16CCE3F7-A6D5-43B2-B762-A2297A25CAF6}" dt="2025-12-16T13:39:23.666" v="999" actId="26606"/>
          <ac:spMkLst>
            <pc:docMk/>
            <pc:sldMk cId="1835720370" sldId="265"/>
            <ac:spMk id="29" creationId="{B3F59054-3394-4D87-8BD0-A28DCD47F1BC}"/>
          </ac:spMkLst>
        </pc:spChg>
        <pc:spChg chg="add del">
          <ac:chgData name="Γκότση Γεωργία" userId="472e339c-d673-48e8-9309-c3b1731a2deb" providerId="ADAL" clId="{16CCE3F7-A6D5-43B2-B762-A2297A25CAF6}" dt="2025-12-16T13:39:23.666" v="999" actId="26606"/>
          <ac:spMkLst>
            <pc:docMk/>
            <pc:sldMk cId="1835720370" sldId="265"/>
            <ac:spMk id="31" creationId="{2FE0ABA9-CAF1-4816-837D-5F28AAA08E0A}"/>
          </ac:spMkLst>
        </pc:spChg>
        <pc:spChg chg="add del">
          <ac:chgData name="Γκότση Γεωργία" userId="472e339c-d673-48e8-9309-c3b1731a2deb" providerId="ADAL" clId="{16CCE3F7-A6D5-43B2-B762-A2297A25CAF6}" dt="2025-12-16T13:39:23.666" v="999" actId="26606"/>
          <ac:spMkLst>
            <pc:docMk/>
            <pc:sldMk cId="1835720370" sldId="265"/>
            <ac:spMk id="35" creationId="{98DE6C44-43F8-4DE4-AB81-66853FFEA09A}"/>
          </ac:spMkLst>
        </pc:spChg>
        <pc:spChg chg="add del">
          <ac:chgData name="Γκότση Γεωργία" userId="472e339c-d673-48e8-9309-c3b1731a2deb" providerId="ADAL" clId="{16CCE3F7-A6D5-43B2-B762-A2297A25CAF6}" dt="2025-12-16T13:39:23.666" v="999" actId="26606"/>
          <ac:spMkLst>
            <pc:docMk/>
            <pc:sldMk cId="1835720370" sldId="265"/>
            <ac:spMk id="37" creationId="{2409529B-9B56-4F10-BE4D-F934DB89E57E}"/>
          </ac:spMkLst>
        </pc:spChg>
        <pc:spChg chg="del">
          <ac:chgData name="Γκότση Γεωργία" userId="472e339c-d673-48e8-9309-c3b1731a2deb" providerId="ADAL" clId="{16CCE3F7-A6D5-43B2-B762-A2297A25CAF6}" dt="2025-12-16T13:39:43.856" v="1002" actId="26606"/>
          <ac:spMkLst>
            <pc:docMk/>
            <pc:sldMk cId="1835720370" sldId="265"/>
            <ac:spMk id="39" creationId="{71A784BF-09DB-448D-99FC-B49DFC6605D5}"/>
          </ac:spMkLst>
        </pc:spChg>
        <pc:spChg chg="add del">
          <ac:chgData name="Γκότση Γεωργία" userId="472e339c-d673-48e8-9309-c3b1731a2deb" providerId="ADAL" clId="{16CCE3F7-A6D5-43B2-B762-A2297A25CAF6}" dt="2025-12-16T13:39:43.856" v="1002" actId="26606"/>
          <ac:spMkLst>
            <pc:docMk/>
            <pc:sldMk cId="1835720370" sldId="265"/>
            <ac:spMk id="40" creationId="{917859B3-4C91-478D-929D-BB6433F90849}"/>
          </ac:spMkLst>
        </pc:spChg>
        <pc:spChg chg="add del">
          <ac:chgData name="Γκότση Γεωργία" userId="472e339c-d673-48e8-9309-c3b1731a2deb" providerId="ADAL" clId="{16CCE3F7-A6D5-43B2-B762-A2297A25CAF6}" dt="2025-12-16T13:39:43.856" v="1002" actId="26606"/>
          <ac:spMkLst>
            <pc:docMk/>
            <pc:sldMk cId="1835720370" sldId="265"/>
            <ac:spMk id="41" creationId="{6283FBD2-A663-469F-855C-06D86E3C1161}"/>
          </ac:spMkLst>
        </pc:spChg>
        <pc:spChg chg="add del">
          <ac:chgData name="Γκότση Γεωργία" userId="472e339c-d673-48e8-9309-c3b1731a2deb" providerId="ADAL" clId="{16CCE3F7-A6D5-43B2-B762-A2297A25CAF6}" dt="2025-12-16T13:39:43.856" v="1002" actId="26606"/>
          <ac:spMkLst>
            <pc:docMk/>
            <pc:sldMk cId="1835720370" sldId="265"/>
            <ac:spMk id="42" creationId="{8A1279FC-7441-4E55-B082-2774E6316482}"/>
          </ac:spMkLst>
        </pc:spChg>
        <pc:spChg chg="add del">
          <ac:chgData name="Γκότση Γεωργία" userId="472e339c-d673-48e8-9309-c3b1731a2deb" providerId="ADAL" clId="{16CCE3F7-A6D5-43B2-B762-A2297A25CAF6}" dt="2025-12-16T13:39:37.924" v="1001"/>
          <ac:spMkLst>
            <pc:docMk/>
            <pc:sldMk cId="1835720370" sldId="265"/>
            <ac:spMk id="43" creationId="{19CECA57-0EF2-950F-0979-CF4F3A5F506C}"/>
          </ac:spMkLst>
        </pc:spChg>
        <pc:spChg chg="add del">
          <ac:chgData name="Γκότση Γεωργία" userId="472e339c-d673-48e8-9309-c3b1731a2deb" providerId="ADAL" clId="{16CCE3F7-A6D5-43B2-B762-A2297A25CAF6}" dt="2025-12-16T13:39:48.919" v="1003" actId="478"/>
          <ac:spMkLst>
            <pc:docMk/>
            <pc:sldMk cId="1835720370" sldId="265"/>
            <ac:spMk id="46" creationId="{DDA00F40-FA3F-0612-666A-9113E04D3A3F}"/>
          </ac:spMkLst>
        </pc:spChg>
        <pc:spChg chg="add del">
          <ac:chgData name="Γκότση Γεωργία" userId="472e339c-d673-48e8-9309-c3b1731a2deb" providerId="ADAL" clId="{16CCE3F7-A6D5-43B2-B762-A2297A25CAF6}" dt="2025-12-16T13:39:51.820" v="1004" actId="26606"/>
          <ac:spMkLst>
            <pc:docMk/>
            <pc:sldMk cId="1835720370" sldId="265"/>
            <ac:spMk id="49" creationId="{B0500737-D8A9-4F85-BE97-80D4C83DD5CF}"/>
          </ac:spMkLst>
        </pc:spChg>
        <pc:spChg chg="add del">
          <ac:chgData name="Γκότση Γεωργία" userId="472e339c-d673-48e8-9309-c3b1731a2deb" providerId="ADAL" clId="{16CCE3F7-A6D5-43B2-B762-A2297A25CAF6}" dt="2025-12-16T13:39:51.820" v="1004" actId="26606"/>
          <ac:spMkLst>
            <pc:docMk/>
            <pc:sldMk cId="1835720370" sldId="265"/>
            <ac:spMk id="51" creationId="{1C938212-FA12-4FF1-87C8-ACDE99D06F69}"/>
          </ac:spMkLst>
        </pc:spChg>
        <pc:spChg chg="add del">
          <ac:chgData name="Γκότση Γεωργία" userId="472e339c-d673-48e8-9309-c3b1731a2deb" providerId="ADAL" clId="{16CCE3F7-A6D5-43B2-B762-A2297A25CAF6}" dt="2025-12-16T13:39:51.820" v="1004" actId="26606"/>
          <ac:spMkLst>
            <pc:docMk/>
            <pc:sldMk cId="1835720370" sldId="265"/>
            <ac:spMk id="53" creationId="{369F152D-E540-4B48-BA11-2ADF043C6111}"/>
          </ac:spMkLst>
        </pc:spChg>
        <pc:spChg chg="add del">
          <ac:chgData name="Γκότση Γεωργία" userId="472e339c-d673-48e8-9309-c3b1731a2deb" providerId="ADAL" clId="{16CCE3F7-A6D5-43B2-B762-A2297A25CAF6}" dt="2025-12-16T13:39:51.820" v="1004" actId="26606"/>
          <ac:spMkLst>
            <pc:docMk/>
            <pc:sldMk cId="1835720370" sldId="265"/>
            <ac:spMk id="55" creationId="{0C059F7E-04C4-4C46-9B3E-E5CE267E347D}"/>
          </ac:spMkLst>
        </pc:spChg>
        <pc:spChg chg="add">
          <ac:chgData name="Γκότση Γεωργία" userId="472e339c-d673-48e8-9309-c3b1731a2deb" providerId="ADAL" clId="{16CCE3F7-A6D5-43B2-B762-A2297A25CAF6}" dt="2025-12-16T13:39:51.820" v="1004" actId="26606"/>
          <ac:spMkLst>
            <pc:docMk/>
            <pc:sldMk cId="1835720370" sldId="265"/>
            <ac:spMk id="60" creationId="{75BDD038-F345-433A-B715-30DEEC15292F}"/>
          </ac:spMkLst>
        </pc:spChg>
        <pc:spChg chg="add">
          <ac:chgData name="Γκότση Γεωργία" userId="472e339c-d673-48e8-9309-c3b1731a2deb" providerId="ADAL" clId="{16CCE3F7-A6D5-43B2-B762-A2297A25CAF6}" dt="2025-12-16T13:39:51.820" v="1004" actId="26606"/>
          <ac:spMkLst>
            <pc:docMk/>
            <pc:sldMk cId="1835720370" sldId="265"/>
            <ac:spMk id="62" creationId="{0B89AF2A-4ED1-4E6B-907C-ED98F10E750C}"/>
          </ac:spMkLst>
        </pc:spChg>
        <pc:picChg chg="add mod ord">
          <ac:chgData name="Γκότση Γεωργία" userId="472e339c-d673-48e8-9309-c3b1731a2deb" providerId="ADAL" clId="{16CCE3F7-A6D5-43B2-B762-A2297A25CAF6}" dt="2025-12-16T13:39:51.820" v="1004" actId="26606"/>
          <ac:picMkLst>
            <pc:docMk/>
            <pc:sldMk cId="1835720370" sldId="265"/>
            <ac:picMk id="5" creationId="{22775B3F-4B2F-DB48-62B8-4D9A37E989DC}"/>
          </ac:picMkLst>
        </pc:picChg>
        <pc:picChg chg="add mod">
          <ac:chgData name="Γκότση Γεωργία" userId="472e339c-d673-48e8-9309-c3b1731a2deb" providerId="ADAL" clId="{16CCE3F7-A6D5-43B2-B762-A2297A25CAF6}" dt="2025-12-16T13:39:51.820" v="1004" actId="26606"/>
          <ac:picMkLst>
            <pc:docMk/>
            <pc:sldMk cId="1835720370" sldId="265"/>
            <ac:picMk id="7" creationId="{51445BAF-3ACF-CD31-0528-ACDCE8BB9EF5}"/>
          </ac:picMkLst>
        </pc:picChg>
        <pc:picChg chg="add mod ord">
          <ac:chgData name="Γκότση Γεωργία" userId="472e339c-d673-48e8-9309-c3b1731a2deb" providerId="ADAL" clId="{16CCE3F7-A6D5-43B2-B762-A2297A25CAF6}" dt="2025-12-16T13:39:51.820" v="1004" actId="26606"/>
          <ac:picMkLst>
            <pc:docMk/>
            <pc:sldMk cId="1835720370" sldId="265"/>
            <ac:picMk id="9" creationId="{A2FC86B1-A258-0FE8-6F04-E33D0A50640E}"/>
          </ac:picMkLst>
        </pc:picChg>
        <pc:picChg chg="add mod">
          <ac:chgData name="Γκότση Γεωργία" userId="472e339c-d673-48e8-9309-c3b1731a2deb" providerId="ADAL" clId="{16CCE3F7-A6D5-43B2-B762-A2297A25CAF6}" dt="2025-12-16T13:39:37.924" v="1001"/>
          <ac:picMkLst>
            <pc:docMk/>
            <pc:sldMk cId="1835720370" sldId="265"/>
            <ac:picMk id="12" creationId="{230316F1-C21C-69BF-9AA5-2C749906F1DF}"/>
          </ac:picMkLst>
        </pc:picChg>
      </pc:sldChg>
      <pc:sldChg chg="modSp new del mod">
        <pc:chgData name="Γκότση Γεωργία" userId="472e339c-d673-48e8-9309-c3b1731a2deb" providerId="ADAL" clId="{16CCE3F7-A6D5-43B2-B762-A2297A25CAF6}" dt="2025-12-16T13:48:57.165" v="1188" actId="47"/>
        <pc:sldMkLst>
          <pc:docMk/>
          <pc:sldMk cId="3508548393" sldId="266"/>
        </pc:sldMkLst>
        <pc:spChg chg="mod">
          <ac:chgData name="Γκότση Γεωργία" userId="472e339c-d673-48e8-9309-c3b1731a2deb" providerId="ADAL" clId="{16CCE3F7-A6D5-43B2-B762-A2297A25CAF6}" dt="2025-12-16T13:47:31.750" v="1132" actId="27636"/>
          <ac:spMkLst>
            <pc:docMk/>
            <pc:sldMk cId="3508548393" sldId="266"/>
            <ac:spMk id="3" creationId="{74676D62-630F-B7C2-C7B1-94EF560B8F3D}"/>
          </ac:spMkLst>
        </pc:spChg>
      </pc:sldChg>
      <pc:sldChg chg="modSp new mod">
        <pc:chgData name="Γκότση Γεωργία" userId="472e339c-d673-48e8-9309-c3b1731a2deb" providerId="ADAL" clId="{16CCE3F7-A6D5-43B2-B762-A2297A25CAF6}" dt="2025-12-16T13:49:28.430" v="1205" actId="20577"/>
        <pc:sldMkLst>
          <pc:docMk/>
          <pc:sldMk cId="2247331071" sldId="267"/>
        </pc:sldMkLst>
        <pc:spChg chg="mod">
          <ac:chgData name="Γκότση Γεωργία" userId="472e339c-d673-48e8-9309-c3b1731a2deb" providerId="ADAL" clId="{16CCE3F7-A6D5-43B2-B762-A2297A25CAF6}" dt="2025-12-16T13:49:28.430" v="1205" actId="20577"/>
          <ac:spMkLst>
            <pc:docMk/>
            <pc:sldMk cId="2247331071" sldId="267"/>
            <ac:spMk id="2" creationId="{B61F774D-C7DC-A882-538E-7ED63A3B95ED}"/>
          </ac:spMkLst>
        </pc:spChg>
        <pc:spChg chg="mod">
          <ac:chgData name="Γκότση Γεωργία" userId="472e339c-d673-48e8-9309-c3b1731a2deb" providerId="ADAL" clId="{16CCE3F7-A6D5-43B2-B762-A2297A25CAF6}" dt="2025-12-16T13:47:06.992" v="1130" actId="27636"/>
          <ac:spMkLst>
            <pc:docMk/>
            <pc:sldMk cId="2247331071" sldId="267"/>
            <ac:spMk id="3" creationId="{B2E720F8-C9BE-13EF-17E5-D93837DA6A4D}"/>
          </ac:spMkLst>
        </pc:spChg>
      </pc:sldChg>
      <pc:sldChg chg="addSp delSp modSp new mod setBg">
        <pc:chgData name="Γκότση Γεωργία" userId="472e339c-d673-48e8-9309-c3b1731a2deb" providerId="ADAL" clId="{16CCE3F7-A6D5-43B2-B762-A2297A25CAF6}" dt="2025-12-16T18:09:12.483" v="2717" actId="20577"/>
        <pc:sldMkLst>
          <pc:docMk/>
          <pc:sldMk cId="110569246" sldId="268"/>
        </pc:sldMkLst>
        <pc:spChg chg="mod">
          <ac:chgData name="Γκότση Γεωργία" userId="472e339c-d673-48e8-9309-c3b1731a2deb" providerId="ADAL" clId="{16CCE3F7-A6D5-43B2-B762-A2297A25CAF6}" dt="2025-12-16T18:09:12.483" v="2717" actId="20577"/>
          <ac:spMkLst>
            <pc:docMk/>
            <pc:sldMk cId="110569246" sldId="268"/>
            <ac:spMk id="2" creationId="{7B1C007F-FDF8-A353-8ADE-77D804106A5C}"/>
          </ac:spMkLst>
        </pc:spChg>
        <pc:spChg chg="del mod">
          <ac:chgData name="Γκότση Γεωργία" userId="472e339c-d673-48e8-9309-c3b1731a2deb" providerId="ADAL" clId="{16CCE3F7-A6D5-43B2-B762-A2297A25CAF6}" dt="2025-12-16T18:08:41.921" v="2683"/>
          <ac:spMkLst>
            <pc:docMk/>
            <pc:sldMk cId="110569246" sldId="268"/>
            <ac:spMk id="3" creationId="{3C800225-4B93-1576-D382-060DB06FC3E8}"/>
          </ac:spMkLst>
        </pc:spChg>
        <pc:spChg chg="add">
          <ac:chgData name="Γκότση Γεωργία" userId="472e339c-d673-48e8-9309-c3b1731a2deb" providerId="ADAL" clId="{16CCE3F7-A6D5-43B2-B762-A2297A25CAF6}" dt="2025-12-16T18:08:48.435" v="2686" actId="26606"/>
          <ac:spMkLst>
            <pc:docMk/>
            <pc:sldMk cId="110569246" sldId="268"/>
            <ac:spMk id="11" creationId="{16C5FA50-8D52-4617-AF91-5C7B1C8352F1}"/>
          </ac:spMkLst>
        </pc:spChg>
        <pc:spChg chg="add">
          <ac:chgData name="Γκότση Γεωργία" userId="472e339c-d673-48e8-9309-c3b1731a2deb" providerId="ADAL" clId="{16CCE3F7-A6D5-43B2-B762-A2297A25CAF6}" dt="2025-12-16T18:08:48.435" v="2686" actId="26606"/>
          <ac:spMkLst>
            <pc:docMk/>
            <pc:sldMk cId="110569246" sldId="268"/>
            <ac:spMk id="13" creationId="{E223798C-12AD-4B0C-A50C-D676347D67CF}"/>
          </ac:spMkLst>
        </pc:spChg>
        <pc:picChg chg="add mod">
          <ac:chgData name="Γκότση Γεωργία" userId="472e339c-d673-48e8-9309-c3b1731a2deb" providerId="ADAL" clId="{16CCE3F7-A6D5-43B2-B762-A2297A25CAF6}" dt="2025-12-16T18:08:48.435" v="2686" actId="26606"/>
          <ac:picMkLst>
            <pc:docMk/>
            <pc:sldMk cId="110569246" sldId="268"/>
            <ac:picMk id="6" creationId="{448FE7AE-6A92-B01F-10DC-4FF0AA663CB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A2DE33-CF00-5986-06A5-1F1B10FCB92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95D66E7-D452-0B0F-990E-8699E6851F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45A8F0B-CD27-9D1E-0982-EBA7F16B2F3B}"/>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5" name="Θέση υποσέλιδου 4">
            <a:extLst>
              <a:ext uri="{FF2B5EF4-FFF2-40B4-BE49-F238E27FC236}">
                <a16:creationId xmlns:a16="http://schemas.microsoft.com/office/drawing/2014/main" id="{2668E472-A38E-DFB1-16BB-C56CF30B55B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29B365-35A8-E873-4574-AE7E58476BA8}"/>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2395838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0F1527-BA67-81E1-77BA-9175F497701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AB23778-8286-FA4A-134E-05D21EF4114B}"/>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0FD45B1-AA9A-C05D-FD87-A51E9FC1061B}"/>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5" name="Θέση υποσέλιδου 4">
            <a:extLst>
              <a:ext uri="{FF2B5EF4-FFF2-40B4-BE49-F238E27FC236}">
                <a16:creationId xmlns:a16="http://schemas.microsoft.com/office/drawing/2014/main" id="{DDDB2337-3370-0CB8-68E1-B7AC0D3D96D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E73C729-47A9-0AD7-9691-8A5C86A90E23}"/>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4198184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F4B22AD-374D-A7AD-A3F6-7826437138E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C0DED26-362F-B5EC-63F2-1BE4273B2BA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D298B35-AB3C-6823-C7E9-C125C391D822}"/>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5" name="Θέση υποσέλιδου 4">
            <a:extLst>
              <a:ext uri="{FF2B5EF4-FFF2-40B4-BE49-F238E27FC236}">
                <a16:creationId xmlns:a16="http://schemas.microsoft.com/office/drawing/2014/main" id="{2CF20084-08CA-09F5-2428-7F2B746388F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DDAE94E-9ED1-A322-D744-AE1A67C6616E}"/>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466213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A5478E-99B3-B3ED-16C4-1E83426F637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8018836-7786-C15B-3763-6104713D769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66C2D57-3FCA-C787-0F67-1464911D67D4}"/>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5" name="Θέση υποσέλιδου 4">
            <a:extLst>
              <a:ext uri="{FF2B5EF4-FFF2-40B4-BE49-F238E27FC236}">
                <a16:creationId xmlns:a16="http://schemas.microsoft.com/office/drawing/2014/main" id="{1A9835C7-51C8-E53D-E2DC-9665ADE7B39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3F8C451-19D7-4EBA-A3D8-60B9B2B054B5}"/>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3461942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1A137C-47E7-F5EA-5074-D6E40339880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0B70566-063A-EC61-46DB-67252ED104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022484F-6D4A-66B3-64C8-A7D473CC6F29}"/>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5" name="Θέση υποσέλιδου 4">
            <a:extLst>
              <a:ext uri="{FF2B5EF4-FFF2-40B4-BE49-F238E27FC236}">
                <a16:creationId xmlns:a16="http://schemas.microsoft.com/office/drawing/2014/main" id="{67653ABE-57ED-D5E0-5472-938634199A6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FCFA811-11A7-BCB6-9502-1E9A70DEEA98}"/>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1829818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23EBBB-9EFA-590F-2EE9-0129141DEFB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74A20F1-3606-E189-7B7B-EDDA4011227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46CB78D-3E49-80EA-9C97-EE71D31775A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40F308A-B7BF-36DB-FA83-FD7E4D9B490D}"/>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6" name="Θέση υποσέλιδου 5">
            <a:extLst>
              <a:ext uri="{FF2B5EF4-FFF2-40B4-BE49-F238E27FC236}">
                <a16:creationId xmlns:a16="http://schemas.microsoft.com/office/drawing/2014/main" id="{571072BB-3DFD-032C-F4FB-DB75B7CEF7A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39E7137-F02F-C078-FEA9-A7696C18E934}"/>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73766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08A69F-A0FA-7CD0-4BB6-744ACAA3D9A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5E00A53-8330-1241-E94B-92136E4CE6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1F71DBD-22C5-7352-69D5-8C703475B51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737039F-A4C6-7D10-17D8-5869AC90AC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921501F-C3FB-75CF-75EA-E5E25B8E323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B6191EA-5001-E55D-6AAF-95EAB1EEA8F4}"/>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8" name="Θέση υποσέλιδου 7">
            <a:extLst>
              <a:ext uri="{FF2B5EF4-FFF2-40B4-BE49-F238E27FC236}">
                <a16:creationId xmlns:a16="http://schemas.microsoft.com/office/drawing/2014/main" id="{E9E504E3-B187-ABF3-55E8-9036974A65F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B387A46-5043-2007-2CE1-7686572F6DF2}"/>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350849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EC5FCD-B4F2-F772-3C7E-948411B945E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6511541-DB77-FD9B-43FE-F13B0AE7975F}"/>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4" name="Θέση υποσέλιδου 3">
            <a:extLst>
              <a:ext uri="{FF2B5EF4-FFF2-40B4-BE49-F238E27FC236}">
                <a16:creationId xmlns:a16="http://schemas.microsoft.com/office/drawing/2014/main" id="{7B39604E-DD78-B871-C833-4F60D5A9957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1B2BBE3-C28B-1D1A-57B6-20D5834AE891}"/>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2857472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3418192-7DA9-AC33-6733-C36EE21A0696}"/>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3" name="Θέση υποσέλιδου 2">
            <a:extLst>
              <a:ext uri="{FF2B5EF4-FFF2-40B4-BE49-F238E27FC236}">
                <a16:creationId xmlns:a16="http://schemas.microsoft.com/office/drawing/2014/main" id="{7C587B77-ADA3-D7B8-2B25-329C8BF9203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308413B-D5C3-6E92-EFC3-23C665144F48}"/>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3031541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60349E-F26E-C5B5-4900-99E0964979F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A8AAC5E-EDE0-7F81-991B-3B7AECD986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651E3CE-15FE-FD8A-8597-448D9DA832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E460A57-3DEC-F9F6-FB71-5EFD6AE0FB14}"/>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6" name="Θέση υποσέλιδου 5">
            <a:extLst>
              <a:ext uri="{FF2B5EF4-FFF2-40B4-BE49-F238E27FC236}">
                <a16:creationId xmlns:a16="http://schemas.microsoft.com/office/drawing/2014/main" id="{05419B39-E385-DD43-D5A1-AFEEDB20F3B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6F8F1C8-D1CF-B51D-EA92-392736E78018}"/>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120166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BA8057-31FA-E4D5-E944-6446B66A92B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EA1F60A-09F7-2774-1377-602B4B9216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DDEF2FA-F881-940C-FDF8-B589FC40D3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E2517A6-D873-AC82-83A6-3E6F7CA4C118}"/>
              </a:ext>
            </a:extLst>
          </p:cNvPr>
          <p:cNvSpPr>
            <a:spLocks noGrp="1"/>
          </p:cNvSpPr>
          <p:nvPr>
            <p:ph type="dt" sz="half" idx="10"/>
          </p:nvPr>
        </p:nvSpPr>
        <p:spPr/>
        <p:txBody>
          <a:bodyPr/>
          <a:lstStyle/>
          <a:p>
            <a:fld id="{A9CDEBBB-6C3F-4CFE-8D38-B0E2EB986CA7}" type="datetimeFigureOut">
              <a:rPr lang="el-GR" smtClean="0"/>
              <a:t>16/12/2025</a:t>
            </a:fld>
            <a:endParaRPr lang="el-GR"/>
          </a:p>
        </p:txBody>
      </p:sp>
      <p:sp>
        <p:nvSpPr>
          <p:cNvPr id="6" name="Θέση υποσέλιδου 5">
            <a:extLst>
              <a:ext uri="{FF2B5EF4-FFF2-40B4-BE49-F238E27FC236}">
                <a16:creationId xmlns:a16="http://schemas.microsoft.com/office/drawing/2014/main" id="{C4E75EFE-FBCA-2F37-9180-33C91315B4E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EE0BDA2-B6BA-32CE-A616-37942D777110}"/>
              </a:ext>
            </a:extLst>
          </p:cNvPr>
          <p:cNvSpPr>
            <a:spLocks noGrp="1"/>
          </p:cNvSpPr>
          <p:nvPr>
            <p:ph type="sldNum" sz="quarter" idx="12"/>
          </p:nvPr>
        </p:nvSpPr>
        <p:spPr/>
        <p:txBody>
          <a:bodyPr/>
          <a:lstStyle/>
          <a:p>
            <a:fld id="{29A7DF63-5E97-42EA-BA55-39578F447FC0}" type="slidenum">
              <a:rPr lang="el-GR" smtClean="0"/>
              <a:t>‹#›</a:t>
            </a:fld>
            <a:endParaRPr lang="el-GR"/>
          </a:p>
        </p:txBody>
      </p:sp>
    </p:spTree>
    <p:extLst>
      <p:ext uri="{BB962C8B-B14F-4D97-AF65-F5344CB8AC3E}">
        <p14:creationId xmlns:p14="http://schemas.microsoft.com/office/powerpoint/2010/main" val="2004875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B5FF553-936F-998C-E34F-79BD84900E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ADCDADC-D467-1A9C-C7EE-4C5E2F714A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C12247A-CC16-04F9-886B-BEEB828F1B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9CDEBBB-6C3F-4CFE-8D38-B0E2EB986CA7}" type="datetimeFigureOut">
              <a:rPr lang="el-GR" smtClean="0"/>
              <a:t>16/12/2025</a:t>
            </a:fld>
            <a:endParaRPr lang="el-GR"/>
          </a:p>
        </p:txBody>
      </p:sp>
      <p:sp>
        <p:nvSpPr>
          <p:cNvPr id="5" name="Θέση υποσέλιδου 4">
            <a:extLst>
              <a:ext uri="{FF2B5EF4-FFF2-40B4-BE49-F238E27FC236}">
                <a16:creationId xmlns:a16="http://schemas.microsoft.com/office/drawing/2014/main" id="{1461E3C2-DDB0-A7DC-7934-1DF735804E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BF275DC-2465-1B9F-C7E7-6320DC99A5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A7DF63-5E97-42EA-BA55-39578F447FC0}" type="slidenum">
              <a:rPr lang="el-GR" smtClean="0"/>
              <a:t>‹#›</a:t>
            </a:fld>
            <a:endParaRPr lang="el-GR"/>
          </a:p>
        </p:txBody>
      </p:sp>
    </p:spTree>
    <p:extLst>
      <p:ext uri="{BB962C8B-B14F-4D97-AF65-F5344CB8AC3E}">
        <p14:creationId xmlns:p14="http://schemas.microsoft.com/office/powerpoint/2010/main" val="1852839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Εικόνα 4">
            <a:extLst>
              <a:ext uri="{FF2B5EF4-FFF2-40B4-BE49-F238E27FC236}">
                <a16:creationId xmlns:a16="http://schemas.microsoft.com/office/drawing/2014/main" id="{CDA81348-0E21-526A-FA6F-22622B776709}"/>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8065" r="1" b="36092"/>
          <a:stretch>
            <a:fillRect/>
          </a:stretch>
        </p:blipFill>
        <p:spPr>
          <a:xfrm>
            <a:off x="20" y="1"/>
            <a:ext cx="12191980" cy="6857999"/>
          </a:xfrm>
          <a:prstGeom prst="rect">
            <a:avLst/>
          </a:prstGeom>
        </p:spPr>
      </p:pic>
      <p:sp>
        <p:nvSpPr>
          <p:cNvPr id="2" name="Τίτλος 1">
            <a:extLst>
              <a:ext uri="{FF2B5EF4-FFF2-40B4-BE49-F238E27FC236}">
                <a16:creationId xmlns:a16="http://schemas.microsoft.com/office/drawing/2014/main" id="{8B166EC5-0379-F4FD-A179-3CB65D6890AA}"/>
              </a:ext>
            </a:extLst>
          </p:cNvPr>
          <p:cNvSpPr>
            <a:spLocks noGrp="1"/>
          </p:cNvSpPr>
          <p:nvPr>
            <p:ph type="ctrTitle"/>
          </p:nvPr>
        </p:nvSpPr>
        <p:spPr>
          <a:xfrm>
            <a:off x="1524000" y="1122362"/>
            <a:ext cx="9144000" cy="2900518"/>
          </a:xfrm>
        </p:spPr>
        <p:txBody>
          <a:bodyPr>
            <a:normAutofit/>
          </a:bodyPr>
          <a:lstStyle/>
          <a:p>
            <a:r>
              <a:rPr lang="el-GR">
                <a:solidFill>
                  <a:srgbClr val="FFFFFF"/>
                </a:solidFill>
              </a:rPr>
              <a:t>Μοντερνισμός</a:t>
            </a:r>
          </a:p>
        </p:txBody>
      </p:sp>
      <p:sp>
        <p:nvSpPr>
          <p:cNvPr id="3" name="Υπότιτλος 2">
            <a:extLst>
              <a:ext uri="{FF2B5EF4-FFF2-40B4-BE49-F238E27FC236}">
                <a16:creationId xmlns:a16="http://schemas.microsoft.com/office/drawing/2014/main" id="{FDECA17B-CB9C-BA7D-7EF9-6DFBC4A8DA2D}"/>
              </a:ext>
            </a:extLst>
          </p:cNvPr>
          <p:cNvSpPr>
            <a:spLocks noGrp="1"/>
          </p:cNvSpPr>
          <p:nvPr>
            <p:ph type="subTitle" idx="1"/>
          </p:nvPr>
        </p:nvSpPr>
        <p:spPr>
          <a:xfrm>
            <a:off x="1524000" y="4159404"/>
            <a:ext cx="9144000" cy="1098395"/>
          </a:xfrm>
        </p:spPr>
        <p:txBody>
          <a:bodyPr>
            <a:normAutofit/>
          </a:bodyPr>
          <a:lstStyle/>
          <a:p>
            <a:endParaRPr lang="el-GR">
              <a:solidFill>
                <a:srgbClr val="FFFFFF"/>
              </a:solidFill>
            </a:endParaRPr>
          </a:p>
        </p:txBody>
      </p:sp>
    </p:spTree>
    <p:extLst>
      <p:ext uri="{BB962C8B-B14F-4D97-AF65-F5344CB8AC3E}">
        <p14:creationId xmlns:p14="http://schemas.microsoft.com/office/powerpoint/2010/main" val="280981394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75BDD038-F345-433A-B715-30DEEC1529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0B89AF2A-4ED1-4E6B-907C-ED98F10E75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B06D016-E0E7-A245-89BE-0A704BBB63FE}"/>
              </a:ext>
            </a:extLst>
          </p:cNvPr>
          <p:cNvSpPr>
            <a:spLocks noGrp="1"/>
          </p:cNvSpPr>
          <p:nvPr>
            <p:ph type="title"/>
          </p:nvPr>
        </p:nvSpPr>
        <p:spPr>
          <a:xfrm>
            <a:off x="924233" y="5073445"/>
            <a:ext cx="6857999" cy="770719"/>
          </a:xfrm>
        </p:spPr>
        <p:txBody>
          <a:bodyPr vert="horz" lIns="91440" tIns="45720" rIns="91440" bIns="45720" rtlCol="0" anchor="b">
            <a:normAutofit/>
          </a:bodyPr>
          <a:lstStyle/>
          <a:p>
            <a:endParaRPr lang="en-US" sz="3600" kern="1200">
              <a:solidFill>
                <a:schemeClr val="tx1"/>
              </a:solidFill>
              <a:latin typeface="+mj-lt"/>
              <a:ea typeface="+mj-ea"/>
              <a:cs typeface="+mj-cs"/>
            </a:endParaRPr>
          </a:p>
        </p:txBody>
      </p:sp>
      <p:pic>
        <p:nvPicPr>
          <p:cNvPr id="7" name="Εικόνα 6">
            <a:extLst>
              <a:ext uri="{FF2B5EF4-FFF2-40B4-BE49-F238E27FC236}">
                <a16:creationId xmlns:a16="http://schemas.microsoft.com/office/drawing/2014/main" id="{51445BAF-3ACF-CD31-0528-ACDCE8BB9EF5}"/>
              </a:ext>
            </a:extLst>
          </p:cNvPr>
          <p:cNvPicPr>
            <a:picLocks noChangeAspect="1"/>
          </p:cNvPicPr>
          <p:nvPr/>
        </p:nvPicPr>
        <p:blipFill>
          <a:blip r:embed="rId2">
            <a:extLst>
              <a:ext uri="{28A0092B-C50C-407E-A947-70E740481C1C}">
                <a14:useLocalDpi xmlns:a14="http://schemas.microsoft.com/office/drawing/2010/main" val="0"/>
              </a:ext>
            </a:extLst>
          </a:blip>
          <a:srcRect b="10494"/>
          <a:stretch>
            <a:fillRect/>
          </a:stretch>
        </p:blipFill>
        <p:spPr>
          <a:xfrm>
            <a:off x="3057846" y="-13662"/>
            <a:ext cx="3067990" cy="4616794"/>
          </a:xfrm>
          <a:custGeom>
            <a:avLst/>
            <a:gdLst/>
            <a:ahLst/>
            <a:cxnLst/>
            <a:rect l="l" t="t" r="r" b="b"/>
            <a:pathLst>
              <a:path w="3067990" h="4616794">
                <a:moveTo>
                  <a:pt x="0" y="0"/>
                </a:moveTo>
                <a:lnTo>
                  <a:pt x="3067990" y="0"/>
                </a:lnTo>
                <a:lnTo>
                  <a:pt x="3067990" y="4616421"/>
                </a:lnTo>
                <a:lnTo>
                  <a:pt x="3000906" y="4616794"/>
                </a:lnTo>
                <a:lnTo>
                  <a:pt x="2972250" y="4614025"/>
                </a:lnTo>
                <a:cubicBezTo>
                  <a:pt x="2962120" y="4616092"/>
                  <a:pt x="2951989" y="4604037"/>
                  <a:pt x="2941859" y="4606104"/>
                </a:cubicBezTo>
                <a:lnTo>
                  <a:pt x="2894107" y="4602170"/>
                </a:lnTo>
                <a:cubicBezTo>
                  <a:pt x="2873034" y="4581836"/>
                  <a:pt x="2869193" y="4602435"/>
                  <a:pt x="2854257" y="4597077"/>
                </a:cubicBezTo>
                <a:cubicBezTo>
                  <a:pt x="2828604" y="4586072"/>
                  <a:pt x="2823319" y="4587134"/>
                  <a:pt x="2797428" y="4577083"/>
                </a:cubicBezTo>
                <a:cubicBezTo>
                  <a:pt x="2784423" y="4578854"/>
                  <a:pt x="2770248" y="4573660"/>
                  <a:pt x="2757555" y="4577211"/>
                </a:cubicBezTo>
                <a:lnTo>
                  <a:pt x="2722664" y="4575516"/>
                </a:lnTo>
                <a:lnTo>
                  <a:pt x="2686700" y="4579436"/>
                </a:lnTo>
                <a:lnTo>
                  <a:pt x="2649051" y="4590851"/>
                </a:lnTo>
                <a:cubicBezTo>
                  <a:pt x="2634424" y="4591611"/>
                  <a:pt x="2618884" y="4590616"/>
                  <a:pt x="2602008" y="4586807"/>
                </a:cubicBezTo>
                <a:cubicBezTo>
                  <a:pt x="2588795" y="4584785"/>
                  <a:pt x="2590198" y="4581679"/>
                  <a:pt x="2553187" y="4576612"/>
                </a:cubicBezTo>
                <a:cubicBezTo>
                  <a:pt x="2516176" y="4571544"/>
                  <a:pt x="2419368" y="4560523"/>
                  <a:pt x="2379944" y="4556404"/>
                </a:cubicBezTo>
                <a:cubicBezTo>
                  <a:pt x="2340520" y="4552286"/>
                  <a:pt x="2355516" y="4555975"/>
                  <a:pt x="2333229" y="4554006"/>
                </a:cubicBezTo>
                <a:cubicBezTo>
                  <a:pt x="2310943" y="4552037"/>
                  <a:pt x="2272361" y="4544062"/>
                  <a:pt x="2246228" y="4544592"/>
                </a:cubicBezTo>
                <a:cubicBezTo>
                  <a:pt x="2227084" y="4544840"/>
                  <a:pt x="2214877" y="4554623"/>
                  <a:pt x="2194084" y="4550124"/>
                </a:cubicBezTo>
                <a:cubicBezTo>
                  <a:pt x="2173819" y="4565400"/>
                  <a:pt x="2120858" y="4529368"/>
                  <a:pt x="2122173" y="4551115"/>
                </a:cubicBezTo>
                <a:cubicBezTo>
                  <a:pt x="2103245" y="4538654"/>
                  <a:pt x="2081494" y="4540178"/>
                  <a:pt x="2059358" y="4545242"/>
                </a:cubicBezTo>
                <a:lnTo>
                  <a:pt x="2035061" y="4551794"/>
                </a:lnTo>
                <a:lnTo>
                  <a:pt x="1953233" y="4547925"/>
                </a:lnTo>
                <a:lnTo>
                  <a:pt x="1946445" y="4553172"/>
                </a:lnTo>
                <a:lnTo>
                  <a:pt x="1929934" y="4554324"/>
                </a:lnTo>
                <a:lnTo>
                  <a:pt x="1923819" y="4555038"/>
                </a:lnTo>
                <a:lnTo>
                  <a:pt x="1920026" y="4552518"/>
                </a:lnTo>
                <a:cubicBezTo>
                  <a:pt x="1917776" y="4551386"/>
                  <a:pt x="1916103" y="4551310"/>
                  <a:pt x="1914899" y="4553152"/>
                </a:cubicBezTo>
                <a:cubicBezTo>
                  <a:pt x="1914710" y="4554150"/>
                  <a:pt x="1914522" y="4555147"/>
                  <a:pt x="1914332" y="4556144"/>
                </a:cubicBezTo>
                <a:lnTo>
                  <a:pt x="1882048" y="4559910"/>
                </a:lnTo>
                <a:lnTo>
                  <a:pt x="1649952" y="4565527"/>
                </a:lnTo>
                <a:cubicBezTo>
                  <a:pt x="1546877" y="4600708"/>
                  <a:pt x="1418821" y="4554985"/>
                  <a:pt x="1305072" y="4567061"/>
                </a:cubicBezTo>
                <a:cubicBezTo>
                  <a:pt x="1280261" y="4557333"/>
                  <a:pt x="1302176" y="4558540"/>
                  <a:pt x="1243254" y="4571143"/>
                </a:cubicBezTo>
                <a:cubicBezTo>
                  <a:pt x="1210584" y="4564151"/>
                  <a:pt x="1143994" y="4561068"/>
                  <a:pt x="1107683" y="4558193"/>
                </a:cubicBezTo>
                <a:cubicBezTo>
                  <a:pt x="1073102" y="4550629"/>
                  <a:pt x="1071748" y="4546366"/>
                  <a:pt x="1049893" y="4539884"/>
                </a:cubicBezTo>
                <a:cubicBezTo>
                  <a:pt x="1028038" y="4533401"/>
                  <a:pt x="1037691" y="4534947"/>
                  <a:pt x="994206" y="4533420"/>
                </a:cubicBezTo>
                <a:cubicBezTo>
                  <a:pt x="958901" y="4528712"/>
                  <a:pt x="875207" y="4522680"/>
                  <a:pt x="841592" y="4522231"/>
                </a:cubicBezTo>
                <a:cubicBezTo>
                  <a:pt x="807977" y="4521782"/>
                  <a:pt x="805424" y="4517118"/>
                  <a:pt x="774862" y="4516600"/>
                </a:cubicBezTo>
                <a:cubicBezTo>
                  <a:pt x="750315" y="4523644"/>
                  <a:pt x="671398" y="4522624"/>
                  <a:pt x="654689" y="4508536"/>
                </a:cubicBezTo>
                <a:cubicBezTo>
                  <a:pt x="637868" y="4505459"/>
                  <a:pt x="619334" y="4510410"/>
                  <a:pt x="609821" y="4495335"/>
                </a:cubicBezTo>
                <a:cubicBezTo>
                  <a:pt x="594967" y="4477187"/>
                  <a:pt x="569778" y="4482863"/>
                  <a:pt x="546639" y="4483715"/>
                </a:cubicBezTo>
                <a:cubicBezTo>
                  <a:pt x="511551" y="4480605"/>
                  <a:pt x="483864" y="4467978"/>
                  <a:pt x="448444" y="4468067"/>
                </a:cubicBezTo>
                <a:cubicBezTo>
                  <a:pt x="415629" y="4464821"/>
                  <a:pt x="430775" y="4468600"/>
                  <a:pt x="355452" y="4463696"/>
                </a:cubicBezTo>
                <a:cubicBezTo>
                  <a:pt x="313474" y="4466598"/>
                  <a:pt x="251919" y="4449601"/>
                  <a:pt x="214765" y="4450435"/>
                </a:cubicBezTo>
                <a:cubicBezTo>
                  <a:pt x="212316" y="4447431"/>
                  <a:pt x="185091" y="4449077"/>
                  <a:pt x="163935" y="4448100"/>
                </a:cubicBezTo>
                <a:cubicBezTo>
                  <a:pt x="142779" y="4447123"/>
                  <a:pt x="108889" y="4432016"/>
                  <a:pt x="87830" y="4444571"/>
                </a:cubicBezTo>
                <a:lnTo>
                  <a:pt x="0" y="4433387"/>
                </a:lnTo>
                <a:close/>
              </a:path>
            </a:pathLst>
          </a:custGeom>
        </p:spPr>
      </p:pic>
      <p:pic>
        <p:nvPicPr>
          <p:cNvPr id="12" name="Θέση περιεχομένου 11">
            <a:extLst>
              <a:ext uri="{FF2B5EF4-FFF2-40B4-BE49-F238E27FC236}">
                <a16:creationId xmlns:a16="http://schemas.microsoft.com/office/drawing/2014/main" id="{230316F1-C21C-69BF-9AA5-2C749906F1DF}"/>
              </a:ext>
            </a:extLst>
          </p:cNvPr>
          <p:cNvPicPr>
            <a:picLocks noChangeAspect="1"/>
          </p:cNvPicPr>
          <p:nvPr/>
        </p:nvPicPr>
        <p:blipFill>
          <a:blip r:embed="rId3">
            <a:extLst>
              <a:ext uri="{28A0092B-C50C-407E-A947-70E740481C1C}">
                <a14:useLocalDpi xmlns:a14="http://schemas.microsoft.com/office/drawing/2010/main" val="0"/>
              </a:ext>
            </a:extLst>
          </a:blip>
          <a:srcRect l="29924" r="34119"/>
          <a:stretch>
            <a:fillRect/>
          </a:stretch>
        </p:blipFill>
        <p:spPr>
          <a:xfrm>
            <a:off x="1" y="-13662"/>
            <a:ext cx="3067990" cy="4486402"/>
          </a:xfrm>
          <a:custGeom>
            <a:avLst/>
            <a:gdLst/>
            <a:ahLst/>
            <a:cxnLst/>
            <a:rect l="l" t="t" r="r" b="b"/>
            <a:pathLst>
              <a:path w="3067990" h="4486402">
                <a:moveTo>
                  <a:pt x="0" y="0"/>
                </a:moveTo>
                <a:lnTo>
                  <a:pt x="3067990" y="0"/>
                </a:lnTo>
                <a:lnTo>
                  <a:pt x="3067990" y="4434678"/>
                </a:lnTo>
                <a:lnTo>
                  <a:pt x="3005136" y="4426674"/>
                </a:lnTo>
                <a:cubicBezTo>
                  <a:pt x="2984892" y="4426477"/>
                  <a:pt x="2964647" y="4432630"/>
                  <a:pt x="2944403" y="4432433"/>
                </a:cubicBezTo>
                <a:cubicBezTo>
                  <a:pt x="2903802" y="4433020"/>
                  <a:pt x="2942523" y="4445800"/>
                  <a:pt x="2891479" y="4437498"/>
                </a:cubicBezTo>
                <a:cubicBezTo>
                  <a:pt x="2840435" y="4419671"/>
                  <a:pt x="2733386" y="4403942"/>
                  <a:pt x="2670602" y="4406269"/>
                </a:cubicBezTo>
                <a:lnTo>
                  <a:pt x="2601567" y="4385855"/>
                </a:lnTo>
                <a:lnTo>
                  <a:pt x="2555755" y="4386872"/>
                </a:lnTo>
                <a:lnTo>
                  <a:pt x="2522574" y="4380920"/>
                </a:lnTo>
                <a:cubicBezTo>
                  <a:pt x="2505748" y="4364465"/>
                  <a:pt x="2499515" y="4369192"/>
                  <a:pt x="2482690" y="4359798"/>
                </a:cubicBezTo>
                <a:cubicBezTo>
                  <a:pt x="2463674" y="4348619"/>
                  <a:pt x="2468309" y="4371071"/>
                  <a:pt x="2418230" y="4355773"/>
                </a:cubicBezTo>
                <a:cubicBezTo>
                  <a:pt x="2389966" y="4363918"/>
                  <a:pt x="2397381" y="4343124"/>
                  <a:pt x="2373124" y="4355934"/>
                </a:cubicBezTo>
                <a:cubicBezTo>
                  <a:pt x="2361515" y="4350812"/>
                  <a:pt x="2343756" y="4347971"/>
                  <a:pt x="2333141" y="4341245"/>
                </a:cubicBezTo>
                <a:lnTo>
                  <a:pt x="2313452" y="4337742"/>
                </a:lnTo>
                <a:lnTo>
                  <a:pt x="2288838" y="4331561"/>
                </a:lnTo>
                <a:lnTo>
                  <a:pt x="2284798" y="4320029"/>
                </a:lnTo>
                <a:lnTo>
                  <a:pt x="2246654" y="4313234"/>
                </a:lnTo>
                <a:cubicBezTo>
                  <a:pt x="2233112" y="4308633"/>
                  <a:pt x="2221188" y="4295927"/>
                  <a:pt x="2203716" y="4295057"/>
                </a:cubicBezTo>
                <a:cubicBezTo>
                  <a:pt x="2166201" y="4287935"/>
                  <a:pt x="2065291" y="4280117"/>
                  <a:pt x="2028271" y="4275095"/>
                </a:cubicBezTo>
                <a:cubicBezTo>
                  <a:pt x="1991251" y="4270074"/>
                  <a:pt x="2010652" y="4268317"/>
                  <a:pt x="1981596" y="4264928"/>
                </a:cubicBezTo>
                <a:cubicBezTo>
                  <a:pt x="1953253" y="4268497"/>
                  <a:pt x="1866336" y="4256745"/>
                  <a:pt x="1850405" y="4240640"/>
                </a:cubicBezTo>
                <a:cubicBezTo>
                  <a:pt x="1832387" y="4235329"/>
                  <a:pt x="1811052" y="4237664"/>
                  <a:pt x="1803238" y="4221575"/>
                </a:cubicBezTo>
                <a:cubicBezTo>
                  <a:pt x="1790076" y="4201744"/>
                  <a:pt x="1725767" y="4221796"/>
                  <a:pt x="1735576" y="4201564"/>
                </a:cubicBezTo>
                <a:cubicBezTo>
                  <a:pt x="1712756" y="4208335"/>
                  <a:pt x="1692774" y="4201125"/>
                  <a:pt x="1673819" y="4190462"/>
                </a:cubicBezTo>
                <a:lnTo>
                  <a:pt x="1653406" y="4177819"/>
                </a:lnTo>
                <a:lnTo>
                  <a:pt x="1634127" y="4179710"/>
                </a:lnTo>
                <a:cubicBezTo>
                  <a:pt x="1624926" y="4163559"/>
                  <a:pt x="1606023" y="4174759"/>
                  <a:pt x="1592100" y="4163307"/>
                </a:cubicBezTo>
                <a:lnTo>
                  <a:pt x="1570088" y="4153009"/>
                </a:lnTo>
                <a:lnTo>
                  <a:pt x="1554918" y="4147539"/>
                </a:lnTo>
                <a:lnTo>
                  <a:pt x="1549412" y="4145242"/>
                </a:lnTo>
                <a:lnTo>
                  <a:pt x="1544829" y="4146621"/>
                </a:lnTo>
                <a:cubicBezTo>
                  <a:pt x="1542253" y="4147096"/>
                  <a:pt x="1540639" y="4146723"/>
                  <a:pt x="1540227" y="4144662"/>
                </a:cubicBezTo>
                <a:lnTo>
                  <a:pt x="1540870" y="4141678"/>
                </a:lnTo>
                <a:lnTo>
                  <a:pt x="1480028" y="4147205"/>
                </a:lnTo>
                <a:lnTo>
                  <a:pt x="1450048" y="4143704"/>
                </a:lnTo>
                <a:cubicBezTo>
                  <a:pt x="1420066" y="4160354"/>
                  <a:pt x="1384545" y="4126004"/>
                  <a:pt x="1355070" y="4157686"/>
                </a:cubicBezTo>
                <a:lnTo>
                  <a:pt x="1231491" y="4157911"/>
                </a:lnTo>
                <a:lnTo>
                  <a:pt x="1175669" y="4154403"/>
                </a:lnTo>
                <a:cubicBezTo>
                  <a:pt x="1163327" y="4160355"/>
                  <a:pt x="1127457" y="4150629"/>
                  <a:pt x="1135056" y="4154527"/>
                </a:cubicBezTo>
                <a:lnTo>
                  <a:pt x="1078746" y="4159023"/>
                </a:lnTo>
                <a:lnTo>
                  <a:pt x="1071329" y="4163144"/>
                </a:lnTo>
                <a:lnTo>
                  <a:pt x="1068711" y="4165302"/>
                </a:lnTo>
                <a:lnTo>
                  <a:pt x="1055959" y="4166495"/>
                </a:lnTo>
                <a:cubicBezTo>
                  <a:pt x="1048027" y="4170471"/>
                  <a:pt x="1045639" y="4178713"/>
                  <a:pt x="1037216" y="4182194"/>
                </a:cubicBezTo>
                <a:cubicBezTo>
                  <a:pt x="1033004" y="4183935"/>
                  <a:pt x="1027282" y="4184485"/>
                  <a:pt x="1018606" y="4182718"/>
                </a:cubicBezTo>
                <a:cubicBezTo>
                  <a:pt x="1018058" y="4170742"/>
                  <a:pt x="1003524" y="4174229"/>
                  <a:pt x="987944" y="4178268"/>
                </a:cubicBezTo>
                <a:lnTo>
                  <a:pt x="973797" y="4181156"/>
                </a:lnTo>
                <a:lnTo>
                  <a:pt x="972433" y="4181930"/>
                </a:lnTo>
                <a:lnTo>
                  <a:pt x="971789" y="4181565"/>
                </a:lnTo>
                <a:lnTo>
                  <a:pt x="965406" y="4182868"/>
                </a:lnTo>
                <a:cubicBezTo>
                  <a:pt x="958709" y="4183296"/>
                  <a:pt x="953368" y="4181997"/>
                  <a:pt x="950999" y="4177105"/>
                </a:cubicBezTo>
                <a:cubicBezTo>
                  <a:pt x="935835" y="4209668"/>
                  <a:pt x="909896" y="4190797"/>
                  <a:pt x="878894" y="4205034"/>
                </a:cubicBezTo>
                <a:cubicBezTo>
                  <a:pt x="856168" y="4214849"/>
                  <a:pt x="852278" y="4207962"/>
                  <a:pt x="828591" y="4213036"/>
                </a:cubicBezTo>
                <a:cubicBezTo>
                  <a:pt x="780794" y="4256129"/>
                  <a:pt x="789761" y="4223483"/>
                  <a:pt x="727702" y="4254740"/>
                </a:cubicBezTo>
                <a:cubicBezTo>
                  <a:pt x="675647" y="4285502"/>
                  <a:pt x="641817" y="4303533"/>
                  <a:pt x="584992" y="4342206"/>
                </a:cubicBezTo>
                <a:cubicBezTo>
                  <a:pt x="579675" y="4358244"/>
                  <a:pt x="555897" y="4364323"/>
                  <a:pt x="537513" y="4373165"/>
                </a:cubicBezTo>
                <a:cubicBezTo>
                  <a:pt x="519129" y="4382007"/>
                  <a:pt x="478460" y="4396730"/>
                  <a:pt x="474686" y="4395261"/>
                </a:cubicBezTo>
                <a:cubicBezTo>
                  <a:pt x="453529" y="4436545"/>
                  <a:pt x="463084" y="4391242"/>
                  <a:pt x="424951" y="4417898"/>
                </a:cubicBezTo>
                <a:cubicBezTo>
                  <a:pt x="400623" y="4426877"/>
                  <a:pt x="394826" y="4429238"/>
                  <a:pt x="381292" y="4437499"/>
                </a:cubicBezTo>
                <a:cubicBezTo>
                  <a:pt x="367758" y="4445761"/>
                  <a:pt x="340364" y="4452372"/>
                  <a:pt x="319032" y="4460407"/>
                </a:cubicBezTo>
                <a:cubicBezTo>
                  <a:pt x="288456" y="4464557"/>
                  <a:pt x="247935" y="4448740"/>
                  <a:pt x="235648" y="4475117"/>
                </a:cubicBezTo>
                <a:cubicBezTo>
                  <a:pt x="204763" y="4480040"/>
                  <a:pt x="214119" y="4478466"/>
                  <a:pt x="184584" y="4486402"/>
                </a:cubicBezTo>
                <a:cubicBezTo>
                  <a:pt x="163340" y="4481164"/>
                  <a:pt x="69153" y="4491621"/>
                  <a:pt x="56571" y="4468140"/>
                </a:cubicBezTo>
                <a:cubicBezTo>
                  <a:pt x="38975" y="4461095"/>
                  <a:pt x="23894" y="4451510"/>
                  <a:pt x="7451" y="4441701"/>
                </a:cubicBezTo>
                <a:lnTo>
                  <a:pt x="0" y="4438090"/>
                </a:lnTo>
                <a:close/>
              </a:path>
            </a:pathLst>
          </a:custGeom>
        </p:spPr>
      </p:pic>
      <p:pic>
        <p:nvPicPr>
          <p:cNvPr id="5" name="Θέση περιεχομένου 4">
            <a:extLst>
              <a:ext uri="{FF2B5EF4-FFF2-40B4-BE49-F238E27FC236}">
                <a16:creationId xmlns:a16="http://schemas.microsoft.com/office/drawing/2014/main" id="{22775B3F-4B2F-DB48-62B8-4D9A37E989DC}"/>
              </a:ext>
            </a:extLst>
          </p:cNvPr>
          <p:cNvPicPr>
            <a:picLocks noChangeAspect="1"/>
          </p:cNvPicPr>
          <p:nvPr/>
        </p:nvPicPr>
        <p:blipFill>
          <a:blip r:embed="rId4">
            <a:extLst>
              <a:ext uri="{28A0092B-C50C-407E-A947-70E740481C1C}">
                <a14:useLocalDpi xmlns:a14="http://schemas.microsoft.com/office/drawing/2010/main" val="0"/>
              </a:ext>
            </a:extLst>
          </a:blip>
          <a:srcRect r="17014" b="1"/>
          <a:stretch>
            <a:fillRect/>
          </a:stretch>
        </p:blipFill>
        <p:spPr>
          <a:xfrm>
            <a:off x="9124010" y="469558"/>
            <a:ext cx="3067990" cy="5306208"/>
          </a:xfrm>
          <a:custGeom>
            <a:avLst/>
            <a:gdLst/>
            <a:ahLst/>
            <a:cxnLst/>
            <a:rect l="l" t="t" r="r" b="b"/>
            <a:pathLst>
              <a:path w="3067990" h="5306208">
                <a:moveTo>
                  <a:pt x="0" y="0"/>
                </a:moveTo>
                <a:lnTo>
                  <a:pt x="17679" y="2197"/>
                </a:lnTo>
                <a:cubicBezTo>
                  <a:pt x="33325" y="5267"/>
                  <a:pt x="40061" y="9492"/>
                  <a:pt x="55160" y="6949"/>
                </a:cubicBezTo>
                <a:cubicBezTo>
                  <a:pt x="89097" y="9134"/>
                  <a:pt x="67611" y="25176"/>
                  <a:pt x="106767" y="12259"/>
                </a:cubicBezTo>
                <a:cubicBezTo>
                  <a:pt x="96065" y="25995"/>
                  <a:pt x="125167" y="8533"/>
                  <a:pt x="145303" y="19592"/>
                </a:cubicBezTo>
                <a:cubicBezTo>
                  <a:pt x="173545" y="11438"/>
                  <a:pt x="202580" y="21709"/>
                  <a:pt x="219723" y="22905"/>
                </a:cubicBezTo>
                <a:cubicBezTo>
                  <a:pt x="236866" y="24101"/>
                  <a:pt x="223601" y="27862"/>
                  <a:pt x="248161" y="26769"/>
                </a:cubicBezTo>
                <a:lnTo>
                  <a:pt x="282845" y="32305"/>
                </a:lnTo>
                <a:cubicBezTo>
                  <a:pt x="281034" y="27734"/>
                  <a:pt x="286052" y="29081"/>
                  <a:pt x="299813" y="29796"/>
                </a:cubicBezTo>
                <a:lnTo>
                  <a:pt x="336771" y="25722"/>
                </a:lnTo>
                <a:lnTo>
                  <a:pt x="362133" y="29831"/>
                </a:lnTo>
                <a:cubicBezTo>
                  <a:pt x="365533" y="29692"/>
                  <a:pt x="389709" y="25218"/>
                  <a:pt x="389224" y="21707"/>
                </a:cubicBezTo>
                <a:cubicBezTo>
                  <a:pt x="415674" y="36435"/>
                  <a:pt x="418321" y="27183"/>
                  <a:pt x="445444" y="23429"/>
                </a:cubicBezTo>
                <a:cubicBezTo>
                  <a:pt x="468699" y="24812"/>
                  <a:pt x="448654" y="25277"/>
                  <a:pt x="504850" y="27017"/>
                </a:cubicBezTo>
                <a:cubicBezTo>
                  <a:pt x="526726" y="43186"/>
                  <a:pt x="511000" y="15298"/>
                  <a:pt x="553940" y="37940"/>
                </a:cubicBezTo>
                <a:cubicBezTo>
                  <a:pt x="556042" y="36175"/>
                  <a:pt x="582552" y="37794"/>
                  <a:pt x="596427" y="39569"/>
                </a:cubicBezTo>
                <a:cubicBezTo>
                  <a:pt x="610302" y="41344"/>
                  <a:pt x="622838" y="39181"/>
                  <a:pt x="637193" y="48593"/>
                </a:cubicBezTo>
                <a:cubicBezTo>
                  <a:pt x="647681" y="51488"/>
                  <a:pt x="628938" y="47251"/>
                  <a:pt x="661736" y="52178"/>
                </a:cubicBezTo>
                <a:cubicBezTo>
                  <a:pt x="694534" y="57105"/>
                  <a:pt x="801438" y="73787"/>
                  <a:pt x="833982" y="78153"/>
                </a:cubicBezTo>
                <a:cubicBezTo>
                  <a:pt x="866526" y="82519"/>
                  <a:pt x="843637" y="85083"/>
                  <a:pt x="856998" y="85516"/>
                </a:cubicBezTo>
                <a:cubicBezTo>
                  <a:pt x="870359" y="85949"/>
                  <a:pt x="899128" y="78883"/>
                  <a:pt x="914148" y="80753"/>
                </a:cubicBezTo>
                <a:cubicBezTo>
                  <a:pt x="933004" y="82659"/>
                  <a:pt x="935800" y="89960"/>
                  <a:pt x="947118" y="89591"/>
                </a:cubicBezTo>
                <a:cubicBezTo>
                  <a:pt x="957582" y="79374"/>
                  <a:pt x="968693" y="79487"/>
                  <a:pt x="986819" y="85683"/>
                </a:cubicBezTo>
                <a:cubicBezTo>
                  <a:pt x="1020632" y="88467"/>
                  <a:pt x="1020659" y="77957"/>
                  <a:pt x="1053312" y="79472"/>
                </a:cubicBezTo>
                <a:cubicBezTo>
                  <a:pt x="1067641" y="78893"/>
                  <a:pt x="1075307" y="82187"/>
                  <a:pt x="1099213" y="78913"/>
                </a:cubicBezTo>
                <a:cubicBezTo>
                  <a:pt x="1116234" y="79611"/>
                  <a:pt x="1150433" y="81367"/>
                  <a:pt x="1173478" y="71085"/>
                </a:cubicBezTo>
                <a:cubicBezTo>
                  <a:pt x="1198473" y="69776"/>
                  <a:pt x="1180321" y="69312"/>
                  <a:pt x="1207601" y="71902"/>
                </a:cubicBezTo>
                <a:cubicBezTo>
                  <a:pt x="1240927" y="72420"/>
                  <a:pt x="1254799" y="66189"/>
                  <a:pt x="1274057" y="67671"/>
                </a:cubicBezTo>
                <a:cubicBezTo>
                  <a:pt x="1286597" y="63416"/>
                  <a:pt x="1272395" y="68487"/>
                  <a:pt x="1320593" y="63146"/>
                </a:cubicBezTo>
                <a:cubicBezTo>
                  <a:pt x="1339695" y="72605"/>
                  <a:pt x="1356035" y="59669"/>
                  <a:pt x="1372380" y="61707"/>
                </a:cubicBezTo>
                <a:cubicBezTo>
                  <a:pt x="1398302" y="60673"/>
                  <a:pt x="1462014" y="60786"/>
                  <a:pt x="1485648" y="59322"/>
                </a:cubicBezTo>
                <a:cubicBezTo>
                  <a:pt x="1509282" y="57858"/>
                  <a:pt x="1484126" y="55677"/>
                  <a:pt x="1514187" y="52925"/>
                </a:cubicBezTo>
                <a:cubicBezTo>
                  <a:pt x="1569555" y="65174"/>
                  <a:pt x="1600453" y="43129"/>
                  <a:pt x="1656491" y="40431"/>
                </a:cubicBezTo>
                <a:cubicBezTo>
                  <a:pt x="1690508" y="23359"/>
                  <a:pt x="1714615" y="41093"/>
                  <a:pt x="1751810" y="28028"/>
                </a:cubicBezTo>
                <a:cubicBezTo>
                  <a:pt x="1776981" y="24033"/>
                  <a:pt x="1780637" y="27850"/>
                  <a:pt x="1794814" y="25985"/>
                </a:cubicBezTo>
                <a:cubicBezTo>
                  <a:pt x="1808991" y="24120"/>
                  <a:pt x="1824981" y="19624"/>
                  <a:pt x="1836873" y="16837"/>
                </a:cubicBezTo>
                <a:cubicBezTo>
                  <a:pt x="1843238" y="20475"/>
                  <a:pt x="1892709" y="14065"/>
                  <a:pt x="1891567" y="9261"/>
                </a:cubicBezTo>
                <a:cubicBezTo>
                  <a:pt x="1898917" y="10907"/>
                  <a:pt x="1919236" y="17279"/>
                  <a:pt x="1921530" y="9673"/>
                </a:cubicBezTo>
                <a:cubicBezTo>
                  <a:pt x="1959058" y="9592"/>
                  <a:pt x="1980141" y="8525"/>
                  <a:pt x="2012969" y="18663"/>
                </a:cubicBezTo>
                <a:cubicBezTo>
                  <a:pt x="2036300" y="22440"/>
                  <a:pt x="2020005" y="20413"/>
                  <a:pt x="2034526" y="22810"/>
                </a:cubicBezTo>
                <a:cubicBezTo>
                  <a:pt x="2049047" y="25207"/>
                  <a:pt x="2073237" y="20913"/>
                  <a:pt x="2096919" y="20343"/>
                </a:cubicBezTo>
                <a:cubicBezTo>
                  <a:pt x="2120930" y="20475"/>
                  <a:pt x="2148905" y="24557"/>
                  <a:pt x="2166686" y="25985"/>
                </a:cubicBezTo>
                <a:cubicBezTo>
                  <a:pt x="2184467" y="27413"/>
                  <a:pt x="2188709" y="27070"/>
                  <a:pt x="2203604" y="28912"/>
                </a:cubicBezTo>
                <a:cubicBezTo>
                  <a:pt x="2228460" y="25462"/>
                  <a:pt x="2249347" y="27280"/>
                  <a:pt x="2267962" y="34655"/>
                </a:cubicBezTo>
                <a:cubicBezTo>
                  <a:pt x="2282447" y="36548"/>
                  <a:pt x="2275023" y="40857"/>
                  <a:pt x="2285749" y="42654"/>
                </a:cubicBezTo>
                <a:cubicBezTo>
                  <a:pt x="2296475" y="44451"/>
                  <a:pt x="2303314" y="36327"/>
                  <a:pt x="2332319" y="38293"/>
                </a:cubicBezTo>
                <a:cubicBezTo>
                  <a:pt x="2342638" y="38690"/>
                  <a:pt x="2342293" y="46311"/>
                  <a:pt x="2364330" y="47416"/>
                </a:cubicBezTo>
                <a:cubicBezTo>
                  <a:pt x="2386367" y="48521"/>
                  <a:pt x="2474972" y="53278"/>
                  <a:pt x="2507404" y="54450"/>
                </a:cubicBezTo>
                <a:cubicBezTo>
                  <a:pt x="2539836" y="55622"/>
                  <a:pt x="2526706" y="52404"/>
                  <a:pt x="2542253" y="52069"/>
                </a:cubicBezTo>
                <a:cubicBezTo>
                  <a:pt x="2557800" y="51734"/>
                  <a:pt x="2576193" y="43331"/>
                  <a:pt x="2600687" y="52438"/>
                </a:cubicBezTo>
                <a:cubicBezTo>
                  <a:pt x="2619009" y="47593"/>
                  <a:pt x="2619480" y="58712"/>
                  <a:pt x="2639796" y="61580"/>
                </a:cubicBezTo>
                <a:cubicBezTo>
                  <a:pt x="2651005" y="65638"/>
                  <a:pt x="2665035" y="64461"/>
                  <a:pt x="2674289" y="67260"/>
                </a:cubicBezTo>
                <a:cubicBezTo>
                  <a:pt x="2683543" y="70059"/>
                  <a:pt x="2690859" y="70563"/>
                  <a:pt x="2697705" y="73610"/>
                </a:cubicBezTo>
                <a:cubicBezTo>
                  <a:pt x="2704551" y="76657"/>
                  <a:pt x="2706632" y="82764"/>
                  <a:pt x="2715363" y="85542"/>
                </a:cubicBezTo>
                <a:cubicBezTo>
                  <a:pt x="2724094" y="88320"/>
                  <a:pt x="2737748" y="93210"/>
                  <a:pt x="2747711" y="95041"/>
                </a:cubicBezTo>
                <a:cubicBezTo>
                  <a:pt x="2757674" y="96872"/>
                  <a:pt x="2756162" y="94038"/>
                  <a:pt x="2775143" y="96530"/>
                </a:cubicBezTo>
                <a:cubicBezTo>
                  <a:pt x="2806082" y="101851"/>
                  <a:pt x="2833945" y="105706"/>
                  <a:pt x="2868742" y="105230"/>
                </a:cubicBezTo>
                <a:cubicBezTo>
                  <a:pt x="2875265" y="114937"/>
                  <a:pt x="2885652" y="110531"/>
                  <a:pt x="2899543" y="105394"/>
                </a:cubicBezTo>
                <a:cubicBezTo>
                  <a:pt x="2925511" y="112474"/>
                  <a:pt x="2969369" y="117959"/>
                  <a:pt x="3013791" y="133788"/>
                </a:cubicBezTo>
                <a:cubicBezTo>
                  <a:pt x="3032699" y="143490"/>
                  <a:pt x="3036873" y="145156"/>
                  <a:pt x="3050423" y="147827"/>
                </a:cubicBezTo>
                <a:lnTo>
                  <a:pt x="3067990" y="151167"/>
                </a:lnTo>
                <a:lnTo>
                  <a:pt x="3067990" y="5306208"/>
                </a:lnTo>
                <a:lnTo>
                  <a:pt x="3067989" y="5306208"/>
                </a:lnTo>
                <a:lnTo>
                  <a:pt x="3067989" y="4893381"/>
                </a:lnTo>
                <a:lnTo>
                  <a:pt x="3043495" y="4888945"/>
                </a:lnTo>
                <a:cubicBezTo>
                  <a:pt x="3028259" y="4893118"/>
                  <a:pt x="3019652" y="4892952"/>
                  <a:pt x="3013339" y="4882572"/>
                </a:cubicBezTo>
                <a:cubicBezTo>
                  <a:pt x="2976030" y="4880406"/>
                  <a:pt x="2937572" y="4854236"/>
                  <a:pt x="2913679" y="4866583"/>
                </a:cubicBezTo>
                <a:cubicBezTo>
                  <a:pt x="2915195" y="4844724"/>
                  <a:pt x="2901822" y="4852928"/>
                  <a:pt x="2875805" y="4847666"/>
                </a:cubicBezTo>
                <a:cubicBezTo>
                  <a:pt x="2857196" y="4841543"/>
                  <a:pt x="2817003" y="4828668"/>
                  <a:pt x="2802025" y="4822783"/>
                </a:cubicBezTo>
                <a:cubicBezTo>
                  <a:pt x="2787047" y="4816898"/>
                  <a:pt x="2775570" y="4821194"/>
                  <a:pt x="2760539" y="4815530"/>
                </a:cubicBezTo>
                <a:cubicBezTo>
                  <a:pt x="2767288" y="4796834"/>
                  <a:pt x="2677653" y="4809589"/>
                  <a:pt x="2711840" y="4795862"/>
                </a:cubicBezTo>
                <a:cubicBezTo>
                  <a:pt x="2686235" y="4784723"/>
                  <a:pt x="2695650" y="4790294"/>
                  <a:pt x="2682112" y="4795333"/>
                </a:cubicBezTo>
                <a:cubicBezTo>
                  <a:pt x="2649913" y="4790479"/>
                  <a:pt x="2647066" y="4789023"/>
                  <a:pt x="2609911" y="4793621"/>
                </a:cubicBezTo>
                <a:cubicBezTo>
                  <a:pt x="2593415" y="4792900"/>
                  <a:pt x="2587573" y="4790380"/>
                  <a:pt x="2572897" y="4788900"/>
                </a:cubicBezTo>
                <a:cubicBezTo>
                  <a:pt x="2558221" y="4787420"/>
                  <a:pt x="2550125" y="4788497"/>
                  <a:pt x="2521855" y="4784742"/>
                </a:cubicBezTo>
                <a:cubicBezTo>
                  <a:pt x="2499495" y="4780034"/>
                  <a:pt x="2483262" y="4781350"/>
                  <a:pt x="2465205" y="4778639"/>
                </a:cubicBezTo>
                <a:cubicBezTo>
                  <a:pt x="2447148" y="4775928"/>
                  <a:pt x="2436144" y="4771669"/>
                  <a:pt x="2413515" y="4768475"/>
                </a:cubicBezTo>
                <a:cubicBezTo>
                  <a:pt x="2394088" y="4759549"/>
                  <a:pt x="2320814" y="4780944"/>
                  <a:pt x="2306138" y="4754193"/>
                </a:cubicBezTo>
                <a:cubicBezTo>
                  <a:pt x="2253007" y="4759585"/>
                  <a:pt x="2237974" y="4748779"/>
                  <a:pt x="2194302" y="4744039"/>
                </a:cubicBezTo>
                <a:cubicBezTo>
                  <a:pt x="2152070" y="4739084"/>
                  <a:pt x="2146753" y="4742096"/>
                  <a:pt x="2102639" y="4729235"/>
                </a:cubicBezTo>
                <a:cubicBezTo>
                  <a:pt x="2068179" y="4716412"/>
                  <a:pt x="2049689" y="4712365"/>
                  <a:pt x="2009484" y="4709589"/>
                </a:cubicBezTo>
                <a:cubicBezTo>
                  <a:pt x="2006497" y="4717158"/>
                  <a:pt x="1958536" y="4701984"/>
                  <a:pt x="1950778" y="4699749"/>
                </a:cubicBezTo>
                <a:cubicBezTo>
                  <a:pt x="1951667" y="4704726"/>
                  <a:pt x="1926336" y="4706913"/>
                  <a:pt x="1919770" y="4702723"/>
                </a:cubicBezTo>
                <a:cubicBezTo>
                  <a:pt x="1861690" y="4705646"/>
                  <a:pt x="1843962" y="4724688"/>
                  <a:pt x="1800432" y="4714687"/>
                </a:cubicBezTo>
                <a:cubicBezTo>
                  <a:pt x="1766454" y="4714617"/>
                  <a:pt x="1768076" y="4724355"/>
                  <a:pt x="1719261" y="4724244"/>
                </a:cubicBezTo>
                <a:cubicBezTo>
                  <a:pt x="1698725" y="4728489"/>
                  <a:pt x="1704876" y="4720084"/>
                  <a:pt x="1679325" y="4720398"/>
                </a:cubicBezTo>
                <a:cubicBezTo>
                  <a:pt x="1646713" y="4738364"/>
                  <a:pt x="1612035" y="4726657"/>
                  <a:pt x="1565956" y="4726125"/>
                </a:cubicBezTo>
                <a:cubicBezTo>
                  <a:pt x="1509596" y="4724792"/>
                  <a:pt x="1462482" y="4732200"/>
                  <a:pt x="1413439" y="4724264"/>
                </a:cubicBezTo>
                <a:cubicBezTo>
                  <a:pt x="1395410" y="4730641"/>
                  <a:pt x="1371319" y="4739221"/>
                  <a:pt x="1351513" y="4728134"/>
                </a:cubicBezTo>
                <a:cubicBezTo>
                  <a:pt x="1299513" y="4729900"/>
                  <a:pt x="1305583" y="4734952"/>
                  <a:pt x="1285766" y="4728501"/>
                </a:cubicBezTo>
                <a:cubicBezTo>
                  <a:pt x="1246313" y="4730975"/>
                  <a:pt x="1252677" y="4725316"/>
                  <a:pt x="1217013" y="4722250"/>
                </a:cubicBezTo>
                <a:cubicBezTo>
                  <a:pt x="1187972" y="4717535"/>
                  <a:pt x="1202419" y="4717968"/>
                  <a:pt x="1175553" y="4717397"/>
                </a:cubicBezTo>
                <a:cubicBezTo>
                  <a:pt x="1150152" y="4726111"/>
                  <a:pt x="1132757" y="4715339"/>
                  <a:pt x="1125937" y="4713080"/>
                </a:cubicBezTo>
                <a:cubicBezTo>
                  <a:pt x="1101933" y="4714551"/>
                  <a:pt x="1066390" y="4702547"/>
                  <a:pt x="1070414" y="4718045"/>
                </a:cubicBezTo>
                <a:cubicBezTo>
                  <a:pt x="1036699" y="4697042"/>
                  <a:pt x="1037956" y="4718362"/>
                  <a:pt x="1001930" y="4712953"/>
                </a:cubicBezTo>
                <a:cubicBezTo>
                  <a:pt x="982943" y="4705262"/>
                  <a:pt x="958349" y="4701127"/>
                  <a:pt x="946429" y="4710733"/>
                </a:cubicBezTo>
                <a:cubicBezTo>
                  <a:pt x="873991" y="4698538"/>
                  <a:pt x="917810" y="4694854"/>
                  <a:pt x="843959" y="4682048"/>
                </a:cubicBezTo>
                <a:cubicBezTo>
                  <a:pt x="805648" y="4675599"/>
                  <a:pt x="748814" y="4673116"/>
                  <a:pt x="719028" y="4663910"/>
                </a:cubicBezTo>
                <a:cubicBezTo>
                  <a:pt x="689242" y="4654703"/>
                  <a:pt x="681940" y="4658862"/>
                  <a:pt x="658894" y="4652209"/>
                </a:cubicBezTo>
                <a:cubicBezTo>
                  <a:pt x="635848" y="4645555"/>
                  <a:pt x="606360" y="4645052"/>
                  <a:pt x="587813" y="4641642"/>
                </a:cubicBezTo>
                <a:cubicBezTo>
                  <a:pt x="569266" y="4638232"/>
                  <a:pt x="549985" y="4630114"/>
                  <a:pt x="547611" y="4631750"/>
                </a:cubicBezTo>
                <a:cubicBezTo>
                  <a:pt x="510247" y="4623077"/>
                  <a:pt x="499088" y="4633791"/>
                  <a:pt x="476778" y="4615662"/>
                </a:cubicBezTo>
                <a:cubicBezTo>
                  <a:pt x="457686" y="4613372"/>
                  <a:pt x="453369" y="4611385"/>
                  <a:pt x="433058" y="4610953"/>
                </a:cubicBezTo>
                <a:cubicBezTo>
                  <a:pt x="412747" y="4610521"/>
                  <a:pt x="383201" y="4613107"/>
                  <a:pt x="354910" y="4613069"/>
                </a:cubicBezTo>
                <a:cubicBezTo>
                  <a:pt x="325594" y="4614825"/>
                  <a:pt x="324861" y="4631623"/>
                  <a:pt x="297551" y="4614611"/>
                </a:cubicBezTo>
                <a:cubicBezTo>
                  <a:pt x="297827" y="4618223"/>
                  <a:pt x="283633" y="4619398"/>
                  <a:pt x="279981" y="4619280"/>
                </a:cubicBezTo>
                <a:lnTo>
                  <a:pt x="251060" y="4621023"/>
                </a:lnTo>
                <a:lnTo>
                  <a:pt x="248621" y="4615319"/>
                </a:lnTo>
                <a:cubicBezTo>
                  <a:pt x="237819" y="4612965"/>
                  <a:pt x="219269" y="4618593"/>
                  <a:pt x="208474" y="4619602"/>
                </a:cubicBezTo>
                <a:lnTo>
                  <a:pt x="183850" y="4621375"/>
                </a:lnTo>
                <a:lnTo>
                  <a:pt x="174486" y="4620574"/>
                </a:lnTo>
                <a:lnTo>
                  <a:pt x="170493" y="4620635"/>
                </a:lnTo>
                <a:lnTo>
                  <a:pt x="160178" y="4616375"/>
                </a:lnTo>
                <a:cubicBezTo>
                  <a:pt x="150587" y="4615308"/>
                  <a:pt x="143414" y="4608454"/>
                  <a:pt x="137679" y="4607411"/>
                </a:cubicBezTo>
                <a:cubicBezTo>
                  <a:pt x="131944" y="4606369"/>
                  <a:pt x="130252" y="4614284"/>
                  <a:pt x="125767" y="4610124"/>
                </a:cubicBezTo>
                <a:cubicBezTo>
                  <a:pt x="131450" y="4607091"/>
                  <a:pt x="122536" y="4604620"/>
                  <a:pt x="118604" y="4602416"/>
                </a:cubicBezTo>
                <a:lnTo>
                  <a:pt x="82934" y="4599702"/>
                </a:lnTo>
                <a:cubicBezTo>
                  <a:pt x="39823" y="4602644"/>
                  <a:pt x="55074" y="4589236"/>
                  <a:pt x="41888" y="4597726"/>
                </a:cubicBezTo>
                <a:cubicBezTo>
                  <a:pt x="25543" y="4601103"/>
                  <a:pt x="15576" y="4602785"/>
                  <a:pt x="8238" y="4603430"/>
                </a:cubicBezTo>
                <a:lnTo>
                  <a:pt x="0" y="4603190"/>
                </a:lnTo>
                <a:close/>
              </a:path>
            </a:pathLst>
          </a:custGeom>
        </p:spPr>
      </p:pic>
      <p:pic>
        <p:nvPicPr>
          <p:cNvPr id="9" name="Θέση περιεχομένου 8">
            <a:extLst>
              <a:ext uri="{FF2B5EF4-FFF2-40B4-BE49-F238E27FC236}">
                <a16:creationId xmlns:a16="http://schemas.microsoft.com/office/drawing/2014/main" id="{A2FC86B1-A258-0FE8-6F04-E33D0A50640E}"/>
              </a:ext>
            </a:extLst>
          </p:cNvPr>
          <p:cNvPicPr>
            <a:picLocks noChangeAspect="1"/>
          </p:cNvPicPr>
          <p:nvPr/>
        </p:nvPicPr>
        <p:blipFill>
          <a:blip r:embed="rId5">
            <a:extLst>
              <a:ext uri="{28A0092B-C50C-407E-A947-70E740481C1C}">
                <a14:useLocalDpi xmlns:a14="http://schemas.microsoft.com/office/drawing/2010/main" val="0"/>
              </a:ext>
            </a:extLst>
          </a:blip>
          <a:srcRect l="17654" r="-2" b="-2"/>
          <a:stretch>
            <a:fillRect/>
          </a:stretch>
        </p:blipFill>
        <p:spPr>
          <a:xfrm>
            <a:off x="6095999" y="1278"/>
            <a:ext cx="3067990" cy="5149699"/>
          </a:xfrm>
          <a:custGeom>
            <a:avLst/>
            <a:gdLst/>
            <a:ahLst/>
            <a:cxnLst/>
            <a:rect l="l" t="t" r="r" b="b"/>
            <a:pathLst>
              <a:path w="3067990" h="5149699">
                <a:moveTo>
                  <a:pt x="0" y="0"/>
                </a:moveTo>
                <a:lnTo>
                  <a:pt x="8632" y="2126"/>
                </a:lnTo>
                <a:cubicBezTo>
                  <a:pt x="71597" y="8644"/>
                  <a:pt x="52747" y="11892"/>
                  <a:pt x="102111" y="11566"/>
                </a:cubicBezTo>
                <a:cubicBezTo>
                  <a:pt x="107032" y="11203"/>
                  <a:pt x="116450" y="20386"/>
                  <a:pt x="135511" y="18109"/>
                </a:cubicBezTo>
                <a:cubicBezTo>
                  <a:pt x="165681" y="22040"/>
                  <a:pt x="149025" y="33094"/>
                  <a:pt x="187668" y="36734"/>
                </a:cubicBezTo>
                <a:cubicBezTo>
                  <a:pt x="184095" y="40156"/>
                  <a:pt x="221954" y="38461"/>
                  <a:pt x="225602" y="50611"/>
                </a:cubicBezTo>
                <a:cubicBezTo>
                  <a:pt x="242020" y="54481"/>
                  <a:pt x="267241" y="57744"/>
                  <a:pt x="286175" y="59952"/>
                </a:cubicBezTo>
                <a:cubicBezTo>
                  <a:pt x="314543" y="65902"/>
                  <a:pt x="328665" y="72319"/>
                  <a:pt x="332857" y="76558"/>
                </a:cubicBezTo>
                <a:cubicBezTo>
                  <a:pt x="361257" y="83289"/>
                  <a:pt x="358186" y="84500"/>
                  <a:pt x="395478" y="98782"/>
                </a:cubicBezTo>
                <a:cubicBezTo>
                  <a:pt x="417363" y="93652"/>
                  <a:pt x="436168" y="104748"/>
                  <a:pt x="445328" y="114882"/>
                </a:cubicBezTo>
                <a:cubicBezTo>
                  <a:pt x="470101" y="124482"/>
                  <a:pt x="523910" y="147405"/>
                  <a:pt x="559300" y="150440"/>
                </a:cubicBezTo>
                <a:cubicBezTo>
                  <a:pt x="613422" y="149710"/>
                  <a:pt x="598278" y="160982"/>
                  <a:pt x="622357" y="169552"/>
                </a:cubicBezTo>
                <a:cubicBezTo>
                  <a:pt x="641101" y="180205"/>
                  <a:pt x="638493" y="171007"/>
                  <a:pt x="658054" y="184474"/>
                </a:cubicBezTo>
                <a:lnTo>
                  <a:pt x="694284" y="200095"/>
                </a:lnTo>
                <a:lnTo>
                  <a:pt x="737979" y="224556"/>
                </a:lnTo>
                <a:lnTo>
                  <a:pt x="747981" y="231280"/>
                </a:lnTo>
                <a:cubicBezTo>
                  <a:pt x="753111" y="231304"/>
                  <a:pt x="756366" y="231723"/>
                  <a:pt x="758445" y="232460"/>
                </a:cubicBezTo>
                <a:cubicBezTo>
                  <a:pt x="758496" y="232559"/>
                  <a:pt x="758549" y="232658"/>
                  <a:pt x="758600" y="232757"/>
                </a:cubicBezTo>
                <a:lnTo>
                  <a:pt x="773364" y="235718"/>
                </a:lnTo>
                <a:cubicBezTo>
                  <a:pt x="790479" y="236082"/>
                  <a:pt x="824818" y="262048"/>
                  <a:pt x="841072" y="261356"/>
                </a:cubicBezTo>
                <a:cubicBezTo>
                  <a:pt x="848247" y="277811"/>
                  <a:pt x="845053" y="250444"/>
                  <a:pt x="872404" y="265382"/>
                </a:cubicBezTo>
                <a:cubicBezTo>
                  <a:pt x="884596" y="267374"/>
                  <a:pt x="889722" y="269394"/>
                  <a:pt x="899938" y="270925"/>
                </a:cubicBezTo>
                <a:cubicBezTo>
                  <a:pt x="900079" y="271345"/>
                  <a:pt x="933560" y="274145"/>
                  <a:pt x="933701" y="274565"/>
                </a:cubicBezTo>
                <a:lnTo>
                  <a:pt x="958104" y="278658"/>
                </a:lnTo>
                <a:lnTo>
                  <a:pt x="963678" y="280729"/>
                </a:lnTo>
                <a:lnTo>
                  <a:pt x="996167" y="277529"/>
                </a:lnTo>
                <a:lnTo>
                  <a:pt x="1012387" y="277350"/>
                </a:lnTo>
                <a:lnTo>
                  <a:pt x="1018139" y="274257"/>
                </a:lnTo>
                <a:cubicBezTo>
                  <a:pt x="1023705" y="272608"/>
                  <a:pt x="1030840" y="272419"/>
                  <a:pt x="1041488" y="275538"/>
                </a:cubicBezTo>
                <a:lnTo>
                  <a:pt x="1043729" y="276831"/>
                </a:lnTo>
                <a:lnTo>
                  <a:pt x="1076532" y="271239"/>
                </a:lnTo>
                <a:cubicBezTo>
                  <a:pt x="1083544" y="269462"/>
                  <a:pt x="1111552" y="278849"/>
                  <a:pt x="1117458" y="275294"/>
                </a:cubicBezTo>
                <a:cubicBezTo>
                  <a:pt x="1173364" y="280135"/>
                  <a:pt x="1207569" y="263603"/>
                  <a:pt x="1275827" y="275029"/>
                </a:cubicBezTo>
                <a:cubicBezTo>
                  <a:pt x="1321519" y="279616"/>
                  <a:pt x="1347196" y="279519"/>
                  <a:pt x="1376683" y="283128"/>
                </a:cubicBezTo>
                <a:cubicBezTo>
                  <a:pt x="1406170" y="286737"/>
                  <a:pt x="1433752" y="293140"/>
                  <a:pt x="1452749" y="296685"/>
                </a:cubicBezTo>
                <a:cubicBezTo>
                  <a:pt x="1471746" y="300230"/>
                  <a:pt x="1466619" y="301895"/>
                  <a:pt x="1490664" y="304401"/>
                </a:cubicBezTo>
                <a:cubicBezTo>
                  <a:pt x="1514709" y="306907"/>
                  <a:pt x="1573675" y="305000"/>
                  <a:pt x="1597021" y="311721"/>
                </a:cubicBezTo>
                <a:cubicBezTo>
                  <a:pt x="1622238" y="311037"/>
                  <a:pt x="1625537" y="322069"/>
                  <a:pt x="1639314" y="320753"/>
                </a:cubicBezTo>
                <a:cubicBezTo>
                  <a:pt x="1710549" y="337224"/>
                  <a:pt x="1769892" y="334296"/>
                  <a:pt x="1856583" y="331628"/>
                </a:cubicBezTo>
                <a:cubicBezTo>
                  <a:pt x="1913730" y="336509"/>
                  <a:pt x="1912698" y="339285"/>
                  <a:pt x="1937745" y="342098"/>
                </a:cubicBezTo>
                <a:cubicBezTo>
                  <a:pt x="1945390" y="344925"/>
                  <a:pt x="1949181" y="335092"/>
                  <a:pt x="1956068" y="338984"/>
                </a:cubicBezTo>
                <a:lnTo>
                  <a:pt x="1991434" y="344183"/>
                </a:lnTo>
                <a:lnTo>
                  <a:pt x="2017399" y="354323"/>
                </a:lnTo>
                <a:lnTo>
                  <a:pt x="2041804" y="360756"/>
                </a:lnTo>
                <a:lnTo>
                  <a:pt x="2071138" y="363487"/>
                </a:lnTo>
                <a:cubicBezTo>
                  <a:pt x="2080124" y="365903"/>
                  <a:pt x="2080713" y="373697"/>
                  <a:pt x="2092557" y="373570"/>
                </a:cubicBezTo>
                <a:cubicBezTo>
                  <a:pt x="2128517" y="378742"/>
                  <a:pt x="2193287" y="383225"/>
                  <a:pt x="2242182" y="388922"/>
                </a:cubicBezTo>
                <a:cubicBezTo>
                  <a:pt x="2266404" y="385527"/>
                  <a:pt x="2301142" y="392029"/>
                  <a:pt x="2311187" y="401718"/>
                </a:cubicBezTo>
                <a:cubicBezTo>
                  <a:pt x="2323182" y="404413"/>
                  <a:pt x="2352098" y="404462"/>
                  <a:pt x="2363765" y="402554"/>
                </a:cubicBezTo>
                <a:cubicBezTo>
                  <a:pt x="2374121" y="402833"/>
                  <a:pt x="2375999" y="406521"/>
                  <a:pt x="2389759" y="407955"/>
                </a:cubicBezTo>
                <a:cubicBezTo>
                  <a:pt x="2404778" y="411334"/>
                  <a:pt x="2437354" y="427346"/>
                  <a:pt x="2451497" y="432353"/>
                </a:cubicBezTo>
                <a:cubicBezTo>
                  <a:pt x="2465640" y="437360"/>
                  <a:pt x="2451256" y="432175"/>
                  <a:pt x="2474615" y="437995"/>
                </a:cubicBezTo>
                <a:cubicBezTo>
                  <a:pt x="2482949" y="439979"/>
                  <a:pt x="2481204" y="447714"/>
                  <a:pt x="2499122" y="451403"/>
                </a:cubicBezTo>
                <a:cubicBezTo>
                  <a:pt x="2517041" y="455093"/>
                  <a:pt x="2557176" y="459358"/>
                  <a:pt x="2582126" y="460132"/>
                </a:cubicBezTo>
                <a:cubicBezTo>
                  <a:pt x="2610000" y="447613"/>
                  <a:pt x="2600233" y="464657"/>
                  <a:pt x="2651203" y="448902"/>
                </a:cubicBezTo>
                <a:cubicBezTo>
                  <a:pt x="2652514" y="450917"/>
                  <a:pt x="2673343" y="450050"/>
                  <a:pt x="2694692" y="451398"/>
                </a:cubicBezTo>
                <a:cubicBezTo>
                  <a:pt x="2716041" y="452746"/>
                  <a:pt x="2761501" y="464041"/>
                  <a:pt x="2779298" y="456988"/>
                </a:cubicBezTo>
                <a:lnTo>
                  <a:pt x="2936306" y="456249"/>
                </a:lnTo>
                <a:lnTo>
                  <a:pt x="3026435" y="468085"/>
                </a:lnTo>
                <a:cubicBezTo>
                  <a:pt x="3042105" y="469033"/>
                  <a:pt x="3051256" y="471666"/>
                  <a:pt x="3059006" y="473639"/>
                </a:cubicBezTo>
                <a:lnTo>
                  <a:pt x="3067990" y="474231"/>
                </a:lnTo>
                <a:lnTo>
                  <a:pt x="3067990" y="5066330"/>
                </a:lnTo>
                <a:lnTo>
                  <a:pt x="3036249" y="5071710"/>
                </a:lnTo>
                <a:cubicBezTo>
                  <a:pt x="3028911" y="5072355"/>
                  <a:pt x="3024202" y="5071963"/>
                  <a:pt x="3018374" y="5071188"/>
                </a:cubicBezTo>
                <a:cubicBezTo>
                  <a:pt x="2981557" y="5076634"/>
                  <a:pt x="2975787" y="5078874"/>
                  <a:pt x="2928454" y="5083368"/>
                </a:cubicBezTo>
                <a:cubicBezTo>
                  <a:pt x="2902026" y="5096160"/>
                  <a:pt x="2894473" y="5096992"/>
                  <a:pt x="2874456" y="5102330"/>
                </a:cubicBezTo>
                <a:cubicBezTo>
                  <a:pt x="2849799" y="5110661"/>
                  <a:pt x="2856324" y="5116728"/>
                  <a:pt x="2826359" y="5120681"/>
                </a:cubicBezTo>
                <a:cubicBezTo>
                  <a:pt x="2811152" y="5125070"/>
                  <a:pt x="2799749" y="5135440"/>
                  <a:pt x="2790273" y="5139251"/>
                </a:cubicBezTo>
                <a:cubicBezTo>
                  <a:pt x="2780797" y="5143062"/>
                  <a:pt x="2776994" y="5141825"/>
                  <a:pt x="2761021" y="5144617"/>
                </a:cubicBezTo>
                <a:cubicBezTo>
                  <a:pt x="2750399" y="5143672"/>
                  <a:pt x="2716008" y="5143647"/>
                  <a:pt x="2709599" y="5145416"/>
                </a:cubicBezTo>
                <a:cubicBezTo>
                  <a:pt x="2691337" y="5155744"/>
                  <a:pt x="2674953" y="5144170"/>
                  <a:pt x="2643019" y="5144002"/>
                </a:cubicBezTo>
                <a:lnTo>
                  <a:pt x="2605306" y="5145401"/>
                </a:lnTo>
                <a:cubicBezTo>
                  <a:pt x="2598456" y="5139894"/>
                  <a:pt x="2544492" y="5137937"/>
                  <a:pt x="2540666" y="5130474"/>
                </a:cubicBezTo>
                <a:cubicBezTo>
                  <a:pt x="2520890" y="5122976"/>
                  <a:pt x="2520818" y="5104076"/>
                  <a:pt x="2490181" y="5096885"/>
                </a:cubicBezTo>
                <a:cubicBezTo>
                  <a:pt x="2473666" y="5089694"/>
                  <a:pt x="2482843" y="5107802"/>
                  <a:pt x="2441578" y="5087331"/>
                </a:cubicBezTo>
                <a:cubicBezTo>
                  <a:pt x="2404207" y="5055658"/>
                  <a:pt x="2246399" y="5032666"/>
                  <a:pt x="2239061" y="4977592"/>
                </a:cubicBezTo>
                <a:cubicBezTo>
                  <a:pt x="2172141" y="4959717"/>
                  <a:pt x="2228317" y="4960563"/>
                  <a:pt x="2138397" y="4945422"/>
                </a:cubicBezTo>
                <a:cubicBezTo>
                  <a:pt x="2058643" y="4932605"/>
                  <a:pt x="1820980" y="4910463"/>
                  <a:pt x="1766888" y="4891159"/>
                </a:cubicBezTo>
                <a:cubicBezTo>
                  <a:pt x="1693746" y="4881380"/>
                  <a:pt x="1731387" y="4880829"/>
                  <a:pt x="1699544" y="4886748"/>
                </a:cubicBezTo>
                <a:cubicBezTo>
                  <a:pt x="1645920" y="4895473"/>
                  <a:pt x="1642875" y="4877798"/>
                  <a:pt x="1607580" y="4879045"/>
                </a:cubicBezTo>
                <a:cubicBezTo>
                  <a:pt x="1555088" y="4865773"/>
                  <a:pt x="1453749" y="4859346"/>
                  <a:pt x="1384598" y="4845217"/>
                </a:cubicBezTo>
                <a:cubicBezTo>
                  <a:pt x="1326341" y="4835627"/>
                  <a:pt x="1315092" y="4821514"/>
                  <a:pt x="1258391" y="4816554"/>
                </a:cubicBezTo>
                <a:cubicBezTo>
                  <a:pt x="1226403" y="4808063"/>
                  <a:pt x="1218929" y="4802264"/>
                  <a:pt x="1192670" y="4794273"/>
                </a:cubicBezTo>
                <a:cubicBezTo>
                  <a:pt x="1172212" y="4781098"/>
                  <a:pt x="1134543" y="4780537"/>
                  <a:pt x="1100484" y="4773564"/>
                </a:cubicBezTo>
                <a:cubicBezTo>
                  <a:pt x="1083354" y="4772013"/>
                  <a:pt x="1065276" y="4777578"/>
                  <a:pt x="1028112" y="4767096"/>
                </a:cubicBezTo>
                <a:cubicBezTo>
                  <a:pt x="999846" y="4759146"/>
                  <a:pt x="967016" y="4743196"/>
                  <a:pt x="963745" y="4764863"/>
                </a:cubicBezTo>
                <a:cubicBezTo>
                  <a:pt x="935062" y="4736624"/>
                  <a:pt x="945601" y="4756035"/>
                  <a:pt x="908364" y="4755572"/>
                </a:cubicBezTo>
                <a:cubicBezTo>
                  <a:pt x="831301" y="4740343"/>
                  <a:pt x="772395" y="4745078"/>
                  <a:pt x="699185" y="4729739"/>
                </a:cubicBezTo>
                <a:cubicBezTo>
                  <a:pt x="680644" y="4710950"/>
                  <a:pt x="671269" y="4756745"/>
                  <a:pt x="624173" y="4712819"/>
                </a:cubicBezTo>
                <a:cubicBezTo>
                  <a:pt x="620673" y="4715011"/>
                  <a:pt x="605890" y="4702494"/>
                  <a:pt x="587551" y="4697060"/>
                </a:cubicBezTo>
                <a:cubicBezTo>
                  <a:pt x="569213" y="4691626"/>
                  <a:pt x="529126" y="4697683"/>
                  <a:pt x="514142" y="4680213"/>
                </a:cubicBezTo>
                <a:cubicBezTo>
                  <a:pt x="490554" y="4678007"/>
                  <a:pt x="455880" y="4670399"/>
                  <a:pt x="435429" y="4669695"/>
                </a:cubicBezTo>
                <a:cubicBezTo>
                  <a:pt x="414978" y="4668991"/>
                  <a:pt x="413693" y="4665510"/>
                  <a:pt x="398498" y="4661863"/>
                </a:cubicBezTo>
                <a:lnTo>
                  <a:pt x="391864" y="4657306"/>
                </a:lnTo>
                <a:lnTo>
                  <a:pt x="393991" y="4656812"/>
                </a:lnTo>
                <a:cubicBezTo>
                  <a:pt x="393161" y="4656323"/>
                  <a:pt x="391036" y="4655963"/>
                  <a:pt x="390744" y="4656537"/>
                </a:cubicBezTo>
                <a:lnTo>
                  <a:pt x="391864" y="4657306"/>
                </a:lnTo>
                <a:lnTo>
                  <a:pt x="389463" y="4657864"/>
                </a:lnTo>
                <a:cubicBezTo>
                  <a:pt x="384571" y="4657809"/>
                  <a:pt x="375254" y="4657079"/>
                  <a:pt x="358382" y="4654871"/>
                </a:cubicBezTo>
                <a:cubicBezTo>
                  <a:pt x="339824" y="4647350"/>
                  <a:pt x="313263" y="4650730"/>
                  <a:pt x="294208" y="4644982"/>
                </a:cubicBezTo>
                <a:cubicBezTo>
                  <a:pt x="275153" y="4639233"/>
                  <a:pt x="255232" y="4631558"/>
                  <a:pt x="240522" y="4627439"/>
                </a:cubicBezTo>
                <a:cubicBezTo>
                  <a:pt x="212762" y="4619907"/>
                  <a:pt x="228727" y="4611264"/>
                  <a:pt x="188294" y="4613207"/>
                </a:cubicBezTo>
                <a:cubicBezTo>
                  <a:pt x="165514" y="4608090"/>
                  <a:pt x="132086" y="4618695"/>
                  <a:pt x="107016" y="4612605"/>
                </a:cubicBezTo>
                <a:cubicBezTo>
                  <a:pt x="79461" y="4604732"/>
                  <a:pt x="82214" y="4605717"/>
                  <a:pt x="48463" y="4601378"/>
                </a:cubicBezTo>
                <a:lnTo>
                  <a:pt x="0" y="4601647"/>
                </a:lnTo>
                <a:close/>
              </a:path>
            </a:pathLst>
          </a:custGeom>
        </p:spPr>
      </p:pic>
    </p:spTree>
    <p:extLst>
      <p:ext uri="{BB962C8B-B14F-4D97-AF65-F5344CB8AC3E}">
        <p14:creationId xmlns:p14="http://schemas.microsoft.com/office/powerpoint/2010/main" val="1835720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B1C007F-FDF8-A353-8ADE-77D804106A5C}"/>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l-GR" sz="3600">
                <a:solidFill>
                  <a:srgbClr val="FFFFFF"/>
                </a:solidFill>
              </a:rPr>
              <a:t>Βιρτζίνια </a:t>
            </a:r>
            <a:r>
              <a:rPr lang="el-GR" sz="3600" dirty="0" err="1">
                <a:solidFill>
                  <a:srgbClr val="FFFFFF"/>
                </a:solidFill>
              </a:rPr>
              <a:t>Γουλφ</a:t>
            </a:r>
            <a:endParaRPr lang="en-US" sz="3600" dirty="0">
              <a:solidFill>
                <a:srgbClr val="FFFFFF"/>
              </a:solidFill>
            </a:endParaRPr>
          </a:p>
        </p:txBody>
      </p:sp>
      <p:sp>
        <p:nvSpPr>
          <p:cNvPr id="13"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Θέση περιεχομένου 5" descr="Εικόνα που περιέχει ανθρώπινο πρόσωπο, ασπρόμαυρο, πορτραίτο, άτομο&#10;&#10;Το περιεχόμενο που δημιουργείται από AI ενδέχεται να είναι εσφαλμένο.">
            <a:extLst>
              <a:ext uri="{FF2B5EF4-FFF2-40B4-BE49-F238E27FC236}">
                <a16:creationId xmlns:a16="http://schemas.microsoft.com/office/drawing/2014/main" id="{448FE7AE-6A92-B01F-10DC-4FF0AA663CB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10787" r="5787"/>
          <a:stretch>
            <a:fillRect/>
          </a:stretch>
        </p:blipFill>
        <p:spPr>
          <a:xfrm>
            <a:off x="976251" y="942538"/>
            <a:ext cx="7163222" cy="4808332"/>
          </a:xfrm>
          <a:prstGeom prst="rect">
            <a:avLst/>
          </a:prstGeom>
          <a:effectLst/>
        </p:spPr>
      </p:pic>
    </p:spTree>
    <p:extLst>
      <p:ext uri="{BB962C8B-B14F-4D97-AF65-F5344CB8AC3E}">
        <p14:creationId xmlns:p14="http://schemas.microsoft.com/office/powerpoint/2010/main" val="110569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F467CE-7225-FFD7-E7BA-9D1C325BD8A2}"/>
              </a:ext>
            </a:extLst>
          </p:cNvPr>
          <p:cNvSpPr>
            <a:spLocks noGrp="1"/>
          </p:cNvSpPr>
          <p:nvPr>
            <p:ph type="title"/>
          </p:nvPr>
        </p:nvSpPr>
        <p:spPr>
          <a:xfrm>
            <a:off x="838200" y="212756"/>
            <a:ext cx="10515600" cy="991356"/>
          </a:xfrm>
        </p:spPr>
        <p:txBody>
          <a:bodyPr/>
          <a:lstStyle/>
          <a:p>
            <a:r>
              <a:rPr lang="el-GR" dirty="0"/>
              <a:t>Βιρτζίνια </a:t>
            </a:r>
            <a:r>
              <a:rPr lang="el-GR" dirty="0" err="1"/>
              <a:t>Γουλφ</a:t>
            </a:r>
            <a:endParaRPr lang="el-GR" dirty="0"/>
          </a:p>
        </p:txBody>
      </p:sp>
      <p:sp>
        <p:nvSpPr>
          <p:cNvPr id="3" name="Θέση περιεχομένου 2">
            <a:extLst>
              <a:ext uri="{FF2B5EF4-FFF2-40B4-BE49-F238E27FC236}">
                <a16:creationId xmlns:a16="http://schemas.microsoft.com/office/drawing/2014/main" id="{B2C89230-44F7-E3CC-52AC-E73728151129}"/>
              </a:ext>
            </a:extLst>
          </p:cNvPr>
          <p:cNvSpPr>
            <a:spLocks noGrp="1"/>
          </p:cNvSpPr>
          <p:nvPr>
            <p:ph idx="1"/>
          </p:nvPr>
        </p:nvSpPr>
        <p:spPr>
          <a:xfrm>
            <a:off x="135802" y="1394234"/>
            <a:ext cx="11850985" cy="5251009"/>
          </a:xfrm>
        </p:spPr>
        <p:txBody>
          <a:bodyPr>
            <a:normAutofit fontScale="40000" lnSpcReduction="20000"/>
          </a:bodyPr>
          <a:lstStyle/>
          <a:p>
            <a:pPr marL="0" indent="0">
              <a:buNone/>
            </a:pPr>
            <a:r>
              <a:rPr lang="it-IT" sz="3400" dirty="0"/>
              <a:t>H</a:t>
            </a:r>
            <a:r>
              <a:rPr lang="el-GR" sz="3400" dirty="0"/>
              <a:t> Βιρτζίνια </a:t>
            </a:r>
            <a:r>
              <a:rPr lang="el-GR" sz="3400" dirty="0" err="1"/>
              <a:t>Γουλφ</a:t>
            </a:r>
            <a:r>
              <a:rPr lang="el-GR" sz="3400" dirty="0"/>
              <a:t> βρίσκεται μέσα στη μεγάλη παράδοση της δυτικής λογοτεχνίας και συναριθμείται με τον </a:t>
            </a:r>
            <a:r>
              <a:rPr lang="el-GR" sz="3400" dirty="0" err="1"/>
              <a:t>Προυστ</a:t>
            </a:r>
            <a:r>
              <a:rPr lang="el-GR" sz="3400" dirty="0"/>
              <a:t> και τον Τζόυς στην τριάδα των μεγάλων καινοτόμων πεζογράφων που άνοιξαν νέους δρόμους στο ευρωπαϊκό μυθιστόρημα τις τρεις πρώτες δεκαετίες του αιώνα.</a:t>
            </a:r>
          </a:p>
          <a:p>
            <a:pPr marL="0" indent="0">
              <a:buNone/>
            </a:pPr>
            <a:r>
              <a:rPr lang="el-GR" sz="3400" b="1" dirty="0"/>
              <a:t>«'</a:t>
            </a:r>
            <a:r>
              <a:rPr lang="el-GR" sz="3400" b="1" dirty="0" err="1"/>
              <a:t>Οσο</a:t>
            </a:r>
            <a:r>
              <a:rPr lang="el-GR" sz="3400" b="1" dirty="0"/>
              <a:t> πρωτότυπες και εύστοχες κι αν είναι οι απόψεις της για την ισότητα των φύλων και την παροχή (</a:t>
            </a:r>
            <a:r>
              <a:rPr lang="el-GR" sz="3400" b="1" dirty="0" err="1"/>
              <a:t>άν</a:t>
            </a:r>
            <a:r>
              <a:rPr lang="el-GR" sz="3400" b="1" dirty="0"/>
              <a:t>)</a:t>
            </a:r>
            <a:r>
              <a:rPr lang="el-GR" sz="3400" b="1" dirty="0" err="1"/>
              <a:t>ισων</a:t>
            </a:r>
            <a:r>
              <a:rPr lang="el-GR" sz="3400" b="1" dirty="0"/>
              <a:t> ευκαιριών, για τις γυναίκες και την υπόθεσή τους, για τη γυναίκα-συγγραφέα (απόψεις που αναπτύχθηκαν σε δύο βιβλία της, στο έξοχο </a:t>
            </a:r>
            <a:r>
              <a:rPr lang="el-GR" sz="3400" b="1" i="1" dirty="0"/>
              <a:t>'</a:t>
            </a:r>
            <a:r>
              <a:rPr lang="el-GR" sz="3400" b="1" i="1" dirty="0" err="1"/>
              <a:t>Ενα</a:t>
            </a:r>
            <a:r>
              <a:rPr lang="el-GR" sz="3400" b="1" i="1" dirty="0"/>
              <a:t> δωμάτιο δικό σου,</a:t>
            </a:r>
            <a:r>
              <a:rPr lang="el-GR" sz="3400" b="1" dirty="0"/>
              <a:t> 1929, και στο πικρόχολο και ατυχές </a:t>
            </a:r>
            <a:r>
              <a:rPr lang="el-GR" sz="3400" b="1" i="1" dirty="0"/>
              <a:t>Τρεις γκινέες,</a:t>
            </a:r>
            <a:r>
              <a:rPr lang="el-GR" sz="3400" b="1" dirty="0"/>
              <a:t> 1938), όσο ενδιαφέρουσες κι αν είναι οι βιογραφικές αναφορές, η έμφαση πρέπει να δοθεί στην τέχνη της </a:t>
            </a:r>
            <a:r>
              <a:rPr lang="el-GR" sz="3400" dirty="0"/>
              <a:t>(όπως διαμορφώνεται στο καθαρά δημιουργικό της έργο, έργο πρώτου μεγέθους, που συνιστούν δύο, τουλάχιστον, μεγάλα λογοτεχνήματα, τα μυθιστορήματα </a:t>
            </a:r>
            <a:r>
              <a:rPr lang="el-GR" sz="3400" i="1" dirty="0"/>
              <a:t>Η κ. </a:t>
            </a:r>
            <a:r>
              <a:rPr lang="el-GR" sz="3400" i="1" dirty="0" err="1"/>
              <a:t>Ντάλλαγουαίη</a:t>
            </a:r>
            <a:r>
              <a:rPr lang="el-GR" sz="3400" i="1" dirty="0"/>
              <a:t>,</a:t>
            </a:r>
            <a:r>
              <a:rPr lang="el-GR" sz="3400" dirty="0"/>
              <a:t> 1925, και </a:t>
            </a:r>
            <a:r>
              <a:rPr lang="el-GR" sz="3400" i="1" dirty="0"/>
              <a:t>Στο φάρο,</a:t>
            </a:r>
            <a:r>
              <a:rPr lang="el-GR" sz="3400" dirty="0"/>
              <a:t> 1927)</a:t>
            </a:r>
            <a:r>
              <a:rPr lang="el-GR" sz="3400" b="1" dirty="0"/>
              <a:t> και στον προβληματισμό της για τη λογοτεχνία (όπως διαγράφεται στα πολύ αξιόλογα κριτικά της δοκίμια)» </a:t>
            </a:r>
            <a:r>
              <a:rPr lang="el-GR" sz="3400" dirty="0"/>
              <a:t>σημειώνει ο κριτικός και μεταφραστής Άρης </a:t>
            </a:r>
            <a:r>
              <a:rPr lang="el-GR" sz="3400" dirty="0" err="1"/>
              <a:t>Μπερλής</a:t>
            </a:r>
            <a:r>
              <a:rPr lang="el-GR" sz="3400" dirty="0"/>
              <a:t>.</a:t>
            </a:r>
          </a:p>
          <a:p>
            <a:pPr marL="0" indent="0">
              <a:buNone/>
            </a:pPr>
            <a:r>
              <a:rPr lang="el-GR" sz="3400" dirty="0"/>
              <a:t> </a:t>
            </a:r>
          </a:p>
          <a:p>
            <a:pPr marL="0" indent="0">
              <a:buNone/>
            </a:pPr>
            <a:r>
              <a:rPr lang="el-GR" sz="3400" dirty="0"/>
              <a:t>«Η </a:t>
            </a:r>
            <a:r>
              <a:rPr lang="it-IT" sz="3400" dirty="0"/>
              <a:t>Woolf</a:t>
            </a:r>
            <a:r>
              <a:rPr lang="el-GR" sz="3400" dirty="0"/>
              <a:t> εγκαταλείπει τον παραδοσιακό ρεαλισμό που είναι ανίκανος να συλλάβει την αλήθεια της ζωής, την πλοκή και τη συνεχή αφήγηση </a:t>
            </a:r>
            <a:r>
              <a:rPr lang="el-GR" sz="3400" b="1" dirty="0"/>
              <a:t>και προσπαθεί να αποδώσει τη «ροή της συνείδησης» χωρίς να την υποτάξει σε μια λογική τάξη που θα την παραμόρφωνε. </a:t>
            </a:r>
            <a:r>
              <a:rPr lang="el-GR" sz="3400" dirty="0"/>
              <a:t> Είναι εξοικειωμένη με το παράδειγμα του </a:t>
            </a:r>
            <a:r>
              <a:rPr lang="el-GR" sz="3400" dirty="0" err="1"/>
              <a:t>Προυστ</a:t>
            </a:r>
            <a:r>
              <a:rPr lang="el-GR" sz="3400" dirty="0"/>
              <a:t> και του Τζόυς, θεωρεί πως </a:t>
            </a:r>
            <a:r>
              <a:rPr lang="el-GR" sz="3400" b="1" dirty="0"/>
              <a:t>η ταυτότητα του σύγχρονου υποκειμένου είναι ακαθόριστη, αφού το ασυνείδητο εισδύει στο συνειδητό και </a:t>
            </a:r>
            <a:r>
              <a:rPr lang="el-GR" sz="3400" b="1" dirty="0" err="1"/>
              <a:t>διαπλέκεται</a:t>
            </a:r>
            <a:r>
              <a:rPr lang="el-GR" sz="3400" b="1" dirty="0"/>
              <a:t> συνεχώς μαζί του.» </a:t>
            </a:r>
          </a:p>
          <a:p>
            <a:pPr marL="0" indent="0">
              <a:buNone/>
            </a:pPr>
            <a:r>
              <a:rPr lang="el-GR" sz="3400" dirty="0"/>
              <a:t>Το μυθιστόρημα για τη </a:t>
            </a:r>
            <a:r>
              <a:rPr lang="el-GR" sz="3400" dirty="0" err="1"/>
              <a:t>Γουλφ</a:t>
            </a:r>
            <a:r>
              <a:rPr lang="el-GR" sz="3400" dirty="0"/>
              <a:t> είναι </a:t>
            </a:r>
            <a:r>
              <a:rPr lang="el-GR" sz="3400" b="1" dirty="0"/>
              <a:t>αναπαραγωγή της πολλαπλότητας της εμπειρίας</a:t>
            </a:r>
            <a:r>
              <a:rPr lang="el-GR" sz="3400" dirty="0"/>
              <a:t>. </a:t>
            </a:r>
            <a:r>
              <a:rPr lang="el-GR" sz="3400" b="1" dirty="0"/>
              <a:t>Η ζωή είναι </a:t>
            </a:r>
            <a:r>
              <a:rPr lang="el-GR" sz="3400" b="1" dirty="0" err="1"/>
              <a:t>πρωτεϊκή</a:t>
            </a:r>
            <a:r>
              <a:rPr lang="el-GR" sz="3400" b="1" dirty="0"/>
              <a:t> και ρευστή, πολυσύνθετη και αλλότροπη. Δουλειά του μυθιστοριογράφου είναι να αναπαραγάγει τις μυριάδες παραλλαγές και φωτοσκιάσεις, τις αναρίθμητες αποχρώσεις της εμπειρίας, στη μόνη έγκυρη πραγματικότητά τους: στη συνειδησιακή ροή τους.</a:t>
            </a:r>
          </a:p>
          <a:p>
            <a:pPr marL="0" indent="0">
              <a:buNone/>
            </a:pPr>
            <a:r>
              <a:rPr lang="el-GR" sz="3400" dirty="0"/>
              <a:t>Στα μυθιστορήματά της </a:t>
            </a:r>
            <a:r>
              <a:rPr lang="el-GR" sz="3400" i="1" dirty="0"/>
              <a:t>Η κυρία </a:t>
            </a:r>
            <a:r>
              <a:rPr lang="el-GR" sz="3400" i="1" dirty="0" err="1"/>
              <a:t>Νταλλογουαίυ</a:t>
            </a:r>
            <a:r>
              <a:rPr lang="it-IT" sz="3400" i="1" dirty="0"/>
              <a:t> </a:t>
            </a:r>
            <a:r>
              <a:rPr lang="el-GR" sz="3400" i="1" dirty="0"/>
              <a:t>/</a:t>
            </a:r>
            <a:r>
              <a:rPr lang="it-IT" sz="3400" i="1" dirty="0"/>
              <a:t>Mrs Dalloway</a:t>
            </a:r>
            <a:r>
              <a:rPr lang="el-GR" sz="3400" dirty="0"/>
              <a:t>, 1925, </a:t>
            </a:r>
            <a:r>
              <a:rPr lang="el-GR" sz="3400" i="1" dirty="0"/>
              <a:t>Στο φάρο, Τα κύματα/ </a:t>
            </a:r>
            <a:r>
              <a:rPr lang="it-IT" sz="3400" i="1" dirty="0"/>
              <a:t>The Waves</a:t>
            </a:r>
            <a:r>
              <a:rPr lang="el-GR" sz="3400" dirty="0"/>
              <a:t>, 1931</a:t>
            </a:r>
            <a:r>
              <a:rPr lang="el-GR" sz="3400" i="1" dirty="0"/>
              <a:t>, </a:t>
            </a:r>
            <a:r>
              <a:rPr lang="el-GR" sz="3400" dirty="0"/>
              <a:t>προσπαθεί να αποδώσει τη </a:t>
            </a:r>
            <a:r>
              <a:rPr lang="el-GR" sz="3400" b="1" dirty="0">
                <a:solidFill>
                  <a:schemeClr val="accent3">
                    <a:lumMod val="60000"/>
                    <a:lumOff val="40000"/>
                  </a:schemeClr>
                </a:solidFill>
              </a:rPr>
              <a:t>«ροή της συνείδησης» </a:t>
            </a:r>
            <a:r>
              <a:rPr lang="el-GR" sz="3400" dirty="0"/>
              <a:t>με μια λυρική γραφή που ακολουθεί τις σκέψεις, τις επιθυμίες, τις λεπτές ψυχολογικές διακυμάνσεις των χαρακτήρων.</a:t>
            </a:r>
          </a:p>
          <a:p>
            <a:pPr marL="0" indent="0">
              <a:buNone/>
            </a:pPr>
            <a:endParaRPr lang="el-GR" sz="3400" dirty="0"/>
          </a:p>
          <a:p>
            <a:pPr marL="0" indent="0">
              <a:buNone/>
            </a:pPr>
            <a:r>
              <a:rPr lang="el-GR" sz="3400" i="1" dirty="0"/>
              <a:t>Ο παραδοσιακός αφηγητής έχει εξαφανιστεί. </a:t>
            </a:r>
            <a:r>
              <a:rPr lang="el-GR" sz="3400" b="1" dirty="0"/>
              <a:t>'</a:t>
            </a:r>
            <a:r>
              <a:rPr lang="el-GR" sz="3400" b="1" dirty="0" err="1"/>
              <a:t>Ολα</a:t>
            </a:r>
            <a:r>
              <a:rPr lang="el-GR" sz="3400" b="1" dirty="0"/>
              <a:t> σχεδόν περνάνε (και παρουσιάζονται) μες απ' τη συνείδηση των χαρακτήρων των κειμένων. Δεν υπάρχει 'άποψη' έξω απ' το μυθιστόρημα, απ' την οποία να 'βλέπονται' τα πρόσωπα και τα γεγονότα. </a:t>
            </a:r>
            <a:r>
              <a:rPr lang="el-GR" sz="3400" dirty="0"/>
              <a:t> Οι συγγραφείς όπως ο </a:t>
            </a:r>
            <a:r>
              <a:rPr lang="el-GR" sz="3400" dirty="0" err="1"/>
              <a:t>Μπαλζάκ</a:t>
            </a:r>
            <a:r>
              <a:rPr lang="el-GR" sz="3400" dirty="0"/>
              <a:t> και ο Ζολά  ήξεραν τα πάντα για τους ήρωές τους. </a:t>
            </a:r>
            <a:r>
              <a:rPr lang="el-GR" sz="3400" b="1" dirty="0"/>
              <a:t>Η </a:t>
            </a:r>
            <a:r>
              <a:rPr lang="el-GR" sz="3400" b="1" dirty="0" err="1"/>
              <a:t>Γουλφ</a:t>
            </a:r>
            <a:r>
              <a:rPr lang="el-GR" sz="3400" b="1" dirty="0"/>
              <a:t> γνωρίζει όσα, περίπου, γνωρίζει ο αναγνώστης.</a:t>
            </a:r>
            <a:endParaRPr lang="el-GR" sz="3400" dirty="0"/>
          </a:p>
          <a:p>
            <a:pPr marL="0" indent="0">
              <a:buNone/>
            </a:pPr>
            <a:endParaRPr lang="el-GR" sz="3400" dirty="0"/>
          </a:p>
          <a:p>
            <a:pPr marL="0" indent="0">
              <a:buNone/>
            </a:pPr>
            <a:endParaRPr lang="el-GR" sz="3400" dirty="0"/>
          </a:p>
          <a:p>
            <a:endParaRPr lang="el-GR" dirty="0"/>
          </a:p>
        </p:txBody>
      </p:sp>
    </p:spTree>
    <p:extLst>
      <p:ext uri="{BB962C8B-B14F-4D97-AF65-F5344CB8AC3E}">
        <p14:creationId xmlns:p14="http://schemas.microsoft.com/office/powerpoint/2010/main" val="2082820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2A91EB-F9F4-FE3E-3CEB-713210E506E0}"/>
              </a:ext>
            </a:extLst>
          </p:cNvPr>
          <p:cNvSpPr>
            <a:spLocks noGrp="1"/>
          </p:cNvSpPr>
          <p:nvPr>
            <p:ph type="title"/>
          </p:nvPr>
        </p:nvSpPr>
        <p:spPr/>
        <p:txBody>
          <a:bodyPr/>
          <a:lstStyle/>
          <a:p>
            <a:r>
              <a:rPr lang="el-GR" dirty="0"/>
              <a:t>ΧΡΟΝΟΛΟΓΙΚΑ ΟΡΙΑ</a:t>
            </a:r>
          </a:p>
        </p:txBody>
      </p:sp>
      <p:sp>
        <p:nvSpPr>
          <p:cNvPr id="3" name="Θέση περιεχομένου 2">
            <a:extLst>
              <a:ext uri="{FF2B5EF4-FFF2-40B4-BE49-F238E27FC236}">
                <a16:creationId xmlns:a16="http://schemas.microsoft.com/office/drawing/2014/main" id="{AFC670B9-05D7-3238-DD68-C1341AD779B4}"/>
              </a:ext>
            </a:extLst>
          </p:cNvPr>
          <p:cNvSpPr>
            <a:spLocks noGrp="1"/>
          </p:cNvSpPr>
          <p:nvPr>
            <p:ph idx="1"/>
          </p:nvPr>
        </p:nvSpPr>
        <p:spPr/>
        <p:txBody>
          <a:bodyPr>
            <a:normAutofit fontScale="70000" lnSpcReduction="20000"/>
          </a:bodyPr>
          <a:lstStyle/>
          <a:p>
            <a:pPr marL="0" indent="0">
              <a:buNone/>
            </a:pPr>
            <a:r>
              <a:rPr lang="el-GR" dirty="0"/>
              <a:t>Με τον όρο «Μοντερνισμό», ορίζουμε συμβατικά την πολιτιστική περίοδο, του δυτικού κόσμου, που ξεκινά από τα τέλη του 19</a:t>
            </a:r>
            <a:r>
              <a:rPr lang="el-GR" baseline="30000" dirty="0"/>
              <a:t>ου</a:t>
            </a:r>
            <a:r>
              <a:rPr lang="el-GR" dirty="0"/>
              <a:t> αιώνα και τελειώνει μετά τα μέσα του 20ού αιώνα. Η περίοδος αυτή επιχειρεί να αποδώσει το πνεύμα της </a:t>
            </a:r>
            <a:r>
              <a:rPr lang="el-GR" b="1" dirty="0"/>
              <a:t>μοντέρνας βιομηχανικής κοινωνίας </a:t>
            </a:r>
            <a:r>
              <a:rPr lang="el-GR" dirty="0"/>
              <a:t>και αποτελεί την κατ’ εξοχήν έκφραση της </a:t>
            </a:r>
            <a:r>
              <a:rPr lang="el-GR" dirty="0" err="1"/>
              <a:t>νεωτερικότητας</a:t>
            </a:r>
            <a:r>
              <a:rPr lang="el-GR" dirty="0"/>
              <a:t> στο επίπεδο του πολιτισμού. </a:t>
            </a:r>
          </a:p>
          <a:p>
            <a:pPr marL="0" indent="0">
              <a:buNone/>
            </a:pPr>
            <a:endParaRPr lang="el-GR" dirty="0"/>
          </a:p>
          <a:p>
            <a:pPr marL="0" indent="0">
              <a:buNone/>
            </a:pPr>
            <a:r>
              <a:rPr lang="el-GR" dirty="0"/>
              <a:t>Η Βιομηχανική Επανάσταση στις αρχές του 19</a:t>
            </a:r>
            <a:r>
              <a:rPr lang="el-GR" baseline="30000" dirty="0"/>
              <a:t>ου</a:t>
            </a:r>
            <a:r>
              <a:rPr lang="el-GR" dirty="0"/>
              <a:t> αιώνα είχε σημάνει την αρχή ενός εκσυγχρονισμού όσον αφορά την παραγωγή και τη μετακίνηση αγροτικών πληθυσμών στις πόλεις. Στο άνοιγμα του νέου αιώνα η αλλαγή στις οικονομικές σχέσεις συνδέεται άρρηκτα με το καπιταλιστικό σύστημα, το οποίο εξαπλώνεται σταδιακά κυριαρχεί στον δυτικό κόσμο. Σύμφωνα με τους σοσιαλιστές η κυριαρχία του δημιουργεί μηχανισμούς με τους οποίους η «μπουρζουαζία» –δηλαδή η αστική τάξη– αποκτά και ασκεί την εξουσία της. Η εξαθλίωση του «προλεταριάτου» -δηλαδή της εργατικής τάξης- και οι υπέρμετρες κοινωνικές αντιθέσεις δημιουργούν, σημαντικές κοινωνικές αναταράξεις, με αποκορύφωμα την Οκτωβριανή Σοσιαλιστική Επανάσταση του </a:t>
            </a:r>
            <a:r>
              <a:rPr lang="el-GR" b="1" dirty="0"/>
              <a:t>1917</a:t>
            </a:r>
            <a:r>
              <a:rPr lang="el-GR" dirty="0"/>
              <a:t> στη Ρωσία, που την ακολουθεί η εγκαθίδρυση του σταλινικού καθεστώτος στην πρώην Σοβιετική Ένωση.</a:t>
            </a:r>
          </a:p>
          <a:p>
            <a:pPr marL="0" indent="0">
              <a:buNone/>
            </a:pPr>
            <a:r>
              <a:rPr lang="el-GR" b="1" dirty="0"/>
              <a:t>Είναι η σημαντικότερη μεταστροφή που έγινε, μετά το ρομαντισμό, στο ύφος και την ευαισθησία.</a:t>
            </a:r>
            <a:r>
              <a:rPr lang="el-GR" dirty="0"/>
              <a:t> Εμφανίζεται ως άρνηση και ‘απόρριψη’ του παλιού (στην Αγγλία για παράδειγμα οι εκπρόσωποί του στρέφονται εναντίον της βικτωριανής εποχής)και ως εκφορά του </a:t>
            </a:r>
            <a:r>
              <a:rPr lang="el-GR" b="1" dirty="0"/>
              <a:t>νέου.</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681384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AEE250-6EE6-2216-9A83-8192FAD7F363}"/>
              </a:ext>
            </a:extLst>
          </p:cNvPr>
          <p:cNvSpPr>
            <a:spLocks noGrp="1"/>
          </p:cNvSpPr>
          <p:nvPr>
            <p:ph type="title"/>
          </p:nvPr>
        </p:nvSpPr>
        <p:spPr/>
        <p:txBody>
          <a:bodyPr/>
          <a:lstStyle/>
          <a:p>
            <a:r>
              <a:rPr lang="el-GR" dirty="0"/>
              <a:t>Πρωτοπορίες</a:t>
            </a:r>
          </a:p>
        </p:txBody>
      </p:sp>
      <p:sp>
        <p:nvSpPr>
          <p:cNvPr id="3" name="Θέση περιεχομένου 2">
            <a:extLst>
              <a:ext uri="{FF2B5EF4-FFF2-40B4-BE49-F238E27FC236}">
                <a16:creationId xmlns:a16="http://schemas.microsoft.com/office/drawing/2014/main" id="{69AE8124-5B72-FA80-EE9E-F4DCF4C11B47}"/>
              </a:ext>
            </a:extLst>
          </p:cNvPr>
          <p:cNvSpPr>
            <a:spLocks noGrp="1"/>
          </p:cNvSpPr>
          <p:nvPr>
            <p:ph idx="1"/>
          </p:nvPr>
        </p:nvSpPr>
        <p:spPr/>
        <p:txBody>
          <a:bodyPr>
            <a:normAutofit fontScale="77500" lnSpcReduction="20000"/>
          </a:bodyPr>
          <a:lstStyle/>
          <a:p>
            <a:pPr marL="0" indent="0">
              <a:buNone/>
            </a:pPr>
            <a:r>
              <a:rPr lang="el-GR" dirty="0"/>
              <a:t>Στις αρχές του 20ου αιώνα ήρθαν στο φως τολμηρά πρωτοποριακά κινήματα που στόχευαν στη βαθιά ρήξη με την παράδοση, στην έκφραση επαναστατικών ιδεών και νέων οραμάτων για το μέλλον της ανθρωπότητας. Ο συγχρονισμός της τέχνης με τα δεδομένα της τεχνολογίας και της ραγδαίας αστικοποίησης, ήταν κεντρική τομή στην αισθητική εμπειρία του 19ου αιώνα. </a:t>
            </a:r>
          </a:p>
          <a:p>
            <a:pPr marL="0" indent="0">
              <a:buNone/>
            </a:pPr>
            <a:r>
              <a:rPr lang="el-GR" dirty="0"/>
              <a:t>Η ποίηση συνδέεται με τις παραστατικές τέχνες . Δημιουργείται η οπτική ποίηση.</a:t>
            </a:r>
          </a:p>
          <a:p>
            <a:pPr marL="0" indent="0">
              <a:buNone/>
            </a:pPr>
            <a:r>
              <a:rPr lang="el-GR" dirty="0"/>
              <a:t>Στην πεζογραφία αναπτύσσονται νέες τεχνικές: το κολλάζ, το μοντάζ, η συνειρμική γραφή, η ροή της συνείδησης, η κατάργηση της γραμμικής αφήγησης, η αποσπασματικότητα του λόγου.</a:t>
            </a:r>
          </a:p>
          <a:p>
            <a:pPr marL="0" indent="0">
              <a:buNone/>
            </a:pPr>
            <a:r>
              <a:rPr lang="el-GR" dirty="0"/>
              <a:t>Τα κινήματα αυτά ήταν βραχύβια. Ο όρος μοντερνισμός που είναι πλατύτερος αγκαλιάζει και ηπιότερες μορφές άρνησης της αισθητικής παράδοσης. </a:t>
            </a:r>
          </a:p>
          <a:p>
            <a:pPr marL="0" indent="0">
              <a:buNone/>
            </a:pPr>
            <a:r>
              <a:rPr lang="el-GR" dirty="0"/>
              <a:t>Θεωρείται ότι αποτελεί μια ριζοσπαστικοποίηση του Ρομαντισμού.  Αλλά αν ο Ρομαντισμός αναζητά την αληθινή εμπειρία, ο Μοντερνισμός θεωρεί ότι μια αλήθεια δεν υπάρχει </a:t>
            </a:r>
          </a:p>
        </p:txBody>
      </p:sp>
    </p:spTree>
    <p:extLst>
      <p:ext uri="{BB962C8B-B14F-4D97-AF65-F5344CB8AC3E}">
        <p14:creationId xmlns:p14="http://schemas.microsoft.com/office/powerpoint/2010/main" val="1892560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EA6D8D-307D-FBE7-D34A-45247D7E51E2}"/>
              </a:ext>
            </a:extLst>
          </p:cNvPr>
          <p:cNvSpPr>
            <a:spLocks noGrp="1"/>
          </p:cNvSpPr>
          <p:nvPr>
            <p:ph type="title"/>
          </p:nvPr>
        </p:nvSpPr>
        <p:spPr/>
        <p:txBody>
          <a:bodyPr/>
          <a:lstStyle/>
          <a:p>
            <a:r>
              <a:rPr lang="el-GR" dirty="0"/>
              <a:t>Εκφράσεις</a:t>
            </a:r>
          </a:p>
        </p:txBody>
      </p:sp>
      <p:sp>
        <p:nvSpPr>
          <p:cNvPr id="3" name="Θέση περιεχομένου 2">
            <a:extLst>
              <a:ext uri="{FF2B5EF4-FFF2-40B4-BE49-F238E27FC236}">
                <a16:creationId xmlns:a16="http://schemas.microsoft.com/office/drawing/2014/main" id="{2D85096D-40DA-45D4-776C-B3B4F71077C1}"/>
              </a:ext>
            </a:extLst>
          </p:cNvPr>
          <p:cNvSpPr>
            <a:spLocks noGrp="1"/>
          </p:cNvSpPr>
          <p:nvPr>
            <p:ph idx="1"/>
          </p:nvPr>
        </p:nvSpPr>
        <p:spPr/>
        <p:txBody>
          <a:bodyPr/>
          <a:lstStyle/>
          <a:p>
            <a:r>
              <a:rPr lang="el-GR" dirty="0"/>
              <a:t>Ο μοντερνισμός εκφράζεται σε όλες τις εκφάνσεις της τέχνης-- τη λογοτεχνία, ζωγραφική, τον κινηματογράφο και το θέατρο--, αλλά και σε πεδία όπως η φιλοσοφία και η επιστήμη.</a:t>
            </a:r>
          </a:p>
          <a:p>
            <a:r>
              <a:rPr lang="el-GR" dirty="0"/>
              <a:t>Έτσι νέες φιλοσοφικές θεωρίες αναζητούν καινούριους δρόμους για τη θέαση του κόσμου. Κλονίζονται οι πεποιθήσεις για τη γλώσσα, την κοινωνία και το υποκείμενο Ο Γερμανός φιλόσοφος </a:t>
            </a:r>
            <a:r>
              <a:rPr lang="el-GR" dirty="0" err="1"/>
              <a:t>Nietzsche</a:t>
            </a:r>
            <a:r>
              <a:rPr lang="el-GR" dirty="0"/>
              <a:t> αμφισβητεί τον χριστιανισμό, ενώ στην ψυχολογία δίνεται πλέον βαρύτητα στο </a:t>
            </a:r>
            <a:r>
              <a:rPr lang="el-GR" b="1" dirty="0"/>
              <a:t>ασυνείδητο</a:t>
            </a:r>
            <a:r>
              <a:rPr lang="el-GR" dirty="0"/>
              <a:t> με κύριους εκπροσώπους τους </a:t>
            </a:r>
            <a:r>
              <a:rPr lang="el-GR" dirty="0" err="1"/>
              <a:t>Freud</a:t>
            </a:r>
            <a:r>
              <a:rPr lang="el-GR" dirty="0"/>
              <a:t> και </a:t>
            </a:r>
            <a:r>
              <a:rPr lang="el-GR" dirty="0" err="1"/>
              <a:t>Jung</a:t>
            </a:r>
            <a:r>
              <a:rPr lang="el-GR" dirty="0"/>
              <a:t>.</a:t>
            </a:r>
          </a:p>
          <a:p>
            <a:endParaRPr lang="el-GR" dirty="0"/>
          </a:p>
        </p:txBody>
      </p:sp>
    </p:spTree>
    <p:extLst>
      <p:ext uri="{BB962C8B-B14F-4D97-AF65-F5344CB8AC3E}">
        <p14:creationId xmlns:p14="http://schemas.microsoft.com/office/powerpoint/2010/main" val="4257147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EB25C7-DC83-311C-3752-F34087B8D054}"/>
              </a:ext>
            </a:extLst>
          </p:cNvPr>
          <p:cNvSpPr>
            <a:spLocks noGrp="1"/>
          </p:cNvSpPr>
          <p:nvPr>
            <p:ph type="title"/>
          </p:nvPr>
        </p:nvSpPr>
        <p:spPr>
          <a:xfrm>
            <a:off x="838200" y="365126"/>
            <a:ext cx="10515600" cy="829932"/>
          </a:xfrm>
        </p:spPr>
        <p:txBody>
          <a:bodyPr/>
          <a:lstStyle/>
          <a:p>
            <a:r>
              <a:rPr lang="el-GR" dirty="0"/>
              <a:t>Πεδίο τεχνών</a:t>
            </a:r>
          </a:p>
        </p:txBody>
      </p:sp>
      <p:sp>
        <p:nvSpPr>
          <p:cNvPr id="3" name="Θέση περιεχομένου 2">
            <a:extLst>
              <a:ext uri="{FF2B5EF4-FFF2-40B4-BE49-F238E27FC236}">
                <a16:creationId xmlns:a16="http://schemas.microsoft.com/office/drawing/2014/main" id="{B81D552D-1426-505C-DE57-E10609E4DCA3}"/>
              </a:ext>
            </a:extLst>
          </p:cNvPr>
          <p:cNvSpPr>
            <a:spLocks noGrp="1"/>
          </p:cNvSpPr>
          <p:nvPr>
            <p:ph idx="1"/>
          </p:nvPr>
        </p:nvSpPr>
        <p:spPr>
          <a:xfrm>
            <a:off x="838200" y="1385180"/>
            <a:ext cx="10515600" cy="4791783"/>
          </a:xfrm>
        </p:spPr>
        <p:txBody>
          <a:bodyPr>
            <a:normAutofit fontScale="85000" lnSpcReduction="20000"/>
          </a:bodyPr>
          <a:lstStyle/>
          <a:p>
            <a:pPr marL="0" indent="0">
              <a:buNone/>
            </a:pPr>
            <a:r>
              <a:rPr lang="el-GR" dirty="0"/>
              <a:t>1) Δίνεται έμφαση στην αυτοτέλεια της τέχνης και συγκροτείται δημόσια η πεποίθηση πως το έργο της τέχνης δεν οφείλει να «ηθικολογεί», να «διδάσκει». </a:t>
            </a:r>
          </a:p>
          <a:p>
            <a:pPr marL="0" indent="0">
              <a:buNone/>
            </a:pPr>
            <a:r>
              <a:rPr lang="el-GR" dirty="0"/>
              <a:t>2) Απορρίπτονται συγχρόνως οι κανόνες της αστικής κοινωνίας και επιτυγχάνεται η πλήρης καταξίωση του καλλιτέχνη.</a:t>
            </a:r>
          </a:p>
          <a:p>
            <a:pPr marL="0" indent="0">
              <a:buNone/>
            </a:pPr>
            <a:r>
              <a:rPr lang="el-GR" dirty="0"/>
              <a:t>3) Οι κοινωνικές ανισότητες προτρέπουν τους καλλιτέχνες να εκφράσουν την αντίθεσή τους προς την αστική τάξη και να θέσουν το ερώτημα του κοινωνικού χρέους του καλλιτέχνη.</a:t>
            </a:r>
          </a:p>
          <a:p>
            <a:pPr marL="0" indent="0">
              <a:buNone/>
            </a:pPr>
            <a:r>
              <a:rPr lang="el-GR" dirty="0"/>
              <a:t>4) Ο Μοντερνισμός ήρθε σε πλήρη ρήξη με τα ρεαλιστικά πρότυπα που κυριαρχούσαν έως τότε. </a:t>
            </a:r>
            <a:r>
              <a:rPr lang="el-GR" b="1" dirty="0"/>
              <a:t>Αμφισβήτησε την ύπαρξη μιας αντικειμενικής πραγματικότητας</a:t>
            </a:r>
            <a:r>
              <a:rPr lang="el-GR" dirty="0"/>
              <a:t>. </a:t>
            </a:r>
          </a:p>
          <a:p>
            <a:pPr marL="0" lvl="0" indent="0">
              <a:buNone/>
            </a:pPr>
            <a:r>
              <a:rPr lang="el-GR" dirty="0"/>
              <a:t>5) Μετατόπισε το ενδιαφέρον στον ίδιο τον καλλιτέχνη &amp; στην </a:t>
            </a:r>
            <a:r>
              <a:rPr lang="el-GR" b="1" dirty="0"/>
              <a:t>υποκειμενική σύλληψη της πραγματικότητας.</a:t>
            </a:r>
          </a:p>
          <a:p>
            <a:pPr marL="0" lvl="0" indent="0">
              <a:buNone/>
            </a:pPr>
            <a:r>
              <a:rPr lang="el-GR" dirty="0"/>
              <a:t>6) Οι μοντερνιστές λογοτέχνες </a:t>
            </a:r>
            <a:r>
              <a:rPr lang="el-GR" dirty="0" err="1"/>
              <a:t>προέταξαν</a:t>
            </a:r>
            <a:r>
              <a:rPr lang="el-GR" dirty="0"/>
              <a:t> τη συναίσθηση της στιγμής και καλλιέργησαν ενσυνείδητα </a:t>
            </a:r>
            <a:r>
              <a:rPr lang="el-GR" b="1" dirty="0"/>
              <a:t>την </a:t>
            </a:r>
            <a:r>
              <a:rPr lang="el-GR" b="1" dirty="0" err="1"/>
              <a:t>επιτακτικότητα</a:t>
            </a:r>
            <a:r>
              <a:rPr lang="el-GR" b="1" dirty="0"/>
              <a:t> του παρόντος.</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3043006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11DF967-8228-4CCA-3F95-BE74EF093DB2}"/>
              </a:ext>
            </a:extLst>
          </p:cNvPr>
          <p:cNvSpPr>
            <a:spLocks noGrp="1"/>
          </p:cNvSpPr>
          <p:nvPr>
            <p:ph idx="1"/>
          </p:nvPr>
        </p:nvSpPr>
        <p:spPr>
          <a:xfrm>
            <a:off x="838200" y="1222218"/>
            <a:ext cx="10515600" cy="4954745"/>
          </a:xfrm>
        </p:spPr>
        <p:txBody>
          <a:bodyPr>
            <a:normAutofit/>
          </a:bodyPr>
          <a:lstStyle/>
          <a:p>
            <a:pPr marL="0" indent="0">
              <a:buNone/>
            </a:pPr>
            <a:r>
              <a:rPr lang="el-GR" dirty="0"/>
              <a:t>Ο Μοντερνισμός κορυφώνεται τη δεκαετία του 1920.</a:t>
            </a:r>
          </a:p>
          <a:p>
            <a:pPr marL="0" indent="0">
              <a:buNone/>
            </a:pPr>
            <a:endParaRPr lang="el-GR" dirty="0"/>
          </a:p>
          <a:p>
            <a:pPr marL="0" indent="0">
              <a:buNone/>
            </a:pPr>
            <a:r>
              <a:rPr lang="el-GR" dirty="0"/>
              <a:t>Μόνο το 1922, εμφανίστηκαν η </a:t>
            </a:r>
            <a:r>
              <a:rPr lang="el-GR" i="1" dirty="0">
                <a:solidFill>
                  <a:srgbClr val="FF0000"/>
                </a:solidFill>
              </a:rPr>
              <a:t>'</a:t>
            </a:r>
            <a:r>
              <a:rPr lang="el-GR" i="1" dirty="0" err="1">
                <a:solidFill>
                  <a:srgbClr val="FF0000"/>
                </a:solidFill>
              </a:rPr>
              <a:t>Ερημη</a:t>
            </a:r>
            <a:r>
              <a:rPr lang="el-GR" dirty="0">
                <a:solidFill>
                  <a:srgbClr val="FF0000"/>
                </a:solidFill>
              </a:rPr>
              <a:t> </a:t>
            </a:r>
            <a:r>
              <a:rPr lang="el-GR" i="1" dirty="0">
                <a:solidFill>
                  <a:srgbClr val="FF0000"/>
                </a:solidFill>
              </a:rPr>
              <a:t>χώρα</a:t>
            </a:r>
            <a:r>
              <a:rPr lang="el-GR" dirty="0">
                <a:solidFill>
                  <a:srgbClr val="FF0000"/>
                </a:solidFill>
              </a:rPr>
              <a:t> </a:t>
            </a:r>
            <a:r>
              <a:rPr lang="el-GR" dirty="0"/>
              <a:t>του '</a:t>
            </a:r>
            <a:r>
              <a:rPr lang="el-GR" dirty="0" err="1"/>
              <a:t>Ελιοτ</a:t>
            </a:r>
            <a:r>
              <a:rPr lang="el-GR" dirty="0"/>
              <a:t>, ο </a:t>
            </a:r>
            <a:r>
              <a:rPr lang="el-GR" dirty="0">
                <a:solidFill>
                  <a:srgbClr val="FF0000"/>
                </a:solidFill>
              </a:rPr>
              <a:t>Οδυσσέας</a:t>
            </a:r>
            <a:r>
              <a:rPr lang="el-GR" i="1" dirty="0"/>
              <a:t> </a:t>
            </a:r>
            <a:r>
              <a:rPr lang="el-GR" dirty="0"/>
              <a:t>του Ιρλανδού </a:t>
            </a:r>
            <a:r>
              <a:rPr lang="el-GR" dirty="0" err="1"/>
              <a:t>James</a:t>
            </a:r>
            <a:r>
              <a:rPr lang="el-GR" dirty="0"/>
              <a:t> </a:t>
            </a:r>
            <a:r>
              <a:rPr lang="el-GR" dirty="0" err="1"/>
              <a:t>Joyc</a:t>
            </a:r>
            <a:r>
              <a:rPr lang="en-US" dirty="0"/>
              <a:t>e</a:t>
            </a:r>
            <a:r>
              <a:rPr lang="el-GR" dirty="0"/>
              <a:t>, οι </a:t>
            </a:r>
            <a:r>
              <a:rPr lang="el-GR" i="1" dirty="0">
                <a:solidFill>
                  <a:srgbClr val="FF0000"/>
                </a:solidFill>
              </a:rPr>
              <a:t>Ελεγείες του </a:t>
            </a:r>
            <a:r>
              <a:rPr lang="el-GR" i="1" dirty="0" err="1">
                <a:solidFill>
                  <a:srgbClr val="FF0000"/>
                </a:solidFill>
              </a:rPr>
              <a:t>Ντουίνο</a:t>
            </a:r>
            <a:r>
              <a:rPr lang="el-GR" i="1" dirty="0">
                <a:solidFill>
                  <a:srgbClr val="FF0000"/>
                </a:solidFill>
              </a:rPr>
              <a:t> </a:t>
            </a:r>
            <a:r>
              <a:rPr lang="el-GR" dirty="0"/>
              <a:t>του</a:t>
            </a:r>
            <a:r>
              <a:rPr lang="el-GR" i="1" dirty="0"/>
              <a:t> </a:t>
            </a:r>
            <a:r>
              <a:rPr lang="el-GR" dirty="0" err="1"/>
              <a:t>Ρίλκε</a:t>
            </a:r>
            <a:r>
              <a:rPr lang="el-GR" dirty="0"/>
              <a:t> και το </a:t>
            </a:r>
            <a:r>
              <a:rPr lang="el-GR" i="1" dirty="0" err="1">
                <a:solidFill>
                  <a:srgbClr val="FF0000"/>
                </a:solidFill>
              </a:rPr>
              <a:t>Jacob</a:t>
            </a:r>
            <a:r>
              <a:rPr lang="el-GR" i="1" dirty="0">
                <a:solidFill>
                  <a:srgbClr val="FF0000"/>
                </a:solidFill>
              </a:rPr>
              <a:t>’</a:t>
            </a:r>
            <a:r>
              <a:rPr lang="it-IT" i="1" dirty="0">
                <a:solidFill>
                  <a:srgbClr val="FF0000"/>
                </a:solidFill>
              </a:rPr>
              <a:t>s Room</a:t>
            </a:r>
            <a:r>
              <a:rPr lang="el-GR" dirty="0">
                <a:solidFill>
                  <a:srgbClr val="FF0000"/>
                </a:solidFill>
              </a:rPr>
              <a:t> </a:t>
            </a:r>
            <a:r>
              <a:rPr lang="el-GR" dirty="0"/>
              <a:t>της </a:t>
            </a:r>
            <a:r>
              <a:rPr lang="it-IT" dirty="0"/>
              <a:t>Virginia Woolf</a:t>
            </a:r>
            <a:r>
              <a:rPr lang="el-GR" dirty="0"/>
              <a:t>. Το '25 και το '27 τα μυθιστορήματα </a:t>
            </a:r>
            <a:r>
              <a:rPr lang="el-GR" i="1" dirty="0">
                <a:solidFill>
                  <a:srgbClr val="FF0000"/>
                </a:solidFill>
              </a:rPr>
              <a:t>Η κ</a:t>
            </a:r>
            <a:r>
              <a:rPr lang="el-GR" dirty="0">
                <a:solidFill>
                  <a:srgbClr val="FF0000"/>
                </a:solidFill>
              </a:rPr>
              <a:t>. </a:t>
            </a:r>
            <a:r>
              <a:rPr lang="el-GR" i="1" dirty="0" err="1">
                <a:solidFill>
                  <a:srgbClr val="FF0000"/>
                </a:solidFill>
              </a:rPr>
              <a:t>Ντάλλαγουαίη</a:t>
            </a:r>
            <a:r>
              <a:rPr lang="el-GR" dirty="0">
                <a:solidFill>
                  <a:srgbClr val="FF0000"/>
                </a:solidFill>
              </a:rPr>
              <a:t> </a:t>
            </a:r>
            <a:r>
              <a:rPr lang="el-GR" dirty="0"/>
              <a:t>και </a:t>
            </a:r>
            <a:r>
              <a:rPr lang="el-GR" i="1" dirty="0">
                <a:solidFill>
                  <a:srgbClr val="FF0000"/>
                </a:solidFill>
              </a:rPr>
              <a:t>Στο φάρο</a:t>
            </a:r>
            <a:r>
              <a:rPr lang="el-GR" dirty="0">
                <a:solidFill>
                  <a:srgbClr val="FF0000"/>
                </a:solidFill>
              </a:rPr>
              <a:t> </a:t>
            </a:r>
            <a:r>
              <a:rPr lang="el-GR" dirty="0"/>
              <a:t>της </a:t>
            </a:r>
            <a:r>
              <a:rPr lang="el-GR" dirty="0" err="1"/>
              <a:t>Γουλφ</a:t>
            </a:r>
            <a:r>
              <a:rPr lang="el-GR" dirty="0"/>
              <a:t>. Λογοτεχνήματα που σημάδεψαν οριστικά τον αιώνα, φέρνοντας ένα νέο 'ήθος', έναν εντελώς άλλο χαρακτήρα, στην πραγματικότητα της γλώσσας και της ζωής. </a:t>
            </a:r>
          </a:p>
          <a:p>
            <a:pPr marL="0" indent="0">
              <a:buNone/>
            </a:pPr>
            <a:endParaRPr lang="el-GR" dirty="0"/>
          </a:p>
          <a:p>
            <a:endParaRPr lang="el-GR" dirty="0"/>
          </a:p>
        </p:txBody>
      </p:sp>
    </p:spTree>
    <p:extLst>
      <p:ext uri="{BB962C8B-B14F-4D97-AF65-F5344CB8AC3E}">
        <p14:creationId xmlns:p14="http://schemas.microsoft.com/office/powerpoint/2010/main" val="1857072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CD8E85-7A7B-EC0C-BC26-FA614DBFAC90}"/>
              </a:ext>
            </a:extLst>
          </p:cNvPr>
          <p:cNvSpPr>
            <a:spLocks noGrp="1"/>
          </p:cNvSpPr>
          <p:nvPr>
            <p:ph type="title"/>
          </p:nvPr>
        </p:nvSpPr>
        <p:spPr/>
        <p:txBody>
          <a:bodyPr/>
          <a:lstStyle/>
          <a:p>
            <a:r>
              <a:rPr lang="el-GR" dirty="0"/>
              <a:t>Αλλαγές στο μυθιστόρημα</a:t>
            </a:r>
          </a:p>
        </p:txBody>
      </p:sp>
      <p:sp>
        <p:nvSpPr>
          <p:cNvPr id="3" name="Θέση περιεχομένου 2">
            <a:extLst>
              <a:ext uri="{FF2B5EF4-FFF2-40B4-BE49-F238E27FC236}">
                <a16:creationId xmlns:a16="http://schemas.microsoft.com/office/drawing/2014/main" id="{52AF8C41-A230-D204-1B81-673EB280D617}"/>
              </a:ext>
            </a:extLst>
          </p:cNvPr>
          <p:cNvSpPr>
            <a:spLocks noGrp="1"/>
          </p:cNvSpPr>
          <p:nvPr>
            <p:ph idx="1"/>
          </p:nvPr>
        </p:nvSpPr>
        <p:spPr>
          <a:xfrm>
            <a:off x="575650" y="1445379"/>
            <a:ext cx="10515600" cy="5136489"/>
          </a:xfrm>
        </p:spPr>
        <p:txBody>
          <a:bodyPr>
            <a:normAutofit fontScale="55000" lnSpcReduction="20000"/>
          </a:bodyPr>
          <a:lstStyle/>
          <a:p>
            <a:pPr marL="514350" indent="-514350">
              <a:buAutoNum type="arabicPeriod"/>
            </a:pPr>
            <a:r>
              <a:rPr lang="el-GR" sz="3400" b="1" dirty="0"/>
              <a:t>κατάργηση της ευθύγραμμης αφήγησης</a:t>
            </a:r>
            <a:r>
              <a:rPr lang="el-GR" sz="3400" dirty="0"/>
              <a:t>, </a:t>
            </a:r>
          </a:p>
          <a:p>
            <a:pPr marL="514350" indent="-514350">
              <a:buAutoNum type="arabicPeriod"/>
            </a:pPr>
            <a:r>
              <a:rPr lang="el-GR" sz="3400" b="1" dirty="0"/>
              <a:t>της </a:t>
            </a:r>
            <a:r>
              <a:rPr lang="el-GR" sz="3400" b="1" dirty="0" err="1"/>
              <a:t>αιτιακής</a:t>
            </a:r>
            <a:r>
              <a:rPr lang="el-GR" sz="3400" b="1" dirty="0"/>
              <a:t> αλληλουχίας, </a:t>
            </a:r>
          </a:p>
          <a:p>
            <a:pPr marL="514350" indent="-514350">
              <a:buAutoNum type="arabicPeriod"/>
            </a:pPr>
            <a:r>
              <a:rPr lang="el-GR" sz="3400" b="1" dirty="0"/>
              <a:t>της παραδοσιακής ψυχολογίας</a:t>
            </a:r>
            <a:r>
              <a:rPr lang="el-GR" sz="3400" dirty="0"/>
              <a:t>, </a:t>
            </a:r>
          </a:p>
          <a:p>
            <a:pPr marL="514350" indent="-514350">
              <a:buAutoNum type="arabicPeriod"/>
            </a:pPr>
            <a:r>
              <a:rPr lang="el-GR" sz="3400" b="1" dirty="0"/>
              <a:t>ρευστός και υποκειμενικός</a:t>
            </a:r>
            <a:r>
              <a:rPr lang="el-GR" sz="3400" dirty="0"/>
              <a:t> </a:t>
            </a:r>
            <a:r>
              <a:rPr lang="el-GR" sz="3400" b="1" dirty="0"/>
              <a:t>χειρισμός του χρόνου,</a:t>
            </a:r>
            <a:r>
              <a:rPr lang="en-US" sz="3400" b="1" dirty="0"/>
              <a:t> </a:t>
            </a:r>
            <a:r>
              <a:rPr lang="el-GR" sz="3400" b="1" dirty="0"/>
              <a:t>π</a:t>
            </a:r>
            <a:r>
              <a:rPr lang="el-GR" dirty="0"/>
              <a:t>αρελθόν και παρόν </a:t>
            </a:r>
            <a:r>
              <a:rPr lang="el-GR" dirty="0" err="1"/>
              <a:t>διαπλέκονται</a:t>
            </a:r>
            <a:endParaRPr lang="el-GR" sz="3400" b="1" dirty="0"/>
          </a:p>
          <a:p>
            <a:pPr marL="514350" indent="-514350">
              <a:buAutoNum type="arabicPeriod"/>
            </a:pPr>
            <a:r>
              <a:rPr lang="el-GR" sz="3400" dirty="0"/>
              <a:t>οι κορυφώσεις της πλοκής αγνοούνται και </a:t>
            </a:r>
            <a:r>
              <a:rPr lang="el-GR" sz="3400" b="1" dirty="0"/>
              <a:t>αντικαθίστανται από ψυχικές υπερεντάσεις και εγρηγόρσεις</a:t>
            </a:r>
            <a:r>
              <a:rPr lang="el-GR" sz="3400" dirty="0"/>
              <a:t>, που τέμνουν και </a:t>
            </a:r>
            <a:r>
              <a:rPr lang="el-GR" sz="3400" dirty="0" err="1"/>
              <a:t>αποδομούν</a:t>
            </a:r>
            <a:r>
              <a:rPr lang="el-GR" sz="3400" dirty="0"/>
              <a:t> τον ιστορικό χρόνο, </a:t>
            </a:r>
          </a:p>
          <a:p>
            <a:pPr marL="514350" indent="-514350">
              <a:buAutoNum type="arabicPeriod"/>
            </a:pPr>
            <a:r>
              <a:rPr lang="el-GR" sz="3400" dirty="0"/>
              <a:t>ελλειπτικότητα  λόγου και αποσπασματικότητα πλοκής</a:t>
            </a:r>
          </a:p>
          <a:p>
            <a:pPr marL="514350" indent="-514350">
              <a:buAutoNum type="arabicPeriod"/>
            </a:pPr>
            <a:r>
              <a:rPr lang="el-GR" sz="3400" b="1" dirty="0"/>
              <a:t>Η ζωή γίνεται </a:t>
            </a:r>
            <a:r>
              <a:rPr lang="el-GR" sz="3400" b="1" i="1" dirty="0"/>
              <a:t>εμπειρία</a:t>
            </a:r>
            <a:r>
              <a:rPr lang="el-GR" sz="3400" b="1" dirty="0"/>
              <a:t> της ζωής</a:t>
            </a:r>
            <a:r>
              <a:rPr lang="el-GR" sz="3400" dirty="0"/>
              <a:t>, το γεγονός γίνεται </a:t>
            </a:r>
            <a:r>
              <a:rPr lang="el-GR" sz="3400" i="1" dirty="0"/>
              <a:t>βίωση,</a:t>
            </a:r>
            <a:r>
              <a:rPr lang="el-GR" sz="3400" dirty="0"/>
              <a:t> η 'αναξιοπιστία' του εξωτερικού συμβάντος έγκειται στην αμφισβήτηση της καθαυτής οντότητάς του και της όποιας σημασίας του ανεξάρτητα από τους αντίκτυπους που έχει στη συνείδηση του υποκειμένου. </a:t>
            </a:r>
            <a:r>
              <a:rPr lang="el-GR" sz="3400" b="1" dirty="0"/>
              <a:t>Οι 'ένδον εξελίξεις' αποτελούν αυθυπόστατη και σημαίνουσα πραγματικότητα</a:t>
            </a:r>
            <a:r>
              <a:rPr lang="el-GR" sz="3400" dirty="0"/>
              <a:t>. Η 'ιστοριογραφία' γίνεται 'βιογραφία’, </a:t>
            </a:r>
          </a:p>
          <a:p>
            <a:pPr marL="514350" indent="-514350">
              <a:buAutoNum type="arabicPeriod"/>
            </a:pPr>
            <a:r>
              <a:rPr lang="el-GR" sz="3400" dirty="0"/>
              <a:t>τεχνική της ροής της συνείδησης. Επιδιώκουν να δώσουν στον αναγνώστη την εντύπωση της συνεχούς ροής των σκέψεων, αισθημάτων και διαθέσεων όπως έρχονται αναμειγμένα στη συνείδηση χωρίς λογική ακολουθία.</a:t>
            </a:r>
          </a:p>
          <a:p>
            <a:pPr marL="514350" indent="-514350">
              <a:buAutoNum type="arabicPeriod"/>
            </a:pPr>
            <a:r>
              <a:rPr lang="el-GR" sz="3400" dirty="0"/>
              <a:t>Ευρύτερα στοχεύουν στην αποτύπωση του ρευστού και αποσπασματικού μοντέρνου κόσμου των πόλεων</a:t>
            </a:r>
          </a:p>
          <a:p>
            <a:pPr marL="0" indent="0">
              <a:buNone/>
            </a:pPr>
            <a:r>
              <a:rPr lang="el-GR" sz="3400" dirty="0"/>
              <a:t> </a:t>
            </a:r>
          </a:p>
          <a:p>
            <a:endParaRPr lang="el-GR" dirty="0"/>
          </a:p>
        </p:txBody>
      </p:sp>
    </p:spTree>
    <p:extLst>
      <p:ext uri="{BB962C8B-B14F-4D97-AF65-F5344CB8AC3E}">
        <p14:creationId xmlns:p14="http://schemas.microsoft.com/office/powerpoint/2010/main" val="2849809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1F774D-C7DC-A882-538E-7ED63A3B95ED}"/>
              </a:ext>
            </a:extLst>
          </p:cNvPr>
          <p:cNvSpPr>
            <a:spLocks noGrp="1"/>
          </p:cNvSpPr>
          <p:nvPr>
            <p:ph type="title"/>
          </p:nvPr>
        </p:nvSpPr>
        <p:spPr/>
        <p:txBody>
          <a:bodyPr/>
          <a:lstStyle/>
          <a:p>
            <a:r>
              <a:rPr lang="el-GR" dirty="0"/>
              <a:t>ΑΚΟΥΣΙΑ ΜΝΗΜΗ</a:t>
            </a:r>
          </a:p>
        </p:txBody>
      </p:sp>
      <p:sp>
        <p:nvSpPr>
          <p:cNvPr id="3" name="Θέση περιεχομένου 2">
            <a:extLst>
              <a:ext uri="{FF2B5EF4-FFF2-40B4-BE49-F238E27FC236}">
                <a16:creationId xmlns:a16="http://schemas.microsoft.com/office/drawing/2014/main" id="{B2E720F8-C9BE-13EF-17E5-D93837DA6A4D}"/>
              </a:ext>
            </a:extLst>
          </p:cNvPr>
          <p:cNvSpPr>
            <a:spLocks noGrp="1"/>
          </p:cNvSpPr>
          <p:nvPr>
            <p:ph idx="1"/>
          </p:nvPr>
        </p:nvSpPr>
        <p:spPr/>
        <p:txBody>
          <a:bodyPr>
            <a:normAutofit fontScale="85000" lnSpcReduction="10000"/>
          </a:bodyPr>
          <a:lstStyle/>
          <a:p>
            <a:pPr marL="0" indent="0">
              <a:buNone/>
            </a:pPr>
            <a:r>
              <a:rPr lang="el-GR" dirty="0"/>
              <a:t>Ο </a:t>
            </a:r>
            <a:r>
              <a:rPr lang="el-GR" b="1" dirty="0" err="1">
                <a:solidFill>
                  <a:srgbClr val="FF0000"/>
                </a:solidFill>
              </a:rPr>
              <a:t>Μαρσέλ</a:t>
            </a:r>
            <a:r>
              <a:rPr lang="el-GR" b="1" dirty="0">
                <a:solidFill>
                  <a:srgbClr val="FF0000"/>
                </a:solidFill>
              </a:rPr>
              <a:t> </a:t>
            </a:r>
            <a:r>
              <a:rPr lang="el-GR" b="1" dirty="0" err="1">
                <a:solidFill>
                  <a:srgbClr val="FF0000"/>
                </a:solidFill>
              </a:rPr>
              <a:t>Προυστ</a:t>
            </a:r>
            <a:r>
              <a:rPr lang="el-GR" dirty="0">
                <a:solidFill>
                  <a:srgbClr val="FF0000"/>
                </a:solidFill>
              </a:rPr>
              <a:t> </a:t>
            </a:r>
            <a:r>
              <a:rPr lang="el-GR" dirty="0"/>
              <a:t>εισάγει στο πολύτομο μυθιστόρημά του </a:t>
            </a:r>
            <a:r>
              <a:rPr lang="el-GR" b="1" i="1" dirty="0">
                <a:solidFill>
                  <a:srgbClr val="FF0000"/>
                </a:solidFill>
              </a:rPr>
              <a:t>Η αναζήτηση του χαμένου χρόνου </a:t>
            </a:r>
            <a:r>
              <a:rPr lang="el-GR" dirty="0"/>
              <a:t>την έννοια του χρόνου ως βιωματικού γεγονότος. Βασικό ρόλο στη λειτουργία του υποκειμενικού χρόνου παίζει </a:t>
            </a:r>
            <a:r>
              <a:rPr lang="el-GR" b="1" dirty="0"/>
              <a:t>η ακούσια, η συγκινησιακή μνήμη.  </a:t>
            </a:r>
            <a:r>
              <a:rPr lang="el-GR" dirty="0"/>
              <a:t>Έτσι με αφορμή ένα τυχαίο περιστατικό –τη γεύση μιας γουλιάς τσαγιού με ψίχουλα από </a:t>
            </a:r>
            <a:r>
              <a:rPr lang="el-GR" dirty="0" err="1"/>
              <a:t>μαντλέν</a:t>
            </a:r>
            <a:r>
              <a:rPr lang="el-GR" dirty="0"/>
              <a:t>- αναδύεται ένας παρωχημένος κόσμος εμπειριών που συνδέονται με την προσωπική ιστορία της ενηλικίωσης και της ωρίμασης του αφηγητή (συγγραφέα) αλλά και με τη ζωή μιας τάξης και μιας εποχής αλλά και την ιστορία μίας συνείδησης. </a:t>
            </a:r>
          </a:p>
          <a:p>
            <a:pPr marL="0" indent="0">
              <a:buNone/>
            </a:pPr>
            <a:r>
              <a:rPr lang="el-GR" dirty="0"/>
              <a:t>Οι απρόβλεπτες διαδρομές των αναμνήσεων που ανοίγει η ακούσια μνήμη του αφηγητή μπροστά του, καθορίζουν την αρχιτεκτονική του μυθιστορήματος. Η σύνθεση του μυθιστορήματος </a:t>
            </a:r>
            <a:r>
              <a:rPr lang="el-GR" b="1" dirty="0"/>
              <a:t>δεν βασίζεται στην πλοκή αλλά μάλλον στη διαπλοκή ορισμένων θεμάτων τα οποία, όπως τα μοτίβα ενός μουσικού κομματιού, επανέρχονται με παραλλαγές στη συνείδηση του αφηγητή.</a:t>
            </a:r>
          </a:p>
          <a:p>
            <a:endParaRPr lang="el-GR" dirty="0"/>
          </a:p>
        </p:txBody>
      </p:sp>
    </p:spTree>
    <p:extLst>
      <p:ext uri="{BB962C8B-B14F-4D97-AF65-F5344CB8AC3E}">
        <p14:creationId xmlns:p14="http://schemas.microsoft.com/office/powerpoint/2010/main" val="2247331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F85701-1F98-9F84-EC8F-2D0B4AE6696B}"/>
              </a:ext>
            </a:extLst>
          </p:cNvPr>
          <p:cNvSpPr>
            <a:spLocks noGrp="1"/>
          </p:cNvSpPr>
          <p:nvPr>
            <p:ph type="title"/>
          </p:nvPr>
        </p:nvSpPr>
        <p:spPr/>
        <p:txBody>
          <a:bodyPr>
            <a:normAutofit fontScale="90000"/>
          </a:bodyPr>
          <a:lstStyle/>
          <a:p>
            <a:r>
              <a:rPr lang="el-GR" dirty="0"/>
              <a:t>Τα ίδια θέματα του </a:t>
            </a:r>
            <a:r>
              <a:rPr lang="el-GR" b="1" dirty="0"/>
              <a:t>χρόνου, της μνήμης και της συνείδησης</a:t>
            </a:r>
            <a:r>
              <a:rPr lang="el-GR" dirty="0"/>
              <a:t> διερευνούν: </a:t>
            </a:r>
            <a:br>
              <a:rPr lang="el-GR" dirty="0"/>
            </a:br>
            <a:endParaRPr lang="el-GR" dirty="0"/>
          </a:p>
        </p:txBody>
      </p:sp>
      <p:sp>
        <p:nvSpPr>
          <p:cNvPr id="3" name="Θέση περιεχομένου 2">
            <a:extLst>
              <a:ext uri="{FF2B5EF4-FFF2-40B4-BE49-F238E27FC236}">
                <a16:creationId xmlns:a16="http://schemas.microsoft.com/office/drawing/2014/main" id="{056A7DA5-58FC-E69B-D6D8-73B66CA2A962}"/>
              </a:ext>
            </a:extLst>
          </p:cNvPr>
          <p:cNvSpPr>
            <a:spLocks noGrp="1"/>
          </p:cNvSpPr>
          <p:nvPr>
            <p:ph idx="1"/>
          </p:nvPr>
        </p:nvSpPr>
        <p:spPr/>
        <p:txBody>
          <a:bodyPr>
            <a:normAutofit fontScale="70000" lnSpcReduction="20000"/>
          </a:bodyPr>
          <a:lstStyle/>
          <a:p>
            <a:pPr marL="0" indent="0">
              <a:buNone/>
            </a:pPr>
            <a:r>
              <a:rPr lang="el-GR" dirty="0"/>
              <a:t>Ο Ιταλός </a:t>
            </a:r>
            <a:r>
              <a:rPr lang="el-GR" b="1" dirty="0" err="1">
                <a:solidFill>
                  <a:srgbClr val="FF0000"/>
                </a:solidFill>
              </a:rPr>
              <a:t>Italo</a:t>
            </a:r>
            <a:r>
              <a:rPr lang="el-GR" b="1" dirty="0">
                <a:solidFill>
                  <a:srgbClr val="FF0000"/>
                </a:solidFill>
              </a:rPr>
              <a:t> </a:t>
            </a:r>
            <a:r>
              <a:rPr lang="el-GR" b="1" dirty="0" err="1">
                <a:solidFill>
                  <a:srgbClr val="FF0000"/>
                </a:solidFill>
              </a:rPr>
              <a:t>Svevo</a:t>
            </a:r>
            <a:r>
              <a:rPr lang="el-GR" dirty="0">
                <a:solidFill>
                  <a:srgbClr val="FF0000"/>
                </a:solidFill>
              </a:rPr>
              <a:t> </a:t>
            </a:r>
            <a:r>
              <a:rPr lang="el-GR" dirty="0"/>
              <a:t>στο </a:t>
            </a:r>
            <a:r>
              <a:rPr lang="it-IT" i="1" dirty="0">
                <a:solidFill>
                  <a:srgbClr val="FF0000"/>
                </a:solidFill>
              </a:rPr>
              <a:t>La coscienza di Zeno</a:t>
            </a:r>
            <a:r>
              <a:rPr lang="el-GR" i="1" dirty="0">
                <a:solidFill>
                  <a:srgbClr val="FF0000"/>
                </a:solidFill>
              </a:rPr>
              <a:t> / Η συνείδηση του Ζήνωνα.</a:t>
            </a:r>
            <a:r>
              <a:rPr lang="el-GR" dirty="0"/>
              <a:t> Ο ομώνυμος ήρωας του μυθιστορήματος του </a:t>
            </a:r>
            <a:r>
              <a:rPr lang="el-GR" dirty="0" err="1"/>
              <a:t>Σβέβο</a:t>
            </a:r>
            <a:r>
              <a:rPr lang="el-GR" dirty="0"/>
              <a:t> αποκαλύπτει καθώς εξομολογείται στον ψυχαναλυτή του, </a:t>
            </a:r>
            <a:r>
              <a:rPr lang="el-GR" b="1" dirty="0"/>
              <a:t>την απατηλή λειτουργία μιας μνήμης που τακτοποιεί τις αλήθειες και τις ψευδαισθήσεις του παρελθόντος με βάση τις ανάγκες του παρόντος.</a:t>
            </a:r>
            <a:r>
              <a:rPr lang="el-GR" dirty="0"/>
              <a:t> Η διαπλοκή διαφορετικών οπτικών γωνιών παράγει μια ειρωνική αμφισημία που </a:t>
            </a:r>
            <a:r>
              <a:rPr lang="el-GR" dirty="0" err="1"/>
              <a:t>σχετικοποιεί</a:t>
            </a:r>
            <a:r>
              <a:rPr lang="el-GR" dirty="0"/>
              <a:t> κάθε γνώση. </a:t>
            </a:r>
          </a:p>
          <a:p>
            <a:pPr marL="0" indent="0">
              <a:buNone/>
            </a:pPr>
            <a:r>
              <a:rPr lang="el-GR" dirty="0"/>
              <a:t>Ο Γερμανός </a:t>
            </a:r>
            <a:r>
              <a:rPr lang="el-GR" dirty="0" err="1">
                <a:solidFill>
                  <a:srgbClr val="FF0000"/>
                </a:solidFill>
              </a:rPr>
              <a:t>Thoma</a:t>
            </a:r>
            <a:r>
              <a:rPr lang="it-IT" dirty="0">
                <a:solidFill>
                  <a:srgbClr val="FF0000"/>
                </a:solidFill>
              </a:rPr>
              <a:t>s</a:t>
            </a:r>
            <a:r>
              <a:rPr lang="el-GR" dirty="0">
                <a:solidFill>
                  <a:srgbClr val="FF0000"/>
                </a:solidFill>
              </a:rPr>
              <a:t> </a:t>
            </a:r>
            <a:r>
              <a:rPr lang="el-GR" dirty="0" err="1">
                <a:solidFill>
                  <a:srgbClr val="FF0000"/>
                </a:solidFill>
              </a:rPr>
              <a:t>Mann</a:t>
            </a:r>
            <a:r>
              <a:rPr lang="el-GR" dirty="0">
                <a:solidFill>
                  <a:srgbClr val="FF0000"/>
                </a:solidFill>
              </a:rPr>
              <a:t> </a:t>
            </a:r>
            <a:r>
              <a:rPr lang="el-GR" dirty="0"/>
              <a:t>στο</a:t>
            </a:r>
            <a:r>
              <a:rPr lang="el-GR" dirty="0">
                <a:solidFill>
                  <a:srgbClr val="FF0000"/>
                </a:solidFill>
              </a:rPr>
              <a:t> </a:t>
            </a:r>
            <a:r>
              <a:rPr lang="el-GR" i="1" dirty="0">
                <a:solidFill>
                  <a:srgbClr val="FF0000"/>
                </a:solidFill>
              </a:rPr>
              <a:t>Μαγικό βουνό. </a:t>
            </a:r>
            <a:r>
              <a:rPr lang="el-GR" dirty="0">
                <a:solidFill>
                  <a:srgbClr val="FF0000"/>
                </a:solidFill>
              </a:rPr>
              <a:t> </a:t>
            </a:r>
            <a:r>
              <a:rPr lang="el-GR" dirty="0"/>
              <a:t>Ο ήρωας του Μαν επισκέπτεται το σαγηνευτικό κόσμο ενός σανατορίου. Οι σκόρπιες αναμνήσεις αριστοκρατών και μεγαλοαστών ασθενών, καθώς και οι στοχασμοί του αφηγητή πάνω στη ζωή, την αρρώστια και το θάνατο ανασυνθέτουν την ατμόσφαιρα μιας εποχής πνευματικής παράλυσης, όπου βαραίνει η αίσθηση ενός μεταφυσικού κενού. </a:t>
            </a:r>
          </a:p>
          <a:p>
            <a:pPr marL="0" indent="0">
              <a:buNone/>
            </a:pPr>
            <a:r>
              <a:rPr lang="el-GR" dirty="0"/>
              <a:t>Ο Ιρλανδός </a:t>
            </a:r>
            <a:r>
              <a:rPr lang="el-GR" b="1" dirty="0" err="1">
                <a:solidFill>
                  <a:srgbClr val="FF0000"/>
                </a:solidFill>
              </a:rPr>
              <a:t>James</a:t>
            </a:r>
            <a:r>
              <a:rPr lang="el-GR" b="1" dirty="0">
                <a:solidFill>
                  <a:srgbClr val="FF0000"/>
                </a:solidFill>
              </a:rPr>
              <a:t> </a:t>
            </a:r>
            <a:r>
              <a:rPr lang="el-GR" b="1" dirty="0" err="1">
                <a:solidFill>
                  <a:srgbClr val="FF0000"/>
                </a:solidFill>
              </a:rPr>
              <a:t>Joyce</a:t>
            </a:r>
            <a:r>
              <a:rPr lang="el-GR" b="1" dirty="0">
                <a:solidFill>
                  <a:srgbClr val="FF0000"/>
                </a:solidFill>
              </a:rPr>
              <a:t> </a:t>
            </a:r>
            <a:r>
              <a:rPr lang="el-GR" dirty="0"/>
              <a:t>στο μυθιστόρημά του </a:t>
            </a:r>
            <a:r>
              <a:rPr lang="el-GR" i="1" dirty="0">
                <a:solidFill>
                  <a:srgbClr val="FF0000"/>
                </a:solidFill>
              </a:rPr>
              <a:t>Οδυσσέας </a:t>
            </a:r>
            <a:r>
              <a:rPr lang="el-GR" dirty="0"/>
              <a:t>περιγράφει σε όλη την πληθώρα των λεπτομερειών της τη ζωή μιας ημέρας στο Δουβλίνο. Μέσω της χρήσης του εσωτερικού μονολόγου, ο Τζόυς μεταδίδει τις αποσπασματικές εντυπώσεις, τις ανολοκλήρωτες συζητήσεις, τους προσωρινούς δισταγμούς, τις ανησυχίες και τις μύχιες ορμές τριών προσώπων που περιπλανώνται στην πόλη.  Χρησιμοποιεί συστηματικά τον εσωτερικό μονόλογο.  Η τεχνική του επιτείνει </a:t>
            </a:r>
            <a:r>
              <a:rPr lang="el-GR" b="1" dirty="0"/>
              <a:t>την εντύπωση της ασυνέχειας</a:t>
            </a:r>
            <a:r>
              <a:rPr lang="el-GR" dirty="0"/>
              <a:t> της εμπειρίας στη μεγάλη μοντέρνα πόλη.</a:t>
            </a:r>
          </a:p>
          <a:p>
            <a:endParaRPr lang="el-GR" dirty="0"/>
          </a:p>
        </p:txBody>
      </p:sp>
    </p:spTree>
    <p:extLst>
      <p:ext uri="{BB962C8B-B14F-4D97-AF65-F5344CB8AC3E}">
        <p14:creationId xmlns:p14="http://schemas.microsoft.com/office/powerpoint/2010/main" val="299988315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309</TotalTime>
  <Words>1640</Words>
  <Application>Microsoft Office PowerPoint</Application>
  <PresentationFormat>Ευρεία οθόνη</PresentationFormat>
  <Paragraphs>54</Paragraphs>
  <Slides>12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12</vt:i4>
      </vt:variant>
    </vt:vector>
  </HeadingPairs>
  <TitlesOfParts>
    <vt:vector size="16" baseType="lpstr">
      <vt:lpstr>Aptos</vt:lpstr>
      <vt:lpstr>Aptos Display</vt:lpstr>
      <vt:lpstr>Arial</vt:lpstr>
      <vt:lpstr>Θέμα του Office</vt:lpstr>
      <vt:lpstr>Μοντερνισμός</vt:lpstr>
      <vt:lpstr>ΧΡΟΝΟΛΟΓΙΚΑ ΟΡΙΑ</vt:lpstr>
      <vt:lpstr>Πρωτοπορίες</vt:lpstr>
      <vt:lpstr>Εκφράσεις</vt:lpstr>
      <vt:lpstr>Πεδίο τεχνών</vt:lpstr>
      <vt:lpstr>Παρουσίαση του PowerPoint</vt:lpstr>
      <vt:lpstr>Αλλαγές στο μυθιστόρημα</vt:lpstr>
      <vt:lpstr>ΑΚΟΥΣΙΑ ΜΝΗΜΗ</vt:lpstr>
      <vt:lpstr>Τα ίδια θέματα του χρόνου, της μνήμης και της συνείδησης διερευνούν:  </vt:lpstr>
      <vt:lpstr>Παρουσίαση του PowerPoint</vt:lpstr>
      <vt:lpstr>Βιρτζίνια Γουλφ</vt:lpstr>
      <vt:lpstr>Βιρτζίνια Γουλφ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Γκότση Γεωργία</dc:creator>
  <cp:lastModifiedBy>Γκότση Γεωργία</cp:lastModifiedBy>
  <cp:revision>1</cp:revision>
  <dcterms:created xsi:type="dcterms:W3CDTF">2025-12-16T12:58:09Z</dcterms:created>
  <dcterms:modified xsi:type="dcterms:W3CDTF">2025-12-16T18:09:16Z</dcterms:modified>
</cp:coreProperties>
</file>