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9" r:id="rId4"/>
    <p:sldId id="263" r:id="rId5"/>
    <p:sldId id="258" r:id="rId6"/>
    <p:sldId id="260" r:id="rId7"/>
    <p:sldId id="264" r:id="rId8"/>
    <p:sldId id="261" r:id="rId9"/>
    <p:sldId id="262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60ED39D-FAD8-E449-95DF-B331047C7DCD}" v="70" dt="2024-11-26T11:41:56.13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659"/>
    <p:restoredTop sz="94694"/>
  </p:normalViewPr>
  <p:slideViewPr>
    <p:cSldViewPr snapToGrid="0">
      <p:cViewPr varScale="1">
        <p:scale>
          <a:sx n="109" d="100"/>
          <a:sy n="109" d="100"/>
        </p:scale>
        <p:origin x="54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7E907A5-3F1E-45B3-9C4B-05D62FAA65B2}" type="doc">
      <dgm:prSet loTypeId="urn:microsoft.com/office/officeart/2005/8/layout/vProcess5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6ACBC35D-CC60-4358-81AC-016D81D42F75}">
      <dgm:prSet/>
      <dgm:spPr/>
      <dgm:t>
        <a:bodyPr/>
        <a:lstStyle/>
        <a:p>
          <a:r>
            <a:rPr lang="el-GR" dirty="0"/>
            <a:t>Μια φωνολογική ενότητα που αποτελείται από ένα τουλάχιστον στοιχείο που ονομάζεται πυρήνας. Βρίσκεται πάνω από το τεμάχιο αλλά και κάτω από </a:t>
          </a:r>
          <a:r>
            <a:rPr lang="el-GR"/>
            <a:t>τη λέξη.</a:t>
          </a:r>
          <a:endParaRPr lang="en-US" dirty="0"/>
        </a:p>
      </dgm:t>
    </dgm:pt>
    <dgm:pt modelId="{7C82841A-29D7-4C65-ADA4-711776384A71}" type="parTrans" cxnId="{337719C2-9F24-43E0-85B3-D74E02434C50}">
      <dgm:prSet/>
      <dgm:spPr/>
      <dgm:t>
        <a:bodyPr/>
        <a:lstStyle/>
        <a:p>
          <a:endParaRPr lang="en-US"/>
        </a:p>
      </dgm:t>
    </dgm:pt>
    <dgm:pt modelId="{5EB5A8DD-6D11-4481-AA42-182B288B24F9}" type="sibTrans" cxnId="{337719C2-9F24-43E0-85B3-D74E02434C50}">
      <dgm:prSet/>
      <dgm:spPr/>
      <dgm:t>
        <a:bodyPr/>
        <a:lstStyle/>
        <a:p>
          <a:endParaRPr lang="en-US"/>
        </a:p>
      </dgm:t>
    </dgm:pt>
    <dgm:pt modelId="{60F3CC49-E26D-481F-9037-89F163CB9732}">
      <dgm:prSet/>
      <dgm:spPr/>
      <dgm:t>
        <a:bodyPr/>
        <a:lstStyle/>
        <a:p>
          <a:pPr rtl="0"/>
          <a:r>
            <a:rPr lang="el-GR" dirty="0"/>
            <a:t>Στην ελληνική,</a:t>
          </a:r>
          <a:r>
            <a:rPr lang="el-GR" b="1" dirty="0"/>
            <a:t> πυρήνας (Π)</a:t>
          </a:r>
          <a:r>
            <a:rPr lang="el-GR" dirty="0"/>
            <a:t> συλλαβής είναι το φωνήεν.</a:t>
          </a:r>
          <a:endParaRPr lang="en-US" dirty="0"/>
        </a:p>
      </dgm:t>
    </dgm:pt>
    <dgm:pt modelId="{06CF9292-508A-41B7-A8EB-1B3FAAE99E7A}" type="parTrans" cxnId="{4A37FACE-FDBA-41ED-9561-71B75E6CDE2F}">
      <dgm:prSet/>
      <dgm:spPr/>
      <dgm:t>
        <a:bodyPr/>
        <a:lstStyle/>
        <a:p>
          <a:endParaRPr lang="en-US"/>
        </a:p>
      </dgm:t>
    </dgm:pt>
    <dgm:pt modelId="{4745B592-59FC-4A2B-849D-BFA14453476E}" type="sibTrans" cxnId="{4A37FACE-FDBA-41ED-9561-71B75E6CDE2F}">
      <dgm:prSet/>
      <dgm:spPr/>
      <dgm:t>
        <a:bodyPr/>
        <a:lstStyle/>
        <a:p>
          <a:endParaRPr lang="en-US"/>
        </a:p>
      </dgm:t>
    </dgm:pt>
    <dgm:pt modelId="{62B39891-F4E8-DF41-A202-FAD6575A387A}" type="pres">
      <dgm:prSet presAssocID="{47E907A5-3F1E-45B3-9C4B-05D62FAA65B2}" presName="outerComposite" presStyleCnt="0">
        <dgm:presLayoutVars>
          <dgm:chMax val="5"/>
          <dgm:dir/>
          <dgm:resizeHandles val="exact"/>
        </dgm:presLayoutVars>
      </dgm:prSet>
      <dgm:spPr/>
    </dgm:pt>
    <dgm:pt modelId="{18DD6EDA-6DE8-BB4E-AACE-35DF80C8FCFF}" type="pres">
      <dgm:prSet presAssocID="{47E907A5-3F1E-45B3-9C4B-05D62FAA65B2}" presName="dummyMaxCanvas" presStyleCnt="0">
        <dgm:presLayoutVars/>
      </dgm:prSet>
      <dgm:spPr/>
    </dgm:pt>
    <dgm:pt modelId="{4996226A-15E0-3240-8A42-60E306E79296}" type="pres">
      <dgm:prSet presAssocID="{47E907A5-3F1E-45B3-9C4B-05D62FAA65B2}" presName="TwoNodes_1" presStyleLbl="node1" presStyleIdx="0" presStyleCnt="2">
        <dgm:presLayoutVars>
          <dgm:bulletEnabled val="1"/>
        </dgm:presLayoutVars>
      </dgm:prSet>
      <dgm:spPr/>
    </dgm:pt>
    <dgm:pt modelId="{D3639BE5-43B9-ED46-BDC0-BA3CF37F6700}" type="pres">
      <dgm:prSet presAssocID="{47E907A5-3F1E-45B3-9C4B-05D62FAA65B2}" presName="TwoNodes_2" presStyleLbl="node1" presStyleIdx="1" presStyleCnt="2">
        <dgm:presLayoutVars>
          <dgm:bulletEnabled val="1"/>
        </dgm:presLayoutVars>
      </dgm:prSet>
      <dgm:spPr/>
    </dgm:pt>
    <dgm:pt modelId="{1F89D25B-6449-3B49-BF44-D322E3B4A0ED}" type="pres">
      <dgm:prSet presAssocID="{47E907A5-3F1E-45B3-9C4B-05D62FAA65B2}" presName="TwoConn_1-2" presStyleLbl="fgAccFollowNode1" presStyleIdx="0" presStyleCnt="1">
        <dgm:presLayoutVars>
          <dgm:bulletEnabled val="1"/>
        </dgm:presLayoutVars>
      </dgm:prSet>
      <dgm:spPr/>
    </dgm:pt>
    <dgm:pt modelId="{B1F29206-AEB2-914A-900A-F9D912A572AF}" type="pres">
      <dgm:prSet presAssocID="{47E907A5-3F1E-45B3-9C4B-05D62FAA65B2}" presName="TwoNodes_1_text" presStyleLbl="node1" presStyleIdx="1" presStyleCnt="2">
        <dgm:presLayoutVars>
          <dgm:bulletEnabled val="1"/>
        </dgm:presLayoutVars>
      </dgm:prSet>
      <dgm:spPr/>
    </dgm:pt>
    <dgm:pt modelId="{14B5A821-7C9B-0743-A55A-DC14AF673C01}" type="pres">
      <dgm:prSet presAssocID="{47E907A5-3F1E-45B3-9C4B-05D62FAA65B2}" presName="TwoNodes_2_text" presStyleLbl="node1" presStyleIdx="1" presStyleCnt="2">
        <dgm:presLayoutVars>
          <dgm:bulletEnabled val="1"/>
        </dgm:presLayoutVars>
      </dgm:prSet>
      <dgm:spPr/>
    </dgm:pt>
  </dgm:ptLst>
  <dgm:cxnLst>
    <dgm:cxn modelId="{07E4F131-DF29-FB44-9D69-572C67B040B5}" type="presOf" srcId="{47E907A5-3F1E-45B3-9C4B-05D62FAA65B2}" destId="{62B39891-F4E8-DF41-A202-FAD6575A387A}" srcOrd="0" destOrd="0" presId="urn:microsoft.com/office/officeart/2005/8/layout/vProcess5"/>
    <dgm:cxn modelId="{6E57DEA4-F7AE-0246-8AF2-3EA45CB42B71}" type="presOf" srcId="{6ACBC35D-CC60-4358-81AC-016D81D42F75}" destId="{4996226A-15E0-3240-8A42-60E306E79296}" srcOrd="0" destOrd="0" presId="urn:microsoft.com/office/officeart/2005/8/layout/vProcess5"/>
    <dgm:cxn modelId="{8E11C8BE-5D32-064B-B635-71D42E85DBC7}" type="presOf" srcId="{60F3CC49-E26D-481F-9037-89F163CB9732}" destId="{D3639BE5-43B9-ED46-BDC0-BA3CF37F6700}" srcOrd="0" destOrd="0" presId="urn:microsoft.com/office/officeart/2005/8/layout/vProcess5"/>
    <dgm:cxn modelId="{337719C2-9F24-43E0-85B3-D74E02434C50}" srcId="{47E907A5-3F1E-45B3-9C4B-05D62FAA65B2}" destId="{6ACBC35D-CC60-4358-81AC-016D81D42F75}" srcOrd="0" destOrd="0" parTransId="{7C82841A-29D7-4C65-ADA4-711776384A71}" sibTransId="{5EB5A8DD-6D11-4481-AA42-182B288B24F9}"/>
    <dgm:cxn modelId="{4A37FACE-FDBA-41ED-9561-71B75E6CDE2F}" srcId="{47E907A5-3F1E-45B3-9C4B-05D62FAA65B2}" destId="{60F3CC49-E26D-481F-9037-89F163CB9732}" srcOrd="1" destOrd="0" parTransId="{06CF9292-508A-41B7-A8EB-1B3FAAE99E7A}" sibTransId="{4745B592-59FC-4A2B-849D-BFA14453476E}"/>
    <dgm:cxn modelId="{C28749D6-7587-1343-AA0E-4FD3D43E422C}" type="presOf" srcId="{6ACBC35D-CC60-4358-81AC-016D81D42F75}" destId="{B1F29206-AEB2-914A-900A-F9D912A572AF}" srcOrd="1" destOrd="0" presId="urn:microsoft.com/office/officeart/2005/8/layout/vProcess5"/>
    <dgm:cxn modelId="{BA7067E0-A5E4-F94A-94FB-484BD92A1D2B}" type="presOf" srcId="{60F3CC49-E26D-481F-9037-89F163CB9732}" destId="{14B5A821-7C9B-0743-A55A-DC14AF673C01}" srcOrd="1" destOrd="0" presId="urn:microsoft.com/office/officeart/2005/8/layout/vProcess5"/>
    <dgm:cxn modelId="{B75645F3-3DB8-7D42-A584-68AE14F768DB}" type="presOf" srcId="{5EB5A8DD-6D11-4481-AA42-182B288B24F9}" destId="{1F89D25B-6449-3B49-BF44-D322E3B4A0ED}" srcOrd="0" destOrd="0" presId="urn:microsoft.com/office/officeart/2005/8/layout/vProcess5"/>
    <dgm:cxn modelId="{FD533F4C-04AA-924C-94A7-3C0286A5B28F}" type="presParOf" srcId="{62B39891-F4E8-DF41-A202-FAD6575A387A}" destId="{18DD6EDA-6DE8-BB4E-AACE-35DF80C8FCFF}" srcOrd="0" destOrd="0" presId="urn:microsoft.com/office/officeart/2005/8/layout/vProcess5"/>
    <dgm:cxn modelId="{87B007FA-2F82-5343-B7B9-591192C8B502}" type="presParOf" srcId="{62B39891-F4E8-DF41-A202-FAD6575A387A}" destId="{4996226A-15E0-3240-8A42-60E306E79296}" srcOrd="1" destOrd="0" presId="urn:microsoft.com/office/officeart/2005/8/layout/vProcess5"/>
    <dgm:cxn modelId="{EC640C7F-6D6D-BB4A-B673-91B7C6628EF2}" type="presParOf" srcId="{62B39891-F4E8-DF41-A202-FAD6575A387A}" destId="{D3639BE5-43B9-ED46-BDC0-BA3CF37F6700}" srcOrd="2" destOrd="0" presId="urn:microsoft.com/office/officeart/2005/8/layout/vProcess5"/>
    <dgm:cxn modelId="{1581B24F-1165-984D-B1C1-78C7BAC1BD6C}" type="presParOf" srcId="{62B39891-F4E8-DF41-A202-FAD6575A387A}" destId="{1F89D25B-6449-3B49-BF44-D322E3B4A0ED}" srcOrd="3" destOrd="0" presId="urn:microsoft.com/office/officeart/2005/8/layout/vProcess5"/>
    <dgm:cxn modelId="{CEDC393A-9647-6B4D-8C8B-B1B5DEBFA04C}" type="presParOf" srcId="{62B39891-F4E8-DF41-A202-FAD6575A387A}" destId="{B1F29206-AEB2-914A-900A-F9D912A572AF}" srcOrd="4" destOrd="0" presId="urn:microsoft.com/office/officeart/2005/8/layout/vProcess5"/>
    <dgm:cxn modelId="{A4F41EE3-9149-0B4C-BCBD-FB2AA9176D3A}" type="presParOf" srcId="{62B39891-F4E8-DF41-A202-FAD6575A387A}" destId="{14B5A821-7C9B-0743-A55A-DC14AF673C01}" srcOrd="5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96226A-15E0-3240-8A42-60E306E79296}">
      <dsp:nvSpPr>
        <dsp:cNvPr id="0" name=""/>
        <dsp:cNvSpPr/>
      </dsp:nvSpPr>
      <dsp:spPr>
        <a:xfrm>
          <a:off x="0" y="0"/>
          <a:ext cx="8549640" cy="162803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500" kern="1200" dirty="0"/>
            <a:t>Μια φωνολογική ενότητα που αποτελείται από ένα τουλάχιστον στοιχείο που ονομάζεται πυρήνας. Βρίσκεται πάνω από το τεμάχιο αλλά και κάτω από </a:t>
          </a:r>
          <a:r>
            <a:rPr lang="el-GR" sz="2500" kern="1200"/>
            <a:t>τη λέξη.</a:t>
          </a:r>
          <a:endParaRPr lang="en-US" sz="2500" kern="1200" dirty="0"/>
        </a:p>
      </dsp:txBody>
      <dsp:txXfrm>
        <a:off x="47683" y="47683"/>
        <a:ext cx="6866944" cy="1532664"/>
      </dsp:txXfrm>
    </dsp:sp>
    <dsp:sp modelId="{D3639BE5-43B9-ED46-BDC0-BA3CF37F6700}">
      <dsp:nvSpPr>
        <dsp:cNvPr id="0" name=""/>
        <dsp:cNvSpPr/>
      </dsp:nvSpPr>
      <dsp:spPr>
        <a:xfrm>
          <a:off x="1508759" y="1989814"/>
          <a:ext cx="8549640" cy="162803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500" kern="1200" dirty="0"/>
            <a:t>Στην ελληνική,</a:t>
          </a:r>
          <a:r>
            <a:rPr lang="el-GR" sz="2500" b="1" kern="1200" dirty="0"/>
            <a:t> πυρήνας (Π)</a:t>
          </a:r>
          <a:r>
            <a:rPr lang="el-GR" sz="2500" kern="1200" dirty="0"/>
            <a:t> συλλαβής είναι το φωνήεν.</a:t>
          </a:r>
          <a:endParaRPr lang="en-US" sz="2500" kern="1200" dirty="0"/>
        </a:p>
      </dsp:txBody>
      <dsp:txXfrm>
        <a:off x="1556442" y="2037497"/>
        <a:ext cx="5887294" cy="1532664"/>
      </dsp:txXfrm>
    </dsp:sp>
    <dsp:sp modelId="{1F89D25B-6449-3B49-BF44-D322E3B4A0ED}">
      <dsp:nvSpPr>
        <dsp:cNvPr id="0" name=""/>
        <dsp:cNvSpPr/>
      </dsp:nvSpPr>
      <dsp:spPr>
        <a:xfrm>
          <a:off x="7491420" y="1279812"/>
          <a:ext cx="1058219" cy="1058219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7729519" y="1279812"/>
        <a:ext cx="582021" cy="7963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69EF0-1182-7748-B4DE-BA4B035E5F51}" type="datetimeFigureOut">
              <a:rPr lang="en-US" smtClean="0"/>
              <a:t>11/26/24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260F3447-3093-B547-BF0B-1534C9A2DE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5170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69EF0-1182-7748-B4DE-BA4B035E5F51}" type="datetimeFigureOut">
              <a:rPr lang="en-US" smtClean="0"/>
              <a:t>11/26/24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F3447-3093-B547-BF0B-1534C9A2DE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1487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69EF0-1182-7748-B4DE-BA4B035E5F51}" type="datetimeFigureOut">
              <a:rPr lang="en-US" smtClean="0"/>
              <a:t>11/26/24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F3447-3093-B547-BF0B-1534C9A2DE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7386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69EF0-1182-7748-B4DE-BA4B035E5F51}" type="datetimeFigureOut">
              <a:rPr lang="en-US" smtClean="0"/>
              <a:t>11/26/24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F3447-3093-B547-BF0B-1534C9A2DE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8742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5CF69EF0-1182-7748-B4DE-BA4B035E5F51}" type="datetimeFigureOut">
              <a:rPr lang="en-US" smtClean="0"/>
              <a:t>11/26/24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260F3447-3093-B547-BF0B-1534C9A2DE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3160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69EF0-1182-7748-B4DE-BA4B035E5F51}" type="datetimeFigureOut">
              <a:rPr lang="en-US" smtClean="0"/>
              <a:t>11/26/24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F3447-3093-B547-BF0B-1534C9A2DE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6289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69EF0-1182-7748-B4DE-BA4B035E5F51}" type="datetimeFigureOut">
              <a:rPr lang="en-US" smtClean="0"/>
              <a:t>11/26/24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F3447-3093-B547-BF0B-1534C9A2DEE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67197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69EF0-1182-7748-B4DE-BA4B035E5F51}" type="datetimeFigureOut">
              <a:rPr lang="en-US" smtClean="0"/>
              <a:t>11/26/24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F3447-3093-B547-BF0B-1534C9A2DEEE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61406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69EF0-1182-7748-B4DE-BA4B035E5F51}" type="datetimeFigureOut">
              <a:rPr lang="en-US" smtClean="0"/>
              <a:t>11/26/24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F3447-3093-B547-BF0B-1534C9A2DE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5315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69EF0-1182-7748-B4DE-BA4B035E5F51}" type="datetimeFigureOut">
              <a:rPr lang="en-US" smtClean="0"/>
              <a:t>11/26/24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F3447-3093-B547-BF0B-1534C9A2DE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9078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69EF0-1182-7748-B4DE-BA4B035E5F51}" type="datetimeFigureOut">
              <a:rPr lang="en-US" smtClean="0"/>
              <a:t>11/26/24</a:t>
            </a:fld>
            <a:endParaRPr lang="en-U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F3447-3093-B547-BF0B-1534C9A2DE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8977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5CF69EF0-1182-7748-B4DE-BA4B035E5F51}" type="datetimeFigureOut">
              <a:rPr lang="en-US" smtClean="0"/>
              <a:t>11/26/24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260F3447-3093-B547-BF0B-1534C9A2DE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396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microsoft.com/office/2007/relationships/hdphoto" Target="../media/hdphoto2.wdp"/><Relationship Id="rId7" Type="http://schemas.openxmlformats.org/officeDocument/2006/relationships/diagramColors" Target="../diagrams/colors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8F5C21-99B2-7082-4721-B125E407A06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err="1"/>
              <a:t>Φωνητικη</a:t>
            </a:r>
            <a:r>
              <a:rPr lang="el-GR" dirty="0"/>
              <a:t> - ΦΩΝΟΛΟΓΙΑ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96DA38-15FC-2B26-8162-19A5137D67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8628334" cy="2205644"/>
          </a:xfrm>
        </p:spPr>
        <p:txBody>
          <a:bodyPr>
            <a:normAutofit/>
          </a:bodyPr>
          <a:lstStyle/>
          <a:p>
            <a:r>
              <a:rPr lang="el-GR" dirty="0" err="1"/>
              <a:t>Παπαζαχαρίου</a:t>
            </a:r>
            <a:r>
              <a:rPr lang="el-GR" dirty="0"/>
              <a:t> Δημήτρης</a:t>
            </a:r>
          </a:p>
          <a:p>
            <a:endParaRPr lang="el-GR" dirty="0"/>
          </a:p>
          <a:p>
            <a:r>
              <a:rPr lang="el-GR" dirty="0"/>
              <a:t>Θεοδωρίδου Μαριέττα- </a:t>
            </a:r>
            <a:r>
              <a:rPr lang="el-GR" dirty="0" err="1"/>
              <a:t>Χρυσοβαλάντου</a:t>
            </a:r>
            <a:endParaRPr lang="el-GR" dirty="0"/>
          </a:p>
          <a:p>
            <a:r>
              <a:rPr lang="el-GR" dirty="0"/>
              <a:t>Υπ. Διδάκτωρ Πανεπιστήμιο Πατρών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75194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CE5A2FD-CEF1-A0CF-2C5F-9D630573C7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1822" y="525821"/>
            <a:ext cx="10820399" cy="1609344"/>
          </a:xfrm>
        </p:spPr>
        <p:txBody>
          <a:bodyPr/>
          <a:lstStyle/>
          <a:p>
            <a:r>
              <a:rPr lang="el-GR" dirty="0">
                <a:solidFill>
                  <a:srgbClr val="000000"/>
                </a:solidFill>
                <a:latin typeface="Cambria"/>
                <a:ea typeface="Cambria"/>
              </a:rPr>
              <a:t>ΝΟΜΟΣ ΤΗΣ ΣΥΛΛΑΒΙΚΗΣ ΕΠΑΦΗΣ</a:t>
            </a:r>
            <a:endParaRPr lang="el-GR" dirty="0"/>
          </a:p>
        </p:txBody>
      </p:sp>
      <p:pic>
        <p:nvPicPr>
          <p:cNvPr id="4" name="Θέση περιεχομένου 3" descr="Εικόνα που περιέχει κείμενο, στιγμιότυπο οθόνης, λογισμικό, αριθμός&#10;&#10;Περιγραφή που δημιουργήθηκε αυτόματα">
            <a:extLst>
              <a:ext uri="{FF2B5EF4-FFF2-40B4-BE49-F238E27FC236}">
                <a16:creationId xmlns:a16="http://schemas.microsoft.com/office/drawing/2014/main" id="{3FC6E733-2A81-34B0-60EF-B1F08ACACE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14306" t="56755" r="61373" b="10432"/>
          <a:stretch/>
        </p:blipFill>
        <p:spPr>
          <a:xfrm>
            <a:off x="222642" y="1885065"/>
            <a:ext cx="4058021" cy="3079700"/>
          </a:xfrm>
        </p:spPr>
      </p:pic>
      <p:pic>
        <p:nvPicPr>
          <p:cNvPr id="5" name="Εικόνα 4" descr="Εικόνα που περιέχει κείμενο, στιγμιότυπο οθόνης, λογισμικό, αριθμός&#10;&#10;Περιγραφή που δημιουργήθηκε αυτόματα">
            <a:extLst>
              <a:ext uri="{FF2B5EF4-FFF2-40B4-BE49-F238E27FC236}">
                <a16:creationId xmlns:a16="http://schemas.microsoft.com/office/drawing/2014/main" id="{FE2D0A07-5EF8-7ACA-52B9-46952B42F83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3834" t="28679" r="31166" b="45045"/>
          <a:stretch/>
        </p:blipFill>
        <p:spPr>
          <a:xfrm>
            <a:off x="6198973" y="2769974"/>
            <a:ext cx="4880952" cy="2883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6591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E62BB16-FC26-DD23-6410-240EF5F099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/>
            <a:r>
              <a:rPr lang="el-GR" err="1">
                <a:latin typeface="Cambria"/>
                <a:ea typeface="Cambria"/>
              </a:rPr>
              <a:t>Πιθανεσ</a:t>
            </a:r>
            <a:r>
              <a:rPr lang="el-GR" dirty="0">
                <a:latin typeface="Cambria"/>
                <a:ea typeface="Cambria"/>
              </a:rPr>
              <a:t> </a:t>
            </a:r>
            <a:r>
              <a:rPr lang="el-GR" err="1">
                <a:latin typeface="Cambria"/>
                <a:ea typeface="Cambria"/>
              </a:rPr>
              <a:t>συνθετεσ</a:t>
            </a:r>
            <a:r>
              <a:rPr lang="el-GR" dirty="0">
                <a:latin typeface="Cambria"/>
                <a:ea typeface="Cambria"/>
              </a:rPr>
              <a:t> </a:t>
            </a:r>
            <a:r>
              <a:rPr lang="el-GR" err="1">
                <a:latin typeface="Cambria"/>
                <a:ea typeface="Cambria"/>
              </a:rPr>
              <a:t>εμβασεισ</a:t>
            </a:r>
            <a:r>
              <a:rPr lang="el-GR" dirty="0">
                <a:latin typeface="Cambria"/>
                <a:ea typeface="Cambria"/>
              </a:rPr>
              <a:t> στην </a:t>
            </a:r>
            <a:r>
              <a:rPr lang="el-GR" err="1">
                <a:latin typeface="Cambria"/>
                <a:ea typeface="Cambria"/>
              </a:rPr>
              <a:t>ελληνικη</a:t>
            </a:r>
            <a:r>
              <a:rPr lang="el-GR" dirty="0">
                <a:latin typeface="Cambria"/>
                <a:ea typeface="Cambria"/>
              </a:rPr>
              <a:t> (</a:t>
            </a:r>
            <a:r>
              <a:rPr lang="el-GR" err="1">
                <a:latin typeface="Cambria"/>
                <a:ea typeface="Cambria"/>
              </a:rPr>
              <a:t>τοπιντζη</a:t>
            </a:r>
            <a:r>
              <a:rPr lang="el-GR" dirty="0">
                <a:latin typeface="Cambria"/>
                <a:ea typeface="Cambria"/>
              </a:rPr>
              <a:t> 2021)</a:t>
            </a:r>
            <a:endParaRPr lang="el-GR" dirty="0"/>
          </a:p>
        </p:txBody>
      </p:sp>
      <p:pic>
        <p:nvPicPr>
          <p:cNvPr id="4" name="Θέση περιεχομένου 3" descr="Εικόνα που περιέχει κείμενο, ηλεκτρονικές συσκευές, στιγμιότυπο οθόνης, λογισμικό&#10;&#10;Περιγραφή που δημιουργήθηκε αυτόματα">
            <a:extLst>
              <a:ext uri="{FF2B5EF4-FFF2-40B4-BE49-F238E27FC236}">
                <a16:creationId xmlns:a16="http://schemas.microsoft.com/office/drawing/2014/main" id="{C184135C-18DA-C380-BD2F-7529D16449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12446" t="39452" r="41202" b="9669"/>
          <a:stretch/>
        </p:blipFill>
        <p:spPr>
          <a:xfrm>
            <a:off x="2632209" y="2276362"/>
            <a:ext cx="6633132" cy="4099843"/>
          </a:xfrm>
        </p:spPr>
      </p:pic>
    </p:spTree>
    <p:extLst>
      <p:ext uri="{BB962C8B-B14F-4D97-AF65-F5344CB8AC3E}">
        <p14:creationId xmlns:p14="http://schemas.microsoft.com/office/powerpoint/2010/main" val="2433651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754E25-C1F7-59D1-B224-97AF4BC91E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/>
              <a:t>Βιβλιογραφια</a:t>
            </a:r>
            <a:r>
              <a:rPr lang="el-GR" dirty="0"/>
              <a:t>	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10F5DA-2C81-36E7-22FB-E34EBFCE4D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Φωνολογία, Ι. </a:t>
            </a:r>
            <a:r>
              <a:rPr lang="el-GR" dirty="0" err="1"/>
              <a:t>Καππα</a:t>
            </a:r>
            <a:r>
              <a:rPr lang="el-GR" dirty="0"/>
              <a:t> και Ν. </a:t>
            </a:r>
            <a:r>
              <a:rPr lang="el-GR" dirty="0" err="1"/>
              <a:t>Τοπιντζή</a:t>
            </a:r>
            <a:r>
              <a:rPr lang="el-GR" dirty="0"/>
              <a:t>, στο </a:t>
            </a:r>
            <a:r>
              <a:rPr lang="el-GR" i="1" dirty="0"/>
              <a:t>Εισαγωγή στη γλωσσολογία</a:t>
            </a:r>
            <a:r>
              <a:rPr lang="en-US" i="1" dirty="0"/>
              <a:t> </a:t>
            </a:r>
            <a:r>
              <a:rPr lang="el-GR" b="0" i="1" dirty="0">
                <a:effectLst/>
              </a:rPr>
              <a:t>Θεμελιώδεις έννοιες και βασικοί κλάδοι με έμφαση στην ελληνική γλώσσα</a:t>
            </a:r>
            <a:endParaRPr lang="el-GR" dirty="0"/>
          </a:p>
          <a:p>
            <a:r>
              <a:rPr lang="el-GR" dirty="0"/>
              <a:t>2.5 Συλλαβή και συμφωνικά συμπλέγματα, σελ. 132-141</a:t>
            </a:r>
          </a:p>
        </p:txBody>
      </p:sp>
    </p:spTree>
    <p:extLst>
      <p:ext uri="{BB962C8B-B14F-4D97-AF65-F5344CB8AC3E}">
        <p14:creationId xmlns:p14="http://schemas.microsoft.com/office/powerpoint/2010/main" val="10970829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1F1B36-891A-94EE-CA45-2DB28E5EB9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>
            <a:normAutofit/>
          </a:bodyPr>
          <a:lstStyle/>
          <a:p>
            <a:r>
              <a:rPr lang="el-GR" dirty="0"/>
              <a:t>Τι είναι η </a:t>
            </a:r>
            <a:r>
              <a:rPr lang="el-GR" dirty="0" err="1"/>
              <a:t>συλλαβη</a:t>
            </a:r>
            <a:r>
              <a:rPr lang="el-GR" dirty="0"/>
              <a:t>;	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FD711E9-7F79-40A9-8D9E-4AE293C154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6800" y="2013293"/>
            <a:ext cx="10058400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35C0583-6139-E92A-2FBE-94EEF20BC96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93588387"/>
              </p:ext>
            </p:extLst>
          </p:nvPr>
        </p:nvGraphicFramePr>
        <p:xfrm>
          <a:off x="1069975" y="2385390"/>
          <a:ext cx="10058400" cy="36178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6833371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5D92D7-4103-9E39-5290-BACFFB9120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>
            <a:normAutofit/>
          </a:bodyPr>
          <a:lstStyle/>
          <a:p>
            <a:r>
              <a:rPr lang="el-GR" dirty="0">
                <a:latin typeface="Cambria"/>
                <a:ea typeface="Cambria"/>
              </a:rPr>
              <a:t>Τι </a:t>
            </a:r>
            <a:r>
              <a:rPr lang="el-GR" dirty="0" err="1">
                <a:latin typeface="Cambria"/>
                <a:ea typeface="Cambria"/>
              </a:rPr>
              <a:t>ειναι</a:t>
            </a:r>
            <a:r>
              <a:rPr lang="el-GR" dirty="0">
                <a:latin typeface="Cambria"/>
                <a:ea typeface="Cambria"/>
              </a:rPr>
              <a:t> η </a:t>
            </a:r>
            <a:r>
              <a:rPr lang="el-GR" dirty="0" err="1">
                <a:latin typeface="Cambria"/>
                <a:ea typeface="Cambria"/>
              </a:rPr>
              <a:t>συλλαβη</a:t>
            </a:r>
            <a:r>
              <a:rPr lang="el-GR" dirty="0">
                <a:latin typeface="Cambria"/>
                <a:ea typeface="Cambria"/>
              </a:rPr>
              <a:t>;	</a:t>
            </a:r>
            <a:endParaRPr lang="en-US" dirty="0">
              <a:latin typeface="Cambria"/>
              <a:ea typeface="Cambria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37E72E-82E6-A560-C04F-6B679A7280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983" y="2121407"/>
            <a:ext cx="7455284" cy="4459501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algn="just"/>
            <a:r>
              <a:rPr lang="el-GR" sz="2400" dirty="0">
                <a:latin typeface="Cambria"/>
                <a:ea typeface="Cambria"/>
              </a:rPr>
              <a:t>Τις περισσότερες φορές όμως μια </a:t>
            </a:r>
            <a:r>
              <a:rPr lang="el-GR" sz="2400" b="1" dirty="0">
                <a:latin typeface="Cambria"/>
                <a:ea typeface="Cambria"/>
              </a:rPr>
              <a:t>συλλαβή (σ)</a:t>
            </a:r>
            <a:r>
              <a:rPr lang="el-GR" sz="2400" dirty="0">
                <a:latin typeface="Cambria"/>
                <a:ea typeface="Cambria"/>
              </a:rPr>
              <a:t> περιέχει και στοιχεία συμφωνικά από τα οποία μπορεί να πλαισιώνεται. </a:t>
            </a:r>
          </a:p>
          <a:p>
            <a:pPr algn="just"/>
            <a:r>
              <a:rPr lang="el-GR" sz="2400" dirty="0"/>
              <a:t>Η ακολουθία σύμφωνο- φωνήεν (ΣΦ) αποτελεί τη λιγότερο μαρκαρισμένη συλλαβή διαγλωσσικά.</a:t>
            </a:r>
          </a:p>
          <a:p>
            <a:pPr algn="just"/>
            <a:r>
              <a:rPr lang="el-GR" sz="2400" dirty="0">
                <a:latin typeface="Cambria"/>
                <a:ea typeface="Cambria"/>
              </a:rPr>
              <a:t>Το συμφωνικό υλικό που προηγείται ενός φωνήεντος στο εσωτερικό μιας συλλαβής σχηματίζει τη </a:t>
            </a:r>
            <a:r>
              <a:rPr lang="el-GR" sz="2400" b="1" dirty="0">
                <a:latin typeface="Cambria"/>
                <a:ea typeface="Cambria"/>
              </a:rPr>
              <a:t>συλλαβική έμβαση (</a:t>
            </a:r>
            <a:r>
              <a:rPr lang="el-GR" sz="2400" b="1" dirty="0" err="1">
                <a:latin typeface="Cambria"/>
                <a:ea typeface="Cambria"/>
              </a:rPr>
              <a:t>Εμ</a:t>
            </a:r>
            <a:r>
              <a:rPr lang="el-GR" sz="2400" b="1" dirty="0">
                <a:latin typeface="Cambria"/>
                <a:ea typeface="Cambria"/>
              </a:rPr>
              <a:t>)</a:t>
            </a:r>
            <a:r>
              <a:rPr lang="el-GR" sz="2400" dirty="0">
                <a:latin typeface="Cambria"/>
                <a:ea typeface="Cambria"/>
              </a:rPr>
              <a:t>.</a:t>
            </a:r>
          </a:p>
          <a:p>
            <a:pPr algn="just"/>
            <a:r>
              <a:rPr lang="el-GR" sz="2400" dirty="0">
                <a:latin typeface="Cambria"/>
                <a:ea typeface="Cambria"/>
              </a:rPr>
              <a:t>Συλλαβές που δεν λήγουν σε φωνήεν, που δεν είναι δηλαδή </a:t>
            </a:r>
            <a:r>
              <a:rPr lang="el-GR" sz="2400" b="1" dirty="0">
                <a:latin typeface="Cambria"/>
                <a:ea typeface="Cambria"/>
              </a:rPr>
              <a:t>ανοιχτές</a:t>
            </a:r>
            <a:r>
              <a:rPr lang="el-GR" sz="2400" dirty="0">
                <a:latin typeface="Cambria"/>
                <a:ea typeface="Cambria"/>
              </a:rPr>
              <a:t>, αλλά λήγουν σε σύμφωνο και περιέχουν </a:t>
            </a:r>
            <a:r>
              <a:rPr lang="el-GR" sz="2400" b="1" dirty="0">
                <a:latin typeface="Cambria"/>
                <a:ea typeface="Cambria"/>
              </a:rPr>
              <a:t>έξοδο (Εξ),</a:t>
            </a:r>
            <a:r>
              <a:rPr lang="el-GR" sz="2400" dirty="0">
                <a:latin typeface="Cambria"/>
                <a:ea typeface="Cambria"/>
              </a:rPr>
              <a:t> λέγονται </a:t>
            </a:r>
            <a:r>
              <a:rPr lang="el-GR" sz="2400" b="1" dirty="0">
                <a:latin typeface="Cambria"/>
                <a:ea typeface="Cambria"/>
              </a:rPr>
              <a:t>κλειστές</a:t>
            </a:r>
            <a:r>
              <a:rPr lang="el-GR" sz="2400" dirty="0">
                <a:latin typeface="Cambria"/>
                <a:ea typeface="Cambria"/>
              </a:rPr>
              <a:t>. </a:t>
            </a:r>
          </a:p>
          <a:p>
            <a:pPr algn="just">
              <a:buClr>
                <a:srgbClr val="9E3611"/>
              </a:buClr>
            </a:pPr>
            <a:r>
              <a:rPr lang="el-GR" sz="2400" dirty="0">
                <a:latin typeface="Cambria"/>
                <a:ea typeface="Cambria"/>
              </a:rPr>
              <a:t>Παραδοσιακά, ο πυρήνας μαζί με την έξοδο αποτελούν τη </a:t>
            </a:r>
            <a:r>
              <a:rPr lang="el-GR" sz="2400" b="1" dirty="0">
                <a:latin typeface="Cambria"/>
                <a:ea typeface="Cambria"/>
              </a:rPr>
              <a:t>ρίμα (Ρ)</a:t>
            </a:r>
            <a:r>
              <a:rPr lang="el-GR" sz="2400" dirty="0">
                <a:latin typeface="Cambria"/>
                <a:ea typeface="Cambria"/>
              </a:rPr>
              <a:t>.</a:t>
            </a:r>
          </a:p>
        </p:txBody>
      </p:sp>
      <p:pic>
        <p:nvPicPr>
          <p:cNvPr id="5" name="Picture 4" descr="A screen shot of a computer&#10;&#10;Description automatically generated">
            <a:extLst>
              <a:ext uri="{FF2B5EF4-FFF2-40B4-BE49-F238E27FC236}">
                <a16:creationId xmlns:a16="http://schemas.microsoft.com/office/drawing/2014/main" id="{B2A53F7E-B397-6581-8192-B7AE9CEB306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8253" t="48788" r="20317" b="35433"/>
          <a:stretch/>
        </p:blipFill>
        <p:spPr>
          <a:xfrm>
            <a:off x="8629977" y="2661157"/>
            <a:ext cx="2741141" cy="2464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0834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D2095D9-5C5D-0846-DEDA-7B5AA67EF2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000000"/>
                </a:solidFill>
                <a:latin typeface="Cambria"/>
                <a:ea typeface="Cambria"/>
              </a:rPr>
              <a:t>Τι </a:t>
            </a:r>
            <a:r>
              <a:rPr lang="el-GR" dirty="0" err="1">
                <a:solidFill>
                  <a:srgbClr val="000000"/>
                </a:solidFill>
                <a:latin typeface="Cambria"/>
                <a:ea typeface="Cambria"/>
              </a:rPr>
              <a:t>ειναι</a:t>
            </a:r>
            <a:r>
              <a:rPr lang="el-GR" dirty="0">
                <a:solidFill>
                  <a:srgbClr val="000000"/>
                </a:solidFill>
                <a:latin typeface="Cambria"/>
                <a:ea typeface="Cambria"/>
              </a:rPr>
              <a:t> η </a:t>
            </a:r>
            <a:r>
              <a:rPr lang="el-GR" dirty="0" err="1">
                <a:solidFill>
                  <a:srgbClr val="000000"/>
                </a:solidFill>
                <a:latin typeface="Cambria"/>
                <a:ea typeface="Cambria"/>
              </a:rPr>
              <a:t>συλλαβη</a:t>
            </a:r>
            <a:r>
              <a:rPr lang="el-GR" dirty="0">
                <a:solidFill>
                  <a:srgbClr val="000000"/>
                </a:solidFill>
                <a:latin typeface="Cambria"/>
                <a:ea typeface="Cambria"/>
              </a:rPr>
              <a:t>; 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6B83E07C-3723-7414-D29E-1E7F33EF1C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l-GR" dirty="0">
                <a:latin typeface="Cambria"/>
                <a:ea typeface="Cambria"/>
              </a:rPr>
              <a:t>Κάθε τερματικός σταθμός (Π, </a:t>
            </a:r>
            <a:r>
              <a:rPr lang="el-GR" dirty="0" err="1">
                <a:latin typeface="Cambria"/>
                <a:ea typeface="Cambria"/>
              </a:rPr>
              <a:t>Εμ</a:t>
            </a:r>
            <a:r>
              <a:rPr lang="el-GR" dirty="0">
                <a:latin typeface="Cambria"/>
                <a:ea typeface="Cambria"/>
              </a:rPr>
              <a:t>, Εξ) μπορεί να εμφανιστεί είτε απλό είτε σύνθετο.</a:t>
            </a:r>
          </a:p>
          <a:p>
            <a:endParaRPr lang="el-GR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buClr>
                <a:srgbClr val="9E3611"/>
              </a:buClr>
            </a:pPr>
            <a:r>
              <a:rPr lang="el-GR" dirty="0">
                <a:latin typeface="Cambria"/>
                <a:ea typeface="Cambria"/>
              </a:rPr>
              <a:t>Ο απλός Π περιέχει ένα Φ [</a:t>
            </a:r>
            <a:r>
              <a:rPr lang="el-GR" dirty="0" err="1">
                <a:latin typeface="Cambria"/>
                <a:ea typeface="Cambria"/>
              </a:rPr>
              <a:t>ti</a:t>
            </a:r>
            <a:r>
              <a:rPr lang="el-GR" dirty="0">
                <a:latin typeface="Cambria"/>
                <a:ea typeface="Cambria"/>
              </a:rPr>
              <a:t>.'</a:t>
            </a:r>
            <a:r>
              <a:rPr lang="el-GR" dirty="0" err="1">
                <a:latin typeface="Cambria"/>
                <a:ea typeface="Cambria"/>
              </a:rPr>
              <a:t>mi</a:t>
            </a:r>
            <a:r>
              <a:rPr lang="el-GR" dirty="0">
                <a:latin typeface="Cambria"/>
                <a:ea typeface="Cambria"/>
              </a:rPr>
              <a:t>], ο σύνθετος Π περιέχει μία δίφθογγο ['</a:t>
            </a:r>
            <a:r>
              <a:rPr lang="el-GR" dirty="0" err="1">
                <a:latin typeface="Cambria"/>
                <a:ea typeface="Cambria"/>
              </a:rPr>
              <a:t>γaj.δa.ros</a:t>
            </a:r>
            <a:r>
              <a:rPr lang="el-GR" dirty="0">
                <a:latin typeface="Cambria"/>
                <a:ea typeface="Cambria"/>
              </a:rPr>
              <a:t>]. </a:t>
            </a:r>
          </a:p>
          <a:p>
            <a:pPr>
              <a:buClr>
                <a:srgbClr val="9E3611"/>
              </a:buClr>
            </a:pPr>
            <a:endParaRPr lang="el-GR" dirty="0">
              <a:latin typeface="Cambria"/>
              <a:ea typeface="Cambria"/>
            </a:endParaRPr>
          </a:p>
          <a:p>
            <a:pPr>
              <a:buClr>
                <a:srgbClr val="9E3611"/>
              </a:buClr>
            </a:pPr>
            <a:r>
              <a:rPr lang="el-GR" dirty="0">
                <a:latin typeface="Cambria"/>
                <a:ea typeface="Cambria"/>
              </a:rPr>
              <a:t>Οι απλές </a:t>
            </a:r>
            <a:r>
              <a:rPr lang="el-GR" dirty="0" err="1">
                <a:latin typeface="Cambria"/>
                <a:ea typeface="Cambria"/>
              </a:rPr>
              <a:t>Εμ</a:t>
            </a:r>
            <a:r>
              <a:rPr lang="el-GR" dirty="0">
                <a:latin typeface="Cambria"/>
                <a:ea typeface="Cambria"/>
              </a:rPr>
              <a:t> περιέχουν ένα Σ ['</a:t>
            </a:r>
            <a:r>
              <a:rPr lang="el-GR" dirty="0" err="1">
                <a:latin typeface="Cambria"/>
                <a:ea typeface="Cambria"/>
              </a:rPr>
              <a:t>pe.ta</a:t>
            </a:r>
            <a:r>
              <a:rPr lang="el-GR" dirty="0">
                <a:latin typeface="Cambria"/>
                <a:ea typeface="Cambria"/>
              </a:rPr>
              <a:t>], οι σύνθετες </a:t>
            </a:r>
            <a:r>
              <a:rPr lang="el-GR" dirty="0" err="1">
                <a:latin typeface="Cambria"/>
                <a:ea typeface="Cambria"/>
              </a:rPr>
              <a:t>Εμ</a:t>
            </a:r>
            <a:r>
              <a:rPr lang="el-GR" dirty="0">
                <a:latin typeface="Cambria"/>
                <a:ea typeface="Cambria"/>
              </a:rPr>
              <a:t> περιέχουν παραπάνω από ένα Σ ['</a:t>
            </a:r>
            <a:r>
              <a:rPr lang="el-GR" dirty="0" err="1">
                <a:latin typeface="Cambria"/>
                <a:ea typeface="Cambria"/>
              </a:rPr>
              <a:t>pe.tra</a:t>
            </a:r>
            <a:r>
              <a:rPr lang="el-GR" dirty="0">
                <a:latin typeface="Cambria"/>
                <a:ea typeface="Cambria"/>
              </a:rPr>
              <a:t>].</a:t>
            </a:r>
          </a:p>
          <a:p>
            <a:pPr>
              <a:buClr>
                <a:srgbClr val="9E3611"/>
              </a:buClr>
            </a:pPr>
            <a:endParaRPr lang="el-GR" dirty="0">
              <a:latin typeface="Cambria"/>
              <a:ea typeface="Cambria"/>
            </a:endParaRPr>
          </a:p>
          <a:p>
            <a:pPr>
              <a:buClr>
                <a:srgbClr val="9E3611"/>
              </a:buClr>
            </a:pPr>
            <a:r>
              <a:rPr lang="el-GR" dirty="0">
                <a:latin typeface="Cambria"/>
                <a:ea typeface="Cambria"/>
              </a:rPr>
              <a:t>Οι απλές Εξ περιέχουν ένα Σ ['</a:t>
            </a:r>
            <a:r>
              <a:rPr lang="el-GR" dirty="0" err="1">
                <a:latin typeface="Cambria"/>
                <a:ea typeface="Cambria"/>
              </a:rPr>
              <a:t>pan</a:t>
            </a:r>
            <a:r>
              <a:rPr lang="el-GR" dirty="0">
                <a:latin typeface="Cambria"/>
                <a:ea typeface="Cambria"/>
              </a:rPr>
              <a:t>], οι σύνθετες </a:t>
            </a:r>
            <a:r>
              <a:rPr lang="el-GR" dirty="0" err="1">
                <a:latin typeface="Cambria"/>
                <a:ea typeface="Cambria"/>
              </a:rPr>
              <a:t>Εμ</a:t>
            </a:r>
            <a:r>
              <a:rPr lang="el-GR" dirty="0">
                <a:latin typeface="Cambria"/>
                <a:ea typeface="Cambria"/>
              </a:rPr>
              <a:t> περιέχουν παραπάνω από ένα Σ ['</a:t>
            </a:r>
            <a:r>
              <a:rPr lang="el-GR" dirty="0" err="1">
                <a:latin typeface="Cambria"/>
                <a:ea typeface="Cambria"/>
              </a:rPr>
              <a:t>eks</a:t>
            </a:r>
            <a:r>
              <a:rPr lang="el-GR" dirty="0">
                <a:latin typeface="Cambria"/>
                <a:ea typeface="Cambria"/>
              </a:rPr>
              <a:t>].</a:t>
            </a:r>
          </a:p>
        </p:txBody>
      </p:sp>
    </p:spTree>
    <p:extLst>
      <p:ext uri="{BB962C8B-B14F-4D97-AF65-F5344CB8AC3E}">
        <p14:creationId xmlns:p14="http://schemas.microsoft.com/office/powerpoint/2010/main" val="13586631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AAEC4E-B852-2C1B-7071-E347ECD9F8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/>
              <a:t>Τυποι</a:t>
            </a:r>
            <a:r>
              <a:rPr lang="el-GR" dirty="0"/>
              <a:t> </a:t>
            </a:r>
            <a:r>
              <a:rPr lang="el-GR" dirty="0" err="1"/>
              <a:t>συλλαβησ</a:t>
            </a:r>
            <a:r>
              <a:rPr lang="el-GR" dirty="0"/>
              <a:t> </a:t>
            </a:r>
            <a:r>
              <a:rPr lang="el-GR" dirty="0" err="1"/>
              <a:t>ελληνικησ</a:t>
            </a:r>
            <a:endParaRPr lang="en-US" dirty="0"/>
          </a:p>
        </p:txBody>
      </p:sp>
      <p:pic>
        <p:nvPicPr>
          <p:cNvPr id="5" name="Content Placeholder 4" descr="A white text with black letters&#10;&#10;Description automatically generated with medium confidence">
            <a:extLst>
              <a:ext uri="{FF2B5EF4-FFF2-40B4-BE49-F238E27FC236}">
                <a16:creationId xmlns:a16="http://schemas.microsoft.com/office/drawing/2014/main" id="{CD651125-4FB7-CC71-D4C3-B5F3BB83A6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9785" y="2275703"/>
            <a:ext cx="11678158" cy="3408218"/>
          </a:xfrm>
        </p:spPr>
      </p:pic>
      <p:sp>
        <p:nvSpPr>
          <p:cNvPr id="3" name="Οβάλ 2">
            <a:extLst>
              <a:ext uri="{FF2B5EF4-FFF2-40B4-BE49-F238E27FC236}">
                <a16:creationId xmlns:a16="http://schemas.microsoft.com/office/drawing/2014/main" id="{ABFDE57A-8997-1B9D-C4F9-0B895DBFC93D}"/>
              </a:ext>
            </a:extLst>
          </p:cNvPr>
          <p:cNvSpPr/>
          <p:nvPr/>
        </p:nvSpPr>
        <p:spPr>
          <a:xfrm>
            <a:off x="6569675" y="3758513"/>
            <a:ext cx="998837" cy="58694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5300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85586D-7EAA-9A00-C7E1-4CCC890678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/>
              <a:t>Αρχη</a:t>
            </a:r>
            <a:r>
              <a:rPr lang="el-GR" dirty="0"/>
              <a:t> της </a:t>
            </a:r>
            <a:r>
              <a:rPr lang="el-GR" dirty="0" err="1"/>
              <a:t>μεγιστησ</a:t>
            </a:r>
            <a:r>
              <a:rPr lang="el-GR" dirty="0"/>
              <a:t> </a:t>
            </a:r>
            <a:r>
              <a:rPr lang="el-GR" dirty="0" err="1"/>
              <a:t>εμβασησ</a:t>
            </a:r>
            <a:r>
              <a:rPr lang="el-GR" dirty="0"/>
              <a:t>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49B3A0-211C-2AB9-48B6-98B2975A83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 algn="just">
              <a:buNone/>
            </a:pPr>
            <a:r>
              <a:rPr lang="en-US" dirty="0"/>
              <a:t>Maximal Onset Principle</a:t>
            </a:r>
            <a:r>
              <a:rPr lang="el-GR" dirty="0"/>
              <a:t>,</a:t>
            </a:r>
            <a:r>
              <a:rPr lang="en-US" dirty="0"/>
              <a:t> Kahn</a:t>
            </a:r>
            <a:r>
              <a:rPr lang="el-GR" dirty="0"/>
              <a:t> </a:t>
            </a:r>
            <a:r>
              <a:rPr lang="en-US" dirty="0"/>
              <a:t>1976</a:t>
            </a:r>
            <a:r>
              <a:rPr lang="el-GR" dirty="0"/>
              <a:t>.</a:t>
            </a:r>
            <a:endParaRPr lang="el-GR"/>
          </a:p>
          <a:p>
            <a:pPr marL="0" indent="0" algn="just">
              <a:buNone/>
            </a:pPr>
            <a:r>
              <a:rPr lang="el-GR" dirty="0">
                <a:latin typeface="Cambria"/>
                <a:ea typeface="Cambria"/>
              </a:rPr>
              <a:t>Σ</a:t>
            </a:r>
            <a:r>
              <a:rPr lang="en-US" dirty="0"/>
              <a:t>ύ</a:t>
            </a:r>
            <a:r>
              <a:rPr lang="el-GR" dirty="0" err="1">
                <a:latin typeface="Cambria"/>
                <a:ea typeface="Cambria"/>
              </a:rPr>
              <a:t>μφωνα</a:t>
            </a:r>
            <a:r>
              <a:rPr lang="el-GR" dirty="0">
                <a:latin typeface="Cambria"/>
                <a:ea typeface="Cambria"/>
              </a:rPr>
              <a:t> με τη θεωρία αυτή, δίνεται προτεραιότητα στον σχηματισμό της Έμβασης πριν από εκείνον της Εξόδου.</a:t>
            </a:r>
          </a:p>
          <a:p>
            <a:pPr marL="0" indent="0" algn="just">
              <a:buNone/>
            </a:pPr>
            <a:r>
              <a:rPr lang="el-GR" dirty="0">
                <a:latin typeface="Cambria"/>
                <a:ea typeface="Cambria"/>
              </a:rPr>
              <a:t>Είναι πιο πιθανό ένας ομιλητής να συλλαβοποιήσει μια ακολουθία φθόγγων /ΦΣΦ/ ως [Φ.ΣΦ] παρά ως *[ΦΣ.Φ].</a:t>
            </a:r>
          </a:p>
          <a:p>
            <a:pPr marL="0" indent="0" algn="just">
              <a:buNone/>
            </a:pPr>
            <a:r>
              <a:rPr lang="el-GR" dirty="0">
                <a:latin typeface="Cambria"/>
                <a:ea typeface="Cambria"/>
              </a:rPr>
              <a:t>Αυτό έχει ως αποτέλεσμα η ΣΦ να θεωρείται ως η πιο αμαρκάριστη και φυσική επιλογή συλλαβής. </a:t>
            </a:r>
          </a:p>
          <a:p>
            <a:pPr marL="0" indent="0" algn="just">
              <a:buNone/>
            </a:pPr>
            <a:r>
              <a:rPr lang="el-GR" dirty="0">
                <a:latin typeface="Cambria"/>
                <a:ea typeface="Cambria"/>
              </a:rPr>
              <a:t>Στην ελληνική παρόλο που επιτρέπονται συνθετότερα συλλαβικά σχήματα, συχνά η προτίμηση για ΣΦ συλλαβή ανακύπτει μέσα από προαιρετικές φωνολογικές διαδικασίες, όπως η αποβολή και η </a:t>
            </a:r>
            <a:r>
              <a:rPr lang="el-GR" dirty="0" err="1">
                <a:latin typeface="Cambria"/>
                <a:ea typeface="Cambria"/>
              </a:rPr>
              <a:t>επένθεση</a:t>
            </a:r>
            <a:r>
              <a:rPr lang="el-GR" dirty="0">
                <a:latin typeface="Cambria"/>
                <a:ea typeface="Cambria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632316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EB2B8A0-F699-053D-0C6D-C880E06466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>
                <a:solidFill>
                  <a:srgbClr val="000000"/>
                </a:solidFill>
                <a:latin typeface="Cambria"/>
                <a:ea typeface="Cambria"/>
              </a:rPr>
              <a:t>Αρχη</a:t>
            </a:r>
            <a:r>
              <a:rPr lang="el-GR" dirty="0">
                <a:solidFill>
                  <a:srgbClr val="000000"/>
                </a:solidFill>
                <a:latin typeface="Cambria"/>
                <a:ea typeface="Cambria"/>
              </a:rPr>
              <a:t> της </a:t>
            </a:r>
            <a:r>
              <a:rPr lang="el-GR" dirty="0" err="1">
                <a:solidFill>
                  <a:srgbClr val="000000"/>
                </a:solidFill>
                <a:latin typeface="Cambria"/>
                <a:ea typeface="Cambria"/>
              </a:rPr>
              <a:t>μεγιστησ</a:t>
            </a:r>
            <a:r>
              <a:rPr lang="el-GR" dirty="0">
                <a:solidFill>
                  <a:srgbClr val="000000"/>
                </a:solidFill>
                <a:latin typeface="Cambria"/>
                <a:ea typeface="Cambria"/>
              </a:rPr>
              <a:t> </a:t>
            </a:r>
            <a:r>
              <a:rPr lang="el-GR" dirty="0" err="1">
                <a:solidFill>
                  <a:srgbClr val="000000"/>
                </a:solidFill>
                <a:latin typeface="Cambria"/>
                <a:ea typeface="Cambria"/>
              </a:rPr>
              <a:t>εμβασησ</a:t>
            </a:r>
            <a:endParaRPr lang="el-GR" dirty="0" err="1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639D528A-E3F4-C399-9CD2-D40B0F50C4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algn="just"/>
            <a:r>
              <a:rPr lang="el-GR">
                <a:latin typeface="Cambria"/>
                <a:ea typeface="Cambria"/>
              </a:rPr>
              <a:t>Ας δούμε μία άλλη ακολουθία φθόγγων /ΣΦΣΣΦ/. </a:t>
            </a:r>
            <a:endParaRPr lang="el-GR"/>
          </a:p>
          <a:p>
            <a:pPr algn="just">
              <a:buClr>
                <a:srgbClr val="9E3611"/>
              </a:buClr>
            </a:pPr>
            <a:r>
              <a:rPr lang="el-GR" dirty="0">
                <a:latin typeface="Cambria"/>
                <a:ea typeface="Cambria"/>
              </a:rPr>
              <a:t>Θα μπορούσαν να υπάρξουν 2 περιπτώσεις </a:t>
            </a:r>
            <a:r>
              <a:rPr lang="el-GR" err="1">
                <a:latin typeface="Cambria"/>
                <a:ea typeface="Cambria"/>
              </a:rPr>
              <a:t>συλλαβοποίησης</a:t>
            </a:r>
            <a:r>
              <a:rPr lang="el-GR">
                <a:latin typeface="Cambria"/>
                <a:ea typeface="Cambria"/>
              </a:rPr>
              <a:t>, [ΣΦ.ΣΣΦ] ή [ΣΦΣ.ΣΦ].</a:t>
            </a:r>
          </a:p>
          <a:p>
            <a:pPr algn="just">
              <a:buClr>
                <a:srgbClr val="9E3611"/>
              </a:buClr>
            </a:pPr>
            <a:r>
              <a:rPr lang="el-GR" dirty="0">
                <a:latin typeface="Cambria"/>
                <a:ea typeface="Cambria"/>
              </a:rPr>
              <a:t>Αν ίσχυε μόνο η Αρχή της μέγιστης Έμβασης, τότε θα προκρινόταν μόνο η [ΣΦ.ΣΣΦ] δομή.	</a:t>
            </a:r>
          </a:p>
          <a:p>
            <a:pPr algn="just">
              <a:buClr>
                <a:srgbClr val="9E3611"/>
              </a:buClr>
            </a:pPr>
            <a:r>
              <a:rPr lang="el-GR" dirty="0">
                <a:latin typeface="Cambria"/>
                <a:ea typeface="Cambria"/>
              </a:rPr>
              <a:t>Ωστόσο, υπεισέρχονται και άλλοι παράγοντες κατά τη </a:t>
            </a:r>
            <a:r>
              <a:rPr lang="el-GR" err="1">
                <a:latin typeface="Cambria"/>
                <a:ea typeface="Cambria"/>
              </a:rPr>
              <a:t>συλλαβοποίηση</a:t>
            </a:r>
            <a:r>
              <a:rPr lang="el-GR" dirty="0">
                <a:latin typeface="Cambria"/>
                <a:ea typeface="Cambria"/>
              </a:rPr>
              <a:t> οι οποίοι εξετάζουν τη φύση των διαδοχικών συμφώνων ως προς τα </a:t>
            </a:r>
            <a:r>
              <a:rPr lang="el-GR" err="1">
                <a:latin typeface="Cambria"/>
                <a:ea typeface="Cambria"/>
              </a:rPr>
              <a:t>δ.χ.</a:t>
            </a:r>
            <a:r>
              <a:rPr lang="el-GR" dirty="0">
                <a:latin typeface="Cambria"/>
                <a:ea typeface="Cambria"/>
              </a:rPr>
              <a:t>, κυρίως του τόπου άρθρωσης.</a:t>
            </a:r>
          </a:p>
          <a:p>
            <a:pPr algn="just">
              <a:buClr>
                <a:srgbClr val="9E3611"/>
              </a:buClr>
            </a:pPr>
            <a:r>
              <a:rPr lang="el-GR" dirty="0">
                <a:latin typeface="Cambria"/>
                <a:ea typeface="Cambria"/>
              </a:rPr>
              <a:t>Ο βασικότερος παράγοντας είναι αυτός της </a:t>
            </a:r>
            <a:r>
              <a:rPr lang="el-GR" dirty="0" err="1">
                <a:latin typeface="Cambria"/>
                <a:ea typeface="Cambria"/>
              </a:rPr>
              <a:t>ηχητικότητας</a:t>
            </a:r>
            <a:r>
              <a:rPr lang="el-GR" dirty="0">
                <a:latin typeface="Cambria"/>
                <a:ea typeface="Cambria"/>
              </a:rPr>
              <a:t> που χαρακτηρίζει τους ήχους ως προς την ακουστική τους ένταση και την τάση τους για αυθόρμητη ηχηρότητα.</a:t>
            </a:r>
          </a:p>
        </p:txBody>
      </p:sp>
    </p:spTree>
    <p:extLst>
      <p:ext uri="{BB962C8B-B14F-4D97-AF65-F5344CB8AC3E}">
        <p14:creationId xmlns:p14="http://schemas.microsoft.com/office/powerpoint/2010/main" val="9833655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11CC61-033F-A57C-46BA-B8C6D67810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579" y="484632"/>
            <a:ext cx="11994290" cy="1640235"/>
          </a:xfrm>
        </p:spPr>
        <p:txBody>
          <a:bodyPr/>
          <a:lstStyle/>
          <a:p>
            <a:r>
              <a:rPr lang="el-GR" dirty="0"/>
              <a:t>ΑΡΧΗ ΑΛΛΗΛΟΥΧΙΑΣ ΗΧΗΤΙΚΟΤΗΤΑΣ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4FF67D-B94A-ED4C-BD20-E548B6B478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Sonority Sequencing</a:t>
            </a:r>
            <a:r>
              <a:rPr lang="el-GR" dirty="0"/>
              <a:t> </a:t>
            </a:r>
            <a:r>
              <a:rPr lang="en-US" dirty="0"/>
              <a:t>Principle, </a:t>
            </a:r>
            <a:r>
              <a:rPr lang="az-Cyrl-AZ" dirty="0"/>
              <a:t>п .</a:t>
            </a:r>
            <a:r>
              <a:rPr lang="en-US" dirty="0"/>
              <a:t>x. Selkirk 1984• Clements 1990 </a:t>
            </a:r>
            <a:r>
              <a:rPr lang="el-GR" dirty="0" err="1"/>
              <a:t>μ.ά</a:t>
            </a:r>
            <a:r>
              <a:rPr lang="en-US" dirty="0"/>
              <a:t>.</a:t>
            </a:r>
            <a:endParaRPr lang="el-GR" dirty="0"/>
          </a:p>
          <a:p>
            <a:r>
              <a:rPr lang="el-GR" dirty="0"/>
              <a:t>Η </a:t>
            </a:r>
            <a:r>
              <a:rPr lang="el-GR" dirty="0" err="1"/>
              <a:t>ηχητικ</a:t>
            </a:r>
            <a:r>
              <a:rPr lang="en-US" dirty="0" err="1"/>
              <a:t>ό</a:t>
            </a:r>
            <a:r>
              <a:rPr lang="el-GR" dirty="0" err="1"/>
              <a:t>τητα</a:t>
            </a:r>
            <a:r>
              <a:rPr lang="el-GR" dirty="0"/>
              <a:t> της συλλαβής πρέπει να αυξάνεται από την έμβαση προς τον πυρήνα όπου και κορυφώνεται και να ελαττώνεται από τον πυρήνα προς την έξοδο.</a:t>
            </a:r>
            <a:endParaRPr lang="en-US" dirty="0"/>
          </a:p>
        </p:txBody>
      </p:sp>
      <p:pic>
        <p:nvPicPr>
          <p:cNvPr id="6" name="Εικόνα 5" descr="Εικόνα που περιέχει κείμενο, στιγμιότυπο οθόνης, αριθμός, λογισμικό&#10;&#10;Περιγραφή που δημιουργήθηκε αυτόματα">
            <a:extLst>
              <a:ext uri="{FF2B5EF4-FFF2-40B4-BE49-F238E27FC236}">
                <a16:creationId xmlns:a16="http://schemas.microsoft.com/office/drawing/2014/main" id="{3FCE89CC-4DAB-EF6B-E93C-BB3AD3AE3D9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8007" t="44444" r="14189" b="32432"/>
          <a:stretch/>
        </p:blipFill>
        <p:spPr>
          <a:xfrm>
            <a:off x="2288693" y="3761643"/>
            <a:ext cx="6816829" cy="1853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0239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CE652F-5F6E-5D5C-5BF9-43D36BBCAB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578" y="484632"/>
            <a:ext cx="11881021" cy="1640235"/>
          </a:xfrm>
        </p:spPr>
        <p:txBody>
          <a:bodyPr/>
          <a:lstStyle/>
          <a:p>
            <a:r>
              <a:rPr lang="el-GR" dirty="0"/>
              <a:t>ΝΟΜΟΣ ΤΗΣ ΣΥΛΛΑΒΙΚΗΣ ΕΠΑΦΗΣ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3AFFD5-EE0C-1CAA-E2E8-AE2632EC32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algn="just"/>
            <a:r>
              <a:rPr lang="en-US" dirty="0"/>
              <a:t>Syllable Contact Law, Vennemann 1988</a:t>
            </a:r>
            <a:endParaRPr lang="el-GR" dirty="0"/>
          </a:p>
          <a:p>
            <a:pPr algn="just"/>
            <a:r>
              <a:rPr lang="el-GR" dirty="0">
                <a:latin typeface="Cambria"/>
                <a:ea typeface="Cambria"/>
              </a:rPr>
              <a:t>Στα όρια των συλλαβών θα πρέπει να αποφεύγεται η άνοδος σε </a:t>
            </a:r>
            <a:r>
              <a:rPr lang="el-GR" dirty="0" err="1">
                <a:latin typeface="Cambria"/>
                <a:ea typeface="Cambria"/>
              </a:rPr>
              <a:t>ηχητικότητα</a:t>
            </a:r>
            <a:r>
              <a:rPr lang="el-GR" dirty="0">
                <a:latin typeface="Cambria"/>
                <a:ea typeface="Cambria"/>
              </a:rPr>
              <a:t>. Το σύμφωνο της εξόδου της  πρέπει να έχει υψηλότερη ή έστω την ίδια </a:t>
            </a:r>
            <a:r>
              <a:rPr lang="el-GR" dirty="0" err="1">
                <a:latin typeface="Cambria"/>
                <a:ea typeface="Cambria"/>
              </a:rPr>
              <a:t>ηχητικότητα</a:t>
            </a:r>
            <a:r>
              <a:rPr lang="el-GR" dirty="0">
                <a:latin typeface="Cambria"/>
                <a:ea typeface="Cambria"/>
              </a:rPr>
              <a:t> με εκείνη του συμφώνου της ακόλουθης έμβασης. </a:t>
            </a:r>
          </a:p>
          <a:p>
            <a:pPr algn="just">
              <a:buClr>
                <a:srgbClr val="9E3611"/>
              </a:buClr>
            </a:pPr>
            <a:r>
              <a:rPr lang="el-GR" dirty="0">
                <a:latin typeface="Cambria"/>
                <a:ea typeface="Cambria"/>
              </a:rPr>
              <a:t>Το σύμφωνο της Εξ της συλλαβής πρέπει να έχει υψηλότερη ή έστω την ίδια </a:t>
            </a:r>
            <a:r>
              <a:rPr lang="el-GR" dirty="0" err="1">
                <a:latin typeface="Cambria"/>
                <a:ea typeface="Cambria"/>
              </a:rPr>
              <a:t>ηχητικότητα</a:t>
            </a:r>
            <a:r>
              <a:rPr lang="el-GR" dirty="0">
                <a:latin typeface="Cambria"/>
                <a:ea typeface="Cambria"/>
              </a:rPr>
              <a:t> με εκείνη του συμφώνου της ακόλουθης </a:t>
            </a:r>
            <a:r>
              <a:rPr lang="el-GR" dirty="0" err="1">
                <a:latin typeface="Cambria"/>
                <a:ea typeface="Cambria"/>
              </a:rPr>
              <a:t>Εμ</a:t>
            </a:r>
            <a:r>
              <a:rPr lang="el-GR" dirty="0">
                <a:latin typeface="Cambria"/>
                <a:ea typeface="Cambria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9904481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Wood Type</Template>
  <TotalTime>1573</TotalTime>
  <Words>623</Words>
  <Application>Microsoft Macintosh PowerPoint</Application>
  <PresentationFormat>Widescreen</PresentationFormat>
  <Paragraphs>47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Calibri</vt:lpstr>
      <vt:lpstr>Cambria</vt:lpstr>
      <vt:lpstr>Rockwell</vt:lpstr>
      <vt:lpstr>Rockwell Condensed</vt:lpstr>
      <vt:lpstr>Rockwell Extra Bold</vt:lpstr>
      <vt:lpstr>Wingdings</vt:lpstr>
      <vt:lpstr>Wood Type</vt:lpstr>
      <vt:lpstr>Φωνητικη - ΦΩΝΟΛΟΓΙΑ</vt:lpstr>
      <vt:lpstr>Τι είναι η συλλαβη; </vt:lpstr>
      <vt:lpstr>Τι ειναι η συλλαβη; </vt:lpstr>
      <vt:lpstr>Τι ειναι η συλλαβη; </vt:lpstr>
      <vt:lpstr>Τυποι συλλαβησ ελληνικησ</vt:lpstr>
      <vt:lpstr>Αρχη της μεγιστησ εμβασησ </vt:lpstr>
      <vt:lpstr>Αρχη της μεγιστησ εμβασησ</vt:lpstr>
      <vt:lpstr>ΑΡΧΗ ΑΛΛΗΛΟΥΧΙΑΣ ΗΧΗΤΙΚΟΤΗΤΑΣ</vt:lpstr>
      <vt:lpstr>ΝΟΜΟΣ ΤΗΣ ΣΥΛΛΑΒΙΚΗΣ ΕΠΑΦΗΣ</vt:lpstr>
      <vt:lpstr>ΝΟΜΟΣ ΤΗΣ ΣΥΛΛΑΒΙΚΗΣ ΕΠΑΦΗΣ</vt:lpstr>
      <vt:lpstr>Πιθανεσ συνθετεσ εμβασεισ στην ελληνικη (τοπιντζη 2021)</vt:lpstr>
      <vt:lpstr>Βιβλιογραφια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ΘΕΟΔΩΡΙΔΟΥ ΜΑΡΙΕΤΤΑ ΧΡΥΣΟΒΑΛΑΝΤΟΥ</dc:creator>
  <cp:lastModifiedBy>ΘΕΟΔΩΡΙΔΟΥ ΜΑΡΙΕΤΤΑ ΧΡΥΣΟΒΑΛΑΝΤΟΥ</cp:lastModifiedBy>
  <cp:revision>238</cp:revision>
  <dcterms:created xsi:type="dcterms:W3CDTF">2024-11-24T17:12:22Z</dcterms:created>
  <dcterms:modified xsi:type="dcterms:W3CDTF">2024-11-27T08:31:12Z</dcterms:modified>
</cp:coreProperties>
</file>