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AAC0C5-64C3-5746-818A-E1E105EC739A}" v="10" dt="2024-12-11T07:00:27.4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1"/>
    <p:restoredTop sz="94694"/>
  </p:normalViewPr>
  <p:slideViewPr>
    <p:cSldViewPr snapToGrid="0">
      <p:cViewPr varScale="1">
        <p:scale>
          <a:sx n="109" d="100"/>
          <a:sy n="109" d="100"/>
        </p:scale>
        <p:origin x="78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B45349E-D622-4D42-995A-95D2467150E9}" type="datetimeFigureOut">
              <a:rPr lang="en-US" smtClean="0"/>
              <a:t>12/13/24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02A03A95-B371-214E-9271-0DAB6A61CF61}" type="slidenum">
              <a:rPr lang="en-US" smtClean="0"/>
              <a:t>‹#›</a:t>
            </a:fld>
            <a:endParaRPr lang="en-US"/>
          </a:p>
        </p:txBody>
      </p:sp>
    </p:spTree>
    <p:extLst>
      <p:ext uri="{BB962C8B-B14F-4D97-AF65-F5344CB8AC3E}">
        <p14:creationId xmlns:p14="http://schemas.microsoft.com/office/powerpoint/2010/main" val="2640182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45349E-D622-4D42-995A-95D2467150E9}" type="datetimeFigureOut">
              <a:rPr lang="en-US" smtClean="0"/>
              <a:t>12/13/24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A03A95-B371-214E-9271-0DAB6A61CF61}" type="slidenum">
              <a:rPr lang="en-US" smtClean="0"/>
              <a:t>‹#›</a:t>
            </a:fld>
            <a:endParaRPr lang="en-US"/>
          </a:p>
        </p:txBody>
      </p:sp>
    </p:spTree>
    <p:extLst>
      <p:ext uri="{BB962C8B-B14F-4D97-AF65-F5344CB8AC3E}">
        <p14:creationId xmlns:p14="http://schemas.microsoft.com/office/powerpoint/2010/main" val="1301623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45349E-D622-4D42-995A-95D2467150E9}" type="datetimeFigureOut">
              <a:rPr lang="en-US" smtClean="0"/>
              <a:t>12/13/24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A03A95-B371-214E-9271-0DAB6A61CF61}" type="slidenum">
              <a:rPr lang="en-US" smtClean="0"/>
              <a:t>‹#›</a:t>
            </a:fld>
            <a:endParaRPr lang="en-US"/>
          </a:p>
        </p:txBody>
      </p:sp>
    </p:spTree>
    <p:extLst>
      <p:ext uri="{BB962C8B-B14F-4D97-AF65-F5344CB8AC3E}">
        <p14:creationId xmlns:p14="http://schemas.microsoft.com/office/powerpoint/2010/main" val="542106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45349E-D622-4D42-995A-95D2467150E9}" type="datetimeFigureOut">
              <a:rPr lang="en-US" smtClean="0"/>
              <a:t>12/13/24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A03A95-B371-214E-9271-0DAB6A61CF61}" type="slidenum">
              <a:rPr lang="en-US" smtClean="0"/>
              <a:t>‹#›</a:t>
            </a:fld>
            <a:endParaRPr lang="en-US"/>
          </a:p>
        </p:txBody>
      </p:sp>
    </p:spTree>
    <p:extLst>
      <p:ext uri="{BB962C8B-B14F-4D97-AF65-F5344CB8AC3E}">
        <p14:creationId xmlns:p14="http://schemas.microsoft.com/office/powerpoint/2010/main" val="2648517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2B45349E-D622-4D42-995A-95D2467150E9}" type="datetimeFigureOut">
              <a:rPr lang="en-US" smtClean="0"/>
              <a:t>12/13/24</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02A03A95-B371-214E-9271-0DAB6A61CF61}" type="slidenum">
              <a:rPr lang="en-US" smtClean="0"/>
              <a:t>‹#›</a:t>
            </a:fld>
            <a:endParaRPr lang="en-US"/>
          </a:p>
        </p:txBody>
      </p:sp>
    </p:spTree>
    <p:extLst>
      <p:ext uri="{BB962C8B-B14F-4D97-AF65-F5344CB8AC3E}">
        <p14:creationId xmlns:p14="http://schemas.microsoft.com/office/powerpoint/2010/main" val="2393838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B45349E-D622-4D42-995A-95D2467150E9}" type="datetimeFigureOut">
              <a:rPr lang="en-US" smtClean="0"/>
              <a:t>12/13/24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A03A95-B371-214E-9271-0DAB6A61CF61}" type="slidenum">
              <a:rPr lang="en-US" smtClean="0"/>
              <a:t>‹#›</a:t>
            </a:fld>
            <a:endParaRPr lang="en-US"/>
          </a:p>
        </p:txBody>
      </p:sp>
    </p:spTree>
    <p:extLst>
      <p:ext uri="{BB962C8B-B14F-4D97-AF65-F5344CB8AC3E}">
        <p14:creationId xmlns:p14="http://schemas.microsoft.com/office/powerpoint/2010/main" val="3385707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B45349E-D622-4D42-995A-95D2467150E9}" type="datetimeFigureOut">
              <a:rPr lang="en-US" smtClean="0"/>
              <a:t>12/13/24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A03A95-B371-214E-9271-0DAB6A61CF61}"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05443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B45349E-D622-4D42-995A-95D2467150E9}" type="datetimeFigureOut">
              <a:rPr lang="en-US" smtClean="0"/>
              <a:t>12/13/24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A03A95-B371-214E-9271-0DAB6A61CF61}" type="slidenum">
              <a:rPr lang="en-US" smtClean="0"/>
              <a:t>‹#›</a:t>
            </a:fld>
            <a:endParaRPr 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70305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45349E-D622-4D42-995A-95D2467150E9}" type="datetimeFigureOut">
              <a:rPr lang="en-US" smtClean="0"/>
              <a:t>12/13/24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A03A95-B371-214E-9271-0DAB6A61CF61}" type="slidenum">
              <a:rPr lang="en-US" smtClean="0"/>
              <a:t>‹#›</a:t>
            </a:fld>
            <a:endParaRPr lang="en-US"/>
          </a:p>
        </p:txBody>
      </p:sp>
    </p:spTree>
    <p:extLst>
      <p:ext uri="{BB962C8B-B14F-4D97-AF65-F5344CB8AC3E}">
        <p14:creationId xmlns:p14="http://schemas.microsoft.com/office/powerpoint/2010/main" val="2994234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45349E-D622-4D42-995A-95D2467150E9}" type="datetimeFigureOut">
              <a:rPr lang="en-US" smtClean="0"/>
              <a:t>12/13/24</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02A03A95-B371-214E-9271-0DAB6A61CF61}" type="slidenum">
              <a:rPr lang="en-US" smtClean="0"/>
              <a:t>‹#›</a:t>
            </a:fld>
            <a:endParaRPr lang="en-US"/>
          </a:p>
        </p:txBody>
      </p:sp>
    </p:spTree>
    <p:extLst>
      <p:ext uri="{BB962C8B-B14F-4D97-AF65-F5344CB8AC3E}">
        <p14:creationId xmlns:p14="http://schemas.microsoft.com/office/powerpoint/2010/main" val="4011639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45349E-D622-4D42-995A-95D2467150E9}" type="datetimeFigureOut">
              <a:rPr lang="en-US" smtClean="0"/>
              <a:t>12/13/24</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02A03A95-B371-214E-9271-0DAB6A61CF61}" type="slidenum">
              <a:rPr lang="en-US" smtClean="0"/>
              <a:t>‹#›</a:t>
            </a:fld>
            <a:endParaRPr lang="en-US"/>
          </a:p>
        </p:txBody>
      </p:sp>
    </p:spTree>
    <p:extLst>
      <p:ext uri="{BB962C8B-B14F-4D97-AF65-F5344CB8AC3E}">
        <p14:creationId xmlns:p14="http://schemas.microsoft.com/office/powerpoint/2010/main" val="1139345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2B45349E-D622-4D42-995A-95D2467150E9}" type="datetimeFigureOut">
              <a:rPr lang="en-US" smtClean="0"/>
              <a:t>12/13/24</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02A03A95-B371-214E-9271-0DAB6A61CF61}" type="slidenum">
              <a:rPr lang="en-US" smtClean="0"/>
              <a:t>‹#›</a:t>
            </a:fld>
            <a:endParaRPr lang="en-US"/>
          </a:p>
        </p:txBody>
      </p:sp>
    </p:spTree>
    <p:extLst>
      <p:ext uri="{BB962C8B-B14F-4D97-AF65-F5344CB8AC3E}">
        <p14:creationId xmlns:p14="http://schemas.microsoft.com/office/powerpoint/2010/main" val="8671276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1F146-0306-D12D-A525-478F68BABA02}"/>
              </a:ext>
            </a:extLst>
          </p:cNvPr>
          <p:cNvSpPr>
            <a:spLocks noGrp="1"/>
          </p:cNvSpPr>
          <p:nvPr>
            <p:ph type="ctrTitle"/>
          </p:nvPr>
        </p:nvSpPr>
        <p:spPr/>
        <p:txBody>
          <a:bodyPr/>
          <a:lstStyle/>
          <a:p>
            <a:r>
              <a:rPr lang="el-GR" dirty="0" err="1"/>
              <a:t>Φωνητικη</a:t>
            </a:r>
            <a:r>
              <a:rPr lang="el-GR" dirty="0"/>
              <a:t> – </a:t>
            </a:r>
            <a:br>
              <a:rPr lang="el-GR" dirty="0"/>
            </a:br>
            <a:r>
              <a:rPr lang="el-GR" dirty="0" err="1"/>
              <a:t>φωνολογια</a:t>
            </a:r>
            <a:endParaRPr lang="en-US" dirty="0"/>
          </a:p>
        </p:txBody>
      </p:sp>
      <p:sp>
        <p:nvSpPr>
          <p:cNvPr id="3" name="Subtitle 2">
            <a:extLst>
              <a:ext uri="{FF2B5EF4-FFF2-40B4-BE49-F238E27FC236}">
                <a16:creationId xmlns:a16="http://schemas.microsoft.com/office/drawing/2014/main" id="{7C428B8C-C19E-0D40-D5A1-D8F6A83E9B42}"/>
              </a:ext>
            </a:extLst>
          </p:cNvPr>
          <p:cNvSpPr>
            <a:spLocks noGrp="1"/>
          </p:cNvSpPr>
          <p:nvPr>
            <p:ph type="subTitle" idx="1"/>
          </p:nvPr>
        </p:nvSpPr>
        <p:spPr>
          <a:xfrm>
            <a:off x="1069848" y="4585854"/>
            <a:ext cx="7891272" cy="1551709"/>
          </a:xfrm>
        </p:spPr>
        <p:txBody>
          <a:bodyPr>
            <a:normAutofit fontScale="92500" lnSpcReduction="10000"/>
          </a:bodyPr>
          <a:lstStyle/>
          <a:p>
            <a:r>
              <a:rPr lang="el-GR" dirty="0" err="1"/>
              <a:t>Παπαζαχαρίου</a:t>
            </a:r>
            <a:r>
              <a:rPr lang="el-GR" dirty="0"/>
              <a:t> Δημήτρης	</a:t>
            </a:r>
          </a:p>
          <a:p>
            <a:endParaRPr lang="el-GR" dirty="0"/>
          </a:p>
          <a:p>
            <a:r>
              <a:rPr lang="el-GR" dirty="0"/>
              <a:t>Θεοδωρίδου Μαριέττα </a:t>
            </a:r>
            <a:r>
              <a:rPr lang="el-GR" dirty="0" err="1"/>
              <a:t>Χρυσοβαλάντου</a:t>
            </a:r>
            <a:endParaRPr lang="el-GR" dirty="0"/>
          </a:p>
          <a:p>
            <a:r>
              <a:rPr lang="el-GR" dirty="0"/>
              <a:t>Υπ. Δ. Πανεπιστήμιο Πατρών</a:t>
            </a:r>
            <a:endParaRPr lang="en-US" dirty="0"/>
          </a:p>
        </p:txBody>
      </p:sp>
    </p:spTree>
    <p:extLst>
      <p:ext uri="{BB962C8B-B14F-4D97-AF65-F5344CB8AC3E}">
        <p14:creationId xmlns:p14="http://schemas.microsoft.com/office/powerpoint/2010/main" val="507544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0378B-A020-0264-09E2-492F94E2FAFF}"/>
              </a:ext>
            </a:extLst>
          </p:cNvPr>
          <p:cNvSpPr>
            <a:spLocks noGrp="1"/>
          </p:cNvSpPr>
          <p:nvPr>
            <p:ph type="title"/>
          </p:nvPr>
        </p:nvSpPr>
        <p:spPr/>
        <p:txBody>
          <a:bodyPr/>
          <a:lstStyle/>
          <a:p>
            <a:r>
              <a:rPr lang="el-GR" dirty="0" err="1"/>
              <a:t>Λεξικα</a:t>
            </a:r>
            <a:r>
              <a:rPr lang="el-GR" dirty="0"/>
              <a:t> </a:t>
            </a:r>
            <a:r>
              <a:rPr lang="el-GR" dirty="0" err="1"/>
              <a:t>επιπεδα</a:t>
            </a:r>
            <a:r>
              <a:rPr lang="el-GR" dirty="0"/>
              <a:t> </a:t>
            </a:r>
            <a:r>
              <a:rPr lang="el-GR" dirty="0" err="1"/>
              <a:t>ελληνικησ</a:t>
            </a:r>
            <a:r>
              <a:rPr lang="el-GR" dirty="0"/>
              <a:t> </a:t>
            </a:r>
            <a:endParaRPr lang="en-US" dirty="0"/>
          </a:p>
        </p:txBody>
      </p:sp>
      <p:sp>
        <p:nvSpPr>
          <p:cNvPr id="3" name="Content Placeholder 2">
            <a:extLst>
              <a:ext uri="{FF2B5EF4-FFF2-40B4-BE49-F238E27FC236}">
                <a16:creationId xmlns:a16="http://schemas.microsoft.com/office/drawing/2014/main" id="{14DCD1A4-DB6C-AC87-9F8B-33D35882CFBF}"/>
              </a:ext>
            </a:extLst>
          </p:cNvPr>
          <p:cNvSpPr>
            <a:spLocks noGrp="1"/>
          </p:cNvSpPr>
          <p:nvPr>
            <p:ph idx="1"/>
          </p:nvPr>
        </p:nvSpPr>
        <p:spPr/>
        <p:txBody>
          <a:bodyPr/>
          <a:lstStyle/>
          <a:p>
            <a:pPr algn="just"/>
            <a:r>
              <a:rPr lang="en-US" dirty="0"/>
              <a:t>Ralli (1988)</a:t>
            </a:r>
          </a:p>
          <a:p>
            <a:pPr algn="just"/>
            <a:r>
              <a:rPr lang="el-GR" dirty="0"/>
              <a:t>Τα </a:t>
            </a:r>
            <a:r>
              <a:rPr lang="el-GR" dirty="0" err="1"/>
              <a:t>λεξικ</a:t>
            </a:r>
            <a:r>
              <a:rPr lang="en-US" dirty="0" err="1"/>
              <a:t>ά</a:t>
            </a:r>
            <a:r>
              <a:rPr lang="el-GR" dirty="0"/>
              <a:t> επίπεδα που προτείνονται για την ελληνική είναι τρία και περιέχουν τις εξής διαδικασίες:</a:t>
            </a:r>
          </a:p>
          <a:p>
            <a:pPr algn="just"/>
            <a:r>
              <a:rPr lang="el-GR" dirty="0"/>
              <a:t>Επίπεδο 1: κλίση και παραγωγή τύπου «+»</a:t>
            </a:r>
          </a:p>
          <a:p>
            <a:pPr algn="just"/>
            <a:r>
              <a:rPr lang="el-GR" dirty="0"/>
              <a:t>Επίπεδο 2: παραγωγή τύπου «#» και σύνθεση</a:t>
            </a:r>
          </a:p>
          <a:p>
            <a:pPr algn="just"/>
            <a:r>
              <a:rPr lang="el-GR" dirty="0"/>
              <a:t>Επίπεδο 3: κλίση τύπου «#»</a:t>
            </a:r>
            <a:endParaRPr lang="en-US" dirty="0"/>
          </a:p>
        </p:txBody>
      </p:sp>
    </p:spTree>
    <p:extLst>
      <p:ext uri="{BB962C8B-B14F-4D97-AF65-F5344CB8AC3E}">
        <p14:creationId xmlns:p14="http://schemas.microsoft.com/office/powerpoint/2010/main" val="3721848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3AB04-BD00-108E-8E37-D4C511723BE9}"/>
              </a:ext>
            </a:extLst>
          </p:cNvPr>
          <p:cNvSpPr>
            <a:spLocks noGrp="1"/>
          </p:cNvSpPr>
          <p:nvPr>
            <p:ph type="title"/>
          </p:nvPr>
        </p:nvSpPr>
        <p:spPr/>
        <p:txBody>
          <a:bodyPr/>
          <a:lstStyle/>
          <a:p>
            <a:r>
              <a:rPr lang="el-GR" dirty="0" err="1"/>
              <a:t>Λεξικοι</a:t>
            </a:r>
            <a:r>
              <a:rPr lang="el-GR" dirty="0"/>
              <a:t> </a:t>
            </a:r>
            <a:r>
              <a:rPr lang="el-GR" dirty="0" err="1"/>
              <a:t>κανονεσ</a:t>
            </a:r>
            <a:r>
              <a:rPr lang="el-GR" dirty="0"/>
              <a:t>	</a:t>
            </a:r>
            <a:endParaRPr lang="en-US" dirty="0"/>
          </a:p>
        </p:txBody>
      </p:sp>
      <p:sp>
        <p:nvSpPr>
          <p:cNvPr id="3" name="Content Placeholder 2">
            <a:extLst>
              <a:ext uri="{FF2B5EF4-FFF2-40B4-BE49-F238E27FC236}">
                <a16:creationId xmlns:a16="http://schemas.microsoft.com/office/drawing/2014/main" id="{FBAE24D4-0CE7-3DEB-DEA6-D38D6E832098}"/>
              </a:ext>
            </a:extLst>
          </p:cNvPr>
          <p:cNvSpPr>
            <a:spLocks noGrp="1"/>
          </p:cNvSpPr>
          <p:nvPr>
            <p:ph idx="1"/>
          </p:nvPr>
        </p:nvSpPr>
        <p:spPr/>
        <p:txBody>
          <a:bodyPr/>
          <a:lstStyle/>
          <a:p>
            <a:pPr marL="457200" indent="-457200" algn="just">
              <a:buFont typeface="+mj-lt"/>
              <a:buAutoNum type="arabicPeriod"/>
            </a:pPr>
            <a:r>
              <a:rPr lang="el-GR" dirty="0"/>
              <a:t>Μπορούν να αναφέρονται στην εσωτερική δομή των λέξεων.</a:t>
            </a:r>
          </a:p>
          <a:p>
            <a:pPr marL="457200" indent="-457200" algn="just">
              <a:buFont typeface="+mj-lt"/>
              <a:buAutoNum type="arabicPeriod"/>
            </a:pPr>
            <a:r>
              <a:rPr lang="el-GR" dirty="0"/>
              <a:t>Μπορούν να είναι κυκλικές.</a:t>
            </a:r>
          </a:p>
          <a:p>
            <a:pPr marL="457200" indent="-457200" algn="just">
              <a:buFont typeface="+mj-lt"/>
              <a:buAutoNum type="arabicPeriod"/>
            </a:pPr>
            <a:r>
              <a:rPr lang="el-GR" dirty="0"/>
              <a:t>Μπορούν να έχουν λεξικές εξαιρέσεις.</a:t>
            </a:r>
          </a:p>
          <a:p>
            <a:pPr marL="457200" indent="-457200" algn="just">
              <a:buFont typeface="+mj-lt"/>
              <a:buAutoNum type="arabicPeriod"/>
            </a:pPr>
            <a:r>
              <a:rPr lang="el-GR" dirty="0"/>
              <a:t>Δεν μπορούν να επηρεαστούν από την ταχύτητα ομιλίας.</a:t>
            </a:r>
          </a:p>
          <a:p>
            <a:pPr marL="457200" indent="-457200" algn="just">
              <a:buFont typeface="+mj-lt"/>
              <a:buAutoNum type="arabicPeriod"/>
            </a:pPr>
            <a:r>
              <a:rPr lang="el-GR" dirty="0"/>
              <a:t>Η ελλιπής εφαρμογή καταλήγει σε σχηματισμό λέξεων μη γραμματικά ορθών. </a:t>
            </a:r>
          </a:p>
          <a:p>
            <a:pPr marL="457200" indent="-457200" algn="just">
              <a:buFont typeface="+mj-lt"/>
              <a:buAutoNum type="arabicPeriod"/>
            </a:pPr>
            <a:r>
              <a:rPr lang="el-GR" dirty="0"/>
              <a:t>Διαφυλάσσουν τη δομή.</a:t>
            </a:r>
            <a:endParaRPr lang="en-US" dirty="0"/>
          </a:p>
        </p:txBody>
      </p:sp>
    </p:spTree>
    <p:extLst>
      <p:ext uri="{BB962C8B-B14F-4D97-AF65-F5344CB8AC3E}">
        <p14:creationId xmlns:p14="http://schemas.microsoft.com/office/powerpoint/2010/main" val="2200268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DA338-BBCF-9A01-7BA5-C6DEF9A70DD2}"/>
              </a:ext>
            </a:extLst>
          </p:cNvPr>
          <p:cNvSpPr>
            <a:spLocks noGrp="1"/>
          </p:cNvSpPr>
          <p:nvPr>
            <p:ph type="title"/>
          </p:nvPr>
        </p:nvSpPr>
        <p:spPr/>
        <p:txBody>
          <a:bodyPr/>
          <a:lstStyle/>
          <a:p>
            <a:r>
              <a:rPr lang="el-GR" dirty="0" err="1"/>
              <a:t>Λεξικη</a:t>
            </a:r>
            <a:r>
              <a:rPr lang="el-GR" dirty="0"/>
              <a:t> </a:t>
            </a:r>
            <a:r>
              <a:rPr lang="el-GR" dirty="0" err="1"/>
              <a:t>φωνολογια</a:t>
            </a:r>
            <a:r>
              <a:rPr lang="el-GR" dirty="0"/>
              <a:t>	</a:t>
            </a:r>
            <a:endParaRPr lang="en-US" dirty="0"/>
          </a:p>
        </p:txBody>
      </p:sp>
      <p:sp>
        <p:nvSpPr>
          <p:cNvPr id="3" name="Content Placeholder 2">
            <a:extLst>
              <a:ext uri="{FF2B5EF4-FFF2-40B4-BE49-F238E27FC236}">
                <a16:creationId xmlns:a16="http://schemas.microsoft.com/office/drawing/2014/main" id="{C1EC99F1-A30A-700C-06FC-016963E4000B}"/>
              </a:ext>
            </a:extLst>
          </p:cNvPr>
          <p:cNvSpPr>
            <a:spLocks noGrp="1"/>
          </p:cNvSpPr>
          <p:nvPr>
            <p:ph idx="1"/>
          </p:nvPr>
        </p:nvSpPr>
        <p:spPr/>
        <p:txBody>
          <a:bodyPr vert="horz" lIns="91440" tIns="45720" rIns="91440" bIns="45720" rtlCol="0" anchor="t">
            <a:normAutofit/>
          </a:bodyPr>
          <a:lstStyle/>
          <a:p>
            <a:pPr algn="just"/>
            <a:r>
              <a:rPr lang="el-GR" dirty="0">
                <a:latin typeface="Cambria"/>
                <a:ea typeface="Cambria"/>
              </a:rPr>
              <a:t>Πρόκειται για </a:t>
            </a:r>
            <a:r>
              <a:rPr lang="el-GR" dirty="0" err="1">
                <a:latin typeface="Cambria"/>
                <a:ea typeface="Cambria"/>
              </a:rPr>
              <a:t>υποτομέα</a:t>
            </a:r>
            <a:r>
              <a:rPr lang="el-GR" dirty="0">
                <a:latin typeface="Cambria"/>
                <a:ea typeface="Cambria"/>
              </a:rPr>
              <a:t> της φωνολογίας που περιέχει τους φωνολογικούς κανόνες που εφαρμόζονται κατά τη διάρκεια του σχηματισμού των λέξεων. </a:t>
            </a:r>
          </a:p>
          <a:p>
            <a:pPr algn="just">
              <a:buClr>
                <a:srgbClr val="9E3611"/>
              </a:buClr>
            </a:pPr>
            <a:r>
              <a:rPr lang="el-GR" dirty="0">
                <a:latin typeface="Cambria"/>
                <a:ea typeface="Cambria"/>
              </a:rPr>
              <a:t>Μορφολογικοί και φωνολογικοί κανόνες συνδυάζονται σε ένα και μόνο πλαίσιο.</a:t>
            </a:r>
          </a:p>
          <a:p>
            <a:pPr algn="just">
              <a:buClr>
                <a:srgbClr val="9E3611"/>
              </a:buClr>
            </a:pPr>
            <a:r>
              <a:rPr lang="el-GR" dirty="0">
                <a:latin typeface="Cambria"/>
                <a:ea typeface="Cambria"/>
              </a:rPr>
              <a:t>Η προσέγγιση βασίζεται στο δεδομένο ότι μεγάλο μέρος της φωνολογίας λειτουργεί μαζί με τους κανόνες σχηματισμού λέξεων, με έναν κυκλικό τρόπο, με σκοπό να οριστεί η τάξη των λεξικών στοιχείων μιας γλώσσας.</a:t>
            </a:r>
          </a:p>
          <a:p>
            <a:pPr algn="just">
              <a:buClr>
                <a:srgbClr val="9E3611"/>
              </a:buClr>
            </a:pPr>
            <a:r>
              <a:rPr lang="el-GR" dirty="0">
                <a:latin typeface="Cambria"/>
                <a:ea typeface="Cambria"/>
              </a:rPr>
              <a:t>Η μορφολογική </a:t>
            </a:r>
            <a:r>
              <a:rPr lang="el-GR" dirty="0" err="1">
                <a:latin typeface="Cambria"/>
                <a:ea typeface="Cambria"/>
              </a:rPr>
              <a:t>υποθεωρία</a:t>
            </a:r>
            <a:r>
              <a:rPr lang="el-GR" dirty="0">
                <a:latin typeface="Cambria"/>
                <a:ea typeface="Cambria"/>
              </a:rPr>
              <a:t> είναι "διατεταγμένη ως προς τα επίπεδα": τα προσφύματα διακρίνονται με τη διαίρεση τους σε διακριτά υποσύνολα (επίπεδα) μέσα στο Λεξικό. </a:t>
            </a:r>
          </a:p>
          <a:p>
            <a:pPr algn="just">
              <a:buClr>
                <a:srgbClr val="9E3611"/>
              </a:buClr>
            </a:pPr>
            <a:r>
              <a:rPr lang="el-GR" dirty="0">
                <a:latin typeface="Cambria"/>
                <a:ea typeface="Cambria"/>
              </a:rPr>
              <a:t>Η διαίρεση των κανόνων σχηματισμού λέξεων αντιστοιχεί σε διαίρεση των φωνολογικών κανόνων.</a:t>
            </a:r>
          </a:p>
        </p:txBody>
      </p:sp>
    </p:spTree>
    <p:extLst>
      <p:ext uri="{BB962C8B-B14F-4D97-AF65-F5344CB8AC3E}">
        <p14:creationId xmlns:p14="http://schemas.microsoft.com/office/powerpoint/2010/main" val="978033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B9317EC-BAAE-F9B3-E963-AEA4314A9811}"/>
              </a:ext>
            </a:extLst>
          </p:cNvPr>
          <p:cNvSpPr>
            <a:spLocks noGrp="1"/>
          </p:cNvSpPr>
          <p:nvPr>
            <p:ph type="title"/>
          </p:nvPr>
        </p:nvSpPr>
        <p:spPr/>
        <p:txBody>
          <a:bodyPr/>
          <a:lstStyle/>
          <a:p>
            <a:r>
              <a:rPr lang="el-GR" dirty="0" err="1"/>
              <a:t>Λεξικη</a:t>
            </a:r>
            <a:r>
              <a:rPr lang="el-GR" dirty="0"/>
              <a:t> </a:t>
            </a:r>
            <a:r>
              <a:rPr lang="el-GR" dirty="0" err="1"/>
              <a:t>φωνολογια</a:t>
            </a:r>
            <a:r>
              <a:rPr lang="el-GR" dirty="0"/>
              <a:t>	</a:t>
            </a:r>
          </a:p>
        </p:txBody>
      </p:sp>
      <p:sp>
        <p:nvSpPr>
          <p:cNvPr id="3" name="Θέση περιεχομένου 2">
            <a:extLst>
              <a:ext uri="{FF2B5EF4-FFF2-40B4-BE49-F238E27FC236}">
                <a16:creationId xmlns:a16="http://schemas.microsoft.com/office/drawing/2014/main" id="{A6361FBE-BDDD-3354-4D54-1F2147E37E41}"/>
              </a:ext>
            </a:extLst>
          </p:cNvPr>
          <p:cNvSpPr>
            <a:spLocks noGrp="1"/>
          </p:cNvSpPr>
          <p:nvPr>
            <p:ph idx="1"/>
          </p:nvPr>
        </p:nvSpPr>
        <p:spPr/>
        <p:txBody>
          <a:bodyPr/>
          <a:lstStyle/>
          <a:p>
            <a:pPr algn="just"/>
            <a:r>
              <a:rPr lang="el-GR" dirty="0"/>
              <a:t>Στο πλαίσιο της φωνολογικής μελέτης η λεξική φωνολογία απεικονίζεται από τον φωνολογικό κύκλο.</a:t>
            </a:r>
          </a:p>
          <a:p>
            <a:pPr algn="just"/>
            <a:r>
              <a:rPr lang="el-GR" dirty="0"/>
              <a:t>Η ιδέα του κύκλου συνίσταται στο να εφαρμόζονται οι φωνολογικοί κανόνες προοδευτικά, από τα εσωτερικά συστατικά μιας μορφολογικής δομής στα εξωτερικά συστατικά αυτής της δομής, αντί να εφαρμόζονται χωρίς να λαμβάνονται υπόψη τα μορφολογικά συστατικά από τα οποία αποτελείται η συγκεκριμένη δομή.</a:t>
            </a:r>
          </a:p>
          <a:p>
            <a:pPr algn="just"/>
            <a:r>
              <a:rPr lang="el-GR" dirty="0"/>
              <a:t>Ένα από τα βασικά χαρακτηριστικά της εφαρμογής των φωνολογικών κανόνων είναι η ανάγκη να υπάρξει μια διάταξη των μεν έναντι των δε.</a:t>
            </a:r>
          </a:p>
          <a:p>
            <a:endParaRPr lang="el-GR" dirty="0"/>
          </a:p>
        </p:txBody>
      </p:sp>
    </p:spTree>
    <p:extLst>
      <p:ext uri="{BB962C8B-B14F-4D97-AF65-F5344CB8AC3E}">
        <p14:creationId xmlns:p14="http://schemas.microsoft.com/office/powerpoint/2010/main" val="2131163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7E6E3-B8F2-7672-C7C6-DE1C17386491}"/>
              </a:ext>
            </a:extLst>
          </p:cNvPr>
          <p:cNvSpPr>
            <a:spLocks noGrp="1"/>
          </p:cNvSpPr>
          <p:nvPr>
            <p:ph type="title"/>
          </p:nvPr>
        </p:nvSpPr>
        <p:spPr/>
        <p:txBody>
          <a:bodyPr/>
          <a:lstStyle/>
          <a:p>
            <a:r>
              <a:rPr lang="el-GR" dirty="0" err="1"/>
              <a:t>Λεξικη</a:t>
            </a:r>
            <a:r>
              <a:rPr lang="el-GR" dirty="0"/>
              <a:t> </a:t>
            </a:r>
            <a:r>
              <a:rPr lang="el-GR" dirty="0" err="1"/>
              <a:t>φωνολογια</a:t>
            </a:r>
            <a:endParaRPr lang="en-US" dirty="0"/>
          </a:p>
        </p:txBody>
      </p:sp>
      <p:sp>
        <p:nvSpPr>
          <p:cNvPr id="3" name="Content Placeholder 2">
            <a:extLst>
              <a:ext uri="{FF2B5EF4-FFF2-40B4-BE49-F238E27FC236}">
                <a16:creationId xmlns:a16="http://schemas.microsoft.com/office/drawing/2014/main" id="{A5BF527F-54A7-032C-90A8-0B0C0599CFF7}"/>
              </a:ext>
            </a:extLst>
          </p:cNvPr>
          <p:cNvSpPr>
            <a:spLocks noGrp="1"/>
          </p:cNvSpPr>
          <p:nvPr>
            <p:ph idx="1"/>
          </p:nvPr>
        </p:nvSpPr>
        <p:spPr/>
        <p:txBody>
          <a:bodyPr/>
          <a:lstStyle/>
          <a:p>
            <a:pPr algn="just"/>
            <a:r>
              <a:rPr lang="el-GR" dirty="0"/>
              <a:t>Οι διατεταγμένοι κανόνες δεν απεικονίζουν το μόνο εφικτό είδος διάταξης.</a:t>
            </a:r>
          </a:p>
          <a:p>
            <a:pPr algn="just"/>
            <a:r>
              <a:rPr lang="el-GR" dirty="0"/>
              <a:t>Υπάρχουν κανόνες τόσο μορφολογικοί όσο και φωνολογικοί που έχουν το ίδιο περιβάλλον εφαρμογής, αλλά και που είναι </a:t>
            </a:r>
            <a:r>
              <a:rPr lang="el-GR" dirty="0" err="1"/>
              <a:t>αλληλοαποκλειόμενοι</a:t>
            </a:r>
            <a:r>
              <a:rPr lang="el-GR" dirty="0"/>
              <a:t>, με την έννοια ότι δεν μπορούν να εφαρμοστούν και οι δύο μαζί.</a:t>
            </a:r>
          </a:p>
          <a:p>
            <a:pPr algn="just"/>
            <a:r>
              <a:rPr lang="el-GR" dirty="0" err="1"/>
              <a:t>Π.χ</a:t>
            </a:r>
            <a:r>
              <a:rPr lang="el-GR" dirty="0"/>
              <a:t> </a:t>
            </a:r>
            <a:r>
              <a:rPr lang="en-US" dirty="0"/>
              <a:t>child &gt; children </a:t>
            </a:r>
            <a:r>
              <a:rPr lang="el-GR" dirty="0"/>
              <a:t>και </a:t>
            </a:r>
            <a:r>
              <a:rPr lang="en-US" dirty="0" err="1"/>
              <a:t>ό</a:t>
            </a:r>
            <a:r>
              <a:rPr lang="el-GR" dirty="0"/>
              <a:t>χι </a:t>
            </a:r>
            <a:r>
              <a:rPr lang="en-US" dirty="0"/>
              <a:t>*</a:t>
            </a:r>
            <a:r>
              <a:rPr lang="en-US" dirty="0" err="1"/>
              <a:t>childrens</a:t>
            </a:r>
            <a:endParaRPr lang="en-US" dirty="0"/>
          </a:p>
          <a:p>
            <a:pPr algn="just"/>
            <a:r>
              <a:rPr lang="el-GR" dirty="0"/>
              <a:t>Η </a:t>
            </a:r>
            <a:r>
              <a:rPr lang="el-GR" dirty="0" err="1"/>
              <a:t>παρουσ</a:t>
            </a:r>
            <a:r>
              <a:rPr lang="en-US" dirty="0" err="1"/>
              <a:t>ί</a:t>
            </a:r>
            <a:r>
              <a:rPr lang="el-GR" dirty="0"/>
              <a:t>α των κανόνων απαιτεί ένα συμπληρωματικό μηχανισμό ο οποίος:</a:t>
            </a:r>
          </a:p>
          <a:p>
            <a:pPr marL="0" indent="0" algn="just">
              <a:buNone/>
            </a:pPr>
            <a:r>
              <a:rPr lang="el-GR" dirty="0"/>
              <a:t>Α) είναι σε θέση να αποκλείσει έναν κανόνα στην περίπτωση που έχει εφαρμοστεί ένας άλλος </a:t>
            </a:r>
          </a:p>
          <a:p>
            <a:pPr marL="0" indent="0" algn="just">
              <a:buNone/>
            </a:pPr>
            <a:r>
              <a:rPr lang="el-GR" dirty="0"/>
              <a:t>Β) ορίζει μια σειρά προτεραιότητας στην εφαρμογή δύο κανόνων στο ίδιο περιβάλλον εφαρμογής.</a:t>
            </a:r>
          </a:p>
        </p:txBody>
      </p:sp>
    </p:spTree>
    <p:extLst>
      <p:ext uri="{BB962C8B-B14F-4D97-AF65-F5344CB8AC3E}">
        <p14:creationId xmlns:p14="http://schemas.microsoft.com/office/powerpoint/2010/main" val="73911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3AF1A-49E3-0377-E7CB-1504591C39EB}"/>
              </a:ext>
            </a:extLst>
          </p:cNvPr>
          <p:cNvSpPr>
            <a:spLocks noGrp="1"/>
          </p:cNvSpPr>
          <p:nvPr>
            <p:ph type="title"/>
          </p:nvPr>
        </p:nvSpPr>
        <p:spPr/>
        <p:txBody>
          <a:bodyPr>
            <a:normAutofit/>
          </a:bodyPr>
          <a:lstStyle/>
          <a:p>
            <a:r>
              <a:rPr lang="el-GR" sz="4000" dirty="0"/>
              <a:t>«</a:t>
            </a:r>
            <a:r>
              <a:rPr lang="el-GR" sz="4000" dirty="0" err="1"/>
              <a:t>Συνθηκη</a:t>
            </a:r>
            <a:r>
              <a:rPr lang="el-GR" sz="4000" dirty="0"/>
              <a:t> του </a:t>
            </a:r>
            <a:r>
              <a:rPr lang="el-GR" sz="4000" dirty="0" err="1"/>
              <a:t>λοιπου</a:t>
            </a:r>
            <a:r>
              <a:rPr lang="el-GR" sz="4000" dirty="0"/>
              <a:t> </a:t>
            </a:r>
            <a:r>
              <a:rPr lang="el-GR" sz="4000" dirty="0" err="1"/>
              <a:t>περιβαλλοντοσ</a:t>
            </a:r>
            <a:r>
              <a:rPr lang="el-GR" sz="4000" dirty="0"/>
              <a:t>»</a:t>
            </a:r>
            <a:endParaRPr lang="en-US" sz="4000" dirty="0"/>
          </a:p>
        </p:txBody>
      </p:sp>
      <p:sp>
        <p:nvSpPr>
          <p:cNvPr id="3" name="Content Placeholder 2">
            <a:extLst>
              <a:ext uri="{FF2B5EF4-FFF2-40B4-BE49-F238E27FC236}">
                <a16:creationId xmlns:a16="http://schemas.microsoft.com/office/drawing/2014/main" id="{C7E37328-08AE-36DE-2A00-E3FAF6545950}"/>
              </a:ext>
            </a:extLst>
          </p:cNvPr>
          <p:cNvSpPr>
            <a:spLocks noGrp="1"/>
          </p:cNvSpPr>
          <p:nvPr>
            <p:ph idx="1"/>
          </p:nvPr>
        </p:nvSpPr>
        <p:spPr/>
        <p:txBody>
          <a:bodyPr/>
          <a:lstStyle/>
          <a:p>
            <a:pPr algn="just"/>
            <a:r>
              <a:rPr lang="en-US" dirty="0" err="1"/>
              <a:t>Kiparsky</a:t>
            </a:r>
            <a:r>
              <a:rPr lang="en-US" dirty="0"/>
              <a:t> (1973)</a:t>
            </a:r>
          </a:p>
          <a:p>
            <a:pPr algn="just"/>
            <a:r>
              <a:rPr lang="el-GR" dirty="0"/>
              <a:t>Αν η </a:t>
            </a:r>
            <a:r>
              <a:rPr lang="el-GR" dirty="0" err="1"/>
              <a:t>δομ</a:t>
            </a:r>
            <a:r>
              <a:rPr lang="en-US" dirty="0" err="1"/>
              <a:t>ή</a:t>
            </a:r>
            <a:r>
              <a:rPr lang="el-GR" dirty="0"/>
              <a:t> του κανόνα Α περιέχει τη δομή του κανόνα Β, τότε ο Α εφαρμόζεται πριν από τον Β, εμποδίζοντάς έτσι την εφαρμογή του Β.</a:t>
            </a:r>
          </a:p>
          <a:p>
            <a:pPr algn="just"/>
            <a:r>
              <a:rPr lang="el-GR" dirty="0"/>
              <a:t>Ο κανόνας Α περιέχει τον Β όταν περιέχει όλη τη δομική περιγραφή του Β μαζί με άλλα πιο ειδικά στοιχεία, τα οποία απουσιάζουν από τον Β.</a:t>
            </a:r>
          </a:p>
          <a:p>
            <a:pPr algn="just"/>
            <a:r>
              <a:rPr lang="el-GR" dirty="0"/>
              <a:t>Συνεπώς, όλοι οι ειδικοί κανόνες προηγούνται των γενικών.</a:t>
            </a:r>
          </a:p>
        </p:txBody>
      </p:sp>
    </p:spTree>
    <p:extLst>
      <p:ext uri="{BB962C8B-B14F-4D97-AF65-F5344CB8AC3E}">
        <p14:creationId xmlns:p14="http://schemas.microsoft.com/office/powerpoint/2010/main" val="537112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D5243-BDC1-60F1-7814-2585C90D9751}"/>
              </a:ext>
            </a:extLst>
          </p:cNvPr>
          <p:cNvSpPr>
            <a:spLocks noGrp="1"/>
          </p:cNvSpPr>
          <p:nvPr>
            <p:ph type="title"/>
          </p:nvPr>
        </p:nvSpPr>
        <p:spPr>
          <a:xfrm>
            <a:off x="1066800" y="198674"/>
            <a:ext cx="10058400" cy="1609344"/>
          </a:xfrm>
        </p:spPr>
        <p:txBody>
          <a:bodyPr/>
          <a:lstStyle/>
          <a:p>
            <a:r>
              <a:rPr lang="el-GR" dirty="0" err="1"/>
              <a:t>Λεξικη</a:t>
            </a:r>
            <a:r>
              <a:rPr lang="el-GR" dirty="0"/>
              <a:t> </a:t>
            </a:r>
            <a:r>
              <a:rPr lang="el-GR" dirty="0" err="1"/>
              <a:t>φωνολογια</a:t>
            </a:r>
            <a:r>
              <a:rPr lang="el-GR" dirty="0"/>
              <a:t>	</a:t>
            </a:r>
            <a:endParaRPr lang="en-US" dirty="0"/>
          </a:p>
        </p:txBody>
      </p:sp>
      <p:sp>
        <p:nvSpPr>
          <p:cNvPr id="3" name="Content Placeholder 2">
            <a:extLst>
              <a:ext uri="{FF2B5EF4-FFF2-40B4-BE49-F238E27FC236}">
                <a16:creationId xmlns:a16="http://schemas.microsoft.com/office/drawing/2014/main" id="{74977356-1069-BB59-94B0-A8E885533E4F}"/>
              </a:ext>
            </a:extLst>
          </p:cNvPr>
          <p:cNvSpPr>
            <a:spLocks noGrp="1"/>
          </p:cNvSpPr>
          <p:nvPr>
            <p:ph idx="1"/>
          </p:nvPr>
        </p:nvSpPr>
        <p:spPr>
          <a:xfrm>
            <a:off x="1069848" y="1691917"/>
            <a:ext cx="10058400" cy="4050792"/>
          </a:xfrm>
        </p:spPr>
        <p:txBody>
          <a:bodyPr/>
          <a:lstStyle/>
          <a:p>
            <a:pPr algn="just"/>
            <a:r>
              <a:rPr lang="el-GR"/>
              <a:t>Μετά τον </a:t>
            </a:r>
            <a:r>
              <a:rPr lang="el-GR" dirty="0"/>
              <a:t>συνδυασμό των μορφημάτων για το σχηματισμό μορφολογικά πολύπλοκων λέξεων, εφαρμόζονται οι φωνολογικοί κανόνες που έχουν ως είσοδο (</a:t>
            </a:r>
            <a:r>
              <a:rPr lang="en-US" dirty="0"/>
              <a:t>input) </a:t>
            </a:r>
            <a:r>
              <a:rPr lang="el-GR" dirty="0"/>
              <a:t>την έξοδο (</a:t>
            </a:r>
            <a:r>
              <a:rPr lang="en-US" dirty="0"/>
              <a:t>output) </a:t>
            </a:r>
            <a:r>
              <a:rPr lang="el-GR" dirty="0"/>
              <a:t>μιας μορφολογικής διαδικασίας και ως έξοδο μια λέξη επεξεργασμένη φωνολογικά.</a:t>
            </a:r>
            <a:endParaRPr lang="en-US" dirty="0"/>
          </a:p>
        </p:txBody>
      </p:sp>
      <p:pic>
        <p:nvPicPr>
          <p:cNvPr id="6" name="Picture 5" descr="A paper with text and words&#10;&#10;Description automatically generated">
            <a:extLst>
              <a:ext uri="{FF2B5EF4-FFF2-40B4-BE49-F238E27FC236}">
                <a16:creationId xmlns:a16="http://schemas.microsoft.com/office/drawing/2014/main" id="{1804A017-3A2F-09DC-F9E7-BD860CD499A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2852" t="23530" b="8972"/>
          <a:stretch/>
        </p:blipFill>
        <p:spPr>
          <a:xfrm>
            <a:off x="2951018" y="2662290"/>
            <a:ext cx="7550727" cy="3934691"/>
          </a:xfrm>
          <a:prstGeom prst="rect">
            <a:avLst/>
          </a:prstGeom>
        </p:spPr>
      </p:pic>
    </p:spTree>
    <p:extLst>
      <p:ext uri="{BB962C8B-B14F-4D97-AF65-F5344CB8AC3E}">
        <p14:creationId xmlns:p14="http://schemas.microsoft.com/office/powerpoint/2010/main" val="4150009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4634B-6BA1-6355-4EFC-F4C546114F54}"/>
              </a:ext>
            </a:extLst>
          </p:cNvPr>
          <p:cNvSpPr>
            <a:spLocks noGrp="1"/>
          </p:cNvSpPr>
          <p:nvPr>
            <p:ph type="title"/>
          </p:nvPr>
        </p:nvSpPr>
        <p:spPr/>
        <p:txBody>
          <a:bodyPr>
            <a:normAutofit/>
          </a:bodyPr>
          <a:lstStyle/>
          <a:p>
            <a:pPr algn="ctr"/>
            <a:r>
              <a:rPr lang="el-GR" sz="4400" dirty="0"/>
              <a:t>ΒΑΣΙΚΕΣ ΔΙΑΦΟΡΕΣ </a:t>
            </a:r>
            <a:r>
              <a:rPr lang="en-US" sz="4400" dirty="0" err="1"/>
              <a:t>spe</a:t>
            </a:r>
            <a:r>
              <a:rPr lang="en-US" sz="4400" dirty="0"/>
              <a:t> </a:t>
            </a:r>
            <a:r>
              <a:rPr lang="el-GR" sz="4400" dirty="0"/>
              <a:t>και </a:t>
            </a:r>
            <a:r>
              <a:rPr lang="el-GR" sz="4400" dirty="0" err="1"/>
              <a:t>λεξικησ</a:t>
            </a:r>
            <a:r>
              <a:rPr lang="el-GR" sz="4400" dirty="0"/>
              <a:t> </a:t>
            </a:r>
            <a:r>
              <a:rPr lang="el-GR" sz="4400" dirty="0" err="1"/>
              <a:t>φωνολογιασ</a:t>
            </a:r>
            <a:endParaRPr lang="en-US" sz="4400" dirty="0"/>
          </a:p>
        </p:txBody>
      </p:sp>
      <p:sp>
        <p:nvSpPr>
          <p:cNvPr id="3" name="Content Placeholder 2">
            <a:extLst>
              <a:ext uri="{FF2B5EF4-FFF2-40B4-BE49-F238E27FC236}">
                <a16:creationId xmlns:a16="http://schemas.microsoft.com/office/drawing/2014/main" id="{9509B907-D9F3-8797-5F8F-5694608640B3}"/>
              </a:ext>
            </a:extLst>
          </p:cNvPr>
          <p:cNvSpPr>
            <a:spLocks noGrp="1"/>
          </p:cNvSpPr>
          <p:nvPr>
            <p:ph idx="1"/>
          </p:nvPr>
        </p:nvSpPr>
        <p:spPr/>
        <p:txBody>
          <a:bodyPr/>
          <a:lstStyle/>
          <a:p>
            <a:pPr algn="just"/>
            <a:r>
              <a:rPr lang="el-GR" dirty="0"/>
              <a:t>Στη λεξική φωνολογία οι φωνολογικοί κανόνες είναι ανάμεικτοι με τους μορφολογικούς.</a:t>
            </a:r>
          </a:p>
          <a:p>
            <a:pPr algn="just"/>
            <a:r>
              <a:rPr lang="el-GR" dirty="0"/>
              <a:t>Οι φωνολογικοί κανόνες είναι άμεσα συνδεδεμένοι με τις φωνολογικές διαδικασίες ενός συγκεκριμένου επιπέδου. </a:t>
            </a:r>
          </a:p>
          <a:p>
            <a:pPr algn="just"/>
            <a:r>
              <a:rPr lang="el-GR" dirty="0"/>
              <a:t>Η οργάνωση σε επίπεδα έχει δύο λειτουργίες:</a:t>
            </a:r>
          </a:p>
          <a:p>
            <a:pPr algn="just"/>
            <a:r>
              <a:rPr lang="el-GR" dirty="0"/>
              <a:t>Α) να ορίσει τη διάταξη εφαρμογής των μορφολογικών διεργασιών </a:t>
            </a:r>
          </a:p>
          <a:p>
            <a:pPr algn="just"/>
            <a:r>
              <a:rPr lang="el-GR" dirty="0"/>
              <a:t>Β) να παράσχει τα πλαίσια εφαρμογής των φωνολογικών κανόνων.</a:t>
            </a:r>
          </a:p>
          <a:p>
            <a:pPr algn="just"/>
            <a:r>
              <a:rPr lang="el-GR" dirty="0"/>
              <a:t>Επειδή οι φωνολογικοί κανόνες είναι αναμειγμένοι με τους μορφολογικούς, η λεξική φωνολογία όχι μόνο έχει άμεση πρόσβαση στη μορφολογική δομή</a:t>
            </a:r>
            <a:r>
              <a:rPr lang="en-US" dirty="0"/>
              <a:t>, </a:t>
            </a:r>
            <a:r>
              <a:rPr lang="el-GR" dirty="0"/>
              <a:t>αλλά επιτρέπει την ύπαρξη μορφολογικών κανόνων οι οποίοι, εφαρμοζόμενοι ύστερα από τους φωνολογικούς κανόνες του προηγούμενου επιπέδου, επηρεάζονται από τη φωνολογική μορφή του επιπέδου αυτού.</a:t>
            </a:r>
            <a:endParaRPr lang="en-US" dirty="0"/>
          </a:p>
        </p:txBody>
      </p:sp>
    </p:spTree>
    <p:extLst>
      <p:ext uri="{BB962C8B-B14F-4D97-AF65-F5344CB8AC3E}">
        <p14:creationId xmlns:p14="http://schemas.microsoft.com/office/powerpoint/2010/main" val="3831602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70CF9-8D1F-C658-31CA-026B41BBA788}"/>
              </a:ext>
            </a:extLst>
          </p:cNvPr>
          <p:cNvSpPr>
            <a:spLocks noGrp="1"/>
          </p:cNvSpPr>
          <p:nvPr>
            <p:ph type="title"/>
          </p:nvPr>
        </p:nvSpPr>
        <p:spPr/>
        <p:txBody>
          <a:bodyPr>
            <a:noAutofit/>
          </a:bodyPr>
          <a:lstStyle/>
          <a:p>
            <a:pPr algn="ctr"/>
            <a:r>
              <a:rPr lang="el-GR" sz="3600" dirty="0" err="1"/>
              <a:t>Παραδειγμα</a:t>
            </a:r>
            <a:r>
              <a:rPr lang="el-GR" sz="3600" dirty="0"/>
              <a:t>: ο </a:t>
            </a:r>
            <a:r>
              <a:rPr lang="el-GR" sz="3600" dirty="0" err="1"/>
              <a:t>κανονασ</a:t>
            </a:r>
            <a:r>
              <a:rPr lang="el-GR" sz="3600" dirty="0"/>
              <a:t> της </a:t>
            </a:r>
            <a:r>
              <a:rPr lang="el-GR" sz="3600" dirty="0" err="1"/>
              <a:t>χρονικησ</a:t>
            </a:r>
            <a:r>
              <a:rPr lang="el-GR" sz="3600" dirty="0"/>
              <a:t> </a:t>
            </a:r>
            <a:r>
              <a:rPr lang="el-GR" sz="3600" dirty="0" err="1"/>
              <a:t>αυξησησ</a:t>
            </a:r>
            <a:r>
              <a:rPr lang="el-GR" sz="3600" dirty="0"/>
              <a:t> του </a:t>
            </a:r>
            <a:r>
              <a:rPr lang="el-GR" sz="3600" dirty="0" err="1"/>
              <a:t>αοριστου</a:t>
            </a:r>
            <a:r>
              <a:rPr lang="el-GR" sz="3600" dirty="0"/>
              <a:t> της </a:t>
            </a:r>
            <a:r>
              <a:rPr lang="el-GR" sz="3600" dirty="0" err="1"/>
              <a:t>κνε</a:t>
            </a:r>
            <a:endParaRPr lang="en-US" sz="3600" dirty="0"/>
          </a:p>
        </p:txBody>
      </p:sp>
      <p:sp>
        <p:nvSpPr>
          <p:cNvPr id="3" name="Content Placeholder 2">
            <a:extLst>
              <a:ext uri="{FF2B5EF4-FFF2-40B4-BE49-F238E27FC236}">
                <a16:creationId xmlns:a16="http://schemas.microsoft.com/office/drawing/2014/main" id="{25AD0D65-4EA9-7B49-25AA-1A20C9C0D7E8}"/>
              </a:ext>
            </a:extLst>
          </p:cNvPr>
          <p:cNvSpPr>
            <a:spLocks noGrp="1"/>
          </p:cNvSpPr>
          <p:nvPr>
            <p:ph idx="1"/>
          </p:nvPr>
        </p:nvSpPr>
        <p:spPr/>
        <p:txBody>
          <a:bodyPr/>
          <a:lstStyle/>
          <a:p>
            <a:pPr algn="just"/>
            <a:r>
              <a:rPr lang="el-GR" dirty="0"/>
              <a:t>Ο τόνος απαιτείται να πέφτει στην προπαραλήγουσα, ανεξάρτητα από τη θέση του τόνου στον ενεστώτα της οριστικής.</a:t>
            </a:r>
          </a:p>
          <a:p>
            <a:pPr algn="just"/>
            <a:r>
              <a:rPr lang="el-GR" dirty="0"/>
              <a:t>[σκέφτηκα] &lt; [σκέφτομαι]</a:t>
            </a:r>
          </a:p>
          <a:p>
            <a:pPr algn="just"/>
            <a:r>
              <a:rPr lang="el-GR" dirty="0"/>
              <a:t>[ετοίμασα] &lt; [ετοιμάζω]</a:t>
            </a:r>
          </a:p>
          <a:p>
            <a:pPr algn="just"/>
            <a:r>
              <a:rPr lang="el-GR" dirty="0"/>
              <a:t>[ταξίδεψα] &lt; [ταξιδεύω]</a:t>
            </a:r>
          </a:p>
          <a:p>
            <a:pPr algn="just"/>
            <a:r>
              <a:rPr lang="el-GR" dirty="0"/>
              <a:t>[αγάπησα] &lt; [αγαπώ]</a:t>
            </a:r>
          </a:p>
          <a:p>
            <a:pPr algn="just"/>
            <a:r>
              <a:rPr lang="el-GR" dirty="0"/>
              <a:t>Στα δισύλλαβα ρήματα, ο τόνος διατηρείται στον αόριστο στην προπαραλήγουσα χάρη σε έναν κανόνα που εισάγει ένα /ε/ στην αρχή της λέξης </a:t>
            </a:r>
          </a:p>
          <a:p>
            <a:pPr algn="just"/>
            <a:r>
              <a:rPr lang="el-GR" dirty="0"/>
              <a:t>[έκανα] &lt; [κάνω]</a:t>
            </a:r>
          </a:p>
          <a:p>
            <a:pPr algn="just"/>
            <a:r>
              <a:rPr lang="el-GR" dirty="0"/>
              <a:t>[έγραψα] &lt; [γράφω]</a:t>
            </a:r>
          </a:p>
        </p:txBody>
      </p:sp>
    </p:spTree>
    <p:extLst>
      <p:ext uri="{BB962C8B-B14F-4D97-AF65-F5344CB8AC3E}">
        <p14:creationId xmlns:p14="http://schemas.microsoft.com/office/powerpoint/2010/main" val="383543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8DFFE-68BF-E1F2-9DD5-FE01B6B8A9DF}"/>
              </a:ext>
            </a:extLst>
          </p:cNvPr>
          <p:cNvSpPr>
            <a:spLocks noGrp="1"/>
          </p:cNvSpPr>
          <p:nvPr>
            <p:ph type="title"/>
          </p:nvPr>
        </p:nvSpPr>
        <p:spPr>
          <a:xfrm>
            <a:off x="1069848" y="484632"/>
            <a:ext cx="10058400" cy="1473122"/>
          </a:xfrm>
        </p:spPr>
        <p:txBody>
          <a:bodyPr>
            <a:normAutofit/>
          </a:bodyPr>
          <a:lstStyle/>
          <a:p>
            <a:r>
              <a:rPr lang="el-GR" sz="4000" dirty="0" err="1"/>
              <a:t>Παραδειγμα</a:t>
            </a:r>
            <a:r>
              <a:rPr lang="el-GR" sz="4000" dirty="0"/>
              <a:t> </a:t>
            </a:r>
            <a:r>
              <a:rPr lang="el-GR" sz="4000" dirty="0" err="1"/>
              <a:t>προθηματων</a:t>
            </a:r>
            <a:r>
              <a:rPr lang="el-GR" sz="4000" dirty="0"/>
              <a:t> </a:t>
            </a:r>
            <a:r>
              <a:rPr lang="el-GR" sz="4000" dirty="0" err="1"/>
              <a:t>αγγλικησ</a:t>
            </a:r>
            <a:r>
              <a:rPr lang="el-GR" sz="4000" dirty="0"/>
              <a:t> 	</a:t>
            </a:r>
            <a:endParaRPr lang="en-US" sz="4000" dirty="0"/>
          </a:p>
        </p:txBody>
      </p:sp>
      <p:pic>
        <p:nvPicPr>
          <p:cNvPr id="5" name="Content Placeholder 4" descr="A page of a book&#10;&#10;Description automatically generated">
            <a:extLst>
              <a:ext uri="{FF2B5EF4-FFF2-40B4-BE49-F238E27FC236}">
                <a16:creationId xmlns:a16="http://schemas.microsoft.com/office/drawing/2014/main" id="{689D0920-59C8-024D-D6AE-E05B7B668D8F}"/>
              </a:ext>
            </a:extLst>
          </p:cNvPr>
          <p:cNvPicPr>
            <a:picLocks noGrp="1" noChangeAspect="1"/>
          </p:cNvPicPr>
          <p:nvPr>
            <p:ph idx="1"/>
          </p:nvPr>
        </p:nvPicPr>
        <p:blipFill>
          <a:blip r:embed="rId2"/>
          <a:srcRect l="6886" t="27021" r="6456" b="25252"/>
          <a:stretch/>
        </p:blipFill>
        <p:spPr>
          <a:xfrm>
            <a:off x="553672" y="2189018"/>
            <a:ext cx="5742354" cy="2347813"/>
          </a:xfrm>
        </p:spPr>
      </p:pic>
      <p:sp>
        <p:nvSpPr>
          <p:cNvPr id="6" name="TextBox 5">
            <a:extLst>
              <a:ext uri="{FF2B5EF4-FFF2-40B4-BE49-F238E27FC236}">
                <a16:creationId xmlns:a16="http://schemas.microsoft.com/office/drawing/2014/main" id="{02B6F492-4CD4-1479-F39B-AA667D538910}"/>
              </a:ext>
            </a:extLst>
          </p:cNvPr>
          <p:cNvSpPr txBox="1"/>
          <p:nvPr/>
        </p:nvSpPr>
        <p:spPr>
          <a:xfrm>
            <a:off x="6695004" y="2667171"/>
            <a:ext cx="4613564" cy="1754326"/>
          </a:xfrm>
          <a:prstGeom prst="rect">
            <a:avLst/>
          </a:prstGeom>
          <a:noFill/>
        </p:spPr>
        <p:txBody>
          <a:bodyPr wrap="square" rtlCol="0">
            <a:spAutoFit/>
          </a:bodyPr>
          <a:lstStyle/>
          <a:p>
            <a:pPr algn="just"/>
            <a:r>
              <a:rPr lang="el-GR" dirty="0"/>
              <a:t>Το </a:t>
            </a:r>
            <a:r>
              <a:rPr lang="en-US" dirty="0"/>
              <a:t>in- </a:t>
            </a:r>
            <a:r>
              <a:rPr lang="el-GR" dirty="0"/>
              <a:t>υφίσταται μια διεργασία ολικής αφομοίωσης πριν από ηχηρά σύμφωνα. </a:t>
            </a:r>
          </a:p>
          <a:p>
            <a:pPr algn="just"/>
            <a:endParaRPr lang="el-GR" dirty="0"/>
          </a:p>
          <a:p>
            <a:pPr algn="just"/>
            <a:r>
              <a:rPr lang="el-GR" dirty="0"/>
              <a:t>Το </a:t>
            </a:r>
            <a:r>
              <a:rPr lang="en-US" dirty="0"/>
              <a:t>un- </a:t>
            </a:r>
            <a:r>
              <a:rPr lang="el-GR" dirty="0"/>
              <a:t>και το </a:t>
            </a:r>
            <a:r>
              <a:rPr lang="en-US" dirty="0"/>
              <a:t>non- </a:t>
            </a:r>
            <a:r>
              <a:rPr lang="el-GR" dirty="0"/>
              <a:t>δεν </a:t>
            </a:r>
            <a:r>
              <a:rPr lang="el-GR" dirty="0" err="1"/>
              <a:t>αφομοιώνται</a:t>
            </a:r>
            <a:r>
              <a:rPr lang="el-GR" dirty="0"/>
              <a:t>.</a:t>
            </a:r>
          </a:p>
          <a:p>
            <a:endParaRPr lang="el-GR" dirty="0"/>
          </a:p>
          <a:p>
            <a:endParaRPr lang="el-GR" dirty="0"/>
          </a:p>
        </p:txBody>
      </p:sp>
      <p:pic>
        <p:nvPicPr>
          <p:cNvPr id="8" name="Picture 7" descr="A page of a book&#10;&#10;Description automatically generated">
            <a:extLst>
              <a:ext uri="{FF2B5EF4-FFF2-40B4-BE49-F238E27FC236}">
                <a16:creationId xmlns:a16="http://schemas.microsoft.com/office/drawing/2014/main" id="{178F72A5-2099-3937-F203-139B98B05963}"/>
              </a:ext>
            </a:extLst>
          </p:cNvPr>
          <p:cNvPicPr>
            <a:picLocks noChangeAspect="1"/>
          </p:cNvPicPr>
          <p:nvPr/>
        </p:nvPicPr>
        <p:blipFill>
          <a:blip r:embed="rId3"/>
          <a:srcRect l="21206" t="43587" r="15475" b="42592"/>
          <a:stretch/>
        </p:blipFill>
        <p:spPr>
          <a:xfrm>
            <a:off x="2751421" y="5130914"/>
            <a:ext cx="7089210" cy="914400"/>
          </a:xfrm>
          <a:prstGeom prst="rect">
            <a:avLst/>
          </a:prstGeom>
        </p:spPr>
      </p:pic>
    </p:spTree>
    <p:extLst>
      <p:ext uri="{BB962C8B-B14F-4D97-AF65-F5344CB8AC3E}">
        <p14:creationId xmlns:p14="http://schemas.microsoft.com/office/powerpoint/2010/main" val="253981552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Wood Type</Template>
  <TotalTime>2565</TotalTime>
  <Words>757</Words>
  <Application>Microsoft Macintosh PowerPoint</Application>
  <PresentationFormat>Widescreen</PresentationFormat>
  <Paragraphs>62</Paragraphs>
  <Slides>11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Calibri</vt:lpstr>
      <vt:lpstr>Cambria</vt:lpstr>
      <vt:lpstr>Rockwell</vt:lpstr>
      <vt:lpstr>Rockwell Condensed</vt:lpstr>
      <vt:lpstr>Rockwell Extra Bold</vt:lpstr>
      <vt:lpstr>Wingdings</vt:lpstr>
      <vt:lpstr>Wood Type</vt:lpstr>
      <vt:lpstr>Φωνητικη –  φωνολογια</vt:lpstr>
      <vt:lpstr>Λεξικη φωνολογια </vt:lpstr>
      <vt:lpstr>Λεξικη φωνολογια </vt:lpstr>
      <vt:lpstr>Λεξικη φωνολογια</vt:lpstr>
      <vt:lpstr>«Συνθηκη του λοιπου περιβαλλοντοσ»</vt:lpstr>
      <vt:lpstr>Λεξικη φωνολογια </vt:lpstr>
      <vt:lpstr>ΒΑΣΙΚΕΣ ΔΙΑΦΟΡΕΣ spe και λεξικησ φωνολογιασ</vt:lpstr>
      <vt:lpstr>Παραδειγμα: ο κανονασ της χρονικησ αυξησησ του αοριστου της κνε</vt:lpstr>
      <vt:lpstr>Παραδειγμα προθηματων αγγλικησ  </vt:lpstr>
      <vt:lpstr>Λεξικα επιπεδα ελληνικησ </vt:lpstr>
      <vt:lpstr>Λεξικοι κανονεσ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ΘΕΟΔΩΡΙΔΟΥ ΜΑΡΙΕΤΤΑ ΧΡΥΣΟΒΑΛΑΝΤΟΥ</dc:creator>
  <cp:lastModifiedBy>ΘΕΟΔΩΡΙΔΟΥ ΜΑΡΙΕΤΤΑ ΧΡΥΣΟΒΑΛΑΝΤΟΥ</cp:lastModifiedBy>
  <cp:revision>66</cp:revision>
  <dcterms:created xsi:type="dcterms:W3CDTF">2024-11-28T12:05:40Z</dcterms:created>
  <dcterms:modified xsi:type="dcterms:W3CDTF">2024-12-13T10:54:46Z</dcterms:modified>
</cp:coreProperties>
</file>