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4"/>
  </p:sldMasterIdLst>
  <p:sldIdLst>
    <p:sldId id="256" r:id="rId5"/>
    <p:sldId id="363" r:id="rId6"/>
    <p:sldId id="272" r:id="rId7"/>
    <p:sldId id="273" r:id="rId8"/>
    <p:sldId id="274" r:id="rId9"/>
    <p:sldId id="279" r:id="rId10"/>
    <p:sldId id="277" r:id="rId11"/>
    <p:sldId id="278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58" r:id="rId21"/>
    <p:sldId id="264" r:id="rId22"/>
    <p:sldId id="265" r:id="rId23"/>
    <p:sldId id="267" r:id="rId24"/>
    <p:sldId id="269" r:id="rId25"/>
    <p:sldId id="270" r:id="rId26"/>
    <p:sldId id="271" r:id="rId27"/>
    <p:sldId id="259" r:id="rId28"/>
    <p:sldId id="266" r:id="rId29"/>
    <p:sldId id="364" r:id="rId30"/>
    <p:sldId id="262" r:id="rId31"/>
    <p:sldId id="263" r:id="rId32"/>
    <p:sldId id="289" r:id="rId33"/>
    <p:sldId id="290" r:id="rId34"/>
    <p:sldId id="291" r:id="rId35"/>
    <p:sldId id="365" r:id="rId36"/>
    <p:sldId id="292" r:id="rId37"/>
    <p:sldId id="369" r:id="rId38"/>
    <p:sldId id="370" r:id="rId39"/>
    <p:sldId id="367" r:id="rId40"/>
    <p:sldId id="368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5" r:id="rId50"/>
    <p:sldId id="306" r:id="rId51"/>
    <p:sldId id="307" r:id="rId52"/>
    <p:sldId id="308" r:id="rId53"/>
    <p:sldId id="301" r:id="rId54"/>
    <p:sldId id="302" r:id="rId55"/>
    <p:sldId id="303" r:id="rId56"/>
    <p:sldId id="304" r:id="rId57"/>
    <p:sldId id="309" r:id="rId58"/>
    <p:sldId id="310" r:id="rId59"/>
    <p:sldId id="311" r:id="rId60"/>
    <p:sldId id="312" r:id="rId61"/>
    <p:sldId id="371" r:id="rId62"/>
    <p:sldId id="313" r:id="rId63"/>
    <p:sldId id="314" r:id="rId64"/>
    <p:sldId id="372" r:id="rId65"/>
    <p:sldId id="316" r:id="rId66"/>
    <p:sldId id="317" r:id="rId67"/>
    <p:sldId id="320" r:id="rId68"/>
    <p:sldId id="318" r:id="rId69"/>
    <p:sldId id="373" r:id="rId70"/>
    <p:sldId id="315" r:id="rId71"/>
    <p:sldId id="321" r:id="rId72"/>
    <p:sldId id="322" r:id="rId73"/>
    <p:sldId id="323" r:id="rId74"/>
    <p:sldId id="324" r:id="rId75"/>
    <p:sldId id="361" r:id="rId76"/>
    <p:sldId id="362" r:id="rId77"/>
    <p:sldId id="374" r:id="rId78"/>
    <p:sldId id="326" r:id="rId79"/>
    <p:sldId id="327" r:id="rId80"/>
    <p:sldId id="328" r:id="rId81"/>
    <p:sldId id="329" r:id="rId82"/>
    <p:sldId id="375" r:id="rId83"/>
    <p:sldId id="330" r:id="rId84"/>
    <p:sldId id="333" r:id="rId85"/>
    <p:sldId id="338" r:id="rId86"/>
    <p:sldId id="376" r:id="rId87"/>
    <p:sldId id="334" r:id="rId88"/>
    <p:sldId id="336" r:id="rId89"/>
    <p:sldId id="381" r:id="rId90"/>
    <p:sldId id="335" r:id="rId91"/>
    <p:sldId id="337" r:id="rId92"/>
    <p:sldId id="339" r:id="rId93"/>
    <p:sldId id="382" r:id="rId94"/>
    <p:sldId id="378" r:id="rId95"/>
    <p:sldId id="379" r:id="rId96"/>
    <p:sldId id="380" r:id="rId97"/>
    <p:sldId id="340" r:id="rId98"/>
    <p:sldId id="341" r:id="rId99"/>
    <p:sldId id="383" r:id="rId100"/>
    <p:sldId id="348" r:id="rId101"/>
    <p:sldId id="351" r:id="rId102"/>
    <p:sldId id="349" r:id="rId103"/>
    <p:sldId id="352" r:id="rId104"/>
    <p:sldId id="355" r:id="rId105"/>
    <p:sldId id="377" r:id="rId106"/>
    <p:sldId id="356" r:id="rId107"/>
    <p:sldId id="359" r:id="rId108"/>
    <p:sldId id="360" r:id="rId109"/>
    <p:sldId id="384" r:id="rId110"/>
    <p:sldId id="385" r:id="rId111"/>
    <p:sldId id="386" r:id="rId112"/>
    <p:sldId id="388" r:id="rId113"/>
    <p:sldId id="389" r:id="rId114"/>
    <p:sldId id="387" r:id="rId115"/>
    <p:sldId id="390" r:id="rId116"/>
    <p:sldId id="391" r:id="rId1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48E73F-8BD7-E349-A9BC-712E32A6716F}" v="51" dt="2024-12-02T05:17:09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Στυλ με θέμα 1 - Έμφαση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5964"/>
  </p:normalViewPr>
  <p:slideViewPr>
    <p:cSldViewPr snapToGrid="0" snapToObjects="1">
      <p:cViewPr varScale="1">
        <p:scale>
          <a:sx n="111" d="100"/>
          <a:sy n="111" d="100"/>
        </p:scale>
        <p:origin x="76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presProps" Target="presProp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viewProps" Target="viewProps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tableStyles" Target="tableStyles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12/4/24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12/4/24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12/4/24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12/4/24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12/4/24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12/4/24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211698-0190-3742-9191-8A6BA2A82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5400" dirty="0" err="1"/>
              <a:t>Φωνολογια</a:t>
            </a:r>
            <a:r>
              <a:rPr lang="en-US" sz="5400" dirty="0"/>
              <a:t> : </a:t>
            </a:r>
            <a:r>
              <a:rPr lang="el-GR" sz="5400"/>
              <a:t>Εισαγωγή</a:t>
            </a:r>
            <a:endParaRPr lang="el-GR" sz="54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483C5DE-B52D-AF4E-A82E-D4D335379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4812453"/>
            <a:ext cx="7891272" cy="1419013"/>
          </a:xfrm>
        </p:spPr>
        <p:txBody>
          <a:bodyPr>
            <a:normAutofit fontScale="85000" lnSpcReduction="20000"/>
          </a:bodyPr>
          <a:lstStyle/>
          <a:p>
            <a:r>
              <a:rPr lang="el-GR" dirty="0" err="1"/>
              <a:t>Παπαζαχαρίου</a:t>
            </a:r>
            <a:r>
              <a:rPr lang="el-GR" dirty="0"/>
              <a:t> Δημήτρης</a:t>
            </a:r>
          </a:p>
          <a:p>
            <a:endParaRPr lang="el-GR" dirty="0"/>
          </a:p>
          <a:p>
            <a:r>
              <a:rPr lang="el-GR" dirty="0"/>
              <a:t>Θεοδωρίδου Μαριέττα-</a:t>
            </a:r>
            <a:r>
              <a:rPr lang="el-GR" dirty="0" err="1"/>
              <a:t>Χρυσοβαλάντου</a:t>
            </a:r>
            <a:r>
              <a:rPr lang="el-GR" dirty="0"/>
              <a:t> </a:t>
            </a:r>
          </a:p>
          <a:p>
            <a:r>
              <a:rPr lang="el-GR" dirty="0"/>
              <a:t>Υπ. Δ. Πανεπιστήμιο Πατρών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7999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r>
              <a:rPr lang="el-GR" sz="3200" dirty="0"/>
              <a:t>ΠΡΩΤΗ ΥΠΟΘΕΣΗ των απαρχών της Φωνολογίας:</a:t>
            </a:r>
          </a:p>
          <a:p>
            <a:endParaRPr lang="el-GR" sz="3200" dirty="0"/>
          </a:p>
          <a:p>
            <a:r>
              <a:rPr lang="el-GR" sz="3200" dirty="0"/>
              <a:t>ΟΛΟΙ οι ήχοι που παράγει ένας φυσικός ομιλητής, ενώνονται με όλους τους υπόλοιπους ήχους, ως εφαρμογή της αρχής της Οικονομίας</a:t>
            </a:r>
          </a:p>
        </p:txBody>
      </p:sp>
    </p:spTree>
    <p:extLst>
      <p:ext uri="{BB962C8B-B14F-4D97-AF65-F5344CB8AC3E}">
        <p14:creationId xmlns:p14="http://schemas.microsoft.com/office/powerpoint/2010/main" val="75543418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9148"/>
            <a:ext cx="10058400" cy="78519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ΑΝΑΠΑΡΑΣΤΑΣΗ ΦΩΝΟΛΟΓΙΚΩΝ ΦΑΙΝΟΜΕΝΩΝ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039" y="785191"/>
            <a:ext cx="9938865" cy="60728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/to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+ 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pono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&gt;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bono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A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              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Συλλαβικό				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Συμφωνικό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Αντηχητικό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Ρινικό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Πλευρικό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Άφεση	    		       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Ηχηρό		       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Εξακολουθητικό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Τραχύ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Πρόσθιο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Οπίσθιο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Αριστερή αγκύλη 5">
            <a:extLst>
              <a:ext uri="{FF2B5EF4-FFF2-40B4-BE49-F238E27FC236}">
                <a16:creationId xmlns:a16="http://schemas.microsoft.com/office/drawing/2014/main" id="{81D6A590-BF97-8862-7F74-6775B60E22BA}"/>
              </a:ext>
            </a:extLst>
          </p:cNvPr>
          <p:cNvSpPr/>
          <p:nvPr/>
        </p:nvSpPr>
        <p:spPr>
          <a:xfrm>
            <a:off x="1898374" y="1798982"/>
            <a:ext cx="278296" cy="4989443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εξιά αγκύλη 8">
            <a:extLst>
              <a:ext uri="{FF2B5EF4-FFF2-40B4-BE49-F238E27FC236}">
                <a16:creationId xmlns:a16="http://schemas.microsoft.com/office/drawing/2014/main" id="{EA7AA1E9-C581-87A0-CB62-387DFCB7FFC0}"/>
              </a:ext>
            </a:extLst>
          </p:cNvPr>
          <p:cNvSpPr/>
          <p:nvPr/>
        </p:nvSpPr>
        <p:spPr>
          <a:xfrm>
            <a:off x="4336774" y="1798980"/>
            <a:ext cx="327992" cy="4989443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726654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9148"/>
            <a:ext cx="10058400" cy="78519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ΑΝΑΠΑΡΑΣΤΑΣΗ ΦΩΝΟΛΟΓΙΚΩΝ ΦΑΙΝΟΜΕΝΩΝ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039" y="785191"/>
            <a:ext cx="9938865" cy="60728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/to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+ 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pono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&gt;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bono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A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  B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Συλλαβικό				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Συμφωνικό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Αντηχητικό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Ρινικό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Πλευρικό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Άφεση	    		       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Ηχηρό		    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[-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Εξακολουθητικό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Τραχύ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Πρόσθιο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Οπίσθιο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Αριστερή αγκύλη 5">
            <a:extLst>
              <a:ext uri="{FF2B5EF4-FFF2-40B4-BE49-F238E27FC236}">
                <a16:creationId xmlns:a16="http://schemas.microsoft.com/office/drawing/2014/main" id="{81D6A590-BF97-8862-7F74-6775B60E22BA}"/>
              </a:ext>
            </a:extLst>
          </p:cNvPr>
          <p:cNvSpPr/>
          <p:nvPr/>
        </p:nvSpPr>
        <p:spPr>
          <a:xfrm>
            <a:off x="1898374" y="1798982"/>
            <a:ext cx="278296" cy="4989443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εξιά αγκύλη 8">
            <a:extLst>
              <a:ext uri="{FF2B5EF4-FFF2-40B4-BE49-F238E27FC236}">
                <a16:creationId xmlns:a16="http://schemas.microsoft.com/office/drawing/2014/main" id="{EA7AA1E9-C581-87A0-CB62-387DFCB7FFC0}"/>
              </a:ext>
            </a:extLst>
          </p:cNvPr>
          <p:cNvSpPr/>
          <p:nvPr/>
        </p:nvSpPr>
        <p:spPr>
          <a:xfrm>
            <a:off x="4336774" y="1798980"/>
            <a:ext cx="327992" cy="4989443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637676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2468F1F7-90A6-73D0-4EB9-9C02F5F67708}"/>
              </a:ext>
            </a:extLst>
          </p:cNvPr>
          <p:cNvCxnSpPr/>
          <p:nvPr/>
        </p:nvCxnSpPr>
        <p:spPr>
          <a:xfrm flipH="1">
            <a:off x="7171347" y="1798979"/>
            <a:ext cx="516835" cy="498944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819EA4B8-0B3A-B38C-AD1F-A800BD0A81AA}"/>
              </a:ext>
            </a:extLst>
          </p:cNvPr>
          <p:cNvSpPr txBox="1">
            <a:spLocks/>
          </p:cNvSpPr>
          <p:nvPr/>
        </p:nvSpPr>
        <p:spPr>
          <a:xfrm>
            <a:off x="1189384" y="846666"/>
            <a:ext cx="9932768" cy="6011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/to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+ /pono/ &gt;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bono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A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  B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Συλλαβικό				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Συμφωνικό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Αντηχητικό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Ρινικό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Πλευρικό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Άφεση	    		       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Ηχηρό		    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[-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Εξακολουθητικό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Τραχύ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Πρόσθιο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Οπίσθιο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B5D31225-5597-D667-7F96-B23B934B3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9148"/>
            <a:ext cx="10058400" cy="78519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ΑΝΑΠΑΡΑΣΤΑΣΗ ΦΩΝΟΛΟΓΙΚΩΝ ΦΑΙΝΟΜΕΝΩΝ</a:t>
            </a:r>
          </a:p>
        </p:txBody>
      </p:sp>
      <p:sp>
        <p:nvSpPr>
          <p:cNvPr id="7" name="Δεξιά αγκύλη 6">
            <a:extLst>
              <a:ext uri="{FF2B5EF4-FFF2-40B4-BE49-F238E27FC236}">
                <a16:creationId xmlns:a16="http://schemas.microsoft.com/office/drawing/2014/main" id="{56CB0F7F-CFD4-8EAE-AC53-CCDF24F152BC}"/>
              </a:ext>
            </a:extLst>
          </p:cNvPr>
          <p:cNvSpPr/>
          <p:nvPr/>
        </p:nvSpPr>
        <p:spPr>
          <a:xfrm>
            <a:off x="3745476" y="1798980"/>
            <a:ext cx="327992" cy="4989443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Δεξιά αγκύλη 7">
            <a:extLst>
              <a:ext uri="{FF2B5EF4-FFF2-40B4-BE49-F238E27FC236}">
                <a16:creationId xmlns:a16="http://schemas.microsoft.com/office/drawing/2014/main" id="{4E248566-19FF-4D86-D81C-6D5F72019F37}"/>
              </a:ext>
            </a:extLst>
          </p:cNvPr>
          <p:cNvSpPr/>
          <p:nvPr/>
        </p:nvSpPr>
        <p:spPr>
          <a:xfrm>
            <a:off x="11481760" y="1784150"/>
            <a:ext cx="327992" cy="4989443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Αριστερή αγκύλη 8">
            <a:extLst>
              <a:ext uri="{FF2B5EF4-FFF2-40B4-BE49-F238E27FC236}">
                <a16:creationId xmlns:a16="http://schemas.microsoft.com/office/drawing/2014/main" id="{B4F7A646-87CA-7B16-C36E-C00FEBF7F42D}"/>
              </a:ext>
            </a:extLst>
          </p:cNvPr>
          <p:cNvSpPr/>
          <p:nvPr/>
        </p:nvSpPr>
        <p:spPr>
          <a:xfrm>
            <a:off x="1364974" y="1798978"/>
            <a:ext cx="278296" cy="4989443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Αριστερή αγκύλη 9">
            <a:extLst>
              <a:ext uri="{FF2B5EF4-FFF2-40B4-BE49-F238E27FC236}">
                <a16:creationId xmlns:a16="http://schemas.microsoft.com/office/drawing/2014/main" id="{6F333843-4736-9578-C354-90F6A8E5000C}"/>
              </a:ext>
            </a:extLst>
          </p:cNvPr>
          <p:cNvSpPr/>
          <p:nvPr/>
        </p:nvSpPr>
        <p:spPr>
          <a:xfrm>
            <a:off x="9035630" y="1699483"/>
            <a:ext cx="278296" cy="4989443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EA0C1F-15E8-CD4A-1D18-3D7A5B634458}"/>
              </a:ext>
            </a:extLst>
          </p:cNvPr>
          <p:cNvSpPr txBox="1"/>
          <p:nvPr/>
        </p:nvSpPr>
        <p:spPr>
          <a:xfrm>
            <a:off x="9313926" y="1798978"/>
            <a:ext cx="249582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Συλλαβικό	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Συμφωνικό	   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Αντηχητικό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Ρινικό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Πλευρικό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l-G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Άφεση	           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Ηχηρό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Εξακολουθητικό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Τραχύ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Πρόσθιο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l-G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r>
              <a:rPr lang="el-G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Οπίσθιο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l-GR" sz="2000" dirty="0"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l-GR" sz="2000" dirty="0"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l-GR" sz="2000" dirty="0"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l-GR" sz="2000" dirty="0"/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EFA7E761-0739-7CA1-200E-B3FE3C09B5E4}"/>
              </a:ext>
            </a:extLst>
          </p:cNvPr>
          <p:cNvCxnSpPr/>
          <p:nvPr/>
        </p:nvCxnSpPr>
        <p:spPr>
          <a:xfrm>
            <a:off x="7767246" y="6526328"/>
            <a:ext cx="984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64781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48" y="785191"/>
            <a:ext cx="11290851" cy="607280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l-G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μμένουσα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μερική αφομοίωση των άηχων κλειστών συμφώνων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/ton/+/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ono/ &gt; [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tom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], /ton/ + /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&gt; [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ton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], /ton/+/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/&gt;[to</a:t>
            </a:r>
            <a:r>
              <a:rPr lang="el-GR" sz="2000" dirty="0" err="1">
                <a:latin typeface="Cambria"/>
                <a:ea typeface="Cambria"/>
              </a:rPr>
              <a:t>ŋ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],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ton/+/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ero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&gt; [to</a:t>
            </a:r>
            <a:r>
              <a:rPr lang="el-GR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ɲ</a:t>
            </a:r>
            <a:r>
              <a:rPr lang="el-GR" dirty="0" err="1">
                <a:solidFill>
                  <a:srgbClr val="FF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ɟ</a:t>
            </a:r>
            <a:r>
              <a:rPr lang="en-US" dirty="0" err="1">
                <a:latin typeface="Calibri"/>
                <a:ea typeface="Times New Roman" panose="02020603050405020304" pitchFamily="18" charset="0"/>
                <a:cs typeface="Calibri"/>
              </a:rPr>
              <a:t>ero</a:t>
            </a:r>
            <a:r>
              <a:rPr lang="en-US" dirty="0">
                <a:latin typeface="Calibri"/>
                <a:ea typeface="Times New Roman" panose="02020603050405020304" pitchFamily="18" charset="0"/>
                <a:cs typeface="Calibri"/>
              </a:rPr>
              <a:t>]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A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              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Συλλαβικό				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Συμφωνικό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Αντηχητικό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Ρινικό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Πλευρικό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Άφεση	    		       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Ηχηρό		       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Εξακολουθητικό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Τραχύ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Αριστερή αγκύλη 5">
            <a:extLst>
              <a:ext uri="{FF2B5EF4-FFF2-40B4-BE49-F238E27FC236}">
                <a16:creationId xmlns:a16="http://schemas.microsoft.com/office/drawing/2014/main" id="{81D6A590-BF97-8862-7F74-6775B60E22BA}"/>
              </a:ext>
            </a:extLst>
          </p:cNvPr>
          <p:cNvSpPr/>
          <p:nvPr/>
        </p:nvSpPr>
        <p:spPr>
          <a:xfrm>
            <a:off x="1113182" y="2166730"/>
            <a:ext cx="278296" cy="3776870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εξιά αγκύλη 8">
            <a:extLst>
              <a:ext uri="{FF2B5EF4-FFF2-40B4-BE49-F238E27FC236}">
                <a16:creationId xmlns:a16="http://schemas.microsoft.com/office/drawing/2014/main" id="{EA7AA1E9-C581-87A0-CB62-387DFCB7FFC0}"/>
              </a:ext>
            </a:extLst>
          </p:cNvPr>
          <p:cNvSpPr/>
          <p:nvPr/>
        </p:nvSpPr>
        <p:spPr>
          <a:xfrm>
            <a:off x="3412435" y="2166730"/>
            <a:ext cx="327992" cy="3776870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5B313F-296E-D788-2073-37C33D9A1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07119" cy="1031652"/>
          </a:xfrm>
        </p:spPr>
        <p:txBody>
          <a:bodyPr>
            <a:noAutofit/>
          </a:bodyPr>
          <a:lstStyle/>
          <a:p>
            <a:pPr algn="ctr"/>
            <a:r>
              <a:rPr lang="el-GR" sz="3200" dirty="0"/>
              <a:t>ΑΝΑΠΑΡΑΣΤΑΣΗ ΕΝΌΣ ΦΩΝΟΛΟΓΙΚΟΥ ΦΑΙΝΟΜΕΝΟΥ ΣΕ ΜΙΑ </a:t>
            </a:r>
            <a:r>
              <a:rPr lang="el-GR" sz="3200" dirty="0" err="1"/>
              <a:t>ΟΛΟκλΗΡΗ</a:t>
            </a:r>
            <a:r>
              <a:rPr lang="el-GR" sz="3200" dirty="0"/>
              <a:t> ΦΥΣΙΚΗ ΟΜΑΔΑ ΦΩΝΟΛΟΓΙΚΩΝ ΜΟΝΑΔΩΝ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311429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20" y="785191"/>
            <a:ext cx="11942179" cy="607280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l-G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μμένουσα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μερική αφομοίωση των άηχων κλειστών συμφώνων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/ton/+/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ono/ &gt;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tom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], /ton/ + 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&gt;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ton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], /ton/+/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/&gt;[to</a:t>
            </a:r>
            <a:r>
              <a:rPr lang="el-GR" sz="2800" dirty="0" err="1">
                <a:latin typeface="Cambria"/>
                <a:ea typeface="Cambria"/>
              </a:rPr>
              <a:t>ŋ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],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/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ton/+/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ero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&gt; [to</a:t>
            </a:r>
            <a:r>
              <a:rPr lang="el-GR" sz="2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ɲ</a:t>
            </a:r>
            <a:r>
              <a:rPr lang="el-GR" sz="2800" dirty="0" err="1">
                <a:solidFill>
                  <a:srgbClr val="FF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ɟ</a:t>
            </a:r>
            <a:r>
              <a:rPr lang="en-US" sz="2800" dirty="0" err="1">
                <a:latin typeface="Calibri"/>
                <a:ea typeface="Times New Roman" panose="02020603050405020304" pitchFamily="18" charset="0"/>
                <a:cs typeface="Calibri"/>
              </a:rPr>
              <a:t>ero</a:t>
            </a:r>
            <a:r>
              <a:rPr lang="en-US" sz="2800" dirty="0">
                <a:latin typeface="Calibri"/>
                <a:ea typeface="Times New Roman" panose="02020603050405020304" pitchFamily="18" charset="0"/>
                <a:cs typeface="Calibri"/>
              </a:rPr>
              <a:t>]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A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  &gt; Β             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Συλλαβικό				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Συμφωνικό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Αντηχητικό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Ρινικό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Πλευρικό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Άφεση	    		       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Ηχηρό		      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[+ Ηχηρό]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Εξακολουθητικό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Τραχύ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Αριστερή αγκύλη 5">
            <a:extLst>
              <a:ext uri="{FF2B5EF4-FFF2-40B4-BE49-F238E27FC236}">
                <a16:creationId xmlns:a16="http://schemas.microsoft.com/office/drawing/2014/main" id="{81D6A590-BF97-8862-7F74-6775B60E22BA}"/>
              </a:ext>
            </a:extLst>
          </p:cNvPr>
          <p:cNvSpPr/>
          <p:nvPr/>
        </p:nvSpPr>
        <p:spPr>
          <a:xfrm>
            <a:off x="279804" y="2664442"/>
            <a:ext cx="278296" cy="3776870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εξιά αγκύλη 8">
            <a:extLst>
              <a:ext uri="{FF2B5EF4-FFF2-40B4-BE49-F238E27FC236}">
                <a16:creationId xmlns:a16="http://schemas.microsoft.com/office/drawing/2014/main" id="{EA7AA1E9-C581-87A0-CB62-387DFCB7FFC0}"/>
              </a:ext>
            </a:extLst>
          </p:cNvPr>
          <p:cNvSpPr/>
          <p:nvPr/>
        </p:nvSpPr>
        <p:spPr>
          <a:xfrm>
            <a:off x="2798977" y="2664442"/>
            <a:ext cx="327992" cy="3776870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1411DD-8779-0C8D-7C77-56DBEAD67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07119" cy="1031652"/>
          </a:xfrm>
        </p:spPr>
        <p:txBody>
          <a:bodyPr>
            <a:noAutofit/>
          </a:bodyPr>
          <a:lstStyle/>
          <a:p>
            <a:pPr algn="ctr"/>
            <a:r>
              <a:rPr lang="el-GR" sz="3200" dirty="0"/>
              <a:t>ΑΝΑΠΑΡΑΣΤΑΣΗ ΕΝΌΣ ΦΩΝΟΛΟΓΙΚΟΥ ΦΑΙΝΟΜΕΝΟΥ ΣΕ ΜΙΑ </a:t>
            </a:r>
            <a:r>
              <a:rPr lang="el-GR" sz="3200" dirty="0" err="1"/>
              <a:t>ΟΛΟκλΗΡΗ</a:t>
            </a:r>
            <a:r>
              <a:rPr lang="el-GR" sz="3200" dirty="0"/>
              <a:t> ΦΥΣΙΚΗ ΟΜΑΔΑ ΦΩΝΟΛΟΓΙΚΩΝ ΜΟΝΑΔΩΝ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03431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148"/>
            <a:ext cx="12191999" cy="78519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/>
              <a:t>ΑΝΑΠΑΡΑΣΤΑΣΗ ΕΝΌΣ ΦΩΝΟΛΟΓΙΚΟΥ ΦΑΙΝΟΜΕΝΟΥ ΣΕ ΜΙΑ </a:t>
            </a:r>
            <a:r>
              <a:rPr lang="el-GR" sz="3600" dirty="0" err="1"/>
              <a:t>ΟΛΟκλΗΡΗ</a:t>
            </a:r>
            <a:r>
              <a:rPr lang="el-GR" sz="3600" dirty="0"/>
              <a:t> ΦΥΣΙΚΗ ΟΜΑΔΑ ΦΩΝΟΛΟΓΙΚΩΝ ΜΟΝΑΔΩΝ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073" y="761575"/>
            <a:ext cx="11290851" cy="5874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l-G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μμένουσα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μερική αφομοίωση των άηχων κλειστών συμφώνων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/ton/+/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ono/ &gt; [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tom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], /ton/ + /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&gt; [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ton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], /ton/+/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/&gt;[to</a:t>
            </a:r>
            <a:r>
              <a:rPr lang="el-GR" sz="2400" dirty="0" err="1">
                <a:latin typeface="Cambria"/>
                <a:ea typeface="Cambria"/>
                <a:cs typeface="+mn-lt"/>
              </a:rPr>
              <a:t>ŋ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/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ton/+/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ero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&gt; [to</a:t>
            </a:r>
            <a:r>
              <a:rPr lang="el-GR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ɲ</a:t>
            </a:r>
            <a:r>
              <a:rPr lang="el-GR" dirty="0" err="1">
                <a:solidFill>
                  <a:srgbClr val="FF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ɟ</a:t>
            </a:r>
            <a:r>
              <a:rPr lang="en-US" sz="2400" dirty="0" err="1">
                <a:latin typeface="Calibri"/>
                <a:ea typeface="Times New Roman" panose="02020603050405020304" pitchFamily="18" charset="0"/>
                <a:cs typeface="Calibri"/>
              </a:rPr>
              <a:t>ero</a:t>
            </a:r>
            <a:r>
              <a:rPr lang="en-US" sz="2400" dirty="0">
                <a:latin typeface="Calibri"/>
                <a:ea typeface="Times New Roman" panose="02020603050405020304" pitchFamily="18" charset="0"/>
                <a:cs typeface="Calibri"/>
              </a:rPr>
              <a:t>]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  &gt; 	Β                   /		        Γ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Συλλαβικό						         - Συλλαβικό 		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Συμφωνικό					        + Συμφωνικό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Αντηχητικό					        + Αντηχητικό 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Ρινικό						</a:t>
            </a:r>
            <a:r>
              <a:rPr lang="el-GR" sz="2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+ Ρινικό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Πλευρικό						        - Πλευρικό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l-GR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Άφεση	    		        		 	        - </a:t>
            </a:r>
            <a:r>
              <a:rPr lang="el-GR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Άφεση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Ηχηρό		     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[+ Ηχηρό] 		        </a:t>
            </a:r>
            <a:r>
              <a:rPr lang="el-GR" sz="2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Ηχηρό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Εξακολουθητικό					        - Εξακολουθητικό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Τραχύ						        - Τραχύ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			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Αριστερή αγκύλη 5">
            <a:extLst>
              <a:ext uri="{FF2B5EF4-FFF2-40B4-BE49-F238E27FC236}">
                <a16:creationId xmlns:a16="http://schemas.microsoft.com/office/drawing/2014/main" id="{81D6A590-BF97-8862-7F74-6775B60E22BA}"/>
              </a:ext>
            </a:extLst>
          </p:cNvPr>
          <p:cNvSpPr/>
          <p:nvPr/>
        </p:nvSpPr>
        <p:spPr>
          <a:xfrm>
            <a:off x="1113182" y="2166730"/>
            <a:ext cx="278296" cy="3776870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εξιά αγκύλη 8">
            <a:extLst>
              <a:ext uri="{FF2B5EF4-FFF2-40B4-BE49-F238E27FC236}">
                <a16:creationId xmlns:a16="http://schemas.microsoft.com/office/drawing/2014/main" id="{EA7AA1E9-C581-87A0-CB62-387DFCB7FFC0}"/>
              </a:ext>
            </a:extLst>
          </p:cNvPr>
          <p:cNvSpPr/>
          <p:nvPr/>
        </p:nvSpPr>
        <p:spPr>
          <a:xfrm>
            <a:off x="3412435" y="2166730"/>
            <a:ext cx="327992" cy="3776870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EC857220-BDB5-CC2E-E958-ECA84D37A252}"/>
              </a:ext>
            </a:extLst>
          </p:cNvPr>
          <p:cNvCxnSpPr>
            <a:cxnSpLocks/>
          </p:cNvCxnSpPr>
          <p:nvPr/>
        </p:nvCxnSpPr>
        <p:spPr>
          <a:xfrm flipH="1">
            <a:off x="6821074" y="2122342"/>
            <a:ext cx="556591" cy="46216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Αριστερή αγκύλη 4">
            <a:extLst>
              <a:ext uri="{FF2B5EF4-FFF2-40B4-BE49-F238E27FC236}">
                <a16:creationId xmlns:a16="http://schemas.microsoft.com/office/drawing/2014/main" id="{19009C8E-D37F-F679-875F-62372F370105}"/>
              </a:ext>
            </a:extLst>
          </p:cNvPr>
          <p:cNvSpPr/>
          <p:nvPr/>
        </p:nvSpPr>
        <p:spPr>
          <a:xfrm>
            <a:off x="7759440" y="2398518"/>
            <a:ext cx="278296" cy="3545081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Δεξιά αγκύλη 7">
            <a:extLst>
              <a:ext uri="{FF2B5EF4-FFF2-40B4-BE49-F238E27FC236}">
                <a16:creationId xmlns:a16="http://schemas.microsoft.com/office/drawing/2014/main" id="{FA06438A-3508-91E2-F799-6456183A3976}"/>
              </a:ext>
            </a:extLst>
          </p:cNvPr>
          <p:cNvSpPr/>
          <p:nvPr/>
        </p:nvSpPr>
        <p:spPr>
          <a:xfrm>
            <a:off x="10015571" y="2398517"/>
            <a:ext cx="327992" cy="3545081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8D1D0D2D-2614-E87D-A21D-A7A88CC8FA3D}"/>
              </a:ext>
            </a:extLst>
          </p:cNvPr>
          <p:cNvCxnSpPr/>
          <p:nvPr/>
        </p:nvCxnSpPr>
        <p:spPr>
          <a:xfrm>
            <a:off x="10733200" y="5194037"/>
            <a:ext cx="984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31044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7BAB2-74C6-F5D8-A511-BD87554E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07119" cy="1031652"/>
          </a:xfrm>
        </p:spPr>
        <p:txBody>
          <a:bodyPr>
            <a:noAutofit/>
          </a:bodyPr>
          <a:lstStyle/>
          <a:p>
            <a:pPr algn="ctr"/>
            <a:r>
              <a:rPr lang="el-GR" sz="3200" dirty="0"/>
              <a:t>ΑΝΑΠΑΡΑΣΤΑΣΗ ΕΝΌΣ ΦΩΝΟΛΟΓΙΚΟΥ ΦΑΙΝΟΜΕΝΟΥ ΣΕ ΜΙΑ </a:t>
            </a:r>
            <a:r>
              <a:rPr lang="el-GR" sz="3200" dirty="0" err="1"/>
              <a:t>ΟΛΟκλΗΡΗ</a:t>
            </a:r>
            <a:r>
              <a:rPr lang="el-GR" sz="3200" dirty="0"/>
              <a:t> ΦΥΣΙΚΗ ΟΜΑΔΑ ΦΩΝΟΛΟΓΙΚΩΝ ΜΟΝΑΔΩΝ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83DBE-B226-FB48-DB6A-C3E385D2E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031652"/>
            <a:ext cx="10058400" cy="561221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Προκαταβολική μερική αφομοίωση των άηχων κλειστών συμφώνων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/to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/+/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ono/ &gt; [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], /to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+ /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&gt; [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], /to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/+/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/&gt;[to</a:t>
            </a:r>
            <a:r>
              <a:rPr lang="el-GR" sz="2000" dirty="0" err="1">
                <a:solidFill>
                  <a:srgbClr val="00B050"/>
                </a:solidFill>
                <a:latin typeface="Cambria"/>
                <a:ea typeface="Cambria"/>
                <a:cs typeface="+mn-lt"/>
              </a:rPr>
              <a:t>ŋ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/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/+/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ero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&gt; [to</a:t>
            </a:r>
            <a:r>
              <a:rPr lang="el-GR" kern="100" dirty="0" err="1">
                <a:solidFill>
                  <a:srgbClr val="00B05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ɲ</a:t>
            </a:r>
            <a:r>
              <a:rPr lang="el-GR" dirty="0" err="1">
                <a:solidFill>
                  <a:srgbClr val="FF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ɟ</a:t>
            </a:r>
            <a:r>
              <a:rPr lang="en-US" sz="2000" dirty="0" err="1">
                <a:latin typeface="Calibri"/>
                <a:ea typeface="Times New Roman" panose="02020603050405020304" pitchFamily="18" charset="0"/>
                <a:cs typeface="Calibri"/>
              </a:rPr>
              <a:t>ero</a:t>
            </a:r>
            <a:r>
              <a:rPr lang="en-US" sz="2000" dirty="0">
                <a:latin typeface="Calibri"/>
                <a:ea typeface="Times New Roman" panose="02020603050405020304" pitchFamily="18" charset="0"/>
                <a:cs typeface="Calibri"/>
              </a:rPr>
              <a:t>]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 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			        Γ	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Συλλαβικό					 	- Συλλαβικό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Συμφωνικό						 + Συμφωνικό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Αντηχητικό				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 	-  Αντηχητικό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Ρινικό				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Ρινικό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Πλευρικό				 		- Πλευρικό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l-G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Άφεση	    	         </a:t>
            </a:r>
            <a:r>
              <a:rPr lang="el-GR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α. πρόσθιο          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 	- </a:t>
            </a:r>
            <a:r>
              <a:rPr lang="el-G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Άφεση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Ηχηρό		 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l-GR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β. </a:t>
            </a:r>
            <a:r>
              <a:rPr lang="el-GR" sz="20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Ηχηρό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Εξακολουθητικό	         </a:t>
            </a:r>
            <a:r>
              <a:rPr lang="el-GR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γ. οπίσθιο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	- Εξακολουθητικό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Τραχύ					 	- Τραχύ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l-GR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Πρόσθιο					 	 α. Πρόσθιο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+ </a:t>
            </a:r>
            <a:r>
              <a:rPr lang="el-GR" sz="20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r>
              <a:rPr lang="el-GR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			 β. </a:t>
            </a:r>
            <a:r>
              <a:rPr lang="el-GR" sz="20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endParaRPr lang="el-GR" sz="20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- Οπίσθιο						 γ.  </a:t>
            </a:r>
            <a:r>
              <a:rPr lang="el-GR" sz="20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Οπισθιο</a:t>
            </a:r>
            <a:endParaRPr lang="el-GR" sz="20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Αριστερή αγκύλη 5">
            <a:extLst>
              <a:ext uri="{FF2B5EF4-FFF2-40B4-BE49-F238E27FC236}">
                <a16:creationId xmlns:a16="http://schemas.microsoft.com/office/drawing/2014/main" id="{8B410832-4620-9303-E776-64B084BDFC63}"/>
              </a:ext>
            </a:extLst>
          </p:cNvPr>
          <p:cNvSpPr/>
          <p:nvPr/>
        </p:nvSpPr>
        <p:spPr>
          <a:xfrm>
            <a:off x="1182630" y="2328776"/>
            <a:ext cx="278296" cy="3776870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Αριστερή αγκύλη 5">
            <a:extLst>
              <a:ext uri="{FF2B5EF4-FFF2-40B4-BE49-F238E27FC236}">
                <a16:creationId xmlns:a16="http://schemas.microsoft.com/office/drawing/2014/main" id="{4FA7D42B-7E9D-AFE3-D04E-D8569BBA8B15}"/>
              </a:ext>
            </a:extLst>
          </p:cNvPr>
          <p:cNvSpPr/>
          <p:nvPr/>
        </p:nvSpPr>
        <p:spPr>
          <a:xfrm rot="10800000">
            <a:off x="3127177" y="2328776"/>
            <a:ext cx="278296" cy="3776870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Αριστερή αγκύλη 5">
            <a:extLst>
              <a:ext uri="{FF2B5EF4-FFF2-40B4-BE49-F238E27FC236}">
                <a16:creationId xmlns:a16="http://schemas.microsoft.com/office/drawing/2014/main" id="{D04E401E-E4B4-3B4F-B889-B244B209597D}"/>
              </a:ext>
            </a:extLst>
          </p:cNvPr>
          <p:cNvSpPr/>
          <p:nvPr/>
        </p:nvSpPr>
        <p:spPr>
          <a:xfrm>
            <a:off x="7300853" y="2328776"/>
            <a:ext cx="278296" cy="3776870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Αριστερή αγκύλη 5">
            <a:extLst>
              <a:ext uri="{FF2B5EF4-FFF2-40B4-BE49-F238E27FC236}">
                <a16:creationId xmlns:a16="http://schemas.microsoft.com/office/drawing/2014/main" id="{5E94E981-0692-DBB7-3DB0-6B1D6AC02DF5}"/>
              </a:ext>
            </a:extLst>
          </p:cNvPr>
          <p:cNvSpPr/>
          <p:nvPr/>
        </p:nvSpPr>
        <p:spPr>
          <a:xfrm rot="10800000">
            <a:off x="9220419" y="2328776"/>
            <a:ext cx="278296" cy="3776870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Ευθεία γραμμή σύνδεσης 3">
            <a:extLst>
              <a:ext uri="{FF2B5EF4-FFF2-40B4-BE49-F238E27FC236}">
                <a16:creationId xmlns:a16="http://schemas.microsoft.com/office/drawing/2014/main" id="{92326C4A-CD46-F00D-3A8A-3EB27A6BE9F9}"/>
              </a:ext>
            </a:extLst>
          </p:cNvPr>
          <p:cNvCxnSpPr>
            <a:cxnSpLocks/>
          </p:cNvCxnSpPr>
          <p:nvPr/>
        </p:nvCxnSpPr>
        <p:spPr>
          <a:xfrm flipH="1">
            <a:off x="5824773" y="2063304"/>
            <a:ext cx="497209" cy="446475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Ευθεία γραμμή σύνδεσης 9">
            <a:extLst>
              <a:ext uri="{FF2B5EF4-FFF2-40B4-BE49-F238E27FC236}">
                <a16:creationId xmlns:a16="http://schemas.microsoft.com/office/drawing/2014/main" id="{F9CA8A1C-1152-C0D5-F04C-08CCA6A00CAF}"/>
              </a:ext>
            </a:extLst>
          </p:cNvPr>
          <p:cNvCxnSpPr/>
          <p:nvPr/>
        </p:nvCxnSpPr>
        <p:spPr>
          <a:xfrm>
            <a:off x="6174250" y="6091075"/>
            <a:ext cx="984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40586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3E8DA-9E51-E488-E371-6CDFB68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344" y="914400"/>
            <a:ext cx="11748304" cy="5257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dirty="0"/>
              <a:t> </a:t>
            </a:r>
            <a:r>
              <a:rPr lang="el-GR" sz="2800" b="1" dirty="0" err="1"/>
              <a:t>Επένθεση</a:t>
            </a:r>
            <a:endParaRPr lang="el-GR" sz="2800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/>
              <a:t>                                                                 </a:t>
            </a:r>
            <a:r>
              <a:rPr lang="en-US" sz="2000" dirty="0">
                <a:latin typeface="Times New Roman"/>
                <a:ea typeface="Times New Roman" panose="02020603050405020304" pitchFamily="18" charset="0"/>
                <a:cs typeface="Times New Roman"/>
              </a:rPr>
              <a:t>/</a:t>
            </a:r>
            <a:r>
              <a:rPr lang="en-US" sz="2000" dirty="0" err="1">
                <a:latin typeface="Doulos SIL"/>
                <a:ea typeface="Calibri" panose="020F0502020204030204" pitchFamily="34" charset="0"/>
              </a:rPr>
              <a:t>a</a:t>
            </a:r>
            <a:r>
              <a:rPr lang="en-US" sz="2000" dirty="0" err="1">
                <a:effectLst/>
                <a:latin typeface="Doulos SIL"/>
                <a:ea typeface="Calibri" panose="020F0502020204030204" pitchFamily="34" charset="0"/>
              </a:rPr>
              <a:t>ɣapa</a:t>
            </a:r>
            <a:r>
              <a:rPr lang="en-US" sz="2000" dirty="0">
                <a:effectLst/>
                <a:latin typeface="Doulos SIL"/>
                <a:ea typeface="Calibri" panose="020F0502020204030204" pitchFamily="34" charset="0"/>
              </a:rPr>
              <a:t>-a/ &gt; [</a:t>
            </a:r>
            <a:r>
              <a:rPr lang="en-US" sz="2000" dirty="0">
                <a:latin typeface="Doulos SIL"/>
                <a:ea typeface="Calibri" panose="020F0502020204030204" pitchFamily="34" charset="0"/>
              </a:rPr>
              <a:t>a</a:t>
            </a:r>
            <a:r>
              <a:rPr lang="el-GR" sz="2400" dirty="0">
                <a:latin typeface="Cambria"/>
                <a:ea typeface="Cambria"/>
              </a:rPr>
              <a:t>ˈ</a:t>
            </a:r>
            <a:r>
              <a:rPr lang="en-US" sz="2000" dirty="0" err="1">
                <a:latin typeface="Doulos SIL"/>
                <a:ea typeface="Calibri" panose="020F0502020204030204" pitchFamily="34" charset="0"/>
              </a:rPr>
              <a:t>ɣapa</a:t>
            </a:r>
            <a:r>
              <a:rPr lang="en-US" sz="2000" dirty="0" err="1">
                <a:solidFill>
                  <a:srgbClr val="FF0000"/>
                </a:solidFill>
                <a:latin typeface="Doulos SIL"/>
                <a:ea typeface="Calibri" panose="020F0502020204030204" pitchFamily="34" charset="0"/>
              </a:rPr>
              <a:t>ɣ</a:t>
            </a:r>
            <a:r>
              <a:rPr lang="en-US" sz="2000" dirty="0" err="1">
                <a:latin typeface="Doulos SIL"/>
                <a:ea typeface="Calibri" panose="020F0502020204030204" pitchFamily="34" charset="0"/>
              </a:rPr>
              <a:t>a</a:t>
            </a:r>
            <a:r>
              <a:rPr lang="en-US" sz="2000" dirty="0">
                <a:effectLst/>
                <a:latin typeface="Doulos SIL"/>
                <a:ea typeface="Calibri" panose="020F0502020204030204" pitchFamily="34" charset="0"/>
              </a:rPr>
              <a:t>]</a:t>
            </a:r>
            <a:endParaRPr lang="el-GR" sz="2000" dirty="0">
              <a:effectLst/>
              <a:latin typeface="Doulos SIL"/>
              <a:ea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000" dirty="0">
              <a:effectLst/>
              <a:latin typeface="Doulos SIL"/>
              <a:ea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latin typeface="Doulos SIL"/>
                <a:ea typeface="Calibri" panose="020F0502020204030204" pitchFamily="34" charset="0"/>
              </a:rPr>
              <a:t>                                                               Α                                                            Γ                                                           Δ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effectLst/>
              <a:latin typeface="Doulos SIL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sz="2200" dirty="0">
                <a:ea typeface="Times New Roman" panose="02020603050405020304" pitchFamily="18" charset="0"/>
              </a:rPr>
              <a:t>               ⍉         &gt;                    - Συλλαβικό</a:t>
            </a:r>
          </a:p>
          <a:p>
            <a:pPr marL="0" indent="0" algn="just">
              <a:buNone/>
            </a:pPr>
            <a:r>
              <a:rPr lang="el-GR" sz="2200" dirty="0"/>
              <a:t>                                                   + Συμφωνικό</a:t>
            </a:r>
            <a:r>
              <a:rPr lang="el-GR" sz="2200" dirty="0">
                <a:ea typeface="Times New Roman" panose="02020603050405020304" pitchFamily="18" charset="0"/>
              </a:rPr>
              <a:t>			+ Συλλαβικό		       + Συλλαβικό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200" dirty="0">
                <a:ea typeface="Times New Roman" panose="02020603050405020304" pitchFamily="18" charset="0"/>
              </a:rPr>
              <a:t>   			  -  Αντηχητικό			- Συμφωνικό	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l-GR" sz="2200" dirty="0">
                <a:ea typeface="Times New Roman" panose="02020603050405020304" pitchFamily="18" charset="0"/>
              </a:rPr>
              <a:t>	      - Συμφωνικό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200" dirty="0">
                <a:ea typeface="Times New Roman" panose="02020603050405020304" pitchFamily="18" charset="0"/>
              </a:rPr>
              <a:t>  		                  -  Ρινικό			+ Αντηχητικό	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l-GR" sz="2200" dirty="0">
                <a:ea typeface="Times New Roman" panose="02020603050405020304" pitchFamily="18" charset="0"/>
              </a:rPr>
              <a:t>	     + Αντηχητικό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200" dirty="0">
                <a:ea typeface="Times New Roman" panose="02020603050405020304" pitchFamily="18" charset="0"/>
              </a:rPr>
              <a:t>  			 - Πλευρικό		                 - Υψηλό		 	      - Υψηλό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200" dirty="0">
                <a:ea typeface="Times New Roman" panose="02020603050405020304" pitchFamily="18" charset="0"/>
              </a:rPr>
              <a:t>   		                  - </a:t>
            </a:r>
            <a:r>
              <a:rPr lang="el-GR" sz="2200" dirty="0" err="1">
                <a:ea typeface="Times New Roman" panose="02020603050405020304" pitchFamily="18" charset="0"/>
              </a:rPr>
              <a:t>Βρ</a:t>
            </a:r>
            <a:r>
              <a:rPr lang="el-GR" sz="2200" dirty="0">
                <a:ea typeface="Times New Roman" panose="02020603050405020304" pitchFamily="18" charset="0"/>
              </a:rPr>
              <a:t>. Άφεση	    	 	 + Χαμηλό	</a:t>
            </a:r>
            <a:r>
              <a:rPr lang="en-US" sz="2200" dirty="0">
                <a:ea typeface="Times New Roman" panose="02020603050405020304" pitchFamily="18" charset="0"/>
              </a:rPr>
              <a:t>                   + </a:t>
            </a:r>
            <a:r>
              <a:rPr lang="el-GR" sz="2200" dirty="0">
                <a:ea typeface="Times New Roman" panose="02020603050405020304" pitchFamily="18" charset="0"/>
              </a:rPr>
              <a:t>Χαμηλό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200" dirty="0">
                <a:ea typeface="Times New Roman" panose="02020603050405020304" pitchFamily="18" charset="0"/>
              </a:rPr>
              <a:t>   			 </a:t>
            </a:r>
            <a:r>
              <a:rPr lang="en-US" sz="2200" dirty="0">
                <a:ea typeface="Times New Roman" panose="02020603050405020304" pitchFamily="18" charset="0"/>
              </a:rPr>
              <a:t>+</a:t>
            </a:r>
            <a:r>
              <a:rPr lang="el-GR" sz="2200" dirty="0">
                <a:ea typeface="Times New Roman" panose="02020603050405020304" pitchFamily="18" charset="0"/>
              </a:rPr>
              <a:t> Ηχηρό		    	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l-GR" sz="2200" dirty="0">
                <a:ea typeface="Times New Roman" panose="02020603050405020304" pitchFamily="18" charset="0"/>
              </a:rPr>
              <a:t>-  Πρόσθιο	                      -  Πρόσθιο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200" dirty="0">
                <a:ea typeface="Times New Roman" panose="02020603050405020304" pitchFamily="18" charset="0"/>
              </a:rPr>
              <a:t>   			 </a:t>
            </a:r>
            <a:r>
              <a:rPr lang="en-US" sz="2200" dirty="0">
                <a:ea typeface="Times New Roman" panose="02020603050405020304" pitchFamily="18" charset="0"/>
              </a:rPr>
              <a:t>+</a:t>
            </a:r>
            <a:r>
              <a:rPr lang="el-GR" sz="2200" dirty="0">
                <a:ea typeface="Times New Roman" panose="02020603050405020304" pitchFamily="18" charset="0"/>
              </a:rPr>
              <a:t> Εξακολουθητικό	                  + Οπίσθιο		      + Οπίσθιο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200" dirty="0">
                <a:ea typeface="Times New Roman" panose="02020603050405020304" pitchFamily="18" charset="0"/>
              </a:rPr>
              <a:t>                                                   - Τραχύ	                                   - </a:t>
            </a:r>
            <a:r>
              <a:rPr lang="el-GR" sz="2200" dirty="0" err="1">
                <a:ea typeface="Times New Roman" panose="02020603050405020304" pitchFamily="18" charset="0"/>
              </a:rPr>
              <a:t>Στρογγυλο</a:t>
            </a:r>
            <a:r>
              <a:rPr lang="el-GR" sz="2200" dirty="0">
                <a:ea typeface="Times New Roman" panose="02020603050405020304" pitchFamily="18" charset="0"/>
              </a:rPr>
              <a:t>		       - </a:t>
            </a:r>
            <a:r>
              <a:rPr lang="el-GR" sz="2200" dirty="0" err="1">
                <a:ea typeface="Times New Roman" panose="02020603050405020304" pitchFamily="18" charset="0"/>
              </a:rPr>
              <a:t>Στρογγυλο</a:t>
            </a:r>
            <a:r>
              <a:rPr lang="el-GR" sz="2200" dirty="0">
                <a:ea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200" dirty="0">
                <a:ea typeface="Times New Roman" panose="02020603050405020304" pitchFamily="18" charset="0"/>
              </a:rPr>
              <a:t> 		                  - Πρόσθιο					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200" dirty="0">
                <a:ea typeface="Times New Roman" panose="02020603050405020304" pitchFamily="18" charset="0"/>
              </a:rPr>
              <a:t>                                                   + </a:t>
            </a:r>
            <a:r>
              <a:rPr lang="el-GR" sz="2200" dirty="0" err="1">
                <a:ea typeface="Times New Roman" panose="02020603050405020304" pitchFamily="18" charset="0"/>
              </a:rPr>
              <a:t>Κορωνιδικό</a:t>
            </a:r>
            <a:r>
              <a:rPr lang="el-GR" sz="2200" dirty="0">
                <a:ea typeface="Times New Roman" panose="02020603050405020304" pitchFamily="18" charset="0"/>
              </a:rPr>
              <a:t>	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200" dirty="0">
                <a:ea typeface="Times New Roman" panose="02020603050405020304" pitchFamily="18" charset="0"/>
              </a:rPr>
              <a:t>                                                   - Οπίσθιο</a:t>
            </a:r>
            <a:r>
              <a:rPr lang="el-GR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endParaRPr lang="el-GR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sz="2800" b="1" dirty="0"/>
          </a:p>
          <a:p>
            <a:pPr marL="0" indent="0" algn="just">
              <a:buNone/>
            </a:pPr>
            <a:endParaRPr lang="en-US" b="1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1795A9C9-1E3F-BD96-B98F-E8842444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227" y="195207"/>
            <a:ext cx="10058400" cy="981186"/>
          </a:xfrm>
        </p:spPr>
        <p:txBody>
          <a:bodyPr>
            <a:normAutofit/>
          </a:bodyPr>
          <a:lstStyle/>
          <a:p>
            <a:pPr algn="ctr"/>
            <a:r>
              <a:rPr lang="el-GR" sz="3600" dirty="0"/>
              <a:t>ΑΝΑΠΑΡΑΣΤΑΣΗ ΦΩΝΟΛΟΓΙΚΩΝ ΦΑΙΝΟΜΕΝΩΝ</a:t>
            </a:r>
          </a:p>
        </p:txBody>
      </p:sp>
      <p:sp>
        <p:nvSpPr>
          <p:cNvPr id="5" name="Αριστερή αγκύλη 5">
            <a:extLst>
              <a:ext uri="{FF2B5EF4-FFF2-40B4-BE49-F238E27FC236}">
                <a16:creationId xmlns:a16="http://schemas.microsoft.com/office/drawing/2014/main" id="{5DFFA578-9790-33E7-EF05-E395BA8F67A5}"/>
              </a:ext>
            </a:extLst>
          </p:cNvPr>
          <p:cNvSpPr/>
          <p:nvPr/>
        </p:nvSpPr>
        <p:spPr>
          <a:xfrm>
            <a:off x="2733638" y="2282477"/>
            <a:ext cx="278296" cy="3776870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Αριστερή αγκύλη 5">
            <a:extLst>
              <a:ext uri="{FF2B5EF4-FFF2-40B4-BE49-F238E27FC236}">
                <a16:creationId xmlns:a16="http://schemas.microsoft.com/office/drawing/2014/main" id="{9F65C762-E866-78C8-D380-B6116D03720A}"/>
              </a:ext>
            </a:extLst>
          </p:cNvPr>
          <p:cNvSpPr/>
          <p:nvPr/>
        </p:nvSpPr>
        <p:spPr>
          <a:xfrm rot="10800000">
            <a:off x="5258932" y="2282477"/>
            <a:ext cx="278296" cy="3776870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" name="Ευθεία γραμμή σύνδεσης 3">
            <a:extLst>
              <a:ext uri="{FF2B5EF4-FFF2-40B4-BE49-F238E27FC236}">
                <a16:creationId xmlns:a16="http://schemas.microsoft.com/office/drawing/2014/main" id="{7A3E55EA-9CFC-C658-4FC7-52804215C6D8}"/>
              </a:ext>
            </a:extLst>
          </p:cNvPr>
          <p:cNvCxnSpPr>
            <a:cxnSpLocks/>
          </p:cNvCxnSpPr>
          <p:nvPr/>
        </p:nvCxnSpPr>
        <p:spPr>
          <a:xfrm flipH="1">
            <a:off x="5817704" y="2041100"/>
            <a:ext cx="556591" cy="46216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Αριστερή αγκύλη 5">
            <a:extLst>
              <a:ext uri="{FF2B5EF4-FFF2-40B4-BE49-F238E27FC236}">
                <a16:creationId xmlns:a16="http://schemas.microsoft.com/office/drawing/2014/main" id="{194BC4B8-3269-176C-6C5E-ECAE4712C9B2}"/>
              </a:ext>
            </a:extLst>
          </p:cNvPr>
          <p:cNvSpPr/>
          <p:nvPr/>
        </p:nvSpPr>
        <p:spPr>
          <a:xfrm>
            <a:off x="6515623" y="2662177"/>
            <a:ext cx="278296" cy="2558006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Αριστερή αγκύλη 5">
            <a:extLst>
              <a:ext uri="{FF2B5EF4-FFF2-40B4-BE49-F238E27FC236}">
                <a16:creationId xmlns:a16="http://schemas.microsoft.com/office/drawing/2014/main" id="{AE75B75B-0531-00CC-7898-E459BD55E219}"/>
              </a:ext>
            </a:extLst>
          </p:cNvPr>
          <p:cNvSpPr/>
          <p:nvPr/>
        </p:nvSpPr>
        <p:spPr>
          <a:xfrm rot="10800000">
            <a:off x="7998527" y="2662174"/>
            <a:ext cx="278296" cy="2558007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Αριστερή αγκύλη 5">
            <a:extLst>
              <a:ext uri="{FF2B5EF4-FFF2-40B4-BE49-F238E27FC236}">
                <a16:creationId xmlns:a16="http://schemas.microsoft.com/office/drawing/2014/main" id="{3D9DE574-1B17-F4C3-94E9-7B266F1DCE04}"/>
              </a:ext>
            </a:extLst>
          </p:cNvPr>
          <p:cNvSpPr/>
          <p:nvPr/>
        </p:nvSpPr>
        <p:spPr>
          <a:xfrm rot="10800000">
            <a:off x="11007440" y="2662171"/>
            <a:ext cx="278296" cy="2558007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Αριστερή αγκύλη 5">
            <a:extLst>
              <a:ext uri="{FF2B5EF4-FFF2-40B4-BE49-F238E27FC236}">
                <a16:creationId xmlns:a16="http://schemas.microsoft.com/office/drawing/2014/main" id="{7505A6C3-0E60-E5DD-0A71-3C83506E9AEF}"/>
              </a:ext>
            </a:extLst>
          </p:cNvPr>
          <p:cNvSpPr/>
          <p:nvPr/>
        </p:nvSpPr>
        <p:spPr>
          <a:xfrm>
            <a:off x="9622758" y="2662174"/>
            <a:ext cx="278296" cy="2685330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Ευθεία γραμμή σύνδεσης 9">
            <a:extLst>
              <a:ext uri="{FF2B5EF4-FFF2-40B4-BE49-F238E27FC236}">
                <a16:creationId xmlns:a16="http://schemas.microsoft.com/office/drawing/2014/main" id="{E0C9B0A1-8BCB-1B8E-6796-DC3152491244}"/>
              </a:ext>
            </a:extLst>
          </p:cNvPr>
          <p:cNvCxnSpPr/>
          <p:nvPr/>
        </p:nvCxnSpPr>
        <p:spPr>
          <a:xfrm>
            <a:off x="8535485" y="5477616"/>
            <a:ext cx="984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0499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070D7-9F96-A49D-C45C-801169E4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ασκησεισ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558C-46B9-1085-134E-6A70DBB77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408" y="1812943"/>
            <a:ext cx="3351180" cy="4560425"/>
          </a:xfrm>
        </p:spPr>
        <p:txBody>
          <a:bodyPr>
            <a:normAutofit fontScale="92500" lnSpcReduction="20000"/>
          </a:bodyPr>
          <a:lstStyle/>
          <a:p>
            <a:pPr marL="0" marR="0" algn="just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α)[pono –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simbono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], 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β)[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pasxo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simbasxo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], 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/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γ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)[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pino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simbino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 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/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δ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)[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tino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sindino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],</a:t>
            </a:r>
          </a:p>
          <a:p>
            <a:pPr marL="0" marR="0" algn="just"/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ε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)[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terjazo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sinderjazo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], 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/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στ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)[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trof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ι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–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sindrof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)], 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/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ζ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)[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kolo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siŋgolo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], 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/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η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)[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krato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siŋgrato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], </a:t>
            </a:r>
          </a:p>
          <a:p>
            <a:pPr marL="0" marR="0" algn="just"/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θ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)[kalo –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siŋgalo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], 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/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ι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)[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aδo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sinaδo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], 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/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ι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α)[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sinexo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],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ι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β) [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orio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sinoro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], 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/>
            <a:r>
              <a:rPr lang="el-G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ιγ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)[kino -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ɲɟino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1876B4-729E-D97D-A98F-1EA9A25643C5}"/>
              </a:ext>
            </a:extLst>
          </p:cNvPr>
          <p:cNvSpPr txBox="1"/>
          <p:nvPr/>
        </p:nvSpPr>
        <p:spPr>
          <a:xfrm>
            <a:off x="4791919" y="1979271"/>
            <a:ext cx="67133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/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α) Σε ποιες από τις παραπάνω περιπτώσεις έχουμε την εμφάνιση φωνολογικών φαινομένων; </a:t>
            </a:r>
          </a:p>
          <a:p>
            <a:pPr marL="0" marR="0" algn="just"/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/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β)Ποια φωνολογικά </a:t>
            </a:r>
            <a:r>
              <a:rPr lang="el-G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φαινόµενα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είναι υπεύθυνα για τις διαφορετικές </a:t>
            </a:r>
            <a:r>
              <a:rPr lang="el-G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πραγµατώσεις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του</a:t>
            </a:r>
            <a:r>
              <a:rPr lang="el-G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τελευταίου </a:t>
            </a:r>
            <a:r>
              <a:rPr lang="el-G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υποκείµενου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l-G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τεµαχίου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του </a:t>
            </a:r>
            <a:r>
              <a:rPr lang="el-G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προθήµατος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και του πρώτου </a:t>
            </a:r>
            <a:r>
              <a:rPr lang="el-G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υποκείµενου</a:t>
            </a:r>
            <a:r>
              <a:rPr lang="el-G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l-G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τεµαχίου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του </a:t>
            </a:r>
            <a:r>
              <a:rPr lang="el-G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θέµατος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στα παραπάνω </a:t>
            </a:r>
            <a:r>
              <a:rPr lang="el-G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παραδείγµατα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</a:t>
            </a:r>
          </a:p>
          <a:p>
            <a:pPr marL="0" marR="0" algn="just"/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/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γ)Αποδώστε με τον κατάλληλο φορμαλισμό τα παραπάνω φωνολογικά φαινόμενα.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52382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CB617-B3D4-3828-A1CE-7D2CD4C73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CBB8C5-A91B-DF86-10F2-9195EADBF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073" y="761575"/>
            <a:ext cx="11290851" cy="5874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l-G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μμένουσα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μερική αφομοίωση των άηχων κλειστών συμφώνων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  &gt; 	Β                   /		        Γ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Συλλαβικό						         - Συλλαβικό 		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Συμφωνικό					        + Συμφωνικό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Αντηχητικό					        + Αντηχητικό 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Ρινικό						</a:t>
            </a:r>
            <a:r>
              <a:rPr lang="el-GR" sz="2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+ Ρινικό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Πλευρικό						        - Πλευρικό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l-GR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Άφεση	    		        		 	        - </a:t>
            </a:r>
            <a:r>
              <a:rPr lang="el-GR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Άφεση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Ηχηρό		     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[+ Ηχηρό] 		        </a:t>
            </a:r>
            <a:r>
              <a:rPr lang="el-GR" sz="2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Ηχηρό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Εξακολουθητικό					        - Εξακολουθητικό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Τραχύ						        - Τραχύ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			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Αριστερή αγκύλη 5">
            <a:extLst>
              <a:ext uri="{FF2B5EF4-FFF2-40B4-BE49-F238E27FC236}">
                <a16:creationId xmlns:a16="http://schemas.microsoft.com/office/drawing/2014/main" id="{356FDEA4-FC74-CE8C-3855-5F547EBE7C78}"/>
              </a:ext>
            </a:extLst>
          </p:cNvPr>
          <p:cNvSpPr/>
          <p:nvPr/>
        </p:nvSpPr>
        <p:spPr>
          <a:xfrm>
            <a:off x="1113182" y="2166730"/>
            <a:ext cx="278296" cy="3776870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εξιά αγκύλη 8">
            <a:extLst>
              <a:ext uri="{FF2B5EF4-FFF2-40B4-BE49-F238E27FC236}">
                <a16:creationId xmlns:a16="http://schemas.microsoft.com/office/drawing/2014/main" id="{7306ED67-5B24-FAE7-460B-5125CC11EFDF}"/>
              </a:ext>
            </a:extLst>
          </p:cNvPr>
          <p:cNvSpPr/>
          <p:nvPr/>
        </p:nvSpPr>
        <p:spPr>
          <a:xfrm>
            <a:off x="3412435" y="2166730"/>
            <a:ext cx="327992" cy="3776870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922E00FB-6AEA-4A2B-2EF8-35F1CBC1DE1C}"/>
              </a:ext>
            </a:extLst>
          </p:cNvPr>
          <p:cNvCxnSpPr>
            <a:cxnSpLocks/>
          </p:cNvCxnSpPr>
          <p:nvPr/>
        </p:nvCxnSpPr>
        <p:spPr>
          <a:xfrm flipH="1">
            <a:off x="6821074" y="2122342"/>
            <a:ext cx="556591" cy="46216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Αριστερή αγκύλη 4">
            <a:extLst>
              <a:ext uri="{FF2B5EF4-FFF2-40B4-BE49-F238E27FC236}">
                <a16:creationId xmlns:a16="http://schemas.microsoft.com/office/drawing/2014/main" id="{72F1ED90-7962-8534-D5E8-6DB062515852}"/>
              </a:ext>
            </a:extLst>
          </p:cNvPr>
          <p:cNvSpPr/>
          <p:nvPr/>
        </p:nvSpPr>
        <p:spPr>
          <a:xfrm>
            <a:off x="7759440" y="2398518"/>
            <a:ext cx="278296" cy="3545081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Δεξιά αγκύλη 7">
            <a:extLst>
              <a:ext uri="{FF2B5EF4-FFF2-40B4-BE49-F238E27FC236}">
                <a16:creationId xmlns:a16="http://schemas.microsoft.com/office/drawing/2014/main" id="{A4F6CACD-E52F-9ACD-82EF-5CD1EC3D3531}"/>
              </a:ext>
            </a:extLst>
          </p:cNvPr>
          <p:cNvSpPr/>
          <p:nvPr/>
        </p:nvSpPr>
        <p:spPr>
          <a:xfrm>
            <a:off x="10015571" y="2398517"/>
            <a:ext cx="327992" cy="3545081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05A0EAB4-71C1-47A3-558D-9596B46A6225}"/>
              </a:ext>
            </a:extLst>
          </p:cNvPr>
          <p:cNvCxnSpPr/>
          <p:nvPr/>
        </p:nvCxnSpPr>
        <p:spPr>
          <a:xfrm>
            <a:off x="10733200" y="5194037"/>
            <a:ext cx="984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11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r>
              <a:rPr lang="el-GR" sz="3200" dirty="0"/>
              <a:t>ΠΡΩΤΗ ΥΠΟΘΕΣΗ των απαρχών της Φωνολογίας:</a:t>
            </a:r>
          </a:p>
          <a:p>
            <a:endParaRPr lang="el-GR" sz="3200" dirty="0"/>
          </a:p>
          <a:p>
            <a:r>
              <a:rPr lang="el-GR" sz="3200" dirty="0"/>
              <a:t>ΟΛΟΙ οι ήχοι που παράγει ένας φυσικός ομιλητής, ενώνονται με όλους τους υπόλοιπους ήχους, ως εφαρμογή της αρχής της Οικονομίας</a:t>
            </a:r>
          </a:p>
          <a:p>
            <a:endParaRPr lang="el-GR" sz="3200" dirty="0"/>
          </a:p>
          <a:p>
            <a:r>
              <a:rPr lang="el-GR" sz="3200" dirty="0"/>
              <a:t>ΌΧΙ ΑΚΡΙΒΩΣ!!!! : π.χ. [</a:t>
            </a:r>
            <a:r>
              <a:rPr lang="en-US" sz="3200" dirty="0" err="1"/>
              <a:t>okam</a:t>
            </a:r>
            <a:r>
              <a:rPr lang="en-US" sz="3200" dirty="0"/>
              <a:t>], [</a:t>
            </a:r>
            <a:r>
              <a:rPr lang="en-US" sz="3200" dirty="0" err="1"/>
              <a:t>omak</a:t>
            </a:r>
            <a:r>
              <a:rPr lang="en-US" sz="3200" dirty="0"/>
              <a:t>], [</a:t>
            </a:r>
            <a:r>
              <a:rPr lang="en-US" sz="3200" dirty="0" err="1"/>
              <a:t>oamk</a:t>
            </a:r>
            <a:r>
              <a:rPr lang="en-US" sz="3200" dirty="0"/>
              <a:t>], [</a:t>
            </a:r>
            <a:r>
              <a:rPr lang="en-US" sz="3200" dirty="0" err="1"/>
              <a:t>aokm</a:t>
            </a:r>
            <a:r>
              <a:rPr lang="en-US" sz="3200" dirty="0"/>
              <a:t>], [</a:t>
            </a:r>
            <a:r>
              <a:rPr lang="en-US" sz="3200" dirty="0" err="1"/>
              <a:t>kmao</a:t>
            </a:r>
            <a:r>
              <a:rPr lang="en-US" sz="3200" dirty="0"/>
              <a:t>], [</a:t>
            </a:r>
            <a:r>
              <a:rPr lang="en-US" sz="3200" dirty="0" err="1"/>
              <a:t>mkoa</a:t>
            </a:r>
            <a:r>
              <a:rPr lang="en-US" sz="3200" dirty="0"/>
              <a:t>], [</a:t>
            </a:r>
            <a:r>
              <a:rPr lang="en-US" sz="3200" dirty="0" err="1"/>
              <a:t>kmoa</a:t>
            </a:r>
            <a:r>
              <a:rPr lang="en-US" sz="3200" dirty="0"/>
              <a:t>], [</a:t>
            </a:r>
            <a:r>
              <a:rPr lang="en-US" sz="3200" dirty="0" err="1"/>
              <a:t>akmo</a:t>
            </a:r>
            <a:r>
              <a:rPr lang="en-US" sz="3200" dirty="0"/>
              <a:t>]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63350355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076CE-A91A-9F47-E31B-E56DC7E37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34804-FCAB-51BE-AC3D-20F2C6EE8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031652"/>
            <a:ext cx="10058400" cy="561221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Προκαταβολική μερική αφομοίωση των άηχων κλειστών συμφώνων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 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			        Γ	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Συλλαβικό					 	- Συλλαβικό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Συμφωνικό						 + Συμφωνικό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Αντηχητικό				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 	-  Αντηχητικό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Ρινικό				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Ρινικό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Πλευρικό				 		- Πλευρικό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l-G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Άφεση	    	         </a:t>
            </a:r>
            <a:r>
              <a:rPr lang="el-GR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α. πρόσθιο          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 	- </a:t>
            </a:r>
            <a:r>
              <a:rPr lang="el-G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Άφεση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Ηχηρό		 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l-GR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β. </a:t>
            </a:r>
            <a:r>
              <a:rPr lang="el-GR" sz="20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Ηχηρό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Εξακολουθητικό	         </a:t>
            </a:r>
            <a:r>
              <a:rPr lang="el-GR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γ. οπίσθιο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	- Εξακολουθητικό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Τραχύ					 	- Τραχύ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l-GR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Πρόσθιο					 	 α. Πρόσθιο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+ </a:t>
            </a:r>
            <a:r>
              <a:rPr lang="el-GR" sz="20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r>
              <a:rPr lang="el-GR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			 β. </a:t>
            </a:r>
            <a:r>
              <a:rPr lang="el-GR" sz="20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endParaRPr lang="el-GR" sz="20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- Οπίσθιο						 γ.  </a:t>
            </a:r>
            <a:r>
              <a:rPr lang="el-GR" sz="20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Οπισθιο</a:t>
            </a:r>
            <a:endParaRPr lang="el-GR" sz="20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Αριστερή αγκύλη 5">
            <a:extLst>
              <a:ext uri="{FF2B5EF4-FFF2-40B4-BE49-F238E27FC236}">
                <a16:creationId xmlns:a16="http://schemas.microsoft.com/office/drawing/2014/main" id="{32FDDF46-BD9A-0F12-83F7-3189EE5EAEC3}"/>
              </a:ext>
            </a:extLst>
          </p:cNvPr>
          <p:cNvSpPr/>
          <p:nvPr/>
        </p:nvSpPr>
        <p:spPr>
          <a:xfrm>
            <a:off x="1182630" y="2328776"/>
            <a:ext cx="278296" cy="3776870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Αριστερή αγκύλη 5">
            <a:extLst>
              <a:ext uri="{FF2B5EF4-FFF2-40B4-BE49-F238E27FC236}">
                <a16:creationId xmlns:a16="http://schemas.microsoft.com/office/drawing/2014/main" id="{7A5BDEF8-53C0-D561-E8DE-5F9BB8CCC44E}"/>
              </a:ext>
            </a:extLst>
          </p:cNvPr>
          <p:cNvSpPr/>
          <p:nvPr/>
        </p:nvSpPr>
        <p:spPr>
          <a:xfrm rot="10800000">
            <a:off x="3127177" y="2328776"/>
            <a:ext cx="278296" cy="3776870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Αριστερή αγκύλη 5">
            <a:extLst>
              <a:ext uri="{FF2B5EF4-FFF2-40B4-BE49-F238E27FC236}">
                <a16:creationId xmlns:a16="http://schemas.microsoft.com/office/drawing/2014/main" id="{499A094F-902A-6956-DA33-816B27E45A45}"/>
              </a:ext>
            </a:extLst>
          </p:cNvPr>
          <p:cNvSpPr/>
          <p:nvPr/>
        </p:nvSpPr>
        <p:spPr>
          <a:xfrm>
            <a:off x="7300853" y="2328776"/>
            <a:ext cx="278296" cy="3776870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Αριστερή αγκύλη 5">
            <a:extLst>
              <a:ext uri="{FF2B5EF4-FFF2-40B4-BE49-F238E27FC236}">
                <a16:creationId xmlns:a16="http://schemas.microsoft.com/office/drawing/2014/main" id="{79848F6A-DDD0-068A-55E6-B39836CEE72F}"/>
              </a:ext>
            </a:extLst>
          </p:cNvPr>
          <p:cNvSpPr/>
          <p:nvPr/>
        </p:nvSpPr>
        <p:spPr>
          <a:xfrm rot="10800000">
            <a:off x="9220419" y="2328776"/>
            <a:ext cx="278296" cy="3776870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Ευθεία γραμμή σύνδεσης 3">
            <a:extLst>
              <a:ext uri="{FF2B5EF4-FFF2-40B4-BE49-F238E27FC236}">
                <a16:creationId xmlns:a16="http://schemas.microsoft.com/office/drawing/2014/main" id="{409700C4-02D2-D92D-8B6C-315494CCD5CA}"/>
              </a:ext>
            </a:extLst>
          </p:cNvPr>
          <p:cNvCxnSpPr>
            <a:cxnSpLocks/>
          </p:cNvCxnSpPr>
          <p:nvPr/>
        </p:nvCxnSpPr>
        <p:spPr>
          <a:xfrm flipH="1">
            <a:off x="5824773" y="2063304"/>
            <a:ext cx="497209" cy="446475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Ευθεία γραμμή σύνδεσης 9">
            <a:extLst>
              <a:ext uri="{FF2B5EF4-FFF2-40B4-BE49-F238E27FC236}">
                <a16:creationId xmlns:a16="http://schemas.microsoft.com/office/drawing/2014/main" id="{9B23AF00-95E4-CA8F-E78F-C63F9033A313}"/>
              </a:ext>
            </a:extLst>
          </p:cNvPr>
          <p:cNvCxnSpPr/>
          <p:nvPr/>
        </p:nvCxnSpPr>
        <p:spPr>
          <a:xfrm>
            <a:off x="6174250" y="6091075"/>
            <a:ext cx="984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71860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9A8C-D1D1-F342-730F-48DF2DD0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ασκησεισ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E25EF-A6D9-D9F6-6927-B2B746489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10" y="1689904"/>
            <a:ext cx="5324355" cy="5168096"/>
          </a:xfrm>
        </p:spPr>
        <p:txBody>
          <a:bodyPr>
            <a:normAutofit fontScale="92500" lnSpcReduction="10000"/>
          </a:bodyPr>
          <a:lstStyle/>
          <a:p>
            <a:pPr marL="0" marR="0"/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1)[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dog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dogz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 «σκυλί – σκυλιά», </a:t>
            </a:r>
          </a:p>
          <a:p>
            <a:pPr marL="0" marR="0"/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2) [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lab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labz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 «εργαστήριο – εργαστήρια»,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3) [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bed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bedz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 «κρεβάτι – κρεβάτια», </a:t>
            </a:r>
          </a:p>
          <a:p>
            <a:pPr marL="0" marR="0"/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4) [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rei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reiz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 «ακτίνα – ακτίνες»,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5)[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kau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kauz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 «αγελάδα – αγελάδες», </a:t>
            </a:r>
          </a:p>
          <a:p>
            <a:pPr marL="0" marR="0"/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6)[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el-G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ò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–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el-G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ò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 «</a:t>
            </a:r>
            <a:r>
              <a:rPr lang="el-G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νόµος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l-G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νόµοι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»,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7)[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park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parks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 πάρκο – πάρκα», </a:t>
            </a:r>
          </a:p>
          <a:p>
            <a:pPr marL="0" marR="0"/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8)[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lap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laps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 «αγκαλιά – αγκαλιές»,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9)[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cat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cats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 «γάτα – γάτες», </a:t>
            </a:r>
          </a:p>
          <a:p>
            <a:pPr marL="0" marR="0"/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10)[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vz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 «φύλο – φύλα»,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11)[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ι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naivz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 «µ</a:t>
            </a:r>
            <a:r>
              <a:rPr lang="el-G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αχαίρι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µ</a:t>
            </a:r>
            <a:r>
              <a:rPr lang="el-G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αχαίρια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», </a:t>
            </a:r>
          </a:p>
          <a:p>
            <a:pPr marL="0" marR="0"/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12)[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arkaiv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arkaivz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 « αρχείο – αρχεία»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13)[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el-G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ä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el-G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ä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l-G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ë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 «λεωφορείο – λεωφορεία», </a:t>
            </a:r>
          </a:p>
          <a:p>
            <a:pPr marL="0" marR="0"/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14)[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rouz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rouz</a:t>
            </a:r>
            <a:r>
              <a:rPr lang="el-G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ë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</a:t>
            </a:r>
            <a:r>
              <a:rPr lang="el-G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«τριαντάφυλλο – τριαντάφυλλα».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3D93FE-123A-7158-B307-F57E3B70C4D0}"/>
              </a:ext>
            </a:extLst>
          </p:cNvPr>
          <p:cNvSpPr txBox="1"/>
          <p:nvPr/>
        </p:nvSpPr>
        <p:spPr>
          <a:xfrm>
            <a:off x="5960962" y="1689904"/>
            <a:ext cx="58683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/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α)Σε ποιες από τις παραπάνω περιπτώσεις έχουμε την εμφάνιση φωνολογικών φαινομένων;</a:t>
            </a:r>
          </a:p>
          <a:p>
            <a:pPr marL="0" marR="0" algn="just"/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/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β)Ποιο φωνολογικά </a:t>
            </a:r>
            <a:r>
              <a:rPr lang="el-G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φαινόµενα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είναι υπεύθυνα για τις διαφορετικές </a:t>
            </a:r>
            <a:r>
              <a:rPr lang="el-G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πραγµατώσεις</a:t>
            </a:r>
            <a:r>
              <a:rPr lang="el-G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µ</a:t>
            </a:r>
            <a:r>
              <a:rPr lang="el-G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ορφήµατος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του πληθυντικού </a:t>
            </a:r>
            <a:r>
              <a:rPr lang="el-G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αριθµού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</a:t>
            </a:r>
          </a:p>
          <a:p>
            <a:pPr marL="0" marR="0" algn="just"/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/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γ) Αποδώστε με τον κατάλληλο φορμαλισμό τα παραπάνω φωνολογικά φαινόμενα.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55812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BF56E-2A36-0CD4-8E32-2BB220D1B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787078"/>
            <a:ext cx="10058400" cy="5385122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l-GR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μμένουσα</a:t>
            </a:r>
            <a:r>
              <a:rPr lang="el-G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μερική αφομοίωση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του [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z]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45A1AF-E8F3-9DF3-AD0F-9C99256BBC58}"/>
              </a:ext>
            </a:extLst>
          </p:cNvPr>
          <p:cNvSpPr txBox="1"/>
          <p:nvPr/>
        </p:nvSpPr>
        <p:spPr>
          <a:xfrm>
            <a:off x="1069848" y="1828800"/>
            <a:ext cx="69629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</a:t>
            </a:r>
            <a:r>
              <a:rPr lang="el-GR" dirty="0"/>
              <a:t>  Α                                          Β</a:t>
            </a:r>
          </a:p>
          <a:p>
            <a:endParaRPr lang="el-GR" dirty="0"/>
          </a:p>
          <a:p>
            <a:r>
              <a:rPr lang="en-US" dirty="0"/>
              <a:t>   -  </a:t>
            </a:r>
            <a:r>
              <a:rPr lang="el-GR" dirty="0"/>
              <a:t>Συλλαβικό</a:t>
            </a:r>
          </a:p>
          <a:p>
            <a:r>
              <a:rPr lang="en-US" dirty="0"/>
              <a:t>   </a:t>
            </a:r>
            <a:r>
              <a:rPr lang="el-GR" dirty="0"/>
              <a:t>+  Συμφωνικό</a:t>
            </a:r>
          </a:p>
          <a:p>
            <a:r>
              <a:rPr lang="en-US" dirty="0"/>
              <a:t>   -  </a:t>
            </a:r>
            <a:r>
              <a:rPr lang="el-GR" dirty="0"/>
              <a:t>Αντηχητικό</a:t>
            </a:r>
            <a:r>
              <a:rPr lang="el-GR" sz="1800" dirty="0">
                <a:ea typeface="Times New Roman" panose="02020603050405020304" pitchFamily="18" charset="0"/>
              </a:rPr>
              <a:t>  </a:t>
            </a:r>
            <a:endParaRPr lang="en-US" sz="1800" dirty="0">
              <a:ea typeface="Times New Roman" panose="02020603050405020304" pitchFamily="18" charset="0"/>
            </a:endParaRPr>
          </a:p>
          <a:p>
            <a:r>
              <a:rPr lang="en-US" sz="1800" dirty="0">
                <a:ea typeface="Times New Roman" panose="02020603050405020304" pitchFamily="18" charset="0"/>
              </a:rPr>
              <a:t>   </a:t>
            </a:r>
            <a:r>
              <a:rPr lang="el-GR" sz="1800" dirty="0">
                <a:ea typeface="Times New Roman" panose="02020603050405020304" pitchFamily="18" charset="0"/>
              </a:rPr>
              <a:t>-  Ρινικό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1800" dirty="0">
                <a:ea typeface="Times New Roman" panose="02020603050405020304" pitchFamily="18" charset="0"/>
              </a:rPr>
              <a:t>   - Πλευρικό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ea typeface="Times New Roman" panose="02020603050405020304" pitchFamily="18" charset="0"/>
              </a:rPr>
              <a:t>  </a:t>
            </a:r>
            <a:r>
              <a:rPr lang="el-GR" sz="1800" dirty="0">
                <a:ea typeface="Times New Roman" panose="02020603050405020304" pitchFamily="18" charset="0"/>
              </a:rPr>
              <a:t> - 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l-GR" sz="1800" dirty="0" err="1">
                <a:ea typeface="Times New Roman" panose="02020603050405020304" pitchFamily="18" charset="0"/>
              </a:rPr>
              <a:t>Βρ</a:t>
            </a:r>
            <a:r>
              <a:rPr lang="el-GR" sz="1800" dirty="0">
                <a:ea typeface="Times New Roman" panose="02020603050405020304" pitchFamily="18" charset="0"/>
              </a:rPr>
              <a:t>. Άφεση	    	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1800" dirty="0">
                <a:ea typeface="Times New Roman" panose="02020603050405020304" pitchFamily="18" charset="0"/>
              </a:rPr>
              <a:t>   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sz="1800" dirty="0">
                <a:ea typeface="Times New Roman" panose="02020603050405020304" pitchFamily="18" charset="0"/>
              </a:rPr>
              <a:t>+ </a:t>
            </a:r>
            <a:r>
              <a:rPr lang="el-GR" sz="1800" dirty="0">
                <a:ea typeface="Times New Roman" panose="02020603050405020304" pitchFamily="18" charset="0"/>
              </a:rPr>
              <a:t> Ηχηρό		 </a:t>
            </a:r>
            <a:r>
              <a:rPr lang="en-US" sz="1800" dirty="0">
                <a:ea typeface="Times New Roman" panose="02020603050405020304" pitchFamily="18" charset="0"/>
              </a:rPr>
              <a:t>&gt;      - </a:t>
            </a:r>
            <a:r>
              <a:rPr lang="el-GR" sz="1800" dirty="0">
                <a:ea typeface="Times New Roman" panose="02020603050405020304" pitchFamily="18" charset="0"/>
              </a:rPr>
              <a:t>Ηχηρό  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1800" dirty="0">
                <a:ea typeface="Times New Roman" panose="02020603050405020304" pitchFamily="18" charset="0"/>
              </a:rPr>
              <a:t>    </a:t>
            </a:r>
            <a:r>
              <a:rPr lang="en-US" sz="1800" dirty="0">
                <a:ea typeface="Times New Roman" panose="02020603050405020304" pitchFamily="18" charset="0"/>
              </a:rPr>
              <a:t>+</a:t>
            </a:r>
            <a:r>
              <a:rPr lang="el-GR" sz="1800" dirty="0">
                <a:ea typeface="Times New Roman" panose="02020603050405020304" pitchFamily="18" charset="0"/>
              </a:rPr>
              <a:t> 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l-GR" sz="1800" dirty="0">
                <a:ea typeface="Times New Roman" panose="02020603050405020304" pitchFamily="18" charset="0"/>
              </a:rPr>
              <a:t>Εξακολουθητικό	                 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1800" dirty="0">
                <a:ea typeface="Times New Roman" panose="02020603050405020304" pitchFamily="18" charset="0"/>
              </a:rPr>
              <a:t>     +  Τραχύ	                                   </a:t>
            </a:r>
            <a:endParaRPr lang="en-US" dirty="0"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800" dirty="0">
                <a:ea typeface="Times New Roman" panose="02020603050405020304" pitchFamily="18" charset="0"/>
              </a:rPr>
              <a:t>    </a:t>
            </a:r>
            <a:r>
              <a:rPr lang="el-GR" dirty="0">
                <a:ea typeface="Times New Roman" panose="02020603050405020304" pitchFamily="18" charset="0"/>
              </a:rPr>
              <a:t>+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l-GR" sz="1800" dirty="0">
                <a:ea typeface="Times New Roman" panose="02020603050405020304" pitchFamily="18" charset="0"/>
              </a:rPr>
              <a:t>Πρόσθιο					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1800" dirty="0">
                <a:ea typeface="Times New Roman" panose="02020603050405020304" pitchFamily="18" charset="0"/>
              </a:rPr>
              <a:t>     + 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l-GR" sz="1800" dirty="0" err="1">
                <a:ea typeface="Times New Roman" panose="02020603050405020304" pitchFamily="18" charset="0"/>
              </a:rPr>
              <a:t>Κορωνιδικό</a:t>
            </a:r>
            <a:r>
              <a:rPr lang="el-GR" sz="1800" dirty="0">
                <a:ea typeface="Times New Roman" panose="02020603050405020304" pitchFamily="18" charset="0"/>
              </a:rPr>
              <a:t>	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1800" dirty="0">
                <a:ea typeface="Times New Roman" panose="02020603050405020304" pitchFamily="18" charset="0"/>
              </a:rPr>
              <a:t>      -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l-GR" sz="1800" dirty="0">
                <a:ea typeface="Times New Roman" panose="02020603050405020304" pitchFamily="18" charset="0"/>
              </a:rPr>
              <a:t> Οπίσθιο</a:t>
            </a:r>
            <a:r>
              <a:rPr lang="el-GR" sz="1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l-GR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5" name="Αριστερή αγκύλη 5">
            <a:extLst>
              <a:ext uri="{FF2B5EF4-FFF2-40B4-BE49-F238E27FC236}">
                <a16:creationId xmlns:a16="http://schemas.microsoft.com/office/drawing/2014/main" id="{66338ACF-9F5A-A2DD-FF0D-136BD951D4E4}"/>
              </a:ext>
            </a:extLst>
          </p:cNvPr>
          <p:cNvSpPr/>
          <p:nvPr/>
        </p:nvSpPr>
        <p:spPr>
          <a:xfrm>
            <a:off x="1182630" y="2328776"/>
            <a:ext cx="278296" cy="3776870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Αριστερή αγκύλη 5">
            <a:extLst>
              <a:ext uri="{FF2B5EF4-FFF2-40B4-BE49-F238E27FC236}">
                <a16:creationId xmlns:a16="http://schemas.microsoft.com/office/drawing/2014/main" id="{8FC686CA-3402-1259-E1FD-06C6AD5DAA50}"/>
              </a:ext>
            </a:extLst>
          </p:cNvPr>
          <p:cNvSpPr/>
          <p:nvPr/>
        </p:nvSpPr>
        <p:spPr>
          <a:xfrm rot="10800000">
            <a:off x="3175405" y="2314012"/>
            <a:ext cx="278296" cy="3776870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" name="Ευθεία γραμμή σύνδεσης 3">
            <a:extLst>
              <a:ext uri="{FF2B5EF4-FFF2-40B4-BE49-F238E27FC236}">
                <a16:creationId xmlns:a16="http://schemas.microsoft.com/office/drawing/2014/main" id="{2B85DE41-3A3E-B842-C50F-8362ABD497B1}"/>
              </a:ext>
            </a:extLst>
          </p:cNvPr>
          <p:cNvCxnSpPr>
            <a:cxnSpLocks/>
          </p:cNvCxnSpPr>
          <p:nvPr/>
        </p:nvCxnSpPr>
        <p:spPr>
          <a:xfrm flipH="1">
            <a:off x="6096000" y="1606169"/>
            <a:ext cx="497209" cy="446475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3890482-A58B-2F4E-5D07-09C072CA0BDC}"/>
              </a:ext>
            </a:extLst>
          </p:cNvPr>
          <p:cNvSpPr txBox="1"/>
          <p:nvPr/>
        </p:nvSpPr>
        <p:spPr>
          <a:xfrm>
            <a:off x="7179031" y="1425204"/>
            <a:ext cx="417846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  <a:p>
            <a:r>
              <a:rPr lang="el-GR" dirty="0"/>
              <a:t>            Γ</a:t>
            </a:r>
          </a:p>
          <a:p>
            <a:endParaRPr lang="el-GR" dirty="0"/>
          </a:p>
          <a:p>
            <a:endParaRPr lang="el-GR" dirty="0"/>
          </a:p>
          <a:p>
            <a:r>
              <a:rPr lang="en-US" dirty="0"/>
              <a:t> -  </a:t>
            </a:r>
            <a:r>
              <a:rPr lang="el-GR" dirty="0"/>
              <a:t>Συλλαβικό</a:t>
            </a:r>
          </a:p>
          <a:p>
            <a:r>
              <a:rPr lang="en-US" dirty="0"/>
              <a:t>   </a:t>
            </a:r>
            <a:r>
              <a:rPr lang="el-GR" dirty="0"/>
              <a:t>+  Συμφωνικό</a:t>
            </a:r>
          </a:p>
          <a:p>
            <a:r>
              <a:rPr lang="en-US" dirty="0"/>
              <a:t>   -  </a:t>
            </a:r>
            <a:r>
              <a:rPr lang="el-GR" dirty="0"/>
              <a:t>Αντηχητικό</a:t>
            </a:r>
            <a:r>
              <a:rPr lang="el-GR" sz="1800" dirty="0">
                <a:ea typeface="Times New Roman" panose="02020603050405020304" pitchFamily="18" charset="0"/>
              </a:rPr>
              <a:t>  </a:t>
            </a:r>
            <a:endParaRPr lang="en-US" sz="1800" dirty="0">
              <a:ea typeface="Times New Roman" panose="02020603050405020304" pitchFamily="18" charset="0"/>
            </a:endParaRPr>
          </a:p>
          <a:p>
            <a:r>
              <a:rPr lang="en-US" sz="1800" dirty="0">
                <a:ea typeface="Times New Roman" panose="02020603050405020304" pitchFamily="18" charset="0"/>
              </a:rPr>
              <a:t>   </a:t>
            </a:r>
            <a:r>
              <a:rPr lang="el-GR" sz="1800" dirty="0">
                <a:ea typeface="Times New Roman" panose="02020603050405020304" pitchFamily="18" charset="0"/>
              </a:rPr>
              <a:t>-  Ρινικό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1800" dirty="0">
                <a:ea typeface="Times New Roman" panose="02020603050405020304" pitchFamily="18" charset="0"/>
              </a:rPr>
              <a:t>   - Πλευρικό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ea typeface="Times New Roman" panose="02020603050405020304" pitchFamily="18" charset="0"/>
              </a:rPr>
              <a:t>  </a:t>
            </a:r>
            <a:r>
              <a:rPr lang="el-GR" sz="1800" dirty="0">
                <a:ea typeface="Times New Roman" panose="02020603050405020304" pitchFamily="18" charset="0"/>
              </a:rPr>
              <a:t> - 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l-GR" sz="1800" dirty="0" err="1">
                <a:ea typeface="Times New Roman" panose="02020603050405020304" pitchFamily="18" charset="0"/>
              </a:rPr>
              <a:t>Βρ</a:t>
            </a:r>
            <a:r>
              <a:rPr lang="el-GR" sz="1800" dirty="0">
                <a:ea typeface="Times New Roman" panose="02020603050405020304" pitchFamily="18" charset="0"/>
              </a:rPr>
              <a:t>. Άφεση	    	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1800" dirty="0">
                <a:ea typeface="Times New Roman" panose="02020603050405020304" pitchFamily="18" charset="0"/>
              </a:rPr>
              <a:t>   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l-GR" sz="1800" dirty="0">
                <a:ea typeface="Times New Roman" panose="02020603050405020304" pitchFamily="18" charset="0"/>
              </a:rPr>
              <a:t>-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l-GR" sz="1800" dirty="0">
                <a:ea typeface="Times New Roman" panose="02020603050405020304" pitchFamily="18" charset="0"/>
              </a:rPr>
              <a:t> Ηχηρό		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1800" dirty="0">
                <a:ea typeface="Times New Roman" panose="02020603050405020304" pitchFamily="18" charset="0"/>
              </a:rPr>
              <a:t>- 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l-GR" sz="1800" dirty="0">
                <a:ea typeface="Times New Roman" panose="02020603050405020304" pitchFamily="18" charset="0"/>
              </a:rPr>
              <a:t>Εξακολουθητικό	                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1800" dirty="0">
                <a:ea typeface="Times New Roman" panose="02020603050405020304" pitchFamily="18" charset="0"/>
              </a:rPr>
              <a:t>     - Τραχύ	                                   </a:t>
            </a:r>
            <a:endParaRPr lang="en-US" dirty="0"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1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dirty="0"/>
          </a:p>
        </p:txBody>
      </p:sp>
      <p:sp>
        <p:nvSpPr>
          <p:cNvPr id="9" name="Αριστερή αγκύλη 5">
            <a:extLst>
              <a:ext uri="{FF2B5EF4-FFF2-40B4-BE49-F238E27FC236}">
                <a16:creationId xmlns:a16="http://schemas.microsoft.com/office/drawing/2014/main" id="{60EDA308-3B5C-6735-9F1A-FFBC207E4C47}"/>
              </a:ext>
            </a:extLst>
          </p:cNvPr>
          <p:cNvSpPr/>
          <p:nvPr/>
        </p:nvSpPr>
        <p:spPr>
          <a:xfrm>
            <a:off x="7125602" y="2314012"/>
            <a:ext cx="278296" cy="3054218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Αριστερή αγκύλη 5">
            <a:extLst>
              <a:ext uri="{FF2B5EF4-FFF2-40B4-BE49-F238E27FC236}">
                <a16:creationId xmlns:a16="http://schemas.microsoft.com/office/drawing/2014/main" id="{2CCD9E36-5678-5FAC-53E7-883AC65F6E8A}"/>
              </a:ext>
            </a:extLst>
          </p:cNvPr>
          <p:cNvSpPr/>
          <p:nvPr/>
        </p:nvSpPr>
        <p:spPr>
          <a:xfrm rot="10800000">
            <a:off x="8989965" y="2223343"/>
            <a:ext cx="278296" cy="3054218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Ευθεία γραμμή σύνδεσης 9">
            <a:extLst>
              <a:ext uri="{FF2B5EF4-FFF2-40B4-BE49-F238E27FC236}">
                <a16:creationId xmlns:a16="http://schemas.microsoft.com/office/drawing/2014/main" id="{7352E501-40B4-6B60-E555-76D26B3F97D5}"/>
              </a:ext>
            </a:extLst>
          </p:cNvPr>
          <p:cNvCxnSpPr/>
          <p:nvPr/>
        </p:nvCxnSpPr>
        <p:spPr>
          <a:xfrm>
            <a:off x="9934547" y="5277561"/>
            <a:ext cx="984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16081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12E38-9E23-1511-D0C1-2D4778770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740780"/>
            <a:ext cx="10058400" cy="54314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err="1"/>
              <a:t>Επένθεση</a:t>
            </a:r>
            <a:r>
              <a:rPr lang="el-GR" dirty="0"/>
              <a:t> του [</a:t>
            </a:r>
            <a:r>
              <a:rPr lang="en-US" dirty="0" err="1"/>
              <a:t>i</a:t>
            </a:r>
            <a:r>
              <a:rPr lang="en-US" dirty="0"/>
              <a:t>]</a:t>
            </a:r>
            <a:r>
              <a:rPr lang="el-GR" dirty="0"/>
              <a:t>  μεταξύ </a:t>
            </a:r>
            <a:r>
              <a:rPr lang="en-US" dirty="0"/>
              <a:t>/s, z/ </a:t>
            </a:r>
            <a:r>
              <a:rPr lang="el-GR" dirty="0"/>
              <a:t>και </a:t>
            </a:r>
            <a:r>
              <a:rPr lang="en-US" dirty="0"/>
              <a:t>[z]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sz="2000" dirty="0">
                <a:ea typeface="Times New Roman" panose="02020603050405020304" pitchFamily="18" charset="0"/>
              </a:rPr>
              <a:t>⍉</a:t>
            </a:r>
            <a:r>
              <a:rPr lang="en-US" sz="2000" dirty="0">
                <a:ea typeface="Times New Roman" panose="02020603050405020304" pitchFamily="18" charset="0"/>
              </a:rPr>
              <a:t>         &gt;      </a:t>
            </a:r>
            <a:r>
              <a:rPr lang="el-GR" sz="2000" dirty="0">
                <a:ea typeface="Times New Roman" panose="02020603050405020304" pitchFamily="18" charset="0"/>
              </a:rPr>
              <a:t>          Β</a:t>
            </a:r>
          </a:p>
          <a:p>
            <a:pPr marL="0" indent="0">
              <a:buNone/>
            </a:pP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l-GR" sz="2000" dirty="0">
                <a:ea typeface="Times New Roman" panose="02020603050405020304" pitchFamily="18" charset="0"/>
              </a:rPr>
              <a:t>                         </a:t>
            </a:r>
            <a:r>
              <a:rPr lang="en-US" sz="2000" dirty="0">
                <a:ea typeface="Times New Roman" panose="02020603050405020304" pitchFamily="18" charset="0"/>
              </a:rPr>
              <a:t> + </a:t>
            </a:r>
            <a:r>
              <a:rPr lang="el-GR" dirty="0">
                <a:ea typeface="Times New Roman" panose="02020603050405020304" pitchFamily="18" charset="0"/>
              </a:rPr>
              <a:t>Συλλαβικό</a:t>
            </a:r>
          </a:p>
          <a:p>
            <a:pPr marL="0" indent="0">
              <a:buNone/>
            </a:pPr>
            <a:r>
              <a:rPr lang="el-GR" dirty="0"/>
              <a:t>                            - Συμφωνικό</a:t>
            </a:r>
          </a:p>
          <a:p>
            <a:pPr marL="0" indent="0">
              <a:buNone/>
            </a:pPr>
            <a:r>
              <a:rPr lang="el-GR" dirty="0"/>
              <a:t>                           + Αντηχητικό</a:t>
            </a:r>
          </a:p>
          <a:p>
            <a:pPr marL="0" indent="0">
              <a:buNone/>
            </a:pPr>
            <a:r>
              <a:rPr lang="el-GR" dirty="0"/>
              <a:t>                          + Υψηλό</a:t>
            </a:r>
          </a:p>
          <a:p>
            <a:pPr marL="0" indent="0">
              <a:buNone/>
            </a:pPr>
            <a:r>
              <a:rPr lang="el-GR" dirty="0"/>
              <a:t>                          - Χαμηλό</a:t>
            </a:r>
          </a:p>
          <a:p>
            <a:pPr marL="0" indent="0">
              <a:buNone/>
            </a:pPr>
            <a:r>
              <a:rPr lang="el-GR" dirty="0"/>
              <a:t>                          + Πρόσθιο</a:t>
            </a:r>
          </a:p>
          <a:p>
            <a:pPr marL="0" indent="0">
              <a:buNone/>
            </a:pPr>
            <a:r>
              <a:rPr lang="el-GR" dirty="0"/>
              <a:t>                          - Οπίσθιο</a:t>
            </a:r>
          </a:p>
          <a:p>
            <a:pPr marL="0" indent="0">
              <a:buNone/>
            </a:pPr>
            <a:r>
              <a:rPr lang="el-GR" dirty="0"/>
              <a:t>                          - Στρογγυλό</a:t>
            </a:r>
          </a:p>
          <a:p>
            <a:pPr marL="0" indent="0">
              <a:buNone/>
            </a:pPr>
            <a:r>
              <a:rPr lang="el-GR" dirty="0"/>
              <a:t>                          </a:t>
            </a:r>
          </a:p>
          <a:p>
            <a:pPr marL="0" indent="0">
              <a:buNone/>
            </a:pPr>
            <a:r>
              <a:rPr lang="el-GR" dirty="0"/>
              <a:t>                        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Αριστερή αγκύλη 5">
            <a:extLst>
              <a:ext uri="{FF2B5EF4-FFF2-40B4-BE49-F238E27FC236}">
                <a16:creationId xmlns:a16="http://schemas.microsoft.com/office/drawing/2014/main" id="{D9B929E0-E0A8-82A8-5289-7664C0469D5D}"/>
              </a:ext>
            </a:extLst>
          </p:cNvPr>
          <p:cNvSpPr/>
          <p:nvPr/>
        </p:nvSpPr>
        <p:spPr>
          <a:xfrm>
            <a:off x="2432696" y="2432948"/>
            <a:ext cx="278296" cy="3088176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Αριστερή αγκύλη 5">
            <a:extLst>
              <a:ext uri="{FF2B5EF4-FFF2-40B4-BE49-F238E27FC236}">
                <a16:creationId xmlns:a16="http://schemas.microsoft.com/office/drawing/2014/main" id="{8A0EC909-A73A-F1C2-A73F-6F7BA25A5D28}"/>
              </a:ext>
            </a:extLst>
          </p:cNvPr>
          <p:cNvSpPr/>
          <p:nvPr/>
        </p:nvSpPr>
        <p:spPr>
          <a:xfrm rot="10800000">
            <a:off x="4073840" y="2432948"/>
            <a:ext cx="278296" cy="3088176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" name="Ευθεία γραμμή σύνδεσης 3">
            <a:extLst>
              <a:ext uri="{FF2B5EF4-FFF2-40B4-BE49-F238E27FC236}">
                <a16:creationId xmlns:a16="http://schemas.microsoft.com/office/drawing/2014/main" id="{0DE5D222-E562-8E57-08C9-C8F305CE1F89}"/>
              </a:ext>
            </a:extLst>
          </p:cNvPr>
          <p:cNvCxnSpPr>
            <a:cxnSpLocks/>
          </p:cNvCxnSpPr>
          <p:nvPr/>
        </p:nvCxnSpPr>
        <p:spPr>
          <a:xfrm flipH="1">
            <a:off x="4802750" y="2011282"/>
            <a:ext cx="468594" cy="426219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E31E33D-6973-895C-C674-DC2D5E460D21}"/>
              </a:ext>
            </a:extLst>
          </p:cNvPr>
          <p:cNvSpPr txBox="1"/>
          <p:nvPr/>
        </p:nvSpPr>
        <p:spPr>
          <a:xfrm>
            <a:off x="5548498" y="1991010"/>
            <a:ext cx="26853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l-GR" dirty="0"/>
              <a:t>               Γ  </a:t>
            </a:r>
          </a:p>
          <a:p>
            <a:endParaRPr lang="el-GR" dirty="0"/>
          </a:p>
          <a:p>
            <a:r>
              <a:rPr lang="el-GR" dirty="0"/>
              <a:t>    </a:t>
            </a:r>
            <a:r>
              <a:rPr lang="en-US" dirty="0"/>
              <a:t>-  </a:t>
            </a:r>
            <a:r>
              <a:rPr lang="el-GR" dirty="0"/>
              <a:t>Συλλαβικό</a:t>
            </a:r>
          </a:p>
          <a:p>
            <a:r>
              <a:rPr lang="en-US" dirty="0"/>
              <a:t>   </a:t>
            </a:r>
            <a:r>
              <a:rPr lang="el-GR" dirty="0"/>
              <a:t>+  Συμφωνικό</a:t>
            </a:r>
          </a:p>
          <a:p>
            <a:r>
              <a:rPr lang="en-US" dirty="0"/>
              <a:t>   -  </a:t>
            </a:r>
            <a:r>
              <a:rPr lang="el-GR" dirty="0"/>
              <a:t>Αντηχητικό</a:t>
            </a:r>
            <a:r>
              <a:rPr lang="el-GR" sz="1800" dirty="0">
                <a:ea typeface="Times New Roman" panose="02020603050405020304" pitchFamily="18" charset="0"/>
              </a:rPr>
              <a:t>  </a:t>
            </a:r>
            <a:endParaRPr lang="en-US" sz="1800" dirty="0">
              <a:ea typeface="Times New Roman" panose="02020603050405020304" pitchFamily="18" charset="0"/>
            </a:endParaRPr>
          </a:p>
          <a:p>
            <a:r>
              <a:rPr lang="en-US" sz="1800" dirty="0">
                <a:ea typeface="Times New Roman" panose="02020603050405020304" pitchFamily="18" charset="0"/>
              </a:rPr>
              <a:t>   </a:t>
            </a:r>
            <a:r>
              <a:rPr lang="el-GR" sz="1800" dirty="0">
                <a:ea typeface="Times New Roman" panose="02020603050405020304" pitchFamily="18" charset="0"/>
              </a:rPr>
              <a:t>-  Ρινικό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1800" dirty="0">
                <a:ea typeface="Times New Roman" panose="02020603050405020304" pitchFamily="18" charset="0"/>
              </a:rPr>
              <a:t>   - Πλευρικό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ea typeface="Times New Roman" panose="02020603050405020304" pitchFamily="18" charset="0"/>
              </a:rPr>
              <a:t>  </a:t>
            </a:r>
            <a:r>
              <a:rPr lang="el-GR" sz="1800" dirty="0">
                <a:ea typeface="Times New Roman" panose="02020603050405020304" pitchFamily="18" charset="0"/>
              </a:rPr>
              <a:t> - 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l-GR" sz="1800" dirty="0" err="1">
                <a:ea typeface="Times New Roman" panose="02020603050405020304" pitchFamily="18" charset="0"/>
              </a:rPr>
              <a:t>Βρ</a:t>
            </a:r>
            <a:r>
              <a:rPr lang="el-GR" sz="1800" dirty="0">
                <a:ea typeface="Times New Roman" panose="02020603050405020304" pitchFamily="18" charset="0"/>
              </a:rPr>
              <a:t>. Άφεση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1800" dirty="0">
                <a:ea typeface="Times New Roman" panose="02020603050405020304" pitchFamily="18" charset="0"/>
              </a:rPr>
              <a:t>    </a:t>
            </a:r>
            <a:r>
              <a:rPr lang="en-US" sz="1800" dirty="0">
                <a:ea typeface="Times New Roman" panose="02020603050405020304" pitchFamily="18" charset="0"/>
              </a:rPr>
              <a:t>+</a:t>
            </a:r>
            <a:r>
              <a:rPr lang="el-GR" sz="1800" dirty="0">
                <a:ea typeface="Times New Roman" panose="02020603050405020304" pitchFamily="18" charset="0"/>
              </a:rPr>
              <a:t>Εξακολουθητικό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1800" dirty="0">
                <a:ea typeface="Times New Roman" panose="02020603050405020304" pitchFamily="18" charset="0"/>
              </a:rPr>
              <a:t>     +  Τραχύ	                                   </a:t>
            </a:r>
            <a:endParaRPr lang="en-US" dirty="0"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800" dirty="0">
                <a:ea typeface="Times New Roman" panose="02020603050405020304" pitchFamily="18" charset="0"/>
              </a:rPr>
              <a:t>    </a:t>
            </a:r>
            <a:r>
              <a:rPr lang="el-GR" dirty="0">
                <a:ea typeface="Times New Roman" panose="02020603050405020304" pitchFamily="18" charset="0"/>
              </a:rPr>
              <a:t>+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l-GR" sz="1800" dirty="0">
                <a:ea typeface="Times New Roman" panose="02020603050405020304" pitchFamily="18" charset="0"/>
              </a:rPr>
              <a:t>Πρόσθιο	 </a:t>
            </a:r>
            <a:endParaRPr lang="el-GR" dirty="0"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1800" dirty="0">
                <a:ea typeface="Times New Roman" panose="02020603050405020304" pitchFamily="18" charset="0"/>
              </a:rPr>
              <a:t>     + 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l-GR" sz="1800" dirty="0" err="1">
                <a:ea typeface="Times New Roman" panose="02020603050405020304" pitchFamily="18" charset="0"/>
              </a:rPr>
              <a:t>Κορωνιδικό</a:t>
            </a:r>
            <a:r>
              <a:rPr lang="el-GR" sz="1800" dirty="0">
                <a:ea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1800" dirty="0">
                <a:ea typeface="Times New Roman" panose="02020603050405020304" pitchFamily="18" charset="0"/>
              </a:rPr>
              <a:t>      -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l-GR" sz="1800" dirty="0">
                <a:ea typeface="Times New Roman" panose="02020603050405020304" pitchFamily="18" charset="0"/>
              </a:rPr>
              <a:t> Οπίσθιο</a:t>
            </a:r>
            <a:endParaRPr lang="en-US" dirty="0"/>
          </a:p>
        </p:txBody>
      </p:sp>
      <p:sp>
        <p:nvSpPr>
          <p:cNvPr id="10" name="Αριστερή αγκύλη 5">
            <a:extLst>
              <a:ext uri="{FF2B5EF4-FFF2-40B4-BE49-F238E27FC236}">
                <a16:creationId xmlns:a16="http://schemas.microsoft.com/office/drawing/2014/main" id="{8F6B3A2D-0C0A-B45E-51EC-938EB48EEEFF}"/>
              </a:ext>
            </a:extLst>
          </p:cNvPr>
          <p:cNvSpPr/>
          <p:nvPr/>
        </p:nvSpPr>
        <p:spPr>
          <a:xfrm>
            <a:off x="5550703" y="2337081"/>
            <a:ext cx="278296" cy="3331053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Αριστερή αγκύλη 5">
            <a:extLst>
              <a:ext uri="{FF2B5EF4-FFF2-40B4-BE49-F238E27FC236}">
                <a16:creationId xmlns:a16="http://schemas.microsoft.com/office/drawing/2014/main" id="{C5D7541A-30D3-E80B-BB50-735CE83CC6D9}"/>
              </a:ext>
            </a:extLst>
          </p:cNvPr>
          <p:cNvSpPr/>
          <p:nvPr/>
        </p:nvSpPr>
        <p:spPr>
          <a:xfrm rot="10800000">
            <a:off x="7570683" y="2337080"/>
            <a:ext cx="278296" cy="3331053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Ευθεία γραμμή σύνδεσης 9">
            <a:extLst>
              <a:ext uri="{FF2B5EF4-FFF2-40B4-BE49-F238E27FC236}">
                <a16:creationId xmlns:a16="http://schemas.microsoft.com/office/drawing/2014/main" id="{54D15D86-C282-7CCF-C525-A38852CBE309}"/>
              </a:ext>
            </a:extLst>
          </p:cNvPr>
          <p:cNvCxnSpPr/>
          <p:nvPr/>
        </p:nvCxnSpPr>
        <p:spPr>
          <a:xfrm>
            <a:off x="8174521" y="5572269"/>
            <a:ext cx="984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E03CEBA-B4E8-41FB-D991-8614370D4D77}"/>
              </a:ext>
            </a:extLst>
          </p:cNvPr>
          <p:cNvSpPr txBox="1"/>
          <p:nvPr/>
        </p:nvSpPr>
        <p:spPr>
          <a:xfrm>
            <a:off x="9451514" y="1755057"/>
            <a:ext cx="26853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l-GR" dirty="0"/>
              <a:t>             Δ</a:t>
            </a:r>
          </a:p>
          <a:p>
            <a:r>
              <a:rPr lang="el-GR" dirty="0"/>
              <a:t> </a:t>
            </a:r>
          </a:p>
          <a:p>
            <a:r>
              <a:rPr lang="el-GR" dirty="0"/>
              <a:t>   </a:t>
            </a:r>
            <a:r>
              <a:rPr lang="en-US" dirty="0"/>
              <a:t>-  </a:t>
            </a:r>
            <a:r>
              <a:rPr lang="el-GR" dirty="0"/>
              <a:t>Συλλαβικό</a:t>
            </a:r>
          </a:p>
          <a:p>
            <a:r>
              <a:rPr lang="en-US" dirty="0"/>
              <a:t>   </a:t>
            </a:r>
            <a:r>
              <a:rPr lang="el-GR" dirty="0"/>
              <a:t>+  Συμφωνικό</a:t>
            </a:r>
          </a:p>
          <a:p>
            <a:r>
              <a:rPr lang="en-US" dirty="0"/>
              <a:t>   -  </a:t>
            </a:r>
            <a:r>
              <a:rPr lang="el-GR" dirty="0"/>
              <a:t>Αντηχητικό</a:t>
            </a:r>
            <a:r>
              <a:rPr lang="el-GR" sz="1800" dirty="0">
                <a:ea typeface="Times New Roman" panose="02020603050405020304" pitchFamily="18" charset="0"/>
              </a:rPr>
              <a:t>  </a:t>
            </a:r>
            <a:endParaRPr lang="en-US" sz="1800" dirty="0">
              <a:ea typeface="Times New Roman" panose="02020603050405020304" pitchFamily="18" charset="0"/>
            </a:endParaRPr>
          </a:p>
          <a:p>
            <a:r>
              <a:rPr lang="en-US" sz="1800" dirty="0">
                <a:ea typeface="Times New Roman" panose="02020603050405020304" pitchFamily="18" charset="0"/>
              </a:rPr>
              <a:t>   </a:t>
            </a:r>
            <a:r>
              <a:rPr lang="el-GR" sz="1800" dirty="0">
                <a:ea typeface="Times New Roman" panose="02020603050405020304" pitchFamily="18" charset="0"/>
              </a:rPr>
              <a:t>-  Ρινικό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1800" dirty="0">
                <a:ea typeface="Times New Roman" panose="02020603050405020304" pitchFamily="18" charset="0"/>
              </a:rPr>
              <a:t>   - Πλευρικό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ea typeface="Times New Roman" panose="02020603050405020304" pitchFamily="18" charset="0"/>
              </a:rPr>
              <a:t>  </a:t>
            </a:r>
            <a:r>
              <a:rPr lang="el-GR" sz="1800" dirty="0">
                <a:ea typeface="Times New Roman" panose="02020603050405020304" pitchFamily="18" charset="0"/>
              </a:rPr>
              <a:t> - 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l-GR" sz="1800" dirty="0" err="1">
                <a:ea typeface="Times New Roman" panose="02020603050405020304" pitchFamily="18" charset="0"/>
              </a:rPr>
              <a:t>Βρ</a:t>
            </a:r>
            <a:r>
              <a:rPr lang="el-GR" sz="1800" dirty="0">
                <a:ea typeface="Times New Roman" panose="02020603050405020304" pitchFamily="18" charset="0"/>
              </a:rPr>
              <a:t>. Άφεση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dirty="0">
                <a:ea typeface="Times New Roman" panose="02020603050405020304" pitchFamily="18" charset="0"/>
              </a:rPr>
              <a:t>    + Ηχηρό</a:t>
            </a:r>
            <a:r>
              <a:rPr lang="el-GR" sz="1800" dirty="0">
                <a:ea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1800" dirty="0">
                <a:ea typeface="Times New Roman" panose="02020603050405020304" pitchFamily="18" charset="0"/>
              </a:rPr>
              <a:t>    </a:t>
            </a:r>
            <a:r>
              <a:rPr lang="en-US" sz="1800" dirty="0">
                <a:ea typeface="Times New Roman" panose="02020603050405020304" pitchFamily="18" charset="0"/>
              </a:rPr>
              <a:t>+</a:t>
            </a:r>
            <a:r>
              <a:rPr lang="el-GR" sz="1800" dirty="0">
                <a:ea typeface="Times New Roman" panose="02020603050405020304" pitchFamily="18" charset="0"/>
              </a:rPr>
              <a:t>Εξακολουθητικό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1800" dirty="0">
                <a:ea typeface="Times New Roman" panose="02020603050405020304" pitchFamily="18" charset="0"/>
              </a:rPr>
              <a:t>     +  Τραχύ	                                   </a:t>
            </a:r>
            <a:endParaRPr lang="en-US" dirty="0"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800" dirty="0">
                <a:ea typeface="Times New Roman" panose="02020603050405020304" pitchFamily="18" charset="0"/>
              </a:rPr>
              <a:t>    </a:t>
            </a:r>
            <a:r>
              <a:rPr lang="el-GR" dirty="0">
                <a:ea typeface="Times New Roman" panose="02020603050405020304" pitchFamily="18" charset="0"/>
              </a:rPr>
              <a:t>+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l-GR" sz="1800" dirty="0">
                <a:ea typeface="Times New Roman" panose="02020603050405020304" pitchFamily="18" charset="0"/>
              </a:rPr>
              <a:t>Πρόσθιο	 </a:t>
            </a:r>
            <a:endParaRPr lang="el-GR" dirty="0"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1800" dirty="0">
                <a:ea typeface="Times New Roman" panose="02020603050405020304" pitchFamily="18" charset="0"/>
              </a:rPr>
              <a:t>     + 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l-GR" sz="1800" dirty="0" err="1">
                <a:ea typeface="Times New Roman" panose="02020603050405020304" pitchFamily="18" charset="0"/>
              </a:rPr>
              <a:t>Κορωνιδικό</a:t>
            </a:r>
            <a:r>
              <a:rPr lang="el-GR" sz="1800" dirty="0">
                <a:ea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1800" dirty="0">
                <a:ea typeface="Times New Roman" panose="02020603050405020304" pitchFamily="18" charset="0"/>
              </a:rPr>
              <a:t>      -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l-GR" sz="1800" dirty="0">
                <a:ea typeface="Times New Roman" panose="02020603050405020304" pitchFamily="18" charset="0"/>
              </a:rPr>
              <a:t> Οπίσθιο</a:t>
            </a:r>
            <a:endParaRPr lang="en-US" dirty="0"/>
          </a:p>
        </p:txBody>
      </p:sp>
      <p:sp>
        <p:nvSpPr>
          <p:cNvPr id="17" name="Αριστερή αγκύλη 5">
            <a:extLst>
              <a:ext uri="{FF2B5EF4-FFF2-40B4-BE49-F238E27FC236}">
                <a16:creationId xmlns:a16="http://schemas.microsoft.com/office/drawing/2014/main" id="{E8F36DD4-B0B7-3FB8-28D4-3A3408EEC915}"/>
              </a:ext>
            </a:extLst>
          </p:cNvPr>
          <p:cNvSpPr/>
          <p:nvPr/>
        </p:nvSpPr>
        <p:spPr>
          <a:xfrm>
            <a:off x="9451514" y="2310642"/>
            <a:ext cx="278296" cy="3416320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Αριστερή αγκύλη 5">
            <a:extLst>
              <a:ext uri="{FF2B5EF4-FFF2-40B4-BE49-F238E27FC236}">
                <a16:creationId xmlns:a16="http://schemas.microsoft.com/office/drawing/2014/main" id="{21AB313D-17BC-BBCC-A204-1A3D3BA5F587}"/>
              </a:ext>
            </a:extLst>
          </p:cNvPr>
          <p:cNvSpPr/>
          <p:nvPr/>
        </p:nvSpPr>
        <p:spPr>
          <a:xfrm rot="10800000">
            <a:off x="11342071" y="2268008"/>
            <a:ext cx="278296" cy="3458953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486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r>
              <a:rPr lang="el-GR" sz="3200" dirty="0"/>
              <a:t>ΔΕΥΤΕΡΗ ΥΠΟΘΕΣΗ των απαρχών της Φωνολογίας:</a:t>
            </a:r>
          </a:p>
          <a:p>
            <a:endParaRPr lang="el-GR" sz="3200" dirty="0"/>
          </a:p>
          <a:p>
            <a:r>
              <a:rPr lang="el-GR" sz="3200" dirty="0"/>
              <a:t>Οι μονάδες του Φωνολογικού επιπέδου χαρακτηρίζονται από: α) τη διαφορετική μορφή τους, και β) από την ικανότητά τους να ενώνονται με άλλες φωνολογικές μονάδες και να δημιουργούν λέξεις</a:t>
            </a:r>
          </a:p>
        </p:txBody>
      </p:sp>
    </p:spTree>
    <p:extLst>
      <p:ext uri="{BB962C8B-B14F-4D97-AF65-F5344CB8AC3E}">
        <p14:creationId xmlns:p14="http://schemas.microsoft.com/office/powerpoint/2010/main" val="551688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r>
              <a:rPr lang="el-GR" sz="3200" dirty="0"/>
              <a:t>ΔΕΥΤΕΡΗ ΥΠΟΘΕΣΗ των απαρχών της Φωνολογίας:</a:t>
            </a:r>
          </a:p>
          <a:p>
            <a:endParaRPr lang="el-GR" sz="3200" dirty="0"/>
          </a:p>
          <a:p>
            <a:r>
              <a:rPr lang="el-GR" sz="3200" dirty="0"/>
              <a:t>Οι μονάδες του Φωνολογικού επιπέδου χαρακτηρίζονται από: α) τη διαφορετική μορφή τους, και β) από την ικανότητά τους να ενώνονται με άλλες φωνολογικές μονάδες και να δημιουργούν λέξεις</a:t>
            </a:r>
          </a:p>
          <a:p>
            <a:endParaRPr lang="el-GR" sz="3200" dirty="0"/>
          </a:p>
          <a:p>
            <a:r>
              <a:rPr lang="el-GR" sz="3200" dirty="0"/>
              <a:t>Όμως!!! Ήχοι με διαφορετική μορφή (π.χ. [</a:t>
            </a:r>
            <a:r>
              <a:rPr lang="en-US" sz="3200" dirty="0"/>
              <a:t>n] &amp; [</a:t>
            </a:r>
            <a:r>
              <a:rPr lang="el-GR" sz="3200" dirty="0" err="1"/>
              <a:t>ɲ</a:t>
            </a:r>
            <a:r>
              <a:rPr lang="el-GR" sz="3200" dirty="0"/>
              <a:t>] μπορεί να μη δημιουργούν διαφορετικές λέξεις, π.χ. [</a:t>
            </a:r>
            <a:r>
              <a:rPr lang="el-GR" sz="2800" dirty="0"/>
              <a:t>ˈ</a:t>
            </a:r>
            <a:r>
              <a:rPr lang="en-US" sz="3200" dirty="0" err="1">
                <a:solidFill>
                  <a:srgbClr val="FF0000"/>
                </a:solidFill>
              </a:rPr>
              <a:t>n</a:t>
            </a:r>
            <a:r>
              <a:rPr lang="en-US" sz="3200" dirty="0" err="1"/>
              <a:t>ikos</a:t>
            </a:r>
            <a:r>
              <a:rPr lang="en-US" sz="3200" dirty="0"/>
              <a:t>] = [</a:t>
            </a:r>
            <a:r>
              <a:rPr lang="el-GR" sz="2800" dirty="0"/>
              <a:t>ˈ</a:t>
            </a:r>
            <a:r>
              <a:rPr lang="el-GR" sz="3200" dirty="0" err="1">
                <a:solidFill>
                  <a:srgbClr val="FF0000"/>
                </a:solidFill>
              </a:rPr>
              <a:t>ɲ</a:t>
            </a:r>
            <a:r>
              <a:rPr lang="en-US" sz="3200" dirty="0" err="1"/>
              <a:t>ikos</a:t>
            </a:r>
            <a:r>
              <a:rPr lang="en-US" sz="3200" dirty="0"/>
              <a:t>]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132000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r>
              <a:rPr lang="el-GR" sz="3200" dirty="0"/>
              <a:t>ΔΕΥΤΕΡΗ ΥΠΟΘΕΣΗ των απαρχών της Φωνολογίας:</a:t>
            </a:r>
          </a:p>
          <a:p>
            <a:endParaRPr lang="el-GR" sz="3200" dirty="0"/>
          </a:p>
          <a:p>
            <a:r>
              <a:rPr lang="el-GR" sz="3200" dirty="0"/>
              <a:t>Όμως!!! Ήχοι με διαφορετική μορφή (π.χ. [</a:t>
            </a:r>
            <a:r>
              <a:rPr lang="en-US" sz="3200" dirty="0"/>
              <a:t>n] &amp; [</a:t>
            </a:r>
            <a:r>
              <a:rPr lang="el-GR" sz="3200" dirty="0" err="1"/>
              <a:t>ɲ</a:t>
            </a:r>
            <a:r>
              <a:rPr lang="el-GR" sz="3200" dirty="0"/>
              <a:t>] μπορεί να μη δημιουργούν διαφορετικές λέξεις, π.χ. [</a:t>
            </a:r>
            <a:r>
              <a:rPr lang="el-GR" sz="2800" dirty="0"/>
              <a:t>ˈ</a:t>
            </a:r>
            <a:r>
              <a:rPr lang="en-US" sz="3200" dirty="0" err="1">
                <a:solidFill>
                  <a:srgbClr val="FF0000"/>
                </a:solidFill>
              </a:rPr>
              <a:t>n</a:t>
            </a:r>
            <a:r>
              <a:rPr lang="en-US" sz="3200" dirty="0" err="1"/>
              <a:t>ikos</a:t>
            </a:r>
            <a:r>
              <a:rPr lang="en-US" sz="3200" dirty="0"/>
              <a:t>] = [</a:t>
            </a:r>
            <a:r>
              <a:rPr lang="el-GR" sz="2800" dirty="0"/>
              <a:t>ˈ</a:t>
            </a:r>
            <a:r>
              <a:rPr lang="el-GR" sz="3200" dirty="0" err="1">
                <a:solidFill>
                  <a:srgbClr val="FF0000"/>
                </a:solidFill>
              </a:rPr>
              <a:t>ɲ</a:t>
            </a:r>
            <a:r>
              <a:rPr lang="en-US" sz="3200" dirty="0" err="1"/>
              <a:t>ikos</a:t>
            </a:r>
            <a:r>
              <a:rPr lang="en-US" sz="3200" dirty="0"/>
              <a:t>]</a:t>
            </a:r>
          </a:p>
          <a:p>
            <a:endParaRPr lang="el-GR" sz="3200" dirty="0"/>
          </a:p>
          <a:p>
            <a:r>
              <a:rPr lang="el-GR" sz="3200" dirty="0"/>
              <a:t>ΑΠΟΤΕΛΕΣΜΑ: Η λειτουργία ΠΙΟ σημαντικό κριτήριο από τη μορφή!!!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976142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3200" dirty="0"/>
          </a:p>
          <a:p>
            <a:r>
              <a:rPr lang="el-GR" sz="3200" dirty="0"/>
              <a:t>Για τον ορισμό των φωνολογικών μονάδων, βασιζόμαστε στη τη λειτουργία τους.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346165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3200" dirty="0"/>
          </a:p>
          <a:p>
            <a:pPr algn="just"/>
            <a:r>
              <a:rPr lang="el-GR" sz="3200" dirty="0"/>
              <a:t>Για τον ορισμό των φωνολογικών μονάδων, βασιζόμαστε στη </a:t>
            </a:r>
            <a:r>
              <a:rPr lang="el-GR" sz="3200" b="1" dirty="0"/>
              <a:t>λειτουργία</a:t>
            </a:r>
            <a:r>
              <a:rPr lang="el-GR" sz="3200" dirty="0"/>
              <a:t> τους.</a:t>
            </a:r>
          </a:p>
          <a:p>
            <a:pPr algn="just"/>
            <a:endParaRPr lang="el-GR" sz="3200" dirty="0"/>
          </a:p>
          <a:p>
            <a:pPr algn="just"/>
            <a:r>
              <a:rPr lang="el-GR" sz="3200" dirty="0"/>
              <a:t>Η </a:t>
            </a:r>
            <a:r>
              <a:rPr lang="el-GR" sz="3200" b="1" dirty="0"/>
              <a:t>λειτουργία</a:t>
            </a:r>
            <a:r>
              <a:rPr lang="el-GR" sz="3200" dirty="0"/>
              <a:t> που ορίζει τις φωνολογικές μονάδες, είναι η δημιουργία διαφορετικών </a:t>
            </a:r>
            <a:r>
              <a:rPr lang="el-GR" sz="3200" b="1" dirty="0"/>
              <a:t>μορφολογικών</a:t>
            </a:r>
            <a:r>
              <a:rPr lang="el-GR" sz="3200" dirty="0"/>
              <a:t> μονάδων.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445109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E8A197-6EDD-DF40-87E4-EB2BEB45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err="1"/>
              <a:t>Ορισμοσ</a:t>
            </a:r>
            <a:r>
              <a:rPr lang="el-GR" sz="4400" dirty="0"/>
              <a:t> </a:t>
            </a:r>
            <a:r>
              <a:rPr lang="el-GR" sz="4400" dirty="0" err="1"/>
              <a:t>φωνολογικων</a:t>
            </a:r>
            <a:r>
              <a:rPr lang="el-GR" sz="4400" dirty="0"/>
              <a:t> </a:t>
            </a:r>
            <a:r>
              <a:rPr lang="el-GR" sz="4400" dirty="0" err="1"/>
              <a:t>μοναδων</a:t>
            </a:r>
            <a:endParaRPr lang="el-GR" sz="4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E29C72-C763-5E44-BA6A-CE3F1FA4A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Όταν δύο φθόγγοι διαφοροποιούν σημασίες =  </a:t>
            </a:r>
          </a:p>
          <a:p>
            <a:pPr marL="0" indent="0">
              <a:buNone/>
            </a:pPr>
            <a:r>
              <a:rPr lang="el-GR" sz="3600" b="1" dirty="0"/>
              <a:t>                    Φωνολογικές Μονάδες</a:t>
            </a:r>
          </a:p>
          <a:p>
            <a:pPr marL="0" indent="0">
              <a:buNone/>
            </a:pPr>
            <a:endParaRPr lang="el-GR" sz="3600" b="1" dirty="0"/>
          </a:p>
          <a:p>
            <a:pPr marL="0" indent="0">
              <a:buNone/>
            </a:pPr>
            <a:r>
              <a:rPr lang="el-GR" sz="3600" b="1" dirty="0"/>
              <a:t> 			</a:t>
            </a:r>
            <a:r>
              <a:rPr lang="el-GR" sz="3600" dirty="0"/>
              <a:t>[ˈ</a:t>
            </a:r>
            <a:r>
              <a:rPr lang="en-US" sz="3600" dirty="0" err="1">
                <a:solidFill>
                  <a:srgbClr val="FF0000"/>
                </a:solidFill>
              </a:rPr>
              <a:t>p</a:t>
            </a:r>
            <a:r>
              <a:rPr lang="en-US" sz="3600" dirty="0" err="1"/>
              <a:t>onos</a:t>
            </a:r>
            <a:r>
              <a:rPr lang="en-US" sz="3600" dirty="0"/>
              <a:t>] Vs [</a:t>
            </a:r>
            <a:r>
              <a:rPr lang="el-GR" sz="3600" dirty="0"/>
              <a:t>ˈ</a:t>
            </a:r>
            <a:r>
              <a:rPr lang="en-US" sz="3600" dirty="0" err="1">
                <a:solidFill>
                  <a:srgbClr val="FF0000"/>
                </a:solidFill>
              </a:rPr>
              <a:t>k</a:t>
            </a:r>
            <a:r>
              <a:rPr lang="en-US" sz="3600" dirty="0" err="1"/>
              <a:t>onos</a:t>
            </a:r>
            <a:r>
              <a:rPr lang="en-US" sz="3600" dirty="0"/>
              <a:t>]</a:t>
            </a:r>
            <a:endParaRPr lang="el-GR" sz="3600" dirty="0"/>
          </a:p>
          <a:p>
            <a:pPr marL="0" indent="0">
              <a:buNone/>
            </a:pPr>
            <a:r>
              <a:rPr lang="el-GR" sz="3600" dirty="0"/>
              <a:t>			[ˈ</a:t>
            </a:r>
            <a:r>
              <a:rPr lang="en-US" sz="3600" dirty="0" err="1">
                <a:solidFill>
                  <a:srgbClr val="FF0000"/>
                </a:solidFill>
              </a:rPr>
              <a:t>p</a:t>
            </a:r>
            <a:r>
              <a:rPr lang="en-US" sz="3600" dirty="0" err="1"/>
              <a:t>onos</a:t>
            </a:r>
            <a:r>
              <a:rPr lang="en-US" sz="3600" dirty="0"/>
              <a:t>] Vs [</a:t>
            </a:r>
            <a:r>
              <a:rPr lang="el-GR" sz="3600" dirty="0"/>
              <a:t>ˈ</a:t>
            </a:r>
            <a:r>
              <a:rPr lang="el-GR" sz="3600" dirty="0">
                <a:solidFill>
                  <a:srgbClr val="FF0000"/>
                </a:solidFill>
              </a:rPr>
              <a:t>f</a:t>
            </a:r>
            <a:r>
              <a:rPr lang="en-US" sz="3600" dirty="0" err="1"/>
              <a:t>onos</a:t>
            </a:r>
            <a:r>
              <a:rPr lang="en-US" sz="3600" dirty="0"/>
              <a:t>]</a:t>
            </a:r>
            <a:endParaRPr lang="el-GR" sz="3600" dirty="0"/>
          </a:p>
          <a:p>
            <a:pPr marL="0" indent="0">
              <a:buNone/>
            </a:pPr>
            <a:r>
              <a:rPr lang="el-GR" sz="3600" dirty="0"/>
              <a:t>			[</a:t>
            </a:r>
            <a:r>
              <a:rPr lang="el-GR" sz="4000" dirty="0"/>
              <a:t>ˈ</a:t>
            </a:r>
            <a:r>
              <a:rPr lang="en-US" sz="3600" dirty="0" err="1">
                <a:solidFill>
                  <a:srgbClr val="FF0000"/>
                </a:solidFill>
              </a:rPr>
              <a:t>p</a:t>
            </a:r>
            <a:r>
              <a:rPr lang="en-US" sz="3600" dirty="0" err="1"/>
              <a:t>onos</a:t>
            </a:r>
            <a:r>
              <a:rPr lang="en-US" sz="3600" dirty="0"/>
              <a:t>] Vs [</a:t>
            </a:r>
            <a:r>
              <a:rPr lang="el-GR" sz="3600" dirty="0"/>
              <a:t>ˈ</a:t>
            </a:r>
            <a:r>
              <a:rPr lang="el-GR" sz="3600" dirty="0">
                <a:solidFill>
                  <a:srgbClr val="FF0000"/>
                </a:solidFill>
              </a:rPr>
              <a:t>γ</a:t>
            </a:r>
            <a:r>
              <a:rPr lang="en-US" sz="3600" dirty="0" err="1"/>
              <a:t>onos</a:t>
            </a:r>
            <a:r>
              <a:rPr lang="en-US" sz="3600" dirty="0"/>
              <a:t>]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3700616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848" y="484632"/>
            <a:ext cx="8742400" cy="881713"/>
          </a:xfrm>
        </p:spPr>
        <p:txBody>
          <a:bodyPr/>
          <a:lstStyle/>
          <a:p>
            <a:r>
              <a:rPr lang="el-GR" dirty="0" err="1"/>
              <a:t>Λειτουργιες</a:t>
            </a:r>
            <a:r>
              <a:rPr lang="el-GR" dirty="0"/>
              <a:t> </a:t>
            </a:r>
            <a:r>
              <a:rPr lang="el-GR" dirty="0" err="1"/>
              <a:t>Φθογγων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671145"/>
            <a:ext cx="11309131" cy="4929352"/>
          </a:xfrm>
        </p:spPr>
        <p:txBody>
          <a:bodyPr>
            <a:normAutofit/>
          </a:bodyPr>
          <a:lstStyle/>
          <a:p>
            <a:endParaRPr lang="el-GR" sz="800" dirty="0"/>
          </a:p>
          <a:p>
            <a:pPr algn="just"/>
            <a:r>
              <a:rPr lang="el-GR" sz="3600" dirty="0"/>
              <a:t>ΟΛΟΙ οι ήχοι ΔΕΝ διαφοροποιούν σημασίες:</a:t>
            </a:r>
          </a:p>
          <a:p>
            <a:pPr algn="just"/>
            <a:endParaRPr lang="en-US" sz="3600" dirty="0"/>
          </a:p>
          <a:p>
            <a:pPr algn="just"/>
            <a:r>
              <a:rPr lang="el-GR" sz="3600" dirty="0"/>
              <a:t>Κάποιοι </a:t>
            </a:r>
            <a:r>
              <a:rPr lang="el-GR" sz="3600" dirty="0" err="1"/>
              <a:t>εναλλ</a:t>
            </a:r>
            <a:r>
              <a:rPr lang="en-US" sz="3600" dirty="0" err="1"/>
              <a:t>ά</a:t>
            </a:r>
            <a:r>
              <a:rPr lang="el-GR" sz="3600" dirty="0" err="1"/>
              <a:t>σονται</a:t>
            </a:r>
            <a:r>
              <a:rPr lang="el-GR" sz="3600" dirty="0"/>
              <a:t> στο ίδιο περιβάλλον χωρίς να διαφοροποιούν σημασίες</a:t>
            </a:r>
          </a:p>
          <a:p>
            <a:pPr algn="just"/>
            <a:endParaRPr lang="el-GR" sz="3600" dirty="0"/>
          </a:p>
          <a:p>
            <a:pPr lvl="1" algn="just"/>
            <a:r>
              <a:rPr lang="el-GR" sz="3400" dirty="0"/>
              <a:t>[</a:t>
            </a:r>
            <a:r>
              <a:rPr lang="el-GR" sz="3200" dirty="0"/>
              <a:t>ˈ</a:t>
            </a:r>
            <a:r>
              <a:rPr lang="en-US" sz="3400" dirty="0" err="1">
                <a:solidFill>
                  <a:srgbClr val="FF0000"/>
                </a:solidFill>
              </a:rPr>
              <a:t>n</a:t>
            </a:r>
            <a:r>
              <a:rPr lang="en-US" sz="3400" dirty="0" err="1"/>
              <a:t>ikos</a:t>
            </a:r>
            <a:r>
              <a:rPr lang="en-US" sz="3400" dirty="0"/>
              <a:t>] = [</a:t>
            </a:r>
            <a:r>
              <a:rPr lang="el-GR" sz="3200" dirty="0"/>
              <a:t>ˈ</a:t>
            </a:r>
            <a:r>
              <a:rPr lang="el-GR" sz="3600" dirty="0" err="1">
                <a:solidFill>
                  <a:srgbClr val="FF0000"/>
                </a:solidFill>
              </a:rPr>
              <a:t>ɲ</a:t>
            </a:r>
            <a:r>
              <a:rPr lang="en-US" sz="3600" dirty="0" err="1"/>
              <a:t>ikos</a:t>
            </a:r>
            <a:r>
              <a:rPr lang="en-US" sz="3600" dirty="0"/>
              <a:t>]</a:t>
            </a:r>
          </a:p>
          <a:p>
            <a:pPr lvl="1"/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1312178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848" y="484632"/>
            <a:ext cx="8742400" cy="881713"/>
          </a:xfrm>
        </p:spPr>
        <p:txBody>
          <a:bodyPr/>
          <a:lstStyle/>
          <a:p>
            <a:r>
              <a:rPr lang="el-GR" dirty="0" err="1"/>
              <a:t>Λειτουργιες</a:t>
            </a:r>
            <a:r>
              <a:rPr lang="el-GR" dirty="0"/>
              <a:t> </a:t>
            </a:r>
            <a:r>
              <a:rPr lang="el-GR" dirty="0" err="1"/>
              <a:t>Φθογγων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671145"/>
            <a:ext cx="11309131" cy="4929352"/>
          </a:xfrm>
        </p:spPr>
        <p:txBody>
          <a:bodyPr>
            <a:normAutofit/>
          </a:bodyPr>
          <a:lstStyle/>
          <a:p>
            <a:pPr lvl="1"/>
            <a:endParaRPr lang="en-US" sz="800" dirty="0"/>
          </a:p>
          <a:p>
            <a:pPr lvl="1"/>
            <a:endParaRPr lang="en-US" sz="800" dirty="0"/>
          </a:p>
          <a:p>
            <a:pPr lvl="1"/>
            <a:endParaRPr lang="el-GR" sz="800" dirty="0"/>
          </a:p>
          <a:p>
            <a:r>
              <a:rPr lang="el-GR" sz="3600" dirty="0"/>
              <a:t>ΟΛΟΙ οι ήχοι ΔΕΝ διαφοροποιούν σημασίες:</a:t>
            </a:r>
          </a:p>
          <a:p>
            <a:endParaRPr lang="en-US" sz="3600" dirty="0"/>
          </a:p>
          <a:p>
            <a:r>
              <a:rPr lang="el-GR" sz="3600" dirty="0"/>
              <a:t>Κάποιοι συμπληρώνουν την κατανομή κάποιου άλλου:</a:t>
            </a:r>
          </a:p>
          <a:p>
            <a:endParaRPr lang="en-US" sz="3600" dirty="0"/>
          </a:p>
          <a:p>
            <a:pPr lvl="1"/>
            <a:r>
              <a:rPr lang="en-US" sz="3400" dirty="0"/>
              <a:t>[</a:t>
            </a:r>
            <a:r>
              <a:rPr lang="el-GR" sz="3200" dirty="0"/>
              <a:t>ˈ</a:t>
            </a:r>
            <a:r>
              <a:rPr lang="en-US" sz="3400" dirty="0">
                <a:solidFill>
                  <a:srgbClr val="FF0000"/>
                </a:solidFill>
              </a:rPr>
              <a:t>k</a:t>
            </a:r>
            <a:r>
              <a:rPr lang="en-US" sz="3400" dirty="0"/>
              <a:t>ano], [</a:t>
            </a:r>
            <a:r>
              <a:rPr lang="en-US" sz="3400" dirty="0" err="1">
                <a:solidFill>
                  <a:srgbClr val="FF0000"/>
                </a:solidFill>
              </a:rPr>
              <a:t>k</a:t>
            </a:r>
            <a:r>
              <a:rPr lang="en-US" sz="3400" dirty="0" err="1"/>
              <a:t>u</a:t>
            </a:r>
            <a:r>
              <a:rPr lang="el-GR" sz="3200" dirty="0"/>
              <a:t> ˈ</a:t>
            </a:r>
            <a:r>
              <a:rPr lang="en-US" sz="3400" dirty="0"/>
              <a:t>pi], [</a:t>
            </a:r>
            <a:r>
              <a:rPr lang="el-GR" sz="3200" dirty="0"/>
              <a:t>ˈ</a:t>
            </a:r>
            <a:r>
              <a:rPr lang="en-US" sz="3400" dirty="0">
                <a:solidFill>
                  <a:srgbClr val="FF0000"/>
                </a:solidFill>
              </a:rPr>
              <a:t>k</a:t>
            </a:r>
            <a:r>
              <a:rPr lang="en-US" sz="3400" dirty="0"/>
              <a:t>ola] / [</a:t>
            </a:r>
            <a:r>
              <a:rPr lang="en-US" sz="3400" dirty="0" err="1">
                <a:solidFill>
                  <a:srgbClr val="FF0000"/>
                </a:solidFill>
              </a:rPr>
              <a:t>c</a:t>
            </a:r>
            <a:r>
              <a:rPr lang="en-US" sz="3400" dirty="0" err="1"/>
              <a:t>e</a:t>
            </a:r>
            <a:r>
              <a:rPr lang="el-GR" sz="3200" dirty="0"/>
              <a:t>ˈ</a:t>
            </a:r>
            <a:r>
              <a:rPr lang="en-US" sz="3400" dirty="0" err="1"/>
              <a:t>ri</a:t>
            </a:r>
            <a:r>
              <a:rPr lang="en-US" sz="3400" dirty="0"/>
              <a:t>], [</a:t>
            </a:r>
            <a:r>
              <a:rPr lang="el-GR" sz="3200" dirty="0"/>
              <a:t>ˈ</a:t>
            </a:r>
            <a:r>
              <a:rPr lang="en-US" sz="3400" dirty="0" err="1">
                <a:solidFill>
                  <a:srgbClr val="FF0000"/>
                </a:solidFill>
              </a:rPr>
              <a:t>c</a:t>
            </a:r>
            <a:r>
              <a:rPr lang="en-US" sz="3400" dirty="0" err="1"/>
              <a:t>ipos</a:t>
            </a:r>
            <a:r>
              <a:rPr lang="en-US" sz="3400" dirty="0"/>
              <a:t>]</a:t>
            </a:r>
            <a:endParaRPr lang="el-GR" sz="3400" dirty="0"/>
          </a:p>
        </p:txBody>
      </p:sp>
    </p:spTree>
    <p:extLst>
      <p:ext uri="{BB962C8B-B14F-4D97-AF65-F5344CB8AC3E}">
        <p14:creationId xmlns:p14="http://schemas.microsoft.com/office/powerpoint/2010/main" val="102214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8F2487-4AEB-E413-B462-A06D7DD11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</a:t>
            </a:r>
            <a:r>
              <a:rPr lang="el-GR" dirty="0" err="1"/>
              <a:t>ΕιΝΑΙ</a:t>
            </a:r>
            <a:r>
              <a:rPr lang="el-GR" dirty="0"/>
              <a:t> Η ΦΩΝΟΛΟΓΙΑ;	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10E07E-6B20-9DF8-0D6B-D26924D7B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2800" dirty="0"/>
              <a:t>Ο κλάδος της γραμματικής που ασχολείται με τους φθόγγους (ήχους) οι οποίοι χρησιμοποιούνται συστηματικά στις φυσικές γλώσσες για την κοινοποίηση των σημασιών.</a:t>
            </a:r>
          </a:p>
          <a:p>
            <a:r>
              <a:rPr lang="el-GR" sz="2800" dirty="0"/>
              <a:t>Το σύστημα των φθόγγων μιας γλώσσας.</a:t>
            </a:r>
          </a:p>
          <a:p>
            <a:pPr algn="just"/>
            <a:r>
              <a:rPr lang="el-GR" sz="2800" dirty="0"/>
              <a:t>Αντικείμενο της φωνολογίας είναι τα </a:t>
            </a:r>
            <a:r>
              <a:rPr lang="el-GR" sz="2800" b="1" dirty="0"/>
              <a:t>φωνήματα</a:t>
            </a:r>
            <a:r>
              <a:rPr lang="el-GR" sz="2800" dirty="0"/>
              <a:t>: τεμάχια με διαφοροποιητική σημασία στα πλαίσια ενός συγκεκριμένου φωνολογικού συστήματος, αυτά που έχουν τη δυνατότητα να διακρίνουν σημασίες.</a:t>
            </a:r>
          </a:p>
          <a:p>
            <a:endParaRPr lang="el-GR" sz="2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607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E8A197-6EDD-DF40-87E4-EB2BEB45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err="1"/>
              <a:t>Ορισμοσ</a:t>
            </a:r>
            <a:r>
              <a:rPr lang="el-GR" sz="4400" dirty="0"/>
              <a:t> </a:t>
            </a:r>
            <a:r>
              <a:rPr lang="el-GR" sz="4400" dirty="0" err="1"/>
              <a:t>φωνολογικων</a:t>
            </a:r>
            <a:r>
              <a:rPr lang="el-GR" sz="4400" dirty="0"/>
              <a:t> </a:t>
            </a:r>
            <a:r>
              <a:rPr lang="el-GR" sz="4400" dirty="0" err="1"/>
              <a:t>μοναδων</a:t>
            </a:r>
            <a:endParaRPr lang="el-GR" sz="4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E29C72-C763-5E44-BA6A-CE3F1FA4A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222992" cy="4050792"/>
          </a:xfrm>
        </p:spPr>
        <p:txBody>
          <a:bodyPr>
            <a:normAutofit/>
          </a:bodyPr>
          <a:lstStyle/>
          <a:p>
            <a:r>
              <a:rPr lang="el-GR" sz="3600" dirty="0"/>
              <a:t>Όταν δύο φθόγγοι ΔΕΝ διαφοροποιούν σημασίες, ΔΕΝ είναι διαφορετικές φωνολογικές μονάδες, άρα είναι πραγματώσεις της ίδιας φωνολογικής μονάδας</a:t>
            </a:r>
          </a:p>
        </p:txBody>
      </p:sp>
    </p:spTree>
    <p:extLst>
      <p:ext uri="{BB962C8B-B14F-4D97-AF65-F5344CB8AC3E}">
        <p14:creationId xmlns:p14="http://schemas.microsoft.com/office/powerpoint/2010/main" val="3783595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E8A197-6EDD-DF40-87E4-EB2BEB45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err="1"/>
              <a:t>Ορισμοσ</a:t>
            </a:r>
            <a:r>
              <a:rPr lang="el-GR" sz="4400" dirty="0"/>
              <a:t> φωνολογικών μονάδων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E29C72-C763-5E44-BA6A-CE3F1FA4A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222992" cy="4050792"/>
          </a:xfrm>
        </p:spPr>
        <p:txBody>
          <a:bodyPr>
            <a:normAutofit/>
          </a:bodyPr>
          <a:lstStyle/>
          <a:p>
            <a:r>
              <a:rPr lang="el-GR" sz="3600" dirty="0"/>
              <a:t>Όταν δύο φθόγγοι ΔΕΝ διαφοροποιούν σημασίες, ΔΕΝ είναι διαφορετικές φωνολογικές μονάδες, άρα είναι πραγματώσεις της ίδιας φωνολογικής μονάδας</a:t>
            </a:r>
          </a:p>
          <a:p>
            <a:r>
              <a:rPr lang="el-GR" sz="3600" dirty="0"/>
              <a:t>                             ΔΥΟ πιθανότητες:</a:t>
            </a:r>
          </a:p>
        </p:txBody>
      </p:sp>
    </p:spTree>
    <p:extLst>
      <p:ext uri="{BB962C8B-B14F-4D97-AF65-F5344CB8AC3E}">
        <p14:creationId xmlns:p14="http://schemas.microsoft.com/office/powerpoint/2010/main" val="1376727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E8A197-6EDD-DF40-87E4-EB2BEB45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err="1"/>
              <a:t>Ορισμοσ</a:t>
            </a:r>
            <a:r>
              <a:rPr lang="el-GR" sz="4400" dirty="0"/>
              <a:t> φωνολογικών μονάδων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E29C72-C763-5E44-BA6A-CE3F1FA4A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121408"/>
            <a:ext cx="11464290" cy="4050792"/>
          </a:xfrm>
        </p:spPr>
        <p:txBody>
          <a:bodyPr>
            <a:normAutofit lnSpcReduction="10000"/>
          </a:bodyPr>
          <a:lstStyle/>
          <a:p>
            <a:r>
              <a:rPr lang="el-GR" sz="3600" dirty="0"/>
              <a:t>Όταν δύο φθόγγοι ΔΕΝ διαφοροποιούν σημασίες, είναι πραγματώσεις της ίδιας φωνολογικής μονάδας</a:t>
            </a:r>
          </a:p>
          <a:p>
            <a:pPr marL="0" indent="0">
              <a:buNone/>
            </a:pPr>
            <a:r>
              <a:rPr lang="el-GR" sz="3600" dirty="0"/>
              <a:t>                                 ΔΥΟ πιθανότητες:</a:t>
            </a:r>
          </a:p>
          <a:p>
            <a:pPr marL="0" indent="0">
              <a:buNone/>
            </a:pPr>
            <a:r>
              <a:rPr lang="el-GR" sz="3600" dirty="0"/>
              <a:t>                                                  Α:</a:t>
            </a:r>
          </a:p>
          <a:p>
            <a:r>
              <a:rPr lang="el-GR" sz="3600" dirty="0" err="1"/>
              <a:t>Εναλλ</a:t>
            </a:r>
            <a:r>
              <a:rPr lang="en-US" sz="3600" dirty="0" err="1"/>
              <a:t>άσ</a:t>
            </a:r>
            <a:r>
              <a:rPr lang="el-GR" sz="3600" dirty="0" err="1"/>
              <a:t>ονται</a:t>
            </a:r>
            <a:r>
              <a:rPr lang="el-GR" sz="3600" dirty="0"/>
              <a:t> στο ίδιο περιβάλλον χωρίς να διαφοροποιούν σημασίες  = Ελεύθερες ποικιλίες</a:t>
            </a:r>
          </a:p>
          <a:p>
            <a:pPr marL="274320" lvl="1" indent="0">
              <a:buNone/>
            </a:pPr>
            <a:r>
              <a:rPr lang="el-GR" sz="3400" dirty="0"/>
              <a:t>                              [</a:t>
            </a:r>
            <a:r>
              <a:rPr lang="el-GR" sz="3200" dirty="0"/>
              <a:t>ˈ</a:t>
            </a:r>
            <a:r>
              <a:rPr lang="en-US" sz="3400" dirty="0" err="1">
                <a:solidFill>
                  <a:srgbClr val="FF0000"/>
                </a:solidFill>
              </a:rPr>
              <a:t>n</a:t>
            </a:r>
            <a:r>
              <a:rPr lang="en-US" sz="3400" dirty="0" err="1"/>
              <a:t>ikos</a:t>
            </a:r>
            <a:r>
              <a:rPr lang="en-US" sz="3400" dirty="0"/>
              <a:t>] = [</a:t>
            </a:r>
            <a:r>
              <a:rPr lang="el-GR" sz="3200" dirty="0"/>
              <a:t>ˈ</a:t>
            </a:r>
            <a:r>
              <a:rPr lang="el-GR" sz="3600" dirty="0" err="1">
                <a:solidFill>
                  <a:srgbClr val="FF0000"/>
                </a:solidFill>
              </a:rPr>
              <a:t>ɲ</a:t>
            </a:r>
            <a:r>
              <a:rPr lang="en-US" sz="3600" dirty="0" err="1"/>
              <a:t>ikos</a:t>
            </a:r>
            <a:r>
              <a:rPr lang="en-US" sz="3600" dirty="0"/>
              <a:t>]</a:t>
            </a:r>
          </a:p>
          <a:p>
            <a:pPr marL="0" indent="0">
              <a:buNone/>
            </a:pP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3225094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E8A197-6EDD-DF40-87E4-EB2BEB45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err="1"/>
              <a:t>Ορισμοσ</a:t>
            </a:r>
            <a:r>
              <a:rPr lang="el-GR" sz="4400" dirty="0"/>
              <a:t> φωνολογικών μονάδων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E29C72-C763-5E44-BA6A-CE3F1FA4A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121408"/>
            <a:ext cx="11464290" cy="4473702"/>
          </a:xfrm>
        </p:spPr>
        <p:txBody>
          <a:bodyPr>
            <a:normAutofit lnSpcReduction="10000"/>
          </a:bodyPr>
          <a:lstStyle/>
          <a:p>
            <a:r>
              <a:rPr lang="el-GR" sz="3600" dirty="0"/>
              <a:t>Όταν δύο φθόγγοι ΔΕΝ διαφοροποιούν σημασίες, είναι πραγματώσεις της ίδιας φωνολογικής μονάδας</a:t>
            </a:r>
          </a:p>
          <a:p>
            <a:pPr marL="0" indent="0">
              <a:buNone/>
            </a:pPr>
            <a:r>
              <a:rPr lang="el-GR" sz="3600" dirty="0"/>
              <a:t>                                 ΔΥΟ πιθανότητες:</a:t>
            </a:r>
          </a:p>
          <a:p>
            <a:pPr marL="0" indent="0">
              <a:buNone/>
            </a:pPr>
            <a:r>
              <a:rPr lang="el-GR" sz="3600" dirty="0"/>
              <a:t>                                                  Β:</a:t>
            </a:r>
          </a:p>
          <a:p>
            <a:r>
              <a:rPr lang="el-GR" sz="3600" dirty="0"/>
              <a:t>Συμπληρώνει ο ένας φθόγγος την κατανομή ενός άλλου = Συμπληρωματική Κατανομή</a:t>
            </a:r>
            <a:endParaRPr lang="en-US" sz="3600" dirty="0"/>
          </a:p>
          <a:p>
            <a:pPr marL="274320" lvl="1" indent="0">
              <a:buNone/>
            </a:pPr>
            <a:r>
              <a:rPr lang="el-GR" sz="3400" dirty="0"/>
              <a:t>            </a:t>
            </a:r>
            <a:r>
              <a:rPr lang="en-US" sz="3400" dirty="0"/>
              <a:t>[</a:t>
            </a:r>
            <a:r>
              <a:rPr lang="el-GR" sz="3200" dirty="0"/>
              <a:t>ˈ</a:t>
            </a:r>
            <a:r>
              <a:rPr lang="en-US" sz="3400" dirty="0">
                <a:solidFill>
                  <a:srgbClr val="FF0000"/>
                </a:solidFill>
              </a:rPr>
              <a:t>k</a:t>
            </a:r>
            <a:r>
              <a:rPr lang="en-US" sz="3400" dirty="0"/>
              <a:t>ano], [</a:t>
            </a:r>
            <a:r>
              <a:rPr lang="en-US" sz="3400" dirty="0" err="1">
                <a:solidFill>
                  <a:srgbClr val="FF0000"/>
                </a:solidFill>
              </a:rPr>
              <a:t>k</a:t>
            </a:r>
            <a:r>
              <a:rPr lang="en-US" sz="3400" dirty="0" err="1"/>
              <a:t>u</a:t>
            </a:r>
            <a:r>
              <a:rPr lang="el-GR" sz="3200" dirty="0"/>
              <a:t> ˈ</a:t>
            </a:r>
            <a:r>
              <a:rPr lang="en-US" sz="3400" dirty="0"/>
              <a:t>pi], [</a:t>
            </a:r>
            <a:r>
              <a:rPr lang="el-GR" sz="3200" dirty="0"/>
              <a:t>ˈ</a:t>
            </a:r>
            <a:r>
              <a:rPr lang="en-US" sz="3400" dirty="0">
                <a:solidFill>
                  <a:srgbClr val="FF0000"/>
                </a:solidFill>
              </a:rPr>
              <a:t>k</a:t>
            </a:r>
            <a:r>
              <a:rPr lang="en-US" sz="3400" dirty="0"/>
              <a:t>ola] / [</a:t>
            </a:r>
            <a:r>
              <a:rPr lang="en-US" sz="3400" dirty="0" err="1">
                <a:solidFill>
                  <a:srgbClr val="FF0000"/>
                </a:solidFill>
              </a:rPr>
              <a:t>c</a:t>
            </a:r>
            <a:r>
              <a:rPr lang="en-US" sz="3400" dirty="0" err="1"/>
              <a:t>e</a:t>
            </a:r>
            <a:r>
              <a:rPr lang="el-GR" sz="3200" dirty="0"/>
              <a:t>ˈ</a:t>
            </a:r>
            <a:r>
              <a:rPr lang="en-US" sz="3400" dirty="0" err="1"/>
              <a:t>ri</a:t>
            </a:r>
            <a:r>
              <a:rPr lang="en-US" sz="3400" dirty="0"/>
              <a:t>], [</a:t>
            </a:r>
            <a:r>
              <a:rPr lang="el-GR" sz="3200" dirty="0"/>
              <a:t>ˈ</a:t>
            </a:r>
            <a:r>
              <a:rPr lang="en-US" sz="3400" dirty="0" err="1">
                <a:solidFill>
                  <a:srgbClr val="FF0000"/>
                </a:solidFill>
              </a:rPr>
              <a:t>c</a:t>
            </a:r>
            <a:r>
              <a:rPr lang="en-US" sz="3400" dirty="0" err="1"/>
              <a:t>ipos</a:t>
            </a:r>
            <a:r>
              <a:rPr lang="en-US" sz="3400" dirty="0"/>
              <a:t>]</a:t>
            </a:r>
            <a:endParaRPr lang="el-GR" sz="3400" dirty="0"/>
          </a:p>
          <a:p>
            <a:pPr marL="274320" lvl="1" indent="0">
              <a:buNone/>
            </a:pPr>
            <a:r>
              <a:rPr lang="el-GR" sz="3400" dirty="0"/>
              <a:t>            </a:t>
            </a:r>
            <a:r>
              <a:rPr lang="en-US" sz="3400" dirty="0"/>
              <a:t>[</a:t>
            </a:r>
            <a:r>
              <a:rPr lang="el-GR" sz="3200" dirty="0"/>
              <a:t>ˈ</a:t>
            </a:r>
            <a:r>
              <a:rPr lang="el-GR" sz="3400" dirty="0">
                <a:solidFill>
                  <a:srgbClr val="FF0000"/>
                </a:solidFill>
              </a:rPr>
              <a:t>x</a:t>
            </a:r>
            <a:r>
              <a:rPr lang="en-US" sz="3400" dirty="0" err="1"/>
              <a:t>ano</a:t>
            </a:r>
            <a:r>
              <a:rPr lang="en-US" sz="3400" dirty="0"/>
              <a:t>], [</a:t>
            </a:r>
            <a:r>
              <a:rPr lang="el-GR" sz="3600" dirty="0"/>
              <a:t>ˈ</a:t>
            </a:r>
            <a:r>
              <a:rPr lang="en-US" sz="3400" dirty="0" err="1">
                <a:solidFill>
                  <a:srgbClr val="FF0000"/>
                </a:solidFill>
              </a:rPr>
              <a:t>x</a:t>
            </a:r>
            <a:r>
              <a:rPr lang="en-US" sz="3400" dirty="0" err="1"/>
              <a:t>ui</a:t>
            </a:r>
            <a:r>
              <a:rPr lang="en-US" sz="3400" dirty="0"/>
              <a:t>], [</a:t>
            </a:r>
            <a:r>
              <a:rPr lang="el-GR" sz="3200" dirty="0"/>
              <a:t>ˈ</a:t>
            </a:r>
            <a:r>
              <a:rPr lang="en-US" sz="3400" dirty="0" err="1">
                <a:solidFill>
                  <a:srgbClr val="FF0000"/>
                </a:solidFill>
              </a:rPr>
              <a:t>x</a:t>
            </a:r>
            <a:r>
              <a:rPr lang="en-US" sz="3400" dirty="0" err="1"/>
              <a:t>ora</a:t>
            </a:r>
            <a:r>
              <a:rPr lang="en-US" sz="3400" dirty="0"/>
              <a:t>] / [</a:t>
            </a:r>
            <a:r>
              <a:rPr lang="el-GR" sz="3600" dirty="0"/>
              <a:t>ˈ</a:t>
            </a:r>
            <a:r>
              <a:rPr lang="en-US" sz="3400" dirty="0" err="1">
                <a:solidFill>
                  <a:srgbClr val="FF0000"/>
                </a:solidFill>
              </a:rPr>
              <a:t>ç</a:t>
            </a:r>
            <a:r>
              <a:rPr lang="en-US" sz="3400" dirty="0" err="1"/>
              <a:t>eri</a:t>
            </a:r>
            <a:r>
              <a:rPr lang="en-US" sz="3400" dirty="0"/>
              <a:t>], [</a:t>
            </a:r>
            <a:r>
              <a:rPr lang="el-GR" sz="3200" dirty="0"/>
              <a:t>ˈ</a:t>
            </a:r>
            <a:r>
              <a:rPr lang="en-US" sz="3400" dirty="0" err="1">
                <a:solidFill>
                  <a:srgbClr val="FF0000"/>
                </a:solidFill>
              </a:rPr>
              <a:t>ç</a:t>
            </a:r>
            <a:r>
              <a:rPr lang="en-US" sz="3400" dirty="0" err="1"/>
              <a:t>ira</a:t>
            </a:r>
            <a:r>
              <a:rPr lang="en-US" sz="3400" dirty="0"/>
              <a:t>]</a:t>
            </a:r>
            <a:endParaRPr lang="el-GR" sz="3400" dirty="0"/>
          </a:p>
          <a:p>
            <a:pPr marL="0" indent="0">
              <a:buNone/>
            </a:pP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658336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57CEC6-E1AD-1949-9C3D-0355D7A85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Μέθοδοι προσδιορισμού φωνολογικών μονάδων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52DDA6-C068-754E-AE11-9D4DB79C4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378246"/>
          </a:xfrm>
        </p:spPr>
        <p:txBody>
          <a:bodyPr>
            <a:normAutofit/>
          </a:bodyPr>
          <a:lstStyle/>
          <a:p>
            <a:r>
              <a:rPr lang="el-GR" sz="2800" dirty="0"/>
              <a:t>ΕΛΑΧΙΣΤΑ ΖΕΥΓΗ</a:t>
            </a:r>
          </a:p>
          <a:p>
            <a:pPr lvl="1"/>
            <a:r>
              <a:rPr lang="el-GR" sz="3200" dirty="0"/>
              <a:t>[ˈ</a:t>
            </a:r>
            <a:r>
              <a:rPr lang="en-US" sz="3200" dirty="0" err="1">
                <a:solidFill>
                  <a:srgbClr val="FF0000"/>
                </a:solidFill>
              </a:rPr>
              <a:t>p</a:t>
            </a:r>
            <a:r>
              <a:rPr lang="en-US" sz="3200" dirty="0" err="1"/>
              <a:t>onos</a:t>
            </a:r>
            <a:r>
              <a:rPr lang="en-US" sz="3200" dirty="0"/>
              <a:t>] Vs [</a:t>
            </a:r>
            <a:r>
              <a:rPr lang="el-GR" sz="2800" dirty="0"/>
              <a:t>ˈ</a:t>
            </a:r>
            <a:r>
              <a:rPr lang="en-US" sz="3200" dirty="0" err="1">
                <a:solidFill>
                  <a:srgbClr val="FF0000"/>
                </a:solidFill>
              </a:rPr>
              <a:t>k</a:t>
            </a:r>
            <a:r>
              <a:rPr lang="en-US" sz="3200" dirty="0" err="1"/>
              <a:t>onos</a:t>
            </a:r>
            <a:r>
              <a:rPr lang="en-US" sz="3200" dirty="0"/>
              <a:t>]</a:t>
            </a:r>
            <a:r>
              <a:rPr lang="el-GR" sz="3200" dirty="0"/>
              <a:t> </a:t>
            </a:r>
            <a:endParaRPr lang="en-US" sz="3200" dirty="0"/>
          </a:p>
          <a:p>
            <a:pPr lvl="1"/>
            <a:r>
              <a:rPr lang="el-GR" sz="3200" dirty="0"/>
              <a:t>[ˈ</a:t>
            </a:r>
            <a:r>
              <a:rPr lang="en-US" sz="3200" dirty="0" err="1">
                <a:solidFill>
                  <a:srgbClr val="FF0000"/>
                </a:solidFill>
              </a:rPr>
              <a:t>p</a:t>
            </a:r>
            <a:r>
              <a:rPr lang="en-US" sz="3200" dirty="0" err="1"/>
              <a:t>onos</a:t>
            </a:r>
            <a:r>
              <a:rPr lang="en-US" sz="3200" dirty="0"/>
              <a:t>] Vs [</a:t>
            </a:r>
            <a:r>
              <a:rPr lang="el-GR" sz="2800" dirty="0"/>
              <a:t>ˈ</a:t>
            </a:r>
            <a:r>
              <a:rPr lang="en-US" sz="3200" dirty="0">
                <a:solidFill>
                  <a:srgbClr val="FF0000"/>
                </a:solidFill>
              </a:rPr>
              <a:t>t</a:t>
            </a:r>
            <a:r>
              <a:rPr lang="en-US" sz="3200" dirty="0"/>
              <a:t>onos]</a:t>
            </a:r>
          </a:p>
          <a:p>
            <a:pPr lvl="1"/>
            <a:r>
              <a:rPr lang="el-GR" sz="3200" dirty="0"/>
              <a:t>[ˈ</a:t>
            </a:r>
            <a:r>
              <a:rPr lang="en-US" sz="3200" dirty="0" err="1">
                <a:solidFill>
                  <a:srgbClr val="FF0000"/>
                </a:solidFill>
              </a:rPr>
              <a:t>p</a:t>
            </a:r>
            <a:r>
              <a:rPr lang="en-US" sz="3200" dirty="0" err="1"/>
              <a:t>onos</a:t>
            </a:r>
            <a:r>
              <a:rPr lang="en-US" sz="3200" dirty="0"/>
              <a:t>] Vs [</a:t>
            </a:r>
            <a:r>
              <a:rPr lang="el-GR" sz="2800" dirty="0"/>
              <a:t>ˈ</a:t>
            </a:r>
            <a:r>
              <a:rPr lang="en-US" sz="3200" dirty="0" err="1">
                <a:solidFill>
                  <a:srgbClr val="FF0000"/>
                </a:solidFill>
              </a:rPr>
              <a:t>f</a:t>
            </a:r>
            <a:r>
              <a:rPr lang="en-US" sz="3200" dirty="0" err="1"/>
              <a:t>onos</a:t>
            </a:r>
            <a:r>
              <a:rPr lang="en-US" sz="3200" dirty="0"/>
              <a:t>]</a:t>
            </a:r>
            <a:endParaRPr lang="el-GR" sz="3200" dirty="0"/>
          </a:p>
          <a:p>
            <a:endParaRPr lang="el-GR" sz="3400" dirty="0"/>
          </a:p>
          <a:p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213227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57CEC6-E1AD-1949-9C3D-0355D7A85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Μέθοδοι προσδιορισμού φωνολογικών μονάδων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52DDA6-C068-754E-AE11-9D4DB79C4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378246"/>
          </a:xfrm>
        </p:spPr>
        <p:txBody>
          <a:bodyPr>
            <a:normAutofit/>
          </a:bodyPr>
          <a:lstStyle/>
          <a:p>
            <a:r>
              <a:rPr lang="el-GR" sz="2800" dirty="0"/>
              <a:t>ΕΛΑΧΙΣΤΑ ΖΕΥΓΗ</a:t>
            </a:r>
          </a:p>
          <a:p>
            <a:pPr lvl="1"/>
            <a:r>
              <a:rPr lang="el-GR" sz="3200" dirty="0"/>
              <a:t>[ˈ</a:t>
            </a:r>
            <a:r>
              <a:rPr lang="en-US" sz="3200" dirty="0" err="1">
                <a:solidFill>
                  <a:srgbClr val="FF0000"/>
                </a:solidFill>
              </a:rPr>
              <a:t>p</a:t>
            </a:r>
            <a:r>
              <a:rPr lang="en-US" sz="3200" dirty="0" err="1"/>
              <a:t>onos</a:t>
            </a:r>
            <a:r>
              <a:rPr lang="en-US" sz="3200" dirty="0"/>
              <a:t>] Vs [</a:t>
            </a:r>
            <a:r>
              <a:rPr lang="el-GR" sz="2800" dirty="0"/>
              <a:t>ˈ</a:t>
            </a:r>
            <a:r>
              <a:rPr lang="en-US" sz="3200" dirty="0" err="1">
                <a:solidFill>
                  <a:srgbClr val="FF0000"/>
                </a:solidFill>
              </a:rPr>
              <a:t>k</a:t>
            </a:r>
            <a:r>
              <a:rPr lang="en-US" sz="3200" dirty="0" err="1"/>
              <a:t>onos</a:t>
            </a:r>
            <a:r>
              <a:rPr lang="en-US" sz="3200" dirty="0"/>
              <a:t>]</a:t>
            </a:r>
            <a:r>
              <a:rPr lang="el-GR" sz="3200" dirty="0"/>
              <a:t> </a:t>
            </a:r>
            <a:endParaRPr lang="en-US" sz="3200" dirty="0"/>
          </a:p>
          <a:p>
            <a:pPr lvl="1"/>
            <a:r>
              <a:rPr lang="el-GR" sz="3200" dirty="0"/>
              <a:t>[ˈ</a:t>
            </a:r>
            <a:r>
              <a:rPr lang="en-US" sz="3200" dirty="0" err="1">
                <a:solidFill>
                  <a:srgbClr val="FF0000"/>
                </a:solidFill>
              </a:rPr>
              <a:t>p</a:t>
            </a:r>
            <a:r>
              <a:rPr lang="en-US" sz="3200" dirty="0" err="1"/>
              <a:t>onos</a:t>
            </a:r>
            <a:r>
              <a:rPr lang="en-US" sz="3200" dirty="0"/>
              <a:t>] Vs [</a:t>
            </a:r>
            <a:r>
              <a:rPr lang="el-GR" sz="2800" dirty="0"/>
              <a:t>ˈ</a:t>
            </a:r>
            <a:r>
              <a:rPr lang="en-US" sz="3200" dirty="0">
                <a:solidFill>
                  <a:srgbClr val="FF0000"/>
                </a:solidFill>
              </a:rPr>
              <a:t>t</a:t>
            </a:r>
            <a:r>
              <a:rPr lang="en-US" sz="3200" dirty="0"/>
              <a:t>onos]</a:t>
            </a:r>
          </a:p>
          <a:p>
            <a:pPr lvl="1"/>
            <a:r>
              <a:rPr lang="el-GR" sz="3200" dirty="0"/>
              <a:t>[ˈ</a:t>
            </a:r>
            <a:r>
              <a:rPr lang="en-US" sz="3200" dirty="0" err="1">
                <a:solidFill>
                  <a:srgbClr val="FF0000"/>
                </a:solidFill>
              </a:rPr>
              <a:t>p</a:t>
            </a:r>
            <a:r>
              <a:rPr lang="en-US" sz="3200" dirty="0" err="1"/>
              <a:t>onos</a:t>
            </a:r>
            <a:r>
              <a:rPr lang="en-US" sz="3200" dirty="0"/>
              <a:t>] Vs [</a:t>
            </a:r>
            <a:r>
              <a:rPr lang="el-GR" sz="2800" dirty="0"/>
              <a:t>ˈ</a:t>
            </a:r>
            <a:r>
              <a:rPr lang="en-US" sz="3200" dirty="0" err="1">
                <a:solidFill>
                  <a:srgbClr val="FF0000"/>
                </a:solidFill>
              </a:rPr>
              <a:t>f</a:t>
            </a:r>
            <a:r>
              <a:rPr lang="en-US" sz="3200" dirty="0" err="1"/>
              <a:t>onos</a:t>
            </a:r>
            <a:r>
              <a:rPr lang="en-US" sz="3200" dirty="0"/>
              <a:t>]</a:t>
            </a:r>
            <a:endParaRPr lang="el-GR" sz="3200" dirty="0"/>
          </a:p>
          <a:p>
            <a:pPr marL="274320" lvl="1" indent="0">
              <a:buNone/>
            </a:pPr>
            <a:endParaRPr lang="en-US" sz="3200" dirty="0"/>
          </a:p>
          <a:p>
            <a:pPr marL="274320" lvl="1" indent="0">
              <a:buNone/>
            </a:pPr>
            <a:r>
              <a:rPr lang="el-GR" sz="3200" b="1" dirty="0"/>
              <a:t>ΟΜΩΣ!!!!</a:t>
            </a:r>
          </a:p>
          <a:p>
            <a:pPr lvl="1"/>
            <a:r>
              <a:rPr lang="en-US" sz="3200" dirty="0"/>
              <a:t>[</a:t>
            </a:r>
            <a:r>
              <a:rPr lang="en-US" sz="3200" dirty="0" err="1">
                <a:solidFill>
                  <a:srgbClr val="FF0000"/>
                </a:solidFill>
              </a:rPr>
              <a:t>c</a:t>
            </a:r>
            <a:r>
              <a:rPr lang="en-US" sz="3200" dirty="0" err="1"/>
              <a:t>e</a:t>
            </a:r>
            <a:r>
              <a:rPr lang="el-GR" sz="2800" dirty="0"/>
              <a:t>ˈ</a:t>
            </a:r>
            <a:r>
              <a:rPr lang="en-US" sz="3200" dirty="0" err="1"/>
              <a:t>ri</a:t>
            </a:r>
            <a:r>
              <a:rPr lang="en-US" sz="3200" dirty="0"/>
              <a:t>]</a:t>
            </a:r>
            <a:r>
              <a:rPr lang="el-GR" sz="3200" dirty="0"/>
              <a:t> </a:t>
            </a:r>
            <a:r>
              <a:rPr lang="en-US" sz="3200" dirty="0"/>
              <a:t>Vs [</a:t>
            </a:r>
            <a:r>
              <a:rPr lang="el-GR" sz="3600" dirty="0" err="1">
                <a:solidFill>
                  <a:srgbClr val="FF0000"/>
                </a:solidFill>
              </a:rPr>
              <a:t>ʝ</a:t>
            </a:r>
            <a:r>
              <a:rPr lang="en-US" sz="3600" dirty="0"/>
              <a:t>e</a:t>
            </a:r>
            <a:r>
              <a:rPr lang="el-GR" sz="3200" dirty="0"/>
              <a:t>ˈ</a:t>
            </a:r>
            <a:r>
              <a:rPr lang="en-US" sz="3600" dirty="0" err="1"/>
              <a:t>ri</a:t>
            </a:r>
            <a:r>
              <a:rPr lang="en-US" sz="3600" dirty="0"/>
              <a:t>]</a:t>
            </a:r>
          </a:p>
          <a:p>
            <a:pPr lvl="1"/>
            <a:r>
              <a:rPr lang="en-US" sz="3600" dirty="0"/>
              <a:t>[</a:t>
            </a:r>
            <a:r>
              <a:rPr lang="el-GR" sz="3600" dirty="0"/>
              <a:t>ˈ</a:t>
            </a:r>
            <a:r>
              <a:rPr lang="el-GR" sz="3600" dirty="0" err="1">
                <a:solidFill>
                  <a:srgbClr val="FF0000"/>
                </a:solidFill>
              </a:rPr>
              <a:t>ʝ</a:t>
            </a:r>
            <a:r>
              <a:rPr lang="en-US" sz="3600" dirty="0" err="1"/>
              <a:t>eri</a:t>
            </a:r>
            <a:r>
              <a:rPr lang="en-US" sz="3600" dirty="0"/>
              <a:t>] Vs [</a:t>
            </a:r>
            <a:r>
              <a:rPr lang="el-GR" sz="3600" dirty="0"/>
              <a:t>ˈ</a:t>
            </a:r>
            <a:r>
              <a:rPr lang="en-US" sz="3600" dirty="0" err="1">
                <a:solidFill>
                  <a:srgbClr val="FF0000"/>
                </a:solidFill>
              </a:rPr>
              <a:t>ç</a:t>
            </a:r>
            <a:r>
              <a:rPr lang="en-US" sz="3600" dirty="0" err="1"/>
              <a:t>eri</a:t>
            </a:r>
            <a:r>
              <a:rPr lang="en-US" sz="3600" dirty="0"/>
              <a:t>]</a:t>
            </a:r>
            <a:endParaRPr lang="el-GR" sz="3600" dirty="0"/>
          </a:p>
          <a:p>
            <a:endParaRPr lang="el-GR" sz="3400" dirty="0"/>
          </a:p>
          <a:p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549274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25CB7F-ED56-5E95-4778-A3264A1D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Μέθοδοι </a:t>
            </a:r>
            <a:r>
              <a:rPr lang="el-GR" sz="4000" dirty="0" err="1"/>
              <a:t>προσδιορισμου</a:t>
            </a:r>
            <a:r>
              <a:rPr lang="el-GR" sz="4000" dirty="0"/>
              <a:t> φωνολογικών </a:t>
            </a:r>
            <a:r>
              <a:rPr lang="el-GR" sz="4000" dirty="0" err="1"/>
              <a:t>μοναδων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FD615E-10DA-C053-7867-14F620F7C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098" y="2093976"/>
            <a:ext cx="10058400" cy="4050792"/>
          </a:xfrm>
        </p:spPr>
        <p:txBody>
          <a:bodyPr/>
          <a:lstStyle/>
          <a:p>
            <a:pPr algn="just"/>
            <a:r>
              <a:rPr lang="el-GR" sz="2400" b="0" i="0" u="none" strike="noStrike" dirty="0">
                <a:solidFill>
                  <a:srgbClr val="000000"/>
                </a:solidFill>
                <a:effectLst/>
              </a:rPr>
              <a:t>Αν μπορούσαμε να βρούμε για κάθε φθόγγο ελάχιστα ζεύγη για κάθε πιθανό περιβάλλον, τότε θα μπορούσαμε να συνεχίσουμε να χρησιμοποιούμε αυτό το κριτήριο</a:t>
            </a:r>
            <a:r>
              <a:rPr lang="en-GB" sz="2400" dirty="0">
                <a:solidFill>
                  <a:srgbClr val="000000"/>
                </a:solidFill>
              </a:rPr>
              <a:t>.</a:t>
            </a:r>
            <a:endParaRPr lang="el-GR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el-GR" sz="2400" b="0" i="0" u="none" strike="noStrike" dirty="0">
                <a:solidFill>
                  <a:srgbClr val="000000"/>
                </a:solidFill>
                <a:effectLst/>
              </a:rPr>
              <a:t>Δυστυχώς, η έρευνα σε πάρα πολλά φωνολογικά συστήματα έδειξε ότι κάτι τέτοιο είναι ανέφικτο.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2882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57CEC6-E1AD-1949-9C3D-0355D7A85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Μέθοδοι προσδιορισμού φωνολογικών μονάδων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52DDA6-C068-754E-AE11-9D4DB79C4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83" y="2121408"/>
            <a:ext cx="11002617" cy="4378246"/>
          </a:xfrm>
        </p:spPr>
        <p:txBody>
          <a:bodyPr>
            <a:normAutofit/>
          </a:bodyPr>
          <a:lstStyle/>
          <a:p>
            <a:pPr algn="just"/>
            <a:r>
              <a:rPr lang="el-GR" sz="2800" dirty="0"/>
              <a:t>Βάση της νέας μεθόδου : τα μορφήματα (η ελάχιστη μονάδα με σημασία).</a:t>
            </a:r>
          </a:p>
          <a:p>
            <a:pPr algn="just"/>
            <a:r>
              <a:rPr lang="el-GR" sz="2800" dirty="0"/>
              <a:t>ΑΞΙΩΜΑ: </a:t>
            </a:r>
            <a:r>
              <a:rPr lang="el-GR" sz="2800" b="1" dirty="0"/>
              <a:t>κάθε μόρφημα αποτελείται από φωνολογικές μονάδες.</a:t>
            </a:r>
            <a:r>
              <a:rPr lang="el-GR" sz="2800" dirty="0"/>
              <a:t> π.χ. το μόρφημα </a:t>
            </a:r>
            <a:r>
              <a:rPr lang="en-US" sz="2800" baseline="-25000" dirty="0"/>
              <a:t>#</a:t>
            </a:r>
            <a:r>
              <a:rPr lang="en-US" sz="2800" dirty="0" err="1"/>
              <a:t>pano</a:t>
            </a:r>
            <a:r>
              <a:rPr lang="en-US" sz="2800" baseline="-25000" dirty="0"/>
              <a:t>#, </a:t>
            </a:r>
            <a:r>
              <a:rPr lang="el-GR" sz="2800" dirty="0" err="1"/>
              <a:t>αποτελε</a:t>
            </a:r>
            <a:r>
              <a:rPr lang="en-US" sz="2800" dirty="0" err="1"/>
              <a:t>ί</a:t>
            </a:r>
            <a:r>
              <a:rPr lang="el-GR" sz="2800" dirty="0" err="1"/>
              <a:t>ται</a:t>
            </a:r>
            <a:r>
              <a:rPr lang="el-GR" sz="2800" dirty="0"/>
              <a:t> από 4 </a:t>
            </a:r>
            <a:r>
              <a:rPr lang="el-GR" sz="2800" dirty="0" err="1"/>
              <a:t>τεμαχιακές</a:t>
            </a:r>
            <a:r>
              <a:rPr lang="el-GR" sz="2800" dirty="0"/>
              <a:t> φωνολογικές μονάδες: /</a:t>
            </a:r>
            <a:r>
              <a:rPr lang="en-US" sz="2800" dirty="0"/>
              <a:t>p</a:t>
            </a:r>
            <a:r>
              <a:rPr lang="el-GR" sz="2800" dirty="0"/>
              <a:t>/, /</a:t>
            </a:r>
            <a:r>
              <a:rPr lang="en-US" sz="2800" dirty="0"/>
              <a:t>a</a:t>
            </a:r>
            <a:r>
              <a:rPr lang="el-GR" sz="2800" dirty="0"/>
              <a:t>/, /</a:t>
            </a:r>
            <a:r>
              <a:rPr lang="en-US" sz="2800" dirty="0"/>
              <a:t>n</a:t>
            </a:r>
            <a:r>
              <a:rPr lang="el-GR" sz="2800" dirty="0"/>
              <a:t>/ &amp; /</a:t>
            </a:r>
            <a:r>
              <a:rPr lang="en-US" sz="2800" dirty="0"/>
              <a:t>o</a:t>
            </a:r>
            <a:r>
              <a:rPr lang="el-GR" sz="2800" dirty="0"/>
              <a:t> /. </a:t>
            </a:r>
          </a:p>
          <a:p>
            <a:pPr algn="just"/>
            <a:r>
              <a:rPr lang="el-GR" sz="2800" b="1" dirty="0"/>
              <a:t>Προϋπόθεση</a:t>
            </a:r>
            <a:r>
              <a:rPr lang="el-GR" sz="2800" dirty="0"/>
              <a:t>: όποτε εμφανίζεται το ίδιο μόρφημα, ΠΑΝΤΟΤΕ θα απαρτίζεται από τις ίδιες φωνολογικές μονάδες, ανεξάρτητα αν κάποιες φορές, εξαιτίας του φωνολογικού περιβάλλοντος, κάποια ή κάποιες από αυτές πραγματωθούν με άλλη μορφή.</a:t>
            </a:r>
          </a:p>
          <a:p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4200426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err="1"/>
              <a:t>Μεθοδοι</a:t>
            </a:r>
            <a:r>
              <a:rPr lang="el-GR" sz="4000" dirty="0"/>
              <a:t> προσδιορισμού </a:t>
            </a:r>
            <a:r>
              <a:rPr lang="el-GR" sz="4000" dirty="0" err="1"/>
              <a:t>φωνολογικων</a:t>
            </a:r>
            <a:r>
              <a:rPr lang="el-GR" sz="4000" dirty="0"/>
              <a:t> </a:t>
            </a:r>
            <a:r>
              <a:rPr lang="el-GR" sz="4000" dirty="0" err="1"/>
              <a:t>μοναδων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578" y="2121408"/>
            <a:ext cx="3496963" cy="4050792"/>
          </a:xfrm>
        </p:spPr>
        <p:txBody>
          <a:bodyPr>
            <a:normAutofit lnSpcReduction="10000"/>
          </a:bodyPr>
          <a:lstStyle/>
          <a:p>
            <a:r>
              <a:rPr lang="el-GR" sz="2800" dirty="0"/>
              <a:t>[</a:t>
            </a:r>
            <a:r>
              <a:rPr lang="en-US" sz="2800" dirty="0" err="1"/>
              <a:t>o</a:t>
            </a:r>
            <a:r>
              <a:rPr lang="en-US" sz="2800" baseline="-25000" dirty="0" err="1"/>
              <a:t>#</a:t>
            </a:r>
            <a:r>
              <a:rPr lang="en-US" sz="2800" dirty="0" err="1">
                <a:solidFill>
                  <a:srgbClr val="FF0000"/>
                </a:solidFill>
              </a:rPr>
              <a:t>k</a:t>
            </a:r>
            <a:r>
              <a:rPr lang="en-US" sz="2800" dirty="0" err="1"/>
              <a:t>op</a:t>
            </a:r>
            <a:r>
              <a:rPr lang="en-US" sz="2800" baseline="-25000" dirty="0"/>
              <a:t> # </a:t>
            </a:r>
            <a:r>
              <a:rPr lang="en-US" sz="2800" dirty="0" err="1"/>
              <a:t>os</a:t>
            </a:r>
            <a:r>
              <a:rPr lang="en-US" sz="2800" dirty="0"/>
              <a:t>]</a:t>
            </a:r>
          </a:p>
          <a:p>
            <a:r>
              <a:rPr lang="en-US" sz="2800" dirty="0"/>
              <a:t>[</a:t>
            </a:r>
            <a:r>
              <a:rPr lang="en-US" sz="2800" dirty="0" err="1"/>
              <a:t>tu</a:t>
            </a:r>
            <a:r>
              <a:rPr lang="en-US" sz="2800" baseline="-25000" dirty="0"/>
              <a:t> #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u]</a:t>
            </a:r>
          </a:p>
          <a:p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baseline="-25000" dirty="0"/>
              <a:t> #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op</a:t>
            </a:r>
            <a:r>
              <a:rPr lang="en-US" sz="2800" baseline="-25000" dirty="0"/>
              <a:t> # </a:t>
            </a:r>
            <a:r>
              <a:rPr lang="en-US" sz="2800" dirty="0" err="1"/>
              <a:t>i</a:t>
            </a:r>
            <a:r>
              <a:rPr lang="en-US" sz="2800" dirty="0"/>
              <a:t>]</a:t>
            </a:r>
          </a:p>
          <a:p>
            <a:r>
              <a:rPr lang="en-US" sz="2800" dirty="0"/>
              <a:t>[</a:t>
            </a:r>
            <a:r>
              <a:rPr lang="en-US" sz="2800" dirty="0" err="1"/>
              <a:t>tus</a:t>
            </a:r>
            <a:r>
              <a:rPr lang="en-US" sz="2800" baseline="-25000" dirty="0"/>
              <a:t> #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us]</a:t>
            </a:r>
          </a:p>
          <a:p>
            <a:endParaRPr lang="en-US" sz="2800" dirty="0"/>
          </a:p>
          <a:p>
            <a:r>
              <a:rPr lang="en-US" sz="2800" dirty="0" err="1"/>
              <a:t>Ό</a:t>
            </a:r>
            <a:r>
              <a:rPr lang="el-GR" sz="2800" dirty="0" err="1"/>
              <a:t>μως</a:t>
            </a:r>
            <a:r>
              <a:rPr lang="el-GR" sz="2800" dirty="0"/>
              <a:t>:</a:t>
            </a:r>
          </a:p>
          <a:p>
            <a:r>
              <a:rPr lang="en-US" sz="2800" dirty="0"/>
              <a:t>[to</a:t>
            </a:r>
            <a:r>
              <a:rPr lang="el-GR" sz="2800" dirty="0" err="1"/>
              <a:t>ŋ</a:t>
            </a:r>
            <a:r>
              <a:rPr lang="en-US" sz="2800" baseline="-25000" dirty="0"/>
              <a:t>#</a:t>
            </a:r>
            <a:r>
              <a:rPr lang="en-US" sz="2800" dirty="0" err="1">
                <a:solidFill>
                  <a:srgbClr val="FF0000"/>
                </a:solidFill>
              </a:rPr>
              <a:t>g</a:t>
            </a:r>
            <a:r>
              <a:rPr lang="en-US" sz="2800" dirty="0" err="1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o]</a:t>
            </a:r>
          </a:p>
          <a:p>
            <a:r>
              <a:rPr lang="en-US" sz="2800" dirty="0"/>
              <a:t>[to</a:t>
            </a:r>
            <a:r>
              <a:rPr lang="el-GR" sz="2800" dirty="0" err="1"/>
              <a:t>ŋ</a:t>
            </a:r>
            <a:r>
              <a:rPr lang="en-US" sz="2800" baseline="-25000" dirty="0"/>
              <a:t>#</a:t>
            </a:r>
            <a:r>
              <a:rPr lang="en-US" sz="2800" dirty="0" err="1">
                <a:solidFill>
                  <a:srgbClr val="FF0000"/>
                </a:solidFill>
              </a:rPr>
              <a:t>g</a:t>
            </a:r>
            <a:r>
              <a:rPr lang="en-US" sz="2800" dirty="0" err="1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on]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775867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err="1"/>
              <a:t>Μεθοδοι</a:t>
            </a:r>
            <a:r>
              <a:rPr lang="el-GR" sz="4000" dirty="0"/>
              <a:t> </a:t>
            </a:r>
            <a:r>
              <a:rPr lang="el-GR" sz="4000" dirty="0" err="1"/>
              <a:t>προσδιορισμου</a:t>
            </a:r>
            <a:r>
              <a:rPr lang="el-GR" sz="4000" dirty="0"/>
              <a:t> </a:t>
            </a:r>
            <a:r>
              <a:rPr lang="el-GR" sz="4000" dirty="0" err="1"/>
              <a:t>φωνολογικων</a:t>
            </a:r>
            <a:r>
              <a:rPr lang="el-GR" sz="4000" dirty="0"/>
              <a:t> </a:t>
            </a:r>
            <a:r>
              <a:rPr lang="el-GR" sz="4000" dirty="0" err="1"/>
              <a:t>μοναδων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0160" y="2100735"/>
            <a:ext cx="3496963" cy="4050792"/>
          </a:xfrm>
        </p:spPr>
        <p:txBody>
          <a:bodyPr>
            <a:normAutofit lnSpcReduction="10000"/>
          </a:bodyPr>
          <a:lstStyle/>
          <a:p>
            <a:r>
              <a:rPr lang="el-GR" sz="2800" dirty="0"/>
              <a:t>[</a:t>
            </a:r>
            <a:r>
              <a:rPr lang="en-US" sz="2800" dirty="0" err="1"/>
              <a:t>o</a:t>
            </a:r>
            <a:r>
              <a:rPr lang="en-US" sz="2800" baseline="-25000" dirty="0" err="1"/>
              <a:t>#</a:t>
            </a:r>
            <a:r>
              <a:rPr lang="en-US" sz="2800" dirty="0" err="1">
                <a:solidFill>
                  <a:srgbClr val="FF0000"/>
                </a:solidFill>
              </a:rPr>
              <a:t>k</a:t>
            </a:r>
            <a:r>
              <a:rPr lang="en-US" sz="2800" dirty="0" err="1"/>
              <a:t>op</a:t>
            </a:r>
            <a:r>
              <a:rPr lang="en-US" sz="2800" baseline="-25000" dirty="0"/>
              <a:t> # </a:t>
            </a:r>
            <a:r>
              <a:rPr lang="en-US" sz="2800" dirty="0" err="1"/>
              <a:t>os</a:t>
            </a:r>
            <a:r>
              <a:rPr lang="en-US" sz="2800" dirty="0"/>
              <a:t>]</a:t>
            </a:r>
          </a:p>
          <a:p>
            <a:r>
              <a:rPr lang="en-US" sz="2800" dirty="0"/>
              <a:t>[</a:t>
            </a:r>
            <a:r>
              <a:rPr lang="en-US" sz="2800" dirty="0" err="1"/>
              <a:t>tu</a:t>
            </a:r>
            <a:r>
              <a:rPr lang="en-US" sz="2800" baseline="-25000" dirty="0"/>
              <a:t> #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u]</a:t>
            </a:r>
          </a:p>
          <a:p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baseline="-25000" dirty="0"/>
              <a:t> #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op</a:t>
            </a:r>
            <a:r>
              <a:rPr lang="en-US" sz="2800" baseline="-25000" dirty="0"/>
              <a:t> # </a:t>
            </a:r>
            <a:r>
              <a:rPr lang="en-US" sz="2800" dirty="0" err="1"/>
              <a:t>i</a:t>
            </a:r>
            <a:r>
              <a:rPr lang="en-US" sz="2800" dirty="0"/>
              <a:t>]</a:t>
            </a:r>
          </a:p>
          <a:p>
            <a:r>
              <a:rPr lang="en-US" sz="2800" dirty="0"/>
              <a:t>[</a:t>
            </a:r>
            <a:r>
              <a:rPr lang="en-US" sz="2800" dirty="0" err="1"/>
              <a:t>tus</a:t>
            </a:r>
            <a:r>
              <a:rPr lang="en-US" sz="2800" baseline="-25000" dirty="0"/>
              <a:t> #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us]</a:t>
            </a:r>
          </a:p>
          <a:p>
            <a:endParaRPr lang="en-US" sz="2800" dirty="0"/>
          </a:p>
          <a:p>
            <a:r>
              <a:rPr lang="en-US" sz="2800" dirty="0" err="1"/>
              <a:t>Ό</a:t>
            </a:r>
            <a:r>
              <a:rPr lang="el-GR" sz="2800" dirty="0" err="1"/>
              <a:t>μως</a:t>
            </a:r>
            <a:r>
              <a:rPr lang="el-GR" sz="2800" dirty="0"/>
              <a:t>:</a:t>
            </a:r>
          </a:p>
          <a:p>
            <a:r>
              <a:rPr lang="en-US" sz="2800" dirty="0"/>
              <a:t>[to</a:t>
            </a:r>
            <a:r>
              <a:rPr lang="el-GR" sz="2800" dirty="0" err="1"/>
              <a:t>ŋ</a:t>
            </a:r>
            <a:r>
              <a:rPr lang="en-US" sz="2800" baseline="-25000" dirty="0"/>
              <a:t>#</a:t>
            </a:r>
            <a:r>
              <a:rPr lang="en-US" sz="2800" dirty="0" err="1">
                <a:solidFill>
                  <a:srgbClr val="FF0000"/>
                </a:solidFill>
              </a:rPr>
              <a:t>g</a:t>
            </a:r>
            <a:r>
              <a:rPr lang="en-US" sz="2800" dirty="0" err="1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o]</a:t>
            </a:r>
          </a:p>
          <a:p>
            <a:r>
              <a:rPr lang="en-US" sz="2800" dirty="0"/>
              <a:t>[to</a:t>
            </a:r>
            <a:r>
              <a:rPr lang="el-GR" sz="2800" dirty="0" err="1"/>
              <a:t>ŋ</a:t>
            </a:r>
            <a:r>
              <a:rPr lang="en-US" sz="2800" baseline="-25000" dirty="0"/>
              <a:t>#</a:t>
            </a:r>
            <a:r>
              <a:rPr lang="en-US" sz="2800" dirty="0" err="1">
                <a:solidFill>
                  <a:srgbClr val="FF0000"/>
                </a:solidFill>
              </a:rPr>
              <a:t>g</a:t>
            </a:r>
            <a:r>
              <a:rPr lang="en-US" sz="2800" dirty="0" err="1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on]</a:t>
            </a:r>
            <a:endParaRPr lang="el-GR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775AD-4A6A-2960-9855-4A94DFA340CB}"/>
              </a:ext>
            </a:extLst>
          </p:cNvPr>
          <p:cNvSpPr txBox="1"/>
          <p:nvPr/>
        </p:nvSpPr>
        <p:spPr>
          <a:xfrm>
            <a:off x="1174877" y="2093976"/>
            <a:ext cx="598067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Α. </a:t>
            </a:r>
            <a:r>
              <a:rPr lang="el-GR" sz="2800" b="1" dirty="0" err="1"/>
              <a:t>Κριτ</a:t>
            </a:r>
            <a:r>
              <a:rPr lang="en-US" sz="2800" b="1" dirty="0" err="1"/>
              <a:t>ή</a:t>
            </a:r>
            <a:r>
              <a:rPr lang="el-GR" sz="2800" b="1" dirty="0" err="1"/>
              <a:t>ριο</a:t>
            </a:r>
            <a:r>
              <a:rPr lang="el-GR" sz="2800" b="1" dirty="0"/>
              <a:t> της Ποσότητας:</a:t>
            </a:r>
          </a:p>
          <a:p>
            <a:endParaRPr lang="el-GR" sz="2800" dirty="0"/>
          </a:p>
          <a:p>
            <a:r>
              <a:rPr lang="el-GR" sz="2800" dirty="0"/>
              <a:t>Σε πόσα περιβάλλοντα εμφανίζεται</a:t>
            </a:r>
          </a:p>
          <a:p>
            <a:r>
              <a:rPr lang="el-GR" sz="2800" dirty="0"/>
              <a:t>Η μία πραγμάτωση, και σε πόσα η</a:t>
            </a:r>
          </a:p>
          <a:p>
            <a:r>
              <a:rPr lang="el-GR" sz="2800" dirty="0"/>
              <a:t>άλλη;</a:t>
            </a:r>
          </a:p>
          <a:p>
            <a:endParaRPr lang="el-GR" sz="2800" dirty="0"/>
          </a:p>
          <a:p>
            <a:r>
              <a:rPr lang="el-GR" sz="2800" dirty="0"/>
              <a:t>Σε 4 περιβάλλοντα το [</a:t>
            </a:r>
            <a:r>
              <a:rPr lang="en-US" sz="2800" dirty="0"/>
              <a:t>k</a:t>
            </a:r>
            <a:r>
              <a:rPr lang="el-GR" sz="2800" dirty="0"/>
              <a:t>] και μόνο σε </a:t>
            </a:r>
          </a:p>
          <a:p>
            <a:r>
              <a:rPr lang="el-GR" sz="2800" dirty="0"/>
              <a:t>ένα περιβάλλον το </a:t>
            </a:r>
            <a:r>
              <a:rPr lang="en-US" sz="2800" dirty="0"/>
              <a:t>[g]</a:t>
            </a:r>
            <a:endParaRPr lang="el-GR" sz="2800" dirty="0"/>
          </a:p>
          <a:p>
            <a:endParaRPr lang="el-GR" sz="2800" dirty="0"/>
          </a:p>
          <a:p>
            <a:r>
              <a:rPr lang="el-GR" sz="2800" b="1" dirty="0"/>
              <a:t>Ισχυρός υποψήφιος </a:t>
            </a:r>
            <a:r>
              <a:rPr lang="el-GR" sz="2800" dirty="0"/>
              <a:t>το </a:t>
            </a:r>
            <a:r>
              <a:rPr lang="en-US" sz="2800" dirty="0"/>
              <a:t>[k]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42247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484632"/>
            <a:ext cx="10372874" cy="1334229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ΙΔΙΑΙΤΕΡΑ ΧΑΡΑΚΤΗΡΙΣΤΙΚΑ της –</a:t>
            </a:r>
            <a:r>
              <a:rPr lang="el-GR" dirty="0" err="1"/>
              <a:t>ΚαΘΕ</a:t>
            </a:r>
            <a:r>
              <a:rPr lang="el-GR" dirty="0"/>
              <a:t>- ΓΛΩΣΣΑΣ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898373"/>
            <a:ext cx="11309131" cy="4702123"/>
          </a:xfrm>
        </p:spPr>
        <p:txBody>
          <a:bodyPr>
            <a:normAutofit/>
          </a:bodyPr>
          <a:lstStyle/>
          <a:p>
            <a:pPr algn="just"/>
            <a:r>
              <a:rPr lang="el-GR" sz="3200" dirty="0"/>
              <a:t>ΟΙΚΟΝΟΜΙΑ: Λίγες μονάδες κάθε γλωσσικού επιπέδου, δημιουργούν πολύ περισσότερες μονάδες του επόμενου γλωσσικού επιπέδου.</a:t>
            </a:r>
          </a:p>
        </p:txBody>
      </p:sp>
    </p:spTree>
    <p:extLst>
      <p:ext uri="{BB962C8B-B14F-4D97-AF65-F5344CB8AC3E}">
        <p14:creationId xmlns:p14="http://schemas.microsoft.com/office/powerpoint/2010/main" val="1987464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Μέθοδοι προσδιορισμού φωνολογικών μονάδων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0160" y="2100735"/>
            <a:ext cx="3496963" cy="4050792"/>
          </a:xfrm>
        </p:spPr>
        <p:txBody>
          <a:bodyPr>
            <a:normAutofit lnSpcReduction="10000"/>
          </a:bodyPr>
          <a:lstStyle/>
          <a:p>
            <a:r>
              <a:rPr lang="el-GR" sz="2800" dirty="0"/>
              <a:t>[</a:t>
            </a:r>
            <a:r>
              <a:rPr lang="en-US" sz="2800" dirty="0" err="1"/>
              <a:t>o</a:t>
            </a:r>
            <a:r>
              <a:rPr lang="en-US" sz="2800" baseline="-25000" dirty="0" err="1"/>
              <a:t>#</a:t>
            </a:r>
            <a:r>
              <a:rPr lang="en-US" sz="2800" dirty="0" err="1">
                <a:solidFill>
                  <a:srgbClr val="FF0000"/>
                </a:solidFill>
              </a:rPr>
              <a:t>k</a:t>
            </a:r>
            <a:r>
              <a:rPr lang="en-US" sz="2800" dirty="0" err="1"/>
              <a:t>op</a:t>
            </a:r>
            <a:r>
              <a:rPr lang="en-US" sz="2800" baseline="-25000" dirty="0"/>
              <a:t> # </a:t>
            </a:r>
            <a:r>
              <a:rPr lang="en-US" sz="2800" dirty="0" err="1"/>
              <a:t>os</a:t>
            </a:r>
            <a:r>
              <a:rPr lang="en-US" sz="2800" dirty="0"/>
              <a:t>]</a:t>
            </a:r>
          </a:p>
          <a:p>
            <a:r>
              <a:rPr lang="en-US" sz="2800" dirty="0"/>
              <a:t>[</a:t>
            </a:r>
            <a:r>
              <a:rPr lang="en-US" sz="2800" dirty="0" err="1"/>
              <a:t>tu</a:t>
            </a:r>
            <a:r>
              <a:rPr lang="en-US" sz="2800" baseline="-25000" dirty="0"/>
              <a:t> #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u]</a:t>
            </a:r>
          </a:p>
          <a:p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baseline="-25000" dirty="0"/>
              <a:t> #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op</a:t>
            </a:r>
            <a:r>
              <a:rPr lang="en-US" sz="2800" baseline="-25000" dirty="0"/>
              <a:t> # </a:t>
            </a:r>
            <a:r>
              <a:rPr lang="en-US" sz="2800" dirty="0" err="1"/>
              <a:t>i</a:t>
            </a:r>
            <a:r>
              <a:rPr lang="en-US" sz="2800" dirty="0"/>
              <a:t>]</a:t>
            </a:r>
          </a:p>
          <a:p>
            <a:r>
              <a:rPr lang="en-US" sz="2800" dirty="0"/>
              <a:t>[</a:t>
            </a:r>
            <a:r>
              <a:rPr lang="en-US" sz="2800" dirty="0" err="1"/>
              <a:t>tus</a:t>
            </a:r>
            <a:r>
              <a:rPr lang="en-US" sz="2800" baseline="-25000" dirty="0"/>
              <a:t> #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us]</a:t>
            </a:r>
          </a:p>
          <a:p>
            <a:endParaRPr lang="en-US" sz="2800" dirty="0"/>
          </a:p>
          <a:p>
            <a:r>
              <a:rPr lang="en-US" sz="2800" dirty="0" err="1"/>
              <a:t>Ό</a:t>
            </a:r>
            <a:r>
              <a:rPr lang="el-GR" sz="2800" dirty="0" err="1"/>
              <a:t>μως</a:t>
            </a:r>
            <a:r>
              <a:rPr lang="el-GR" sz="2800" dirty="0"/>
              <a:t>:</a:t>
            </a:r>
          </a:p>
          <a:p>
            <a:r>
              <a:rPr lang="en-US" sz="2800" dirty="0"/>
              <a:t>[to</a:t>
            </a:r>
            <a:r>
              <a:rPr lang="el-GR" sz="2800" dirty="0" err="1"/>
              <a:t>ŋ</a:t>
            </a:r>
            <a:r>
              <a:rPr lang="en-US" sz="2800" baseline="-25000" dirty="0"/>
              <a:t>#</a:t>
            </a:r>
            <a:r>
              <a:rPr lang="en-US" sz="2800" dirty="0" err="1">
                <a:solidFill>
                  <a:srgbClr val="FF0000"/>
                </a:solidFill>
              </a:rPr>
              <a:t>g</a:t>
            </a:r>
            <a:r>
              <a:rPr lang="en-US" sz="2800" dirty="0" err="1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o]</a:t>
            </a:r>
          </a:p>
          <a:p>
            <a:r>
              <a:rPr lang="en-US" sz="2800" dirty="0"/>
              <a:t>[to</a:t>
            </a:r>
            <a:r>
              <a:rPr lang="el-GR" sz="2800" dirty="0" err="1"/>
              <a:t>ŋ</a:t>
            </a:r>
            <a:r>
              <a:rPr lang="en-US" sz="2800" baseline="-25000" dirty="0"/>
              <a:t>#</a:t>
            </a:r>
            <a:r>
              <a:rPr lang="en-US" sz="2800" dirty="0" err="1">
                <a:solidFill>
                  <a:srgbClr val="FF0000"/>
                </a:solidFill>
              </a:rPr>
              <a:t>g</a:t>
            </a:r>
            <a:r>
              <a:rPr lang="en-US" sz="2800" dirty="0" err="1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on]</a:t>
            </a:r>
            <a:endParaRPr lang="el-GR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775AD-4A6A-2960-9855-4A94DFA340CB}"/>
              </a:ext>
            </a:extLst>
          </p:cNvPr>
          <p:cNvSpPr txBox="1"/>
          <p:nvPr/>
        </p:nvSpPr>
        <p:spPr>
          <a:xfrm>
            <a:off x="588468" y="1666594"/>
            <a:ext cx="10929980" cy="5247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</a:t>
            </a:r>
            <a:r>
              <a:rPr lang="el-GR" sz="2800" b="1" dirty="0"/>
              <a:t>. </a:t>
            </a:r>
            <a:r>
              <a:rPr lang="el-GR" sz="2800" b="1" dirty="0" err="1"/>
              <a:t>Κριτ</a:t>
            </a:r>
            <a:r>
              <a:rPr lang="en-US" sz="2800" b="1" dirty="0" err="1"/>
              <a:t>ή</a:t>
            </a:r>
            <a:r>
              <a:rPr lang="el-GR" sz="2800" b="1" dirty="0" err="1"/>
              <a:t>ριο</a:t>
            </a:r>
            <a:r>
              <a:rPr lang="el-GR" sz="2800" b="1" dirty="0"/>
              <a:t> της Αυτονομίας:</a:t>
            </a:r>
          </a:p>
          <a:p>
            <a:endParaRPr lang="el-GR" sz="800" dirty="0"/>
          </a:p>
          <a:p>
            <a:r>
              <a:rPr lang="el-GR" sz="2800" dirty="0"/>
              <a:t>Υπάρχει εκδοχή που να μην καθορίζεται </a:t>
            </a:r>
          </a:p>
          <a:p>
            <a:r>
              <a:rPr lang="el-GR" sz="2800" dirty="0"/>
              <a:t>Από το φωνολογικό περιβάλλον;</a:t>
            </a:r>
          </a:p>
          <a:p>
            <a:endParaRPr lang="el-GR" sz="1100" dirty="0"/>
          </a:p>
          <a:p>
            <a:r>
              <a:rPr lang="el-GR" sz="2800" dirty="0"/>
              <a:t>Το </a:t>
            </a:r>
            <a:r>
              <a:rPr lang="en-US" sz="2800" dirty="0"/>
              <a:t>[g]</a:t>
            </a:r>
            <a:r>
              <a:rPr lang="el-GR" sz="2800" dirty="0"/>
              <a:t> εμφανίζεται ΜΟΝΟ όταν προηγείται</a:t>
            </a:r>
          </a:p>
          <a:p>
            <a:r>
              <a:rPr lang="el-GR" sz="2800" dirty="0"/>
              <a:t>Το ηχηρό ρινικό.</a:t>
            </a:r>
          </a:p>
          <a:p>
            <a:r>
              <a:rPr lang="el-GR" sz="2800" dirty="0"/>
              <a:t>Αντίθετα, το </a:t>
            </a:r>
            <a:r>
              <a:rPr lang="en-US" sz="2800" dirty="0"/>
              <a:t>[k]</a:t>
            </a:r>
            <a:r>
              <a:rPr lang="el-GR" sz="2800" dirty="0"/>
              <a:t> εμφανίζεται και όταν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800" dirty="0" err="1"/>
              <a:t>ροηγούνται</a:t>
            </a:r>
            <a:r>
              <a:rPr lang="el-GR" sz="2800" dirty="0"/>
              <a:t> άηχα σύμφωνα, αλλά και </a:t>
            </a:r>
          </a:p>
          <a:p>
            <a:r>
              <a:rPr lang="el-GR" sz="2800" dirty="0"/>
              <a:t>ηχηρά φωνήεντα.</a:t>
            </a:r>
          </a:p>
          <a:p>
            <a:endParaRPr lang="el-GR" sz="3600" dirty="0"/>
          </a:p>
          <a:p>
            <a:r>
              <a:rPr lang="el-GR" sz="2800" b="1" dirty="0"/>
              <a:t>Τα ηχηρά φωνήεντα</a:t>
            </a:r>
            <a:r>
              <a:rPr lang="en-US" sz="2800" b="1" dirty="0"/>
              <a:t>, </a:t>
            </a:r>
            <a:r>
              <a:rPr lang="el-GR" sz="2800" dirty="0"/>
              <a:t>είναι το περιβάλλον που δείχνει ότι το [</a:t>
            </a:r>
            <a:r>
              <a:rPr lang="en-US" sz="2800" dirty="0"/>
              <a:t>k</a:t>
            </a:r>
            <a:r>
              <a:rPr lang="el-GR" sz="2800" dirty="0"/>
              <a:t>] </a:t>
            </a:r>
            <a:r>
              <a:rPr lang="el-GR" sz="2800" b="1" dirty="0"/>
              <a:t>ΔΕΝ</a:t>
            </a:r>
          </a:p>
          <a:p>
            <a:r>
              <a:rPr lang="el-GR" sz="2800" dirty="0"/>
              <a:t>επηρεάζεται από το περιβάλλον του.</a:t>
            </a:r>
          </a:p>
        </p:txBody>
      </p:sp>
    </p:spTree>
    <p:extLst>
      <p:ext uri="{BB962C8B-B14F-4D97-AF65-F5344CB8AC3E}">
        <p14:creationId xmlns:p14="http://schemas.microsoft.com/office/powerpoint/2010/main" val="221422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err="1"/>
              <a:t>Μεθοδοι</a:t>
            </a:r>
            <a:r>
              <a:rPr lang="el-GR" sz="4000" dirty="0"/>
              <a:t> </a:t>
            </a:r>
            <a:r>
              <a:rPr lang="el-GR" sz="4000" dirty="0" err="1"/>
              <a:t>προσδιορισμου</a:t>
            </a:r>
            <a:r>
              <a:rPr lang="el-GR" sz="4000" dirty="0"/>
              <a:t> </a:t>
            </a:r>
            <a:r>
              <a:rPr lang="el-GR" sz="4000" dirty="0" err="1"/>
              <a:t>φωνολογικων</a:t>
            </a:r>
            <a:r>
              <a:rPr lang="el-GR" sz="4000" dirty="0"/>
              <a:t> </a:t>
            </a:r>
            <a:r>
              <a:rPr lang="el-GR" sz="4000" dirty="0" err="1"/>
              <a:t>μοναδων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00735"/>
            <a:ext cx="10559923" cy="4050792"/>
          </a:xfrm>
        </p:spPr>
        <p:txBody>
          <a:bodyPr>
            <a:normAutofit/>
          </a:bodyPr>
          <a:lstStyle/>
          <a:p>
            <a:pPr marL="1280160" lvl="3" indent="-457200"/>
            <a:r>
              <a:rPr lang="el-G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δυσανάλογος, δύσβατος, δυσδιάκριτος, δυσερμήνευτος, δύσθυμος, δυσκίνητος, δυσμενής, δυσνόητος, δυσοίωνος, δύσοσμος, δύσπεπτος, δύστυχος, δυσφημιστής, δυσχερής.</a:t>
            </a:r>
          </a:p>
          <a:p>
            <a:pPr lvl="3"/>
            <a:endParaRPr lang="el-G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3"/>
            <a:r>
              <a:rPr lang="el-G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Αποδώστε τις φωνητικές πραγματώσεις των παραπάνω λέξεων.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3"/>
            <a:r>
              <a:rPr lang="el-G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Ποιο είναι το τελευταίο υποκείμενο τεμάχιο του προθήματος των παραπάνω λέξεων και με ποια κριτήρια καταλήξατε να το ορίσετε;  </a:t>
            </a:r>
          </a:p>
        </p:txBody>
      </p:sp>
    </p:spTree>
    <p:extLst>
      <p:ext uri="{BB962C8B-B14F-4D97-AF65-F5344CB8AC3E}">
        <p14:creationId xmlns:p14="http://schemas.microsoft.com/office/powerpoint/2010/main" val="3376120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C68CBD-88D6-6D57-7B8A-E7D56C5D7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0723" y="512064"/>
            <a:ext cx="11732932" cy="1609344"/>
          </a:xfrm>
        </p:spPr>
        <p:txBody>
          <a:bodyPr>
            <a:normAutofit/>
          </a:bodyPr>
          <a:lstStyle/>
          <a:p>
            <a:pPr algn="ctr"/>
            <a:r>
              <a:rPr lang="el-GR" sz="4400" dirty="0" err="1"/>
              <a:t>Μεθοδοι</a:t>
            </a:r>
            <a:r>
              <a:rPr lang="el-GR" sz="4400" dirty="0"/>
              <a:t> </a:t>
            </a:r>
            <a:r>
              <a:rPr lang="el-GR" sz="4400" dirty="0" err="1"/>
              <a:t>προσδιορισμου</a:t>
            </a:r>
            <a:r>
              <a:rPr lang="el-GR" sz="4400" dirty="0"/>
              <a:t> </a:t>
            </a:r>
            <a:r>
              <a:rPr lang="el-GR" sz="4400" dirty="0" err="1"/>
              <a:t>φωνολογικων</a:t>
            </a:r>
            <a:r>
              <a:rPr lang="el-GR" sz="4400" dirty="0"/>
              <a:t> </a:t>
            </a:r>
            <a:r>
              <a:rPr lang="el-GR" sz="4400" dirty="0" err="1"/>
              <a:t>μοναδων</a:t>
            </a:r>
            <a:endParaRPr lang="el-GR" sz="4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19011A7-DDB6-1760-45A7-EB8BC8318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δυσανάλογος, δύσβατος, δυσδιάκριτος, δυσερμήνευτος, δύσθυμος, δυσκίνητος, δυσμενής, δυσνόητος, δυσοίωνος, δύσοσμος, δύσπεπτος, δύστυχος, δυσφημιστής, δυσχερής</a:t>
            </a:r>
            <a:endParaRPr lang="en-US" sz="2400" dirty="0"/>
          </a:p>
          <a:p>
            <a:r>
              <a:rPr lang="el-GR" sz="2400" dirty="0"/>
              <a:t>[</a:t>
            </a:r>
            <a:r>
              <a:rPr lang="en-US" sz="2400" dirty="0" err="1"/>
              <a:t>ðisa</a:t>
            </a:r>
            <a:r>
              <a:rPr lang="el-GR" sz="2400" dirty="0"/>
              <a:t>ˈ</a:t>
            </a:r>
            <a:r>
              <a:rPr lang="en-US" sz="2400" dirty="0" err="1"/>
              <a:t>naloɣos</a:t>
            </a:r>
            <a:r>
              <a:rPr lang="el-GR" sz="2400" dirty="0"/>
              <a:t>],[ˈ</a:t>
            </a:r>
            <a:r>
              <a:rPr lang="en-US" sz="2400" dirty="0" err="1"/>
              <a:t>ðizvatos</a:t>
            </a:r>
            <a:r>
              <a:rPr lang="el-GR" sz="2400" dirty="0"/>
              <a:t>],[</a:t>
            </a:r>
            <a:r>
              <a:rPr lang="en-US" sz="2400" dirty="0" err="1"/>
              <a:t>ðizði</a:t>
            </a:r>
            <a:r>
              <a:rPr lang="el-GR" sz="2400" dirty="0"/>
              <a:t>ˈ</a:t>
            </a:r>
            <a:r>
              <a:rPr lang="en-US" sz="2400" dirty="0" err="1"/>
              <a:t>akritos</a:t>
            </a:r>
            <a:r>
              <a:rPr lang="el-GR" sz="2400" dirty="0"/>
              <a:t>],[</a:t>
            </a:r>
            <a:r>
              <a:rPr lang="en-US" sz="2400" dirty="0" err="1"/>
              <a:t>ðiser</a:t>
            </a:r>
            <a:r>
              <a:rPr lang="el-GR" sz="2400" dirty="0"/>
              <a:t>ˈ</a:t>
            </a:r>
            <a:r>
              <a:rPr lang="en-US" sz="2400" dirty="0" err="1"/>
              <a:t>mineftos</a:t>
            </a:r>
            <a:r>
              <a:rPr lang="el-GR" sz="2400" dirty="0"/>
              <a:t>],[ˈ</a:t>
            </a:r>
            <a:r>
              <a:rPr lang="en-US" sz="2400" dirty="0" err="1"/>
              <a:t>ðis</a:t>
            </a:r>
            <a:r>
              <a:rPr lang="el-GR" sz="2400" dirty="0"/>
              <a:t>θ</a:t>
            </a:r>
            <a:r>
              <a:rPr lang="en-US" sz="2400" dirty="0" err="1"/>
              <a:t>imos</a:t>
            </a:r>
            <a:r>
              <a:rPr lang="el-GR" sz="2400" dirty="0"/>
              <a:t>],[</a:t>
            </a:r>
            <a:r>
              <a:rPr lang="en-US" sz="2400" dirty="0" err="1"/>
              <a:t>ði</a:t>
            </a:r>
            <a:r>
              <a:rPr lang="el-GR" sz="2400" dirty="0"/>
              <a:t>ˈ</a:t>
            </a:r>
            <a:r>
              <a:rPr lang="en-US" sz="2400" dirty="0" err="1"/>
              <a:t>scinitos</a:t>
            </a:r>
            <a:r>
              <a:rPr lang="el-GR" sz="2400" dirty="0"/>
              <a:t>],[</a:t>
            </a:r>
            <a:r>
              <a:rPr lang="en-US" sz="2400" dirty="0" err="1"/>
              <a:t>ðizme</a:t>
            </a:r>
            <a:r>
              <a:rPr lang="el-GR" sz="2400" dirty="0"/>
              <a:t>ˈ</a:t>
            </a:r>
            <a:r>
              <a:rPr lang="en-US" sz="2400" dirty="0"/>
              <a:t>nis</a:t>
            </a:r>
            <a:r>
              <a:rPr lang="el-GR" sz="2400" dirty="0"/>
              <a:t>],[</a:t>
            </a:r>
            <a:r>
              <a:rPr lang="en-US" sz="2400" dirty="0" err="1"/>
              <a:t>ði</a:t>
            </a:r>
            <a:r>
              <a:rPr lang="el-GR" sz="2400" dirty="0"/>
              <a:t>ˈ</a:t>
            </a:r>
            <a:r>
              <a:rPr lang="en-US" sz="2400" dirty="0" err="1"/>
              <a:t>znoitos</a:t>
            </a:r>
            <a:r>
              <a:rPr lang="el-GR" sz="2400" dirty="0"/>
              <a:t>],[</a:t>
            </a:r>
            <a:r>
              <a:rPr lang="en-US" sz="2400" dirty="0" err="1"/>
              <a:t>ði</a:t>
            </a:r>
            <a:r>
              <a:rPr lang="el-GR" sz="2400" dirty="0"/>
              <a:t>ˈ</a:t>
            </a:r>
            <a:r>
              <a:rPr lang="en-US" sz="2400" dirty="0" err="1"/>
              <a:t>sionos</a:t>
            </a:r>
            <a:r>
              <a:rPr lang="el-GR" sz="2400" dirty="0"/>
              <a:t>],[ˈ</a:t>
            </a:r>
            <a:r>
              <a:rPr lang="en-US" sz="2400" dirty="0" err="1"/>
              <a:t>ðisozmos</a:t>
            </a:r>
            <a:r>
              <a:rPr lang="el-GR" sz="2400" dirty="0"/>
              <a:t>],[ˈ</a:t>
            </a:r>
            <a:r>
              <a:rPr lang="en-US" sz="2400" dirty="0" err="1"/>
              <a:t>ðispeptos</a:t>
            </a:r>
            <a:r>
              <a:rPr lang="el-GR" sz="2400" dirty="0"/>
              <a:t>],[ˈ</a:t>
            </a:r>
            <a:r>
              <a:rPr lang="en-US" sz="2400" dirty="0" err="1"/>
              <a:t>ðistixos</a:t>
            </a:r>
            <a:r>
              <a:rPr lang="el-GR" sz="2400" dirty="0"/>
              <a:t>],[</a:t>
            </a:r>
            <a:r>
              <a:rPr lang="en-US" sz="2400" dirty="0" err="1"/>
              <a:t>ðisfimi</a:t>
            </a:r>
            <a:r>
              <a:rPr lang="el-GR" sz="2400" dirty="0"/>
              <a:t>ˈ</a:t>
            </a:r>
            <a:r>
              <a:rPr lang="en-US" sz="2400" dirty="0" err="1"/>
              <a:t>stis</a:t>
            </a:r>
            <a:r>
              <a:rPr lang="el-GR" sz="2400" dirty="0"/>
              <a:t>],[</a:t>
            </a:r>
            <a:r>
              <a:rPr lang="en-US" sz="2400" dirty="0" err="1"/>
              <a:t>ðisçe</a:t>
            </a:r>
            <a:r>
              <a:rPr lang="el-GR" sz="2400" dirty="0"/>
              <a:t>ˈ</a:t>
            </a:r>
            <a:r>
              <a:rPr lang="en-US" sz="2400" dirty="0" err="1"/>
              <a:t>ris</a:t>
            </a:r>
            <a:r>
              <a:rPr lang="el-GR" sz="2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55838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Μέθοδοι προσδιορισμού φωνολογικών μονάδων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1)[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dog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dogz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«σκυλί – σκυλιά»,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labz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«εργαστήριο – εργαστήρια», </a:t>
            </a:r>
          </a:p>
          <a:p>
            <a:pPr marL="27432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bed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bedz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«κρεβάτι – κρεβάτια»,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rei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reiz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«ακτίνα – ακτίνες»,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kau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kauz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«αγελάδα – αγελάδες»,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6)[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l-GR" sz="2800" dirty="0" err="1">
                <a:effectLst/>
                <a:latin typeface="Doulos SIL"/>
                <a:ea typeface="Times New Roman" panose="02020603050405020304" pitchFamily="18" charset="0"/>
                <a:cs typeface="Times New Roman" panose="02020603050405020304" pitchFamily="18" charset="0"/>
              </a:rPr>
              <a:t>ɔ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–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l-GR" sz="2800" dirty="0" err="1">
                <a:effectLst/>
                <a:latin typeface="Doulos SIL"/>
                <a:ea typeface="Times New Roman" panose="02020603050405020304" pitchFamily="18" charset="0"/>
                <a:cs typeface="Times New Roman" panose="02020603050405020304" pitchFamily="18" charset="0"/>
              </a:rPr>
              <a:t>ɔ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«νόμος – νόμοι», </a:t>
            </a:r>
          </a:p>
          <a:p>
            <a:pPr marL="27432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7)[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park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parks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πάρκο – πάρκα»,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8)[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lap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laps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«αγκαλιά – αγκαλιές», </a:t>
            </a:r>
          </a:p>
          <a:p>
            <a:pPr marL="27432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9)[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cat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cats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«γάτα – γάτες»,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10)[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vz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«φύλο – φύλα»,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27432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11)[</a:t>
            </a:r>
            <a:r>
              <a:rPr lang="en-US" sz="2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l-GR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n-US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l-GR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naivz</a:t>
            </a:r>
            <a:r>
              <a:rPr lang="el-GR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«μαχαίρι – μαχαίρια»</a:t>
            </a:r>
            <a:r>
              <a:rPr lang="en-US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12)[</a:t>
            </a:r>
            <a:r>
              <a:rPr lang="en-US" sz="2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arkaiv</a:t>
            </a:r>
            <a:r>
              <a:rPr lang="el-GR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arkaivz</a:t>
            </a:r>
            <a:r>
              <a:rPr lang="el-GR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« αρχείο – αρχεία»</a:t>
            </a:r>
            <a:endParaRPr lang="en-US" sz="2800" spc="-2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spc="-2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Ποιο είναι το υποκείμενο τεμάχιο που αποδίδει το μόρφημα του πληθυντικού στα αγγλικά; Με ποια κριτήρια καταλήξατε να το ορίσετε;  </a:t>
            </a:r>
          </a:p>
        </p:txBody>
      </p:sp>
    </p:spTree>
    <p:extLst>
      <p:ext uri="{BB962C8B-B14F-4D97-AF65-F5344CB8AC3E}">
        <p14:creationId xmlns:p14="http://schemas.microsoft.com/office/powerpoint/2010/main" val="2507352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AB57E5-11A6-CC01-36C7-E3082D587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ΑΣκησεισ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A0AD47-2C0E-988D-CE69-5D74ECE3C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06" y="2121408"/>
            <a:ext cx="10730042" cy="4050792"/>
          </a:xfrm>
        </p:spPr>
        <p:txBody>
          <a:bodyPr>
            <a:norm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Ποιές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λειτουργίες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επ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ιτελούν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οι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π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ρώτοι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ήχοι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των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παρα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κάτω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λέξεων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el-GR" sz="24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algn="just"/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el-GR" sz="24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[ˈ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ponos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 /[ˈ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konos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 / [ˈtonos] / [ˈ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fonos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 / [ˈ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γonos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 / [ˈ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monos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 </a:t>
            </a:r>
            <a:endParaRPr lang="el-GR" sz="24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el-GR" sz="24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ii. [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limni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 /[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ʎimni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     &amp;      [ˈstela] / [ˈ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ʃtela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endParaRPr lang="el-GR" sz="24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el-GR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l-GR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iii</a:t>
            </a:r>
            <a:r>
              <a:rPr lang="el-GR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[ˈ</a:t>
            </a:r>
            <a:r>
              <a:rPr lang="el-GR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xoros</a:t>
            </a:r>
            <a:r>
              <a:rPr lang="el-GR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], [ˈ</a:t>
            </a:r>
            <a:r>
              <a:rPr lang="el-GR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xaros</a:t>
            </a:r>
            <a:r>
              <a:rPr lang="el-GR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], [ˈ</a:t>
            </a:r>
            <a:r>
              <a:rPr lang="el-GR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xui</a:t>
            </a:r>
            <a:r>
              <a:rPr lang="el-GR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], [ˈ</a:t>
            </a:r>
            <a:r>
              <a:rPr lang="el-GR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xnoto</a:t>
            </a:r>
            <a:r>
              <a:rPr lang="el-GR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], [ˈ</a:t>
            </a:r>
            <a:r>
              <a:rPr lang="el-GR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xtipima</a:t>
            </a:r>
            <a:r>
              <a:rPr lang="el-GR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], [ˈ</a:t>
            </a:r>
            <a:r>
              <a:rPr lang="el-GR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xroma</a:t>
            </a:r>
            <a:r>
              <a:rPr lang="el-GR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], [ˈ</a:t>
            </a:r>
            <a:r>
              <a:rPr lang="el-GR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xθes</a:t>
            </a:r>
            <a:r>
              <a:rPr lang="el-GR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 / [ˈ</a:t>
            </a:r>
            <a:r>
              <a:rPr lang="el-GR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çeri</a:t>
            </a:r>
            <a:r>
              <a:rPr lang="el-GR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], [ˈ</a:t>
            </a:r>
            <a:r>
              <a:rPr lang="el-GR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çina</a:t>
            </a:r>
            <a:r>
              <a:rPr lang="el-GR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299439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FAABFE-E9C9-C95C-F857-5E42BE19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27432"/>
            <a:ext cx="10058400" cy="1609344"/>
          </a:xfrm>
        </p:spPr>
        <p:txBody>
          <a:bodyPr/>
          <a:lstStyle/>
          <a:p>
            <a:r>
              <a:rPr lang="el-GR" dirty="0" err="1"/>
              <a:t>ΑΣκησεισ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89524DC-DA7C-D9E5-210D-469A1A687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71" y="1253613"/>
            <a:ext cx="11533239" cy="5368413"/>
          </a:xfrm>
        </p:spPr>
        <p:txBody>
          <a:bodyPr>
            <a:normAutofit/>
          </a:bodyPr>
          <a:lstStyle/>
          <a:p>
            <a:r>
              <a:rPr lang="el-GR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Οι ξυλοκόποι, μας έκοψαν τα ψιλά δέντρα </a:t>
            </a:r>
          </a:p>
          <a:p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iksilo'kopi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#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mas'ekopsan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#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tapsi'la'ðedra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endParaRPr lang="el-GR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l-GR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Οι γιαγιάδες βοηθούσαν στο ξεχορτάριασμα των χωραφιών </a:t>
            </a:r>
          </a:p>
          <a:p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iʝa'ʝaðes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#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voi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'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θ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usan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#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stoksexor'tarʝazma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#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to</a:t>
            </a:r>
            <a:r>
              <a:rPr lang="el-GR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ŋ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xora'f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ç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on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l-GR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l-GR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Τα νιάτα και τα γηρατειά, μαζί δεν συνταιριάζουν </a:t>
            </a:r>
          </a:p>
          <a:p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ta'ɲata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#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ce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#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taʝira'tça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#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ma'zi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#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ðeside'rʝazun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l-GR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l-GR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Το άγχος των παιδιών δε συγκινεί τους μεγάλους </a:t>
            </a:r>
          </a:p>
          <a:p>
            <a:r>
              <a:rPr lang="el-GR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[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'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aŋxos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#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tobe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'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ðjon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#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ðesi</a:t>
            </a:r>
            <a:r>
              <a:rPr lang="en-US" sz="2800" dirty="0" err="1"/>
              <a:t>ɲ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ɉi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'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#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tuzme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'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ɣalus</a:t>
            </a:r>
            <a:r>
              <a:rPr lang="el-GR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]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l-GR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l-GR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Ο Γιώργος μας, έβαψε την καγκελόπορτα του σπιτιού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[o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'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ʝorɣozmas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#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'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evapse#tiŋ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aɉe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'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loporta#tuspi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'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tçu] </a:t>
            </a:r>
            <a:endParaRPr lang="el-GR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805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2AB92-198C-7C12-8CB4-31B2AD0C5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79F3BA-9860-AB3D-9FC6-24951BB6D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err="1"/>
              <a:t>Μεθοδοι</a:t>
            </a:r>
            <a:r>
              <a:rPr lang="el-GR" sz="4000" dirty="0"/>
              <a:t> </a:t>
            </a:r>
            <a:r>
              <a:rPr lang="el-GR" sz="4000" dirty="0" err="1"/>
              <a:t>προσδιορισμου</a:t>
            </a:r>
            <a:r>
              <a:rPr lang="el-GR" sz="4000" dirty="0"/>
              <a:t> </a:t>
            </a:r>
            <a:r>
              <a:rPr lang="el-GR" sz="4000" dirty="0" err="1"/>
              <a:t>φωνολογικων</a:t>
            </a:r>
            <a:r>
              <a:rPr lang="el-GR" sz="4000" dirty="0"/>
              <a:t> </a:t>
            </a:r>
            <a:r>
              <a:rPr lang="el-GR" sz="4000" dirty="0" err="1"/>
              <a:t>μοναδων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04FD2F8-6C99-64D5-B159-F1DE315EF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19" y="2093681"/>
            <a:ext cx="10279704" cy="4050792"/>
          </a:xfrm>
        </p:spPr>
        <p:txBody>
          <a:bodyPr>
            <a:normAutofit/>
          </a:bodyPr>
          <a:lstStyle/>
          <a:p>
            <a:pPr marL="1280160" lvl="3" indent="-457200"/>
            <a:r>
              <a:rPr lang="el-GR" sz="2800" b="0" i="1" dirty="0">
                <a:solidFill>
                  <a:srgbClr val="333333"/>
                </a:solidFill>
                <a:effectLst/>
              </a:rPr>
              <a:t>εισάγω, εισβάλλω, εισέρχομαι, εισορμώ, εισρέω, εισχωρώ, εισδοχή, είσοδος, εισπνοή, εισηγητής, εισφορά</a:t>
            </a:r>
            <a:endParaRPr lang="el-GR" sz="2400" dirty="0">
              <a:effectLst/>
              <a:ea typeface="Times New Roman" panose="02020603050405020304" pitchFamily="18" charset="0"/>
            </a:endParaRPr>
          </a:p>
          <a:p>
            <a:pPr lvl="3"/>
            <a:endParaRPr lang="el-G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3"/>
            <a:r>
              <a:rPr lang="el-G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Αποδώστε τις φωνητικές πραγματώσεις των παραπάνω λέξεων.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3"/>
            <a:r>
              <a:rPr lang="el-G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Ποιο είναι το τελευταίο υποκείμενο τεμάχιο του προθήματος των παραπάνω λέξεων και με ποια κριτήρια καταλήξατε να το ορίσετε;  </a:t>
            </a:r>
          </a:p>
        </p:txBody>
      </p:sp>
    </p:spTree>
    <p:extLst>
      <p:ext uri="{BB962C8B-B14F-4D97-AF65-F5344CB8AC3E}">
        <p14:creationId xmlns:p14="http://schemas.microsoft.com/office/powerpoint/2010/main" val="381000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D96916-8B5C-39A5-2D72-D0EBA7A3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l-GR" sz="4000" b="0" i="0" u="none" strike="noStrike" kern="1200" cap="all" spc="0" normalizeH="0" baseline="0" noProof="0" dirty="0" err="1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Μεθοδοι</a:t>
            </a:r>
            <a:r>
              <a:rPr kumimoji="0" lang="el-GR" sz="40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el-GR" sz="4000" b="0" i="0" u="none" strike="noStrike" kern="1200" cap="all" spc="0" normalizeH="0" baseline="0" noProof="0" dirty="0" err="1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προσδιορισμου</a:t>
            </a:r>
            <a:r>
              <a:rPr kumimoji="0" lang="el-GR" sz="40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el-GR" sz="4000" b="0" i="0" u="none" strike="noStrike" kern="1200" cap="all" spc="0" normalizeH="0" baseline="0" noProof="0" dirty="0" err="1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φωνολογικων</a:t>
            </a:r>
            <a:r>
              <a:rPr kumimoji="0" lang="el-GR" sz="40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el-GR" sz="4000" b="0" i="0" u="none" strike="noStrike" kern="1200" cap="all" spc="0" normalizeH="0" baseline="0" noProof="0" dirty="0" err="1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μοναδων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C40492B-9780-CAD2-EBBA-59F7A6EEA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εισάγω, εισβάλλω, εισέρχομαι, εισορμώ, εισρέω, εισχωρώ, εισδοχή, είσοδος, εισπνοή, εισηγητής, εισφορά</a:t>
            </a:r>
            <a:endParaRPr lang="en-US" sz="280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l-GR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i'saɣo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iz’valo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i’serxome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isor’mo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iz’reo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isxo’ro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izðo’çi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‘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isoðos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ispno’i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isiʝi’tis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isfo’ra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l-G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127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Βιβλίο των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Chomsky &amp; Halle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το 1968.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7775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Βιβλίο των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Chomsky &amp; Halle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το 1968.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Έβαλε τις βάσεις της Γενετικής Φωνολογίας.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2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484632"/>
            <a:ext cx="10372874" cy="1334229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ΙΔΙΑΙΤΕΡΑ ΧΑΡΑΚΤΗΡΙΣΤΙΚΑ της –</a:t>
            </a:r>
            <a:r>
              <a:rPr lang="el-GR" dirty="0" err="1"/>
              <a:t>ΚαΘΕ</a:t>
            </a:r>
            <a:r>
              <a:rPr lang="el-GR" dirty="0"/>
              <a:t>- ΓΛΩΣΣΑΣ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898373"/>
            <a:ext cx="11309131" cy="4702123"/>
          </a:xfrm>
        </p:spPr>
        <p:txBody>
          <a:bodyPr>
            <a:normAutofit/>
          </a:bodyPr>
          <a:lstStyle/>
          <a:p>
            <a:pPr algn="just"/>
            <a:r>
              <a:rPr lang="el-GR" sz="3200" dirty="0"/>
              <a:t>ΟΙΚΟΝΟΜΙΑ: Λίγες μονάδες κάθε γλωσσικού επιπέδου, δημιουργούν πολύ περισσότερες μονάδες του επόμενου γλωσσικού επιπέδου.</a:t>
            </a:r>
          </a:p>
          <a:p>
            <a:pPr algn="just"/>
            <a:r>
              <a:rPr lang="el-GR" sz="3200" dirty="0"/>
              <a:t>Έτσι,  μερικές δεκάδες ήχοι, ΕΠΕΙΔΗ μπορούν να συνδυαστούν όλοι με όλους, δημιουργούν δεκάδες χιλιάδες μορφήματα:</a:t>
            </a:r>
          </a:p>
        </p:txBody>
      </p:sp>
    </p:spTree>
    <p:extLst>
      <p:ext uri="{BB962C8B-B14F-4D97-AF65-F5344CB8AC3E}">
        <p14:creationId xmlns:p14="http://schemas.microsoft.com/office/powerpoint/2010/main" val="2093408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Βιβλίο των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Chomsky &amp; Halle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το 1968.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Έβαλε τις βάσεις της Γενετικής Φωνολογίας.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Άλλαξε τη μεθοδολογία και τα μεθοδολογικά εργαλεία ορισμού των φωνολογικών μονάδων (ορισμός των ΦΜ με αναφορά στα μορφήματα και όχι στα ελάχιστα ζεύγη)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0392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Βιβλίο των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Chomsky &amp; Halle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το 1968.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Έβαλε τις βάσεις της Γενετικής Φωνολογίας.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Άλλαξε τη μεθοδολογία και τα μεθοδολογικά εργαλεία ορισμού των φωνολογικών μονάδων (ορισμός των ΦΜ με αναφορά στα μορφήματα και όχι στα ελάχιστα ζεύγη)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Πρότεινε μια πιο αναλυτική δομή των Φωνολογικών Μονάδων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61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4858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/b/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3084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/b/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Ό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μως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τι ακριβώς προκαλεί τη διαφορά της σημασίας; Πώς ακριβώς διαφοροποιο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ύνται οι δύο παραπάνω φωνολογικές μονάδες;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 r="-11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2113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/b/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Ό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μως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τι ακριβώς προκαλεί τη διαφορά της σημασίας; Πώς ακριβώς διαφοροποιο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ύνται οι δύο παραπάνω φωνολογικές μονάδες;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= 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[- ηχηρό], ενώ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/b/ = [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ηχηρό]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 r="-11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7537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8659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4987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Ό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μως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τι ακριβώς προκαλεί τη διαφορά της σημασίας; Πώς ακριβώς διαφοροποιο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ύνται οι δύο παραπάνω φωνολογικές μονάδες;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 r="-11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8476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Ό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μως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τι ακριβώς προκαλεί τη διαφορά της σημασίας; Πώς ακριβώς διαφοροποιο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ύνται οι δύο παραπάνω φωνολογικές μονάδες;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x/ = 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[+ εξακολουθητικό], ενώ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/k/ = [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εξακολουθητικό]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 r="-11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267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484632"/>
            <a:ext cx="10372874" cy="1334229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ΙΔΙΑΙΤΕΡΑ ΧΑΡΑΚΤΗΡΙΣΤΙΚΑ της –</a:t>
            </a:r>
            <a:r>
              <a:rPr lang="el-GR" dirty="0" err="1"/>
              <a:t>ΚαΘΕ</a:t>
            </a:r>
            <a:r>
              <a:rPr lang="el-GR" dirty="0"/>
              <a:t>- ΓΛΩΣΣΑΣ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898373"/>
            <a:ext cx="11309131" cy="4702123"/>
          </a:xfrm>
        </p:spPr>
        <p:txBody>
          <a:bodyPr>
            <a:normAutofit/>
          </a:bodyPr>
          <a:lstStyle/>
          <a:p>
            <a:pPr algn="just"/>
            <a:r>
              <a:rPr lang="el-GR" sz="3200" dirty="0"/>
              <a:t>ΟΙΚΟΝΟΜΙΑ: Λίγες μονάδες κάθε γλωσσικού επιπέδου, δημιουργούν πολύ περισσότερες μονάδες του επόμενου γλωσσικού επιπέδου.</a:t>
            </a:r>
          </a:p>
          <a:p>
            <a:pPr algn="just"/>
            <a:r>
              <a:rPr lang="el-GR" sz="3200" dirty="0"/>
              <a:t>Έτσι,  μερικές δεκάδες ήχοι, ΕΠΕΙΔΗ μπορούν να συνδυαστούν όλοι με όλους, δημιουργούν δεκάδες χιλιάδες μορφήματα:</a:t>
            </a:r>
          </a:p>
          <a:p>
            <a:pPr algn="just"/>
            <a:r>
              <a:rPr lang="el-GR" sz="3200" dirty="0"/>
              <a:t>π.χ. οι ήχοι </a:t>
            </a:r>
            <a:r>
              <a:rPr lang="en-US" sz="3200" dirty="0"/>
              <a:t>[a], [o], [m] &amp; [k]</a:t>
            </a:r>
            <a:r>
              <a:rPr lang="el-GR" sz="3200" dirty="0"/>
              <a:t>, συνδυάζονται με διαφορετικούς τρόπους, κι έχουμε τις λέξεις:</a:t>
            </a:r>
          </a:p>
          <a:p>
            <a:pPr algn="just"/>
            <a:r>
              <a:rPr lang="el-GR" sz="3200" dirty="0"/>
              <a:t>[</a:t>
            </a:r>
            <a:r>
              <a:rPr lang="en-US" sz="3200" dirty="0"/>
              <a:t>mako], [</a:t>
            </a:r>
            <a:r>
              <a:rPr lang="en-US" sz="3200" dirty="0" err="1"/>
              <a:t>koma</a:t>
            </a:r>
            <a:r>
              <a:rPr lang="en-US" sz="3200" dirty="0"/>
              <a:t>], [</a:t>
            </a:r>
            <a:r>
              <a:rPr lang="en-US" sz="3200" dirty="0" err="1"/>
              <a:t>moka</a:t>
            </a:r>
            <a:r>
              <a:rPr lang="en-US" sz="3200" dirty="0"/>
              <a:t>], [</a:t>
            </a:r>
            <a:r>
              <a:rPr lang="en-US" sz="3200" dirty="0" err="1"/>
              <a:t>kamo</a:t>
            </a:r>
            <a:r>
              <a:rPr lang="en-US" sz="3200" dirty="0"/>
              <a:t>], [amok] 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6320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9477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1795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Ό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μως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τι ακριβώς προκαλεί τη διαφορά της σημασίας; Πώς ακριβώς διαφοροποιο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ύνται οι δύο παραπάνω φωνολογικές μονάδες;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 r="-11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1640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Ό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μως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τι ακριβώς προκαλεί τη διαφορά της σημασίας; Πώς ακριβώς διαφοροποιο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ύνται οι δύο παραπάνω φωνολογικές μονάδες;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= 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[πρόσθιο], ενώ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/k/ = [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οπίσθιο]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 r="-11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1511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222513"/>
            <a:ext cx="11986590" cy="535719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Αν λοιπόν οι μονάδες του Φωνολογικού επιπέδου είναι εκείνα τα στοιχεία που διαφοροποιούν σημασίες, τότε, η ελάχιστη φωνολογική μον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άδα δεν είναι το τεμάχιο/φώνημα αλλά το κάθε ένα από τα παραπάνω χαρακτηριστικά που συνθέτουν και δημιουργούν το τεμάχιο/φώνημα, όπως το [±ηχηρό], το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[± εξακολουθητικό] 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λπ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Αυτά τα χαρακτηριστικά, ακριβώς επειδή διαφοροποιούν σημασίες, ονομάζονται 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Διαφοροποιητικά Χαρακτηριστικά (Δ.Χ.)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 Δ.Χ. είναι οι ελάχιστες φωνολογικές μονάδες, αλλά δεν μπορούν να σταθούν μόνα τους. Συνυπάρχουν με όλα τα υπόλοιπα που προσδιορίζουν μία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τεμαχιακή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φωνολογική μονάδα. 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60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421296"/>
            <a:ext cx="11966712" cy="533346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τεμαχιακή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φωνολογική μονάδα (φώνημα)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που απαρτίζεται από το σύνολο των Δ.Χ. που την συνθέτουν, ονομάζεται 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Δεσμίδα Διαφοροποιητικών Χαρακτηριστικών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Ένα άλλο σημαντικό χαρακτηριστικό των Δ.Χ. είναι η 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δυαδική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τους 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φύση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δηλαδή υπάρχουν ή δεν υπάρχουν. Παράδειγμα, σε ένα τεμάχιο είτε πάλλονται οι φωνητικές χορδές είτε δεν πάλλονται. Αν πάλλονται, τότε είναι [+ ηχηρό], αν δεν πάλλονται τότε είναι [- ηχηρό].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Αν ένα φωνητικό χαρακτηριστικό είναι ποσοτικά ορισμένο –π.χ. πόσος πολύς ή λίγος αέρας βγαίνει από το στόμα (όπως στην περίπτωση των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τριβόμενων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και των προσεγγιστικών)-, τότε αυτό δεν θα μπορεί να είναι Δ.Χ.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614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Κωδικοποιούμε τα Δ.Χ. σε τρεις ομάδες: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ομάδα Δ.Χ. που είναι υπεύθυνη για τις μεγάλες κατηγορίες φωνολογικών μονάδων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Δ.Χ.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που δηλώνουν Τρόπο άρθρωσης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 Δ.Χ. που δηλώνουν Τόπο άρθρωσης</a:t>
            </a:r>
          </a:p>
        </p:txBody>
      </p:sp>
    </p:spTree>
    <p:extLst>
      <p:ext uri="{BB962C8B-B14F-4D97-AF65-F5344CB8AC3E}">
        <p14:creationId xmlns:p14="http://schemas.microsoft.com/office/powerpoint/2010/main" val="3046695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421296"/>
            <a:ext cx="11986590" cy="489515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Δ.Χ. που προσδιορίζουν τις μεγάλες κατηγορίες φωνολογικών μονάδων: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Συλλαβικό]: 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Όταν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το τεμάχιο είναι πυρήνας συλλαβής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Συμφωνικό]: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Όταν ο αέρας βρίσκει εμπόδιο στο στόμα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Αντηχητικό]: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Ότα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 υπάρχει μεγάλη αντήχηση  στην κοιλότητα που ενισχύεται ο ήχος. Οι 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[+αντηχητικοί]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φθόγγοι παράγονται με άνοιγμα της φωνητικής συσκευής, που είναι αρκετά μεγάλο για να επιτρέψει ώστε η πίεση του αέρα στη στοματική κοιλότητα να είναι όμοια προς την εξωτερική κοιλότητα. Οι 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[-αντηχητικοί]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φθόγγοι, αντίθετα, προϋποθέτουν εσωτερική πίεση πολύ υψηλότερη της εξωτερικής.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840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D1ECE6-53FA-3A67-DED0-BFD8B7825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2416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F55DDDF9-C954-EE09-3AFC-0C428E8580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950553"/>
              </p:ext>
            </p:extLst>
          </p:nvPr>
        </p:nvGraphicFramePr>
        <p:xfrm>
          <a:off x="620033" y="2392680"/>
          <a:ext cx="6680655" cy="2072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26885">
                  <a:extLst>
                    <a:ext uri="{9D8B030D-6E8A-4147-A177-3AD203B41FA5}">
                      <a16:colId xmlns:a16="http://schemas.microsoft.com/office/drawing/2014/main" val="3017930422"/>
                    </a:ext>
                  </a:extLst>
                </a:gridCol>
                <a:gridCol w="2226885">
                  <a:extLst>
                    <a:ext uri="{9D8B030D-6E8A-4147-A177-3AD203B41FA5}">
                      <a16:colId xmlns:a16="http://schemas.microsoft.com/office/drawing/2014/main" val="1616566710"/>
                    </a:ext>
                  </a:extLst>
                </a:gridCol>
                <a:gridCol w="2226885">
                  <a:extLst>
                    <a:ext uri="{9D8B030D-6E8A-4147-A177-3AD203B41FA5}">
                      <a16:colId xmlns:a16="http://schemas.microsoft.com/office/drawing/2014/main" val="4251692584"/>
                    </a:ext>
                  </a:extLst>
                </a:gridCol>
              </a:tblGrid>
              <a:tr h="491067"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Συλλαβικό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Συμφωνικό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774000"/>
                  </a:ext>
                </a:extLst>
              </a:tr>
              <a:tr h="513444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Σύμφωνα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 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173720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Φωνήεντα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385555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Ημίφωνο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006536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50240D3-55BE-12F3-0F58-7765731362C8}"/>
              </a:ext>
            </a:extLst>
          </p:cNvPr>
          <p:cNvSpPr txBox="1"/>
          <p:nvPr/>
        </p:nvSpPr>
        <p:spPr>
          <a:xfrm>
            <a:off x="3585029" y="5078297"/>
            <a:ext cx="8040914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[+αντηχητικοί]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φθόγγοι είναι τα φωνήεντα, τα ημίφωνα και τα υγρά και τα ρινικά σύμφωνα</a:t>
            </a:r>
          </a:p>
          <a:p>
            <a:r>
              <a:rPr lang="el-G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[-αντηχητικοί]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φθόγγοι είναι οι «κλειστοί» φθόγγοι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641241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6664"/>
            <a:ext cx="12192000" cy="592133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Δ.Χ. 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που δηλώνουν Τρόπο άρθρωσης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Ηχηρό]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Όταν πάλλονται οι φωνητικές χορδές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Ρινικό] 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 Όταν χρησιμοποιείται η ρινική κοιλότητα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[m, n, 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ɲ</a:t>
            </a:r>
            <a:r>
              <a:rPr lang="el-GR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Πλευρικό]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Όταν το κεντρικό μέρος της γλώσσας ακουμπά στο πάνω μέρος 		     του στόματος, και ο αέρας βγαίνει περνώντας από τα πλαϊνά της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[l, 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ʎ</a:t>
            </a:r>
            <a:r>
              <a:rPr lang="el-GR" sz="2400" dirty="0">
                <a:effectLst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Βραδέα Άφεση]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Όταν οι κλειστοί αρθρωτές δεν απομακρύνονται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ρκετ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	  	                 γρήγορα, με αποτέλεσμα να τελειώνει ο ήχος ως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τριβόμενο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dz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endParaRPr lang="el-G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Εξακολουθητικό]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Όταν δεν δημιουργείται ένα φράγμα στο στόμα που να   	                           	                         μπλοκάρει το πέρασμα του αέρα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Τραχύ]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Όταν ο αέρας κινείται με τόση φόρα μέσα στο στόμα που δημιουργεί   	         	        μία έντονη περιδίνηση [f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v, s, z,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dz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1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r>
              <a:rPr lang="el-GR" sz="3200" dirty="0"/>
              <a:t>ΗΧΟΙ ΕΝΩΝΟΝΤΑΙ ΚΑΙ ΣΧΗΜΑΤΙΖΟΥΝ ΛΕΞΕΙΣ:</a:t>
            </a:r>
          </a:p>
        </p:txBody>
      </p:sp>
    </p:spTree>
    <p:extLst>
      <p:ext uri="{BB962C8B-B14F-4D97-AF65-F5344CB8AC3E}">
        <p14:creationId xmlns:p14="http://schemas.microsoft.com/office/powerpoint/2010/main" val="1653161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Δ.Χ. που δηλώνουν Τόπο Άρθρωσης: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[±Πρόσθιο]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Όταν ο ήχος παράγεται στο μπροστινό μέρος του στόματος (μέχρι 	             ΚΑΙ τα φατνία)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</a:t>
            </a:r>
            <a:r>
              <a:rPr lang="el-G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Όταν η άκρη της γλώσσας παίζει ενεργό ρόλο στην παραγωγή 	                   του ήχου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[±Οπίσθιο]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Όταν ο ήχος παράγεται από την υπερώα και πίσω</a:t>
            </a:r>
          </a:p>
        </p:txBody>
      </p:sp>
    </p:spTree>
    <p:extLst>
      <p:ext uri="{BB962C8B-B14F-4D97-AF65-F5344CB8AC3E}">
        <p14:creationId xmlns:p14="http://schemas.microsoft.com/office/powerpoint/2010/main" val="3967608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F33A32B0-3325-BB7E-8801-481F7CCAB2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03" t="28472" r="20781" b="32361"/>
          <a:stretch/>
        </p:blipFill>
        <p:spPr>
          <a:xfrm>
            <a:off x="0" y="1304925"/>
            <a:ext cx="1214335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318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5584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Ως προς τα φωνήεντα: Δ.Χ. που σχετίζονται με τον τόπο άρθρωσης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Υψηλό]: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[+ υψηλό] =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 &amp; [u], </a:t>
            </a: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[-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υψηλ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 = [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e], [o] &amp; [a]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668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Ως προς τα φωνήεντα: Δ.Χ. που σχετίζονται με τον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l-G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όπο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άρθρωσης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Υψηλό]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Χαμηλό]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[+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χαμηλό] = 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[-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χαμηλό] = 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e], [o], [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&amp; [u]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171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Ως προς τα φωνήεντα: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Υψηλό]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Χαμηλό]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</a:t>
            </a:r>
            <a:r>
              <a:rPr lang="el-G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Πρ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σθιο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[+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πρόσθιο] =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&amp; [e]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[ -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πρόσθιο]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[a], [o] &amp; [u]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194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Ως προς τα φωνήεντα: Δ.Χ. που σχετίζονται με τον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l-G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ρόπο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άρθρωσης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Στρογγυλό]: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[+ στρογγυλό] = 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o] &amp; [u]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[-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στρογγυλό] =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], [e] &amp; [a]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6728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B2259F58-4AE8-0533-E3F6-38B43CDF4F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862026"/>
              </p:ext>
            </p:extLst>
          </p:nvPr>
        </p:nvGraphicFramePr>
        <p:xfrm>
          <a:off x="2376261" y="1587500"/>
          <a:ext cx="7058026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053">
                  <a:extLst>
                    <a:ext uri="{9D8B030D-6E8A-4147-A177-3AD203B41FA5}">
                      <a16:colId xmlns:a16="http://schemas.microsoft.com/office/drawing/2014/main" val="1945601306"/>
                    </a:ext>
                  </a:extLst>
                </a:gridCol>
                <a:gridCol w="1039907">
                  <a:extLst>
                    <a:ext uri="{9D8B030D-6E8A-4147-A177-3AD203B41FA5}">
                      <a16:colId xmlns:a16="http://schemas.microsoft.com/office/drawing/2014/main" val="2131100277"/>
                    </a:ext>
                  </a:extLst>
                </a:gridCol>
                <a:gridCol w="1171099">
                  <a:extLst>
                    <a:ext uri="{9D8B030D-6E8A-4147-A177-3AD203B41FA5}">
                      <a16:colId xmlns:a16="http://schemas.microsoft.com/office/drawing/2014/main" val="1302883742"/>
                    </a:ext>
                  </a:extLst>
                </a:gridCol>
                <a:gridCol w="1098252">
                  <a:extLst>
                    <a:ext uri="{9D8B030D-6E8A-4147-A177-3AD203B41FA5}">
                      <a16:colId xmlns:a16="http://schemas.microsoft.com/office/drawing/2014/main" val="3231575105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536979759"/>
                    </a:ext>
                  </a:extLst>
                </a:gridCol>
                <a:gridCol w="1161144">
                  <a:extLst>
                    <a:ext uri="{9D8B030D-6E8A-4147-A177-3AD203B41FA5}">
                      <a16:colId xmlns:a16="http://schemas.microsoft.com/office/drawing/2014/main" val="2126216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</a:t>
                      </a:r>
                      <a:endParaRPr lang="el-G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94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Συλλαβικό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861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Συμφωνικό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069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Αντηχητικό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59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Υψηλό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715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Χαμηλό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98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Πρόσθιο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520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Οπίσθιο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968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Στρογγυλό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510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564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421296"/>
            <a:ext cx="11986590" cy="473023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Γιατί να προτιμήσουμε τη χρήση των Δ.Χ. για τον προσδιορισμό των φωνολογικών μονάδων και όχι τον μέχρι τότε τρόπο;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(Δώδεκα Δ.Χ. για τα σ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ύ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μφωνα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έναντι πέντε προσδιορισμών του τόπου και του τρόπου άρθρωσης)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421296"/>
            <a:ext cx="11986590" cy="473023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Γιατί να προτιμήσουμε τη χρήση των Δ.Χ. για τον προσδιορισμό των φωνολογικών μονάδων και όχι τον μέχρι τότε τρόπο;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Τρεις ΒΑΣΙΚΕΣ Λειτουργίες των Δ.Χ.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με τη βοήθεια των οποίων κωδικοποιείται καλύτερα το φωνολογικό επίπεδο.</a:t>
            </a: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911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421296"/>
            <a:ext cx="11986590" cy="473023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Τρεις ΒΑΣΙΚΕΣ Λειτουργίες των Δ.Χ.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με τη βοήθεια των οποίων κωδικοποιείται καλύτερα το φωνολογικό επίπεδο.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Διαφοροποιητική Λειτουργία: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Στην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ουσ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ί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α, τα Δ.Χ. είναι που διαφοροποιούν τις σημασίες</a:t>
            </a: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814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pPr algn="just"/>
            <a:r>
              <a:rPr lang="el-GR" sz="3200" dirty="0"/>
              <a:t>ΗΧΟΙ ΕΝΩΝΟΝΤΑΙ ΚΑΙ ΣΧΗΜΑΤΙΖΟΥΝ ΛΕΞΕΙΣ:</a:t>
            </a:r>
          </a:p>
          <a:p>
            <a:pPr algn="just"/>
            <a:r>
              <a:rPr lang="el-GR" sz="3200" dirty="0"/>
              <a:t>Μονάδες ΧΩΡΙΣ σημασία, ενώνονται και δημιουργούν μονάδες με σημασία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0689275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421296"/>
            <a:ext cx="11986590" cy="473023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Τρεις ΒΑΣΙΚΕΣ Λειτουργίες των Δ.Χ.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με τη βοήθεια των οποίων κωδικοποιείται καλύτερα το φωνολογικό επίπεδο.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Διαφοροποιητική Λειτουργία: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Στην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ουσ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ί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α, τα Δ.Χ. είναι που διαφοροποιούν τις σημασίες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Συνθετική Λειτουργία: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Περιγράφεται πιο σωστά η φύση των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τεμαχιακών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φωνολογικών μονάδων, με χαρακτηριστικά δυαδικής φύσης</a:t>
            </a: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616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421296"/>
            <a:ext cx="11986590" cy="523792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Τρεις ΒΑΣΙΚΕΣ Λειτουργίες των Δ.Χ.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με τη βοήθεια των οποίων κωδικοποιείται καλύτερα το φωνολογικό επίπεδο.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Διαφοροποιητική Λειτουργία: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Στην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ουσ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ί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α, τα Δ.Χ. είναι που διαφοροποιούν τις σημασίες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Συνθετική Λειτουργία: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Περιγράφεται πιο σωστά η φύση των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τεμαχιακών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φωνολογικών μονάδων, με χαρακτηριστικά δυαδικής φύσης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Ταξινομική Λειτουργία: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Οι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τεμαχιακές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φωνολογικές μονάδες ομαδοποιούνται ξεκάθαρα σε μικρότερες ομάδες, κάτι που μας οδηγεί στην καλύτερη κατανόηση της δομής του φωνολογικού συστήματος</a:t>
            </a: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253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421296"/>
            <a:ext cx="11986590" cy="523792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Ένα οποιοδήποτε σύνολο/υποσύνολο ήχων μπορεί να 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περιγραφεί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ως ΟΜΑΔΑ, από τα Δ.Χ. στα οποία έχουν ΚΟΙΝΑ ΠΡΟΣΗΜΑ</a:t>
            </a: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π.χ.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οι ήχοι: [p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t, c, k]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έ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χουν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κοινά πρόσημα στα παρακάτω Δ.Χ.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 Συλλαβικό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+ Συμφωνικό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 Αντηχητικό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Ρινικό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 Πλευρικό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Άφεση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 Ηχηρό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Εξακολουθητικό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 Τραχύ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 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3821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98783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9834"/>
            <a:ext cx="12089295" cy="519816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Πότε μία ομάδα ονομάζεται 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ΦΥΣΙΚΗ ΟΜΑΔΑ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Όταν δεν υπάρχει ΚΑΝΕΙΣ άλλος ήχος που να έχει τα ίδια πρόσημα στα Δ.Χ. που χαρακτηρίζουν κάποιους ήχους ως ΟΜΑΔΑ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π.χ. σε σχ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έση με το προηγούμενο παράδειγμα, δεν υπάρχει ΚΑΝΕΝΑΣ άλλος 	ήχος  που να έχει τα ίδια πρόσημα στα Δ.Χ. που χαρακτηρίζουν τα [p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t, c,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k]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ως ομάδα.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Αφού δεν υπάρχει τέτοιος ήχος, η παραπάνω ομάδα είναι ΦΥΣΙΚΗ ΟΜΑΔΑ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117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3A2DE9-3C06-8383-E4CC-212C9C3F6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5299"/>
            <a:ext cx="10058400" cy="1120358"/>
          </a:xfrm>
        </p:spPr>
        <p:txBody>
          <a:bodyPr/>
          <a:lstStyle/>
          <a:p>
            <a:pPr algn="ctr"/>
            <a:r>
              <a:rPr kumimoji="0" lang="el-GR" sz="4000" b="0" i="0" u="none" strike="noStrike" kern="1200" cap="all" spc="0" normalizeH="0" baseline="0" noProof="0" dirty="0" err="1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ΑσκΗσεις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96357B-70F0-2C17-237C-959CD2D67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885371"/>
            <a:ext cx="10058400" cy="5972629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ποια διαφοροποιητικά χαρακτηριστικά διαφοροποιούνται τα παρακάτω ζεύγη ήχων;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Α) [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± </a:t>
            </a:r>
            <a:r>
              <a:rPr lang="el-GR" sz="1800" dirty="0">
                <a:ea typeface="Calibri" panose="020F0502020204030204" pitchFamily="34" charset="0"/>
                <a:cs typeface="Times New Roman" panose="02020603050405020304" pitchFamily="18" charset="0"/>
              </a:rPr>
              <a:t>εξακολουθητικό, 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 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τραχύ</a:t>
            </a: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[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[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ea typeface="Calibri" panose="020F0502020204030204" pitchFamily="34" charset="0"/>
                <a:cs typeface="Times New Roman" panose="02020603050405020304" pitchFamily="18" charset="0"/>
              </a:rPr>
              <a:t>αντηχητικό, 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 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ρινικό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Γ) [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[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 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πλευρικό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Δ) [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[ɲ]     </a:t>
            </a:r>
          </a:p>
          <a:p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 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πρόσθιο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± </a:t>
            </a:r>
            <a:r>
              <a:rPr lang="el-G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</a:p>
          <a:p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E) </a:t>
            </a:r>
            <a:r>
              <a:rPr lang="en-US" sz="1800" b="1" dirty="0">
                <a:ea typeface="Times New Roman" panose="02020603050405020304" pitchFamily="18" charset="0"/>
              </a:rPr>
              <a:t>[f] 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sz="1800" b="1" dirty="0">
                <a:ea typeface="Times New Roman" panose="02020603050405020304" pitchFamily="18" charset="0"/>
              </a:rPr>
              <a:t> [</a:t>
            </a:r>
            <a:r>
              <a:rPr lang="el-GR" sz="1800" b="1" dirty="0">
                <a:ea typeface="Times New Roman" panose="02020603050405020304" pitchFamily="18" charset="0"/>
              </a:rPr>
              <a:t>θ</a:t>
            </a:r>
            <a:r>
              <a:rPr lang="en-US" sz="1800" b="1" dirty="0">
                <a:ea typeface="Times New Roman" panose="02020603050405020304" pitchFamily="18" charset="0"/>
              </a:rPr>
              <a:t>]</a:t>
            </a:r>
            <a:r>
              <a:rPr lang="el-GR" sz="1800" b="1" dirty="0">
                <a:ea typeface="Times New Roman" panose="02020603050405020304" pitchFamily="18" charset="0"/>
              </a:rPr>
              <a:t>         </a:t>
            </a:r>
          </a:p>
          <a:p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 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τραχύ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± </a:t>
            </a:r>
            <a:r>
              <a:rPr lang="el-G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r>
              <a:rPr lang="el-GR" sz="1800" b="1" dirty="0">
                <a:ea typeface="Times New Roman" panose="02020603050405020304" pitchFamily="18" charset="0"/>
              </a:rPr>
              <a:t>            </a:t>
            </a:r>
          </a:p>
          <a:p>
            <a:r>
              <a:rPr lang="el-GR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ΣΤ) </a:t>
            </a:r>
            <a:r>
              <a:rPr lang="en-US" sz="1800" b="1" dirty="0">
                <a:effectLst/>
                <a:cs typeface="Times New Roman" panose="02020603050405020304" pitchFamily="18" charset="0"/>
              </a:rPr>
              <a:t>[m] 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sz="1800" b="1" dirty="0">
                <a:effectLst/>
                <a:cs typeface="Times New Roman" panose="02020603050405020304" pitchFamily="18" charset="0"/>
              </a:rPr>
              <a:t> [p]</a:t>
            </a:r>
            <a:endParaRPr lang="el-GR" sz="1800" b="1" dirty="0">
              <a:effectLst/>
              <a:cs typeface="Times New Roman" panose="02020603050405020304" pitchFamily="18" charset="0"/>
            </a:endParaRPr>
          </a:p>
          <a:p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</a:t>
            </a:r>
            <a:r>
              <a:rPr lang="el-GR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αντηχητικό</a:t>
            </a:r>
            <a:r>
              <a:rPr lang="el-GR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</a:t>
            </a:r>
            <a:r>
              <a:rPr lang="el-GR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ρινικό</a:t>
            </a:r>
            <a:r>
              <a:rPr lang="el-GR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</a:t>
            </a:r>
            <a:r>
              <a:rPr lang="el-GR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ηχηρό</a:t>
            </a:r>
            <a:endParaRPr lang="en-US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45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163" y="198783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l-GR" sz="4000" dirty="0" err="1"/>
              <a:t>ΑσκΗσεις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70" y="928914"/>
            <a:ext cx="11790333" cy="57303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 algn="just">
              <a:buFont typeface="+mj-lt"/>
              <a:buAutoNum type="arabicParenR"/>
              <a:tabLst>
                <a:tab pos="45720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Clr>
                <a:srgbClr val="9E3611"/>
              </a:buClr>
              <a:buAutoNum type="arabicParenR"/>
              <a:tabLst>
                <a:tab pos="457200" algn="l"/>
              </a:tabLst>
            </a:pPr>
            <a:r>
              <a:rPr lang="el-GR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Οι παρακάτω ομάδες φθόγγων αποτελούν φυσικές ομάδες ή όχι;  Αν ναι, ποια είναι τα διαφοροποιητικά  χαρακτηριστικά που τις ορίζουν;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marL="342900" indent="-342900" algn="just">
              <a:buClr>
                <a:srgbClr val="9E3611"/>
              </a:buClr>
              <a:buAutoNum type="arabicParenR"/>
              <a:tabLst>
                <a:tab pos="457200" algn="l"/>
              </a:tabLst>
            </a:pP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    [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s, z]	          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[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f,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v]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           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	    [s, z,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ts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dz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]		</a:t>
            </a:r>
            <a:endParaRPr lang="el-GR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marL="0" indent="0">
              <a:buNone/>
              <a:tabLst>
                <a:tab pos="457200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marL="0" indent="0">
              <a:buNone/>
              <a:tabLst>
                <a:tab pos="457200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marL="0" indent="0">
              <a:buNone/>
              <a:tabLst>
                <a:tab pos="457200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[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p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b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]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       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  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 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[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p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,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t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,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k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]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      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          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[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f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v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p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b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]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          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        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[f,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θ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, s, z,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ts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dz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]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</a:t>
            </a:r>
            <a:endParaRPr lang="el-GR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31470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l-GR" sz="4000" dirty="0" err="1"/>
              <a:t>Φωνολογικα</a:t>
            </a:r>
            <a:r>
              <a:rPr lang="el-GR" sz="4000" dirty="0"/>
              <a:t> </a:t>
            </a:r>
            <a:r>
              <a:rPr lang="el-GR" sz="4000" dirty="0" err="1"/>
              <a:t>φαινομενα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30" y="2266122"/>
            <a:ext cx="9452113" cy="439309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 φωνολογικά φαινόμενα περιγράφουν –και προσπαθούν να ερμηνεύσουν- τη μετατροπή της υποκείμενης φωνολογικής μονάδας σε μία διαφορετική πραγμάτωση στην επιφανειακή δομή.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2576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l-GR" sz="4000" dirty="0" err="1"/>
              <a:t>Τυπολογια</a:t>
            </a:r>
            <a:r>
              <a:rPr lang="el-GR" sz="4000" dirty="0"/>
              <a:t> </a:t>
            </a:r>
            <a:r>
              <a:rPr lang="el-GR" sz="4000" dirty="0" err="1"/>
              <a:t>Φωνολογικων</a:t>
            </a:r>
            <a:r>
              <a:rPr lang="el-GR" sz="4000" dirty="0"/>
              <a:t> </a:t>
            </a:r>
            <a:r>
              <a:rPr lang="el-GR" sz="4000" dirty="0" err="1"/>
              <a:t>φαινΟμενων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30" y="2266122"/>
            <a:ext cx="9452113" cy="439309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Α) Μεταβολή ορισμένων Δ.Χ. του τεμαχίου, κάτω από την επίδραση γειτονικών τεμαχίων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Ι. 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Αφομοίωση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Μεταβολή ενός ή παραπάνω Δ.Χ. της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τεμαχιακής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φωνολογικής μονάδας, με στόχο να μοιάσει στο γειτονικό περιβάλλον που προκαλεί την αλλαγή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6503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l-GR" sz="4000" dirty="0" err="1"/>
              <a:t>Τυπολογια</a:t>
            </a:r>
            <a:r>
              <a:rPr lang="el-GR" sz="4000" dirty="0"/>
              <a:t> </a:t>
            </a:r>
            <a:r>
              <a:rPr lang="el-GR" sz="4000" dirty="0" err="1"/>
              <a:t>Φωνολογικων</a:t>
            </a:r>
            <a:r>
              <a:rPr lang="el-GR" sz="4000" dirty="0"/>
              <a:t> </a:t>
            </a:r>
            <a:r>
              <a:rPr lang="el-GR" sz="4000" dirty="0" err="1"/>
              <a:t>φαινΟμενων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44" y="2266122"/>
            <a:ext cx="10058399" cy="439309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Ι. 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Αφομοίωση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Ι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α.: 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Προκαταβολική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Όταν το περιβάλλον που προκαλεί 		       την αλλαγή ακολουθεί, π.χ.: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/ek/+/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enosi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&gt;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enosi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I.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β.: 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Εμμένουσα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Όταν το περιβάλλον που προκαλεί την 		      αλλαγή προηγείται, π.χ.: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/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ton/+/topo/ &gt;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ton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opo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794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ECE4256-C103-11A5-E72D-CD212A431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Ι. 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Αφομοίωση</a:t>
            </a:r>
          </a:p>
          <a:p>
            <a:pPr marL="0" indent="0"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Ι. γ.: 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Επαμφοτερίζουσα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καλείται η αφομοίωση που           	συμβαίνει από την παράλληλη επίδραση και των δύο 	συστατικών, αυτού που έπεται και αυτού που ακολουθεί,</a:t>
            </a:r>
          </a:p>
          <a:p>
            <a:pPr marL="0" indent="0"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 π.χ.: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/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+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&gt;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79464323-73E9-14C2-8D89-E9D7EE221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</p:spPr>
        <p:txBody>
          <a:bodyPr>
            <a:normAutofit/>
          </a:bodyPr>
          <a:lstStyle/>
          <a:p>
            <a:pPr algn="ctr"/>
            <a:r>
              <a:rPr lang="el-GR" sz="4000" dirty="0" err="1"/>
              <a:t>Τυπολογια</a:t>
            </a:r>
            <a:r>
              <a:rPr lang="el-GR" sz="4000" dirty="0"/>
              <a:t> </a:t>
            </a:r>
            <a:r>
              <a:rPr lang="el-GR" sz="4000" dirty="0" err="1"/>
              <a:t>Φωνολογικων</a:t>
            </a:r>
            <a:r>
              <a:rPr lang="el-GR" sz="4000" dirty="0"/>
              <a:t> </a:t>
            </a:r>
            <a:r>
              <a:rPr lang="el-GR" sz="4000" dirty="0" err="1"/>
              <a:t>φαινΟμενων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754368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pPr algn="just"/>
            <a:r>
              <a:rPr lang="el-GR" sz="3200" dirty="0"/>
              <a:t>ΗΧΟΙ ΕΝΩΝΟΝΤΑΙ ΚΑΙ ΣΧΗΜΑΤΙΖΟΥΝ ΛΕΞΕΙΣ:</a:t>
            </a:r>
          </a:p>
          <a:p>
            <a:pPr algn="just"/>
            <a:r>
              <a:rPr lang="el-GR" sz="3200" dirty="0"/>
              <a:t>Μονάδες ΧΩΡΙΣ σημασία, ενώνονται και δημιουργούν μονάδες με σημασία</a:t>
            </a:r>
          </a:p>
          <a:p>
            <a:pPr algn="just"/>
            <a:endParaRPr lang="el-GR" sz="3200" dirty="0"/>
          </a:p>
          <a:p>
            <a:pPr marL="0" indent="0" algn="just">
              <a:buNone/>
            </a:pPr>
            <a:r>
              <a:rPr lang="el-GR" sz="3200" dirty="0"/>
              <a:t>ΛΙΓΕΣ μονάδες χωρίς σημασία, ενώνονται και δημιουργούν ΠΑΡΑ – ΠΑΡΑ ΠΟΛΛΕΣ μονάδες με σημασία (αρχή της Οικονομίας)</a:t>
            </a:r>
          </a:p>
          <a:p>
            <a:pPr marL="0" indent="0">
              <a:buNone/>
            </a:pP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1112040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l-GR" sz="4000" dirty="0" err="1"/>
              <a:t>Τυπολογια</a:t>
            </a:r>
            <a:r>
              <a:rPr lang="el-GR" sz="4000" dirty="0"/>
              <a:t> </a:t>
            </a:r>
            <a:r>
              <a:rPr lang="el-GR" sz="4000" dirty="0" err="1"/>
              <a:t>Φωνολογικων</a:t>
            </a:r>
            <a:r>
              <a:rPr lang="el-GR" sz="4000" dirty="0"/>
              <a:t> </a:t>
            </a:r>
            <a:r>
              <a:rPr lang="el-GR" sz="4000" dirty="0" err="1"/>
              <a:t>φαινΟμενων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30" y="1642008"/>
            <a:ext cx="9452113" cy="449753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Ι. 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Αφομοίωση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Ολική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Όταν η 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τεμαχιακή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φωνολογική μονάδα γίνεται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όπως και το περιβάλλον που προκαλεί την αλλαγή, π.χ.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Στα αρχαία ελληνικά: /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/+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&gt;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Μερική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Όταν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η 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τεμαχιακή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φωνολογική μονάδα μοιάζει 	σε κάποια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.Χ. του περιβάλλοντος που προκαλεί την 	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λλαγή: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/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ˈ</a:t>
            </a:r>
            <a:r>
              <a:rPr lang="el-GR" sz="2800" dirty="0" err="1">
                <a:effectLst/>
                <a:latin typeface="Doulos SIL"/>
                <a:ea typeface="Calibri" panose="020F0502020204030204" pitchFamily="34" charset="0"/>
              </a:rPr>
              <a:t>ð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/+/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razi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/&gt; [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ˈ</a:t>
            </a:r>
            <a:r>
              <a:rPr lang="el-GR" sz="2800" dirty="0" err="1">
                <a:effectLst/>
                <a:latin typeface="Doulos SIL"/>
                <a:ea typeface="Calibri" panose="020F0502020204030204" pitchFamily="34" charset="0"/>
              </a:rPr>
              <a:t>ð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irazi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731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l-GR" sz="4000" dirty="0" err="1"/>
              <a:t>Τυπολογια</a:t>
            </a:r>
            <a:r>
              <a:rPr lang="el-GR" sz="4000" dirty="0"/>
              <a:t> </a:t>
            </a:r>
            <a:r>
              <a:rPr lang="el-GR" sz="4000" dirty="0" err="1"/>
              <a:t>Φωνολογικων</a:t>
            </a:r>
            <a:r>
              <a:rPr lang="el-GR" sz="4000" dirty="0"/>
              <a:t> </a:t>
            </a:r>
            <a:r>
              <a:rPr lang="el-GR" sz="4000" dirty="0" err="1"/>
              <a:t>φαινΟμενων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30" y="1510748"/>
            <a:ext cx="9452113" cy="514846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Α) Μεταβολή ορισμένων Δ.Χ. του τεμαχίου, κάτω από την επίδραση γειτονικών τεμαχίων: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Ανομοίωση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Μεταβολή ενός ή παραπάνω Δ.Χ. της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τεμαχιακής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φωνολογικής μονάδας, με στόχο να διαφοροποιηθεί από το περιβάλλον που προκαλεί την αλλαγή: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	    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xos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/ &gt; [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xos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]	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	    </a:t>
            </a:r>
            <a:r>
              <a:rPr lang="en-US" sz="2800" dirty="0">
                <a:latin typeface="Doulos SIL"/>
                <a:ea typeface="Calibri" panose="020F0502020204030204" pitchFamily="34" charset="0"/>
              </a:rPr>
              <a:t>/le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Doulos SIL"/>
                <a:ea typeface="Calibri" panose="020F0502020204030204" pitchFamily="34" charset="0"/>
              </a:rPr>
              <a:t>p</a:t>
            </a:r>
            <a:r>
              <a:rPr lang="en-US" sz="2800" dirty="0" err="1">
                <a:latin typeface="Doulos SIL"/>
                <a:ea typeface="Calibri" panose="020F0502020204030204" pitchFamily="34" charset="0"/>
              </a:rPr>
              <a:t>ta</a:t>
            </a:r>
            <a:r>
              <a:rPr lang="en-US" sz="2800" dirty="0">
                <a:latin typeface="Doulos SIL"/>
                <a:ea typeface="Calibri" panose="020F0502020204030204" pitchFamily="34" charset="0"/>
              </a:rPr>
              <a:t>/ &gt; [le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Doulos SIL"/>
                <a:ea typeface="Calibri" panose="020F0502020204030204" pitchFamily="34" charset="0"/>
              </a:rPr>
              <a:t>f</a:t>
            </a:r>
            <a:r>
              <a:rPr lang="en-US" sz="2800" dirty="0" err="1">
                <a:latin typeface="Doulos SIL"/>
                <a:ea typeface="Calibri" panose="020F0502020204030204" pitchFamily="34" charset="0"/>
              </a:rPr>
              <a:t>ta</a:t>
            </a:r>
            <a:r>
              <a:rPr lang="en-US" sz="2800" dirty="0">
                <a:latin typeface="Doulos SIL"/>
                <a:ea typeface="Calibri" panose="020F0502020204030204" pitchFamily="34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effectLst/>
                <a:latin typeface="Doulos SIL"/>
                <a:ea typeface="Times New Roman" panose="02020603050405020304" pitchFamily="18" charset="0"/>
              </a:rPr>
              <a:t>	</a:t>
            </a:r>
            <a:r>
              <a:rPr lang="en-US" sz="2800" dirty="0">
                <a:latin typeface="Doulos SIL"/>
                <a:ea typeface="Times New Roman" panose="02020603050405020304" pitchFamily="18" charset="0"/>
              </a:rPr>
              <a:t>    /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effectLst/>
                <a:latin typeface="Doulos SIL"/>
                <a:ea typeface="Calibri" panose="020F0502020204030204" pitchFamily="34" charset="0"/>
              </a:rPr>
              <a:t>ɣ</a:t>
            </a:r>
            <a:r>
              <a:rPr lang="en-US" sz="2800" dirty="0" err="1">
                <a:latin typeface="Doulos SIL"/>
                <a:ea typeface="Calibri" panose="020F0502020204030204" pitchFamily="34" charset="0"/>
              </a:rPr>
              <a:t>raf</a:t>
            </a:r>
            <a:r>
              <a:rPr lang="en-US" sz="2800" dirty="0">
                <a:latin typeface="Doulos SIL"/>
                <a:ea typeface="Calibri" panose="020F0502020204030204" pitchFamily="34" charset="0"/>
              </a:rPr>
              <a:t>-</a:t>
            </a:r>
            <a:r>
              <a:rPr lang="el-GR" sz="2800" dirty="0">
                <a:solidFill>
                  <a:srgbClr val="FF0000"/>
                </a:solidFill>
                <a:latin typeface="Doulos SIL"/>
                <a:ea typeface="Calibri" panose="020F0502020204030204" pitchFamily="34" charset="0"/>
              </a:rPr>
              <a:t>θ</a:t>
            </a:r>
            <a:r>
              <a:rPr lang="en-US" sz="2800" dirty="0" err="1">
                <a:latin typeface="Doulos SIL"/>
                <a:ea typeface="Calibri" panose="020F0502020204030204" pitchFamily="34" charset="0"/>
              </a:rPr>
              <a:t>ika</a:t>
            </a:r>
            <a:r>
              <a:rPr lang="en-US" sz="2800" dirty="0">
                <a:latin typeface="Doulos SIL"/>
                <a:ea typeface="Calibri" panose="020F0502020204030204" pitchFamily="34" charset="0"/>
              </a:rPr>
              <a:t>/ &gt; [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effectLst/>
                <a:latin typeface="Doulos SIL"/>
                <a:ea typeface="Calibri" panose="020F0502020204030204" pitchFamily="34" charset="0"/>
              </a:rPr>
              <a:t>ɣ</a:t>
            </a:r>
            <a:r>
              <a:rPr lang="en-US" sz="2800" dirty="0" err="1">
                <a:latin typeface="Doulos SIL"/>
                <a:ea typeface="Calibri" panose="020F0502020204030204" pitchFamily="34" charset="0"/>
              </a:rPr>
              <a:t>raf</a:t>
            </a:r>
            <a:r>
              <a:rPr lang="en-US" sz="2800" dirty="0">
                <a:latin typeface="Doulos SIL"/>
                <a:ea typeface="Calibri" panose="020F0502020204030204" pitchFamily="34" charset="0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Doulos SIL"/>
                <a:ea typeface="Calibri" panose="020F0502020204030204" pitchFamily="34" charset="0"/>
              </a:rPr>
              <a:t>t</a:t>
            </a:r>
            <a:r>
              <a:rPr lang="en-US" sz="2800" dirty="0">
                <a:latin typeface="Doulos SIL"/>
                <a:ea typeface="Calibri" panose="020F0502020204030204" pitchFamily="34" charset="0"/>
              </a:rPr>
              <a:t>ika]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effectLst/>
                <a:latin typeface="Doulos SIL"/>
                <a:ea typeface="Times New Roman" panose="02020603050405020304" pitchFamily="18" charset="0"/>
              </a:rPr>
              <a:t>	    </a:t>
            </a:r>
            <a:r>
              <a:rPr lang="en-US" sz="2800" dirty="0">
                <a:latin typeface="Doulos SIL"/>
                <a:ea typeface="Times New Roman" panose="02020603050405020304" pitchFamily="18" charset="0"/>
              </a:rPr>
              <a:t>/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>
                <a:effectLst/>
                <a:latin typeface="Doulos SIL"/>
                <a:ea typeface="Calibri" panose="020F0502020204030204" pitchFamily="34" charset="0"/>
              </a:rPr>
              <a:t>e-</a:t>
            </a:r>
            <a:r>
              <a:rPr lang="en-US" sz="2800" dirty="0" err="1">
                <a:effectLst/>
                <a:latin typeface="Doulos SIL"/>
                <a:ea typeface="Calibri" panose="020F0502020204030204" pitchFamily="34" charset="0"/>
              </a:rPr>
              <a:t>ɣ</a:t>
            </a:r>
            <a:r>
              <a:rPr lang="en-US" sz="2800" dirty="0" err="1">
                <a:latin typeface="Doulos SIL"/>
                <a:ea typeface="Calibri" panose="020F0502020204030204" pitchFamily="34" charset="0"/>
              </a:rPr>
              <a:t>ra</a:t>
            </a:r>
            <a:r>
              <a:rPr lang="en-US" sz="2800" dirty="0" err="1">
                <a:solidFill>
                  <a:srgbClr val="FF0000"/>
                </a:solidFill>
                <a:latin typeface="Doulos SIL"/>
                <a:ea typeface="Calibri" panose="020F0502020204030204" pitchFamily="34" charset="0"/>
              </a:rPr>
              <a:t>f</a:t>
            </a:r>
            <a:r>
              <a:rPr lang="en-US" sz="2800" dirty="0">
                <a:latin typeface="Doulos SIL"/>
                <a:ea typeface="Calibri" panose="020F0502020204030204" pitchFamily="34" charset="0"/>
              </a:rPr>
              <a:t>-</a:t>
            </a:r>
            <a:r>
              <a:rPr lang="en-US" sz="2800" dirty="0" err="1">
                <a:latin typeface="Doulos SIL"/>
                <a:ea typeface="Calibri" panose="020F0502020204030204" pitchFamily="34" charset="0"/>
              </a:rPr>
              <a:t>sa</a:t>
            </a:r>
            <a:r>
              <a:rPr lang="en-US" sz="2800" dirty="0">
                <a:latin typeface="Doulos SIL"/>
                <a:ea typeface="Calibri" panose="020F0502020204030204" pitchFamily="34" charset="0"/>
              </a:rPr>
              <a:t>/ &gt; [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>
                <a:effectLst/>
                <a:latin typeface="Doulos SIL"/>
                <a:ea typeface="Calibri" panose="020F0502020204030204" pitchFamily="34" charset="0"/>
              </a:rPr>
              <a:t>e-</a:t>
            </a:r>
            <a:r>
              <a:rPr lang="en-US" sz="2800" dirty="0" err="1">
                <a:effectLst/>
                <a:latin typeface="Doulos SIL"/>
                <a:ea typeface="Calibri" panose="020F0502020204030204" pitchFamily="34" charset="0"/>
              </a:rPr>
              <a:t>ɣ</a:t>
            </a:r>
            <a:r>
              <a:rPr lang="en-US" sz="2800" dirty="0" err="1">
                <a:latin typeface="Doulos SIL"/>
                <a:ea typeface="Calibri" panose="020F0502020204030204" pitchFamily="34" charset="0"/>
              </a:rPr>
              <a:t>ra</a:t>
            </a:r>
            <a:r>
              <a:rPr lang="en-US" sz="2800" dirty="0" err="1">
                <a:solidFill>
                  <a:srgbClr val="FF0000"/>
                </a:solidFill>
                <a:latin typeface="Doulos SIL"/>
                <a:ea typeface="Calibri" panose="020F0502020204030204" pitchFamily="34" charset="0"/>
              </a:rPr>
              <a:t>p</a:t>
            </a:r>
            <a:r>
              <a:rPr lang="en-US" sz="2800" dirty="0">
                <a:latin typeface="Doulos SIL"/>
                <a:ea typeface="Calibri" panose="020F0502020204030204" pitchFamily="34" charset="0"/>
              </a:rPr>
              <a:t>-</a:t>
            </a:r>
            <a:r>
              <a:rPr lang="en-US" sz="2800" dirty="0" err="1">
                <a:latin typeface="Doulos SIL"/>
                <a:ea typeface="Calibri" panose="020F0502020204030204" pitchFamily="34" charset="0"/>
              </a:rPr>
              <a:t>sa</a:t>
            </a:r>
            <a:r>
              <a:rPr lang="en-US" sz="2800" dirty="0">
                <a:latin typeface="Doulos SIL"/>
                <a:ea typeface="Calibri" panose="020F0502020204030204" pitchFamily="34" charset="0"/>
              </a:rPr>
              <a:t>]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098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l-GR" sz="4000" dirty="0" err="1"/>
              <a:t>Τυπολογια</a:t>
            </a:r>
            <a:r>
              <a:rPr lang="el-GR" sz="4000" dirty="0"/>
              <a:t> </a:t>
            </a:r>
            <a:r>
              <a:rPr lang="el-GR" sz="4000" dirty="0" err="1"/>
              <a:t>Φωνολογικων</a:t>
            </a:r>
            <a:r>
              <a:rPr lang="el-GR" sz="4000" dirty="0"/>
              <a:t> </a:t>
            </a:r>
            <a:r>
              <a:rPr lang="el-GR" sz="4000" dirty="0" err="1"/>
              <a:t>φαινΟμενων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30" y="1510748"/>
            <a:ext cx="10058400" cy="51484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Α) 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Μεταβολή ορισμένων Δ.Χ. του τεμαχίου, κάτω από την επίδραση γειτονικών τεμαχίων: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Ι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I</a:t>
            </a: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Ι </a:t>
            </a:r>
            <a:r>
              <a:rPr lang="el-GR" sz="2800" b="1" dirty="0">
                <a:latin typeface="Times New Roman"/>
                <a:ea typeface="Times New Roman" panose="02020603050405020304" pitchFamily="18" charset="0"/>
                <a:cs typeface="Times New Roman"/>
              </a:rPr>
              <a:t>Εξασθένηση</a:t>
            </a: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: Όταν ένα τεμάχιο αλλάζει κάποιο Δ.Χ. του, για να μετατραπεί σε έναν ήχο με λιγότερη ισχύ (δηλ. να κατέβει στην κλίμακα ισχύος).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	/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ro</a:t>
            </a:r>
            <a:r>
              <a:rPr lang="el-GR" sz="2800" dirty="0">
                <a:latin typeface="Cambria"/>
                <a:ea typeface="Cambria"/>
                <a:cs typeface="+mn-lt"/>
              </a:rPr>
              <a:t>ˈ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m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e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os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/ &gt; /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ro</a:t>
            </a:r>
            <a:r>
              <a:rPr lang="el-GR" sz="2800" dirty="0">
                <a:latin typeface="Cambria"/>
                <a:ea typeface="Cambria"/>
                <a:cs typeface="+mn-lt"/>
              </a:rPr>
              <a:t>ˈ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m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j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os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/</a:t>
            </a:r>
            <a:endParaRPr lang="el-GR" sz="2800" dirty="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+ /a/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&gt; 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	/a</a:t>
            </a:r>
            <a:r>
              <a:rPr lang="el-GR" sz="2800" dirty="0">
                <a:latin typeface="Cambria"/>
                <a:ea typeface="Cambria"/>
                <a:cs typeface="+mn-lt"/>
              </a:rPr>
              <a:t>ˈ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xla</a:t>
            </a: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δ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i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/ + /a/ &gt; /a</a:t>
            </a:r>
            <a:r>
              <a:rPr lang="el-GR" sz="2800" dirty="0">
                <a:latin typeface="Cambria"/>
                <a:ea typeface="Cambria"/>
                <a:cs typeface="+mn-lt"/>
              </a:rPr>
              <a:t>ˈ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xla</a:t>
            </a: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δ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j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a/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	/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l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e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o</a:t>
            </a:r>
            <a:r>
              <a:rPr lang="el-GR" sz="2800" dirty="0">
                <a:latin typeface="Cambria"/>
                <a:ea typeface="Cambria"/>
                <a:cs typeface="+mn-lt"/>
              </a:rPr>
              <a:t>ˈ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dari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/ &gt; /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l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j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o</a:t>
            </a:r>
            <a:r>
              <a:rPr lang="el-GR" sz="2800" dirty="0">
                <a:latin typeface="Cambria"/>
                <a:ea typeface="Cambria"/>
                <a:cs typeface="+mn-lt"/>
              </a:rPr>
              <a:t>ˈ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dari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/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	/x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i</a:t>
            </a:r>
            <a:r>
              <a:rPr lang="el-GR" sz="2800" dirty="0">
                <a:solidFill>
                  <a:srgbClr val="000000"/>
                </a:solidFill>
                <a:latin typeface="Cambria"/>
                <a:ea typeface="Cambria"/>
                <a:cs typeface="+mn-lt"/>
              </a:rPr>
              <a:t>ˈ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on/ &gt; /</a:t>
            </a:r>
            <a:r>
              <a:rPr lang="el-GR" sz="2800" dirty="0">
                <a:latin typeface="Cambria"/>
                <a:ea typeface="Cambria"/>
                <a:cs typeface="+mn-lt"/>
              </a:rPr>
              <a:t>ˈ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x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j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on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/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4403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C90D1-D113-76FF-BB49-47C359014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236036"/>
            <a:ext cx="10058400" cy="53244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Calibri" pitchFamily="2" charset="2"/>
              <a:buChar char="-"/>
            </a:pPr>
            <a:r>
              <a:rPr lang="el-GR" sz="2800" b="1" dirty="0">
                <a:latin typeface="Times New Roman"/>
                <a:cs typeface="Times New Roman"/>
              </a:rPr>
              <a:t>Κλίμακα ισχύος στην Ελληνική</a:t>
            </a:r>
            <a:endParaRPr lang="el-GR"/>
          </a:p>
          <a:p>
            <a:pPr marL="0" indent="0">
              <a:buNone/>
            </a:pPr>
            <a:r>
              <a:rPr lang="en-US" sz="2800" b="1" dirty="0">
                <a:latin typeface="Times New Roman"/>
                <a:cs typeface="Times New Roman"/>
              </a:rPr>
              <a:t>a, o, u, </a:t>
            </a:r>
            <a:r>
              <a:rPr lang="en-US" sz="2800" b="1" err="1">
                <a:latin typeface="Times New Roman"/>
                <a:cs typeface="Times New Roman"/>
              </a:rPr>
              <a:t>i</a:t>
            </a:r>
            <a:r>
              <a:rPr lang="en-US" sz="2800" b="1" dirty="0">
                <a:latin typeface="Times New Roman"/>
                <a:cs typeface="Times New Roman"/>
              </a:rPr>
              <a:t>, e</a:t>
            </a:r>
          </a:p>
          <a:p>
            <a:pPr marL="0" indent="0">
              <a:buNone/>
            </a:pPr>
            <a:r>
              <a:rPr lang="en-US" sz="2800" b="1" dirty="0">
                <a:latin typeface="Times New Roman"/>
                <a:cs typeface="Times New Roman"/>
              </a:rPr>
              <a:t>j</a:t>
            </a:r>
          </a:p>
          <a:p>
            <a:pPr marL="0" indent="0">
              <a:buNone/>
            </a:pPr>
            <a:r>
              <a:rPr lang="en-US" sz="2800" b="1" dirty="0">
                <a:latin typeface="Times New Roman"/>
                <a:cs typeface="Times New Roman"/>
              </a:rPr>
              <a:t>l, r</a:t>
            </a:r>
          </a:p>
          <a:p>
            <a:pPr marL="0" indent="0">
              <a:buNone/>
            </a:pPr>
            <a:r>
              <a:rPr lang="en-US" sz="2800" b="1" dirty="0">
                <a:latin typeface="Times New Roman"/>
                <a:cs typeface="Times New Roman"/>
              </a:rPr>
              <a:t>m, n, </a:t>
            </a:r>
            <a:r>
              <a:rPr lang="en-US" sz="2800" b="1" dirty="0">
                <a:latin typeface="Times New Roman"/>
                <a:cs typeface="Calibri"/>
              </a:rPr>
              <a:t>ɲ, </a:t>
            </a:r>
            <a:r>
              <a:rPr lang="en-US" sz="2800" b="1" dirty="0">
                <a:latin typeface="Times New Roman"/>
                <a:ea typeface="Doulos SIL" panose="02000500070000020004" pitchFamily="2" charset="0"/>
                <a:cs typeface="Doulos SIL" panose="02000500070000020004" pitchFamily="2" charset="0"/>
              </a:rPr>
              <a:t>ŋ</a:t>
            </a:r>
            <a:r>
              <a:rPr lang="en-US" sz="2800" b="1" dirty="0">
                <a:latin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en-US" sz="2800" b="1" err="1">
                <a:latin typeface="Times New Roman"/>
                <a:cs typeface="Times New Roman"/>
              </a:rPr>
              <a:t>ts</a:t>
            </a:r>
            <a:r>
              <a:rPr lang="en-US" sz="2800" b="1" dirty="0">
                <a:latin typeface="Times New Roman"/>
                <a:cs typeface="Times New Roman"/>
              </a:rPr>
              <a:t>, </a:t>
            </a:r>
            <a:r>
              <a:rPr lang="en-US" sz="2800" b="1" err="1">
                <a:latin typeface="Times New Roman"/>
                <a:cs typeface="Times New Roman"/>
              </a:rPr>
              <a:t>dz</a:t>
            </a:r>
            <a:endParaRPr lang="en-US" sz="2800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/>
                <a:cs typeface="Times New Roman"/>
              </a:rPr>
              <a:t>+ </a:t>
            </a:r>
            <a:r>
              <a:rPr lang="el-GR" sz="2800" b="1" dirty="0">
                <a:latin typeface="Times New Roman"/>
                <a:cs typeface="Times New Roman"/>
              </a:rPr>
              <a:t>εξακολουθητικά + ηχηρά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+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εξακολουθητικά - ηχηρά</a:t>
            </a:r>
            <a:endParaRPr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lang="el-GR" sz="2800" b="1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εξακολουθητικά + ηχηρά</a:t>
            </a:r>
            <a:endParaRPr lang="el-GR" dirty="0">
              <a:solidFill>
                <a:prstClr val="black"/>
              </a:solidFill>
            </a:endParaRPr>
          </a:p>
          <a:p>
            <a:pPr marL="0" indent="0">
              <a:buClr>
                <a:srgbClr val="D34817">
                  <a:lumMod val="75000"/>
                </a:srgbClr>
              </a:buClr>
              <a:buNone/>
              <a:defRPr/>
            </a:pPr>
            <a:r>
              <a:rPr lang="el-GR" sz="2800" b="1" dirty="0">
                <a:latin typeface="Times New Roman"/>
                <a:cs typeface="Times New Roman"/>
              </a:rPr>
              <a:t>-</a:t>
            </a:r>
            <a:r>
              <a:rPr lang="en-US" sz="2800" b="1" dirty="0">
                <a:latin typeface="Times New Roman"/>
                <a:cs typeface="Times New Roman"/>
              </a:rPr>
              <a:t> </a:t>
            </a:r>
            <a:r>
              <a:rPr lang="el-GR" sz="2800" b="1" dirty="0">
                <a:latin typeface="Times New Roman"/>
                <a:cs typeface="Times New Roman"/>
              </a:rPr>
              <a:t>εξακολουθητικά - ηχηρά</a:t>
            </a:r>
            <a:endParaRPr lang="en-US" sz="2800" b="1" dirty="0">
              <a:latin typeface="Times New Roman"/>
              <a:cs typeface="Times New Roman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Calibri"/>
              <a:buChar char="-"/>
              <a:tabLst/>
              <a:defRPr/>
            </a:pPr>
            <a:endParaRPr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</a:endParaRP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0A07609-627E-7DFB-FDA6-78CA1E3D7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64" y="299244"/>
            <a:ext cx="10059272" cy="932769"/>
          </a:xfrm>
          <a:prstGeom prst="rect">
            <a:avLst/>
          </a:prstGeom>
        </p:spPr>
      </p:pic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3B57CBEB-064A-A3E1-9238-818976E65A58}"/>
              </a:ext>
            </a:extLst>
          </p:cNvPr>
          <p:cNvCxnSpPr>
            <a:cxnSpLocks/>
          </p:cNvCxnSpPr>
          <p:nvPr/>
        </p:nvCxnSpPr>
        <p:spPr>
          <a:xfrm>
            <a:off x="7039429" y="1981200"/>
            <a:ext cx="14514" cy="454126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0280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9148"/>
            <a:ext cx="10058400" cy="785191"/>
          </a:xfrm>
        </p:spPr>
        <p:txBody>
          <a:bodyPr>
            <a:normAutofit/>
          </a:bodyPr>
          <a:lstStyle/>
          <a:p>
            <a:pPr algn="ctr"/>
            <a:r>
              <a:rPr lang="el-GR" sz="4000" dirty="0" err="1"/>
              <a:t>Τυπολογια</a:t>
            </a:r>
            <a:r>
              <a:rPr lang="el-GR" sz="4000" dirty="0"/>
              <a:t> </a:t>
            </a:r>
            <a:r>
              <a:rPr lang="el-GR" sz="4000" dirty="0" err="1"/>
              <a:t>Φωνολογικων</a:t>
            </a:r>
            <a:r>
              <a:rPr lang="el-GR" sz="4000" dirty="0"/>
              <a:t> </a:t>
            </a:r>
            <a:r>
              <a:rPr lang="el-GR" sz="4000" dirty="0" err="1"/>
              <a:t>φαινΟμενων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" y="719720"/>
            <a:ext cx="12333197" cy="61382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Times New Roman"/>
                <a:ea typeface="Times New Roman" panose="02020603050405020304" pitchFamily="18" charset="0"/>
                <a:cs typeface="Times New Roman"/>
              </a:rPr>
              <a:t>B</a:t>
            </a:r>
            <a:r>
              <a:rPr lang="el-GR" sz="2800" b="1" dirty="0">
                <a:latin typeface="Times New Roman"/>
                <a:ea typeface="Times New Roman" panose="02020603050405020304" pitchFamily="18" charset="0"/>
                <a:cs typeface="Times New Roman"/>
              </a:rPr>
              <a:t>) Μεταβολή </a:t>
            </a:r>
            <a:r>
              <a:rPr lang="el-GR" sz="2800" b="1" dirty="0" err="1">
                <a:latin typeface="Times New Roman"/>
                <a:ea typeface="Times New Roman" panose="02020603050405020304" pitchFamily="18" charset="0"/>
                <a:cs typeface="Times New Roman"/>
              </a:rPr>
              <a:t>ολ</a:t>
            </a:r>
            <a:r>
              <a:rPr lang="en-US" sz="2800" b="1" dirty="0">
                <a:latin typeface="Times New Roman"/>
                <a:ea typeface="Times New Roman" panose="02020603050405020304" pitchFamily="18" charset="0"/>
                <a:cs typeface="Times New Roman"/>
              </a:rPr>
              <a:t>ό</a:t>
            </a:r>
            <a:r>
              <a:rPr lang="el-GR" sz="2800" b="1" dirty="0" err="1">
                <a:latin typeface="Times New Roman"/>
                <a:ea typeface="Times New Roman" panose="02020603050405020304" pitchFamily="18" charset="0"/>
                <a:cs typeface="Times New Roman"/>
              </a:rPr>
              <a:t>κληρου</a:t>
            </a:r>
            <a:r>
              <a:rPr lang="el-GR" sz="2800" b="1" dirty="0">
                <a:latin typeface="Times New Roman"/>
                <a:ea typeface="Times New Roman" panose="02020603050405020304" pitchFamily="18" charset="0"/>
                <a:cs typeface="Times New Roman"/>
              </a:rPr>
              <a:t> του τεμαχίου: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1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	Ι. </a:t>
            </a:r>
            <a:r>
              <a:rPr lang="el-GR" sz="2800" b="1" dirty="0">
                <a:latin typeface="Times New Roman"/>
                <a:ea typeface="Times New Roman" panose="02020603050405020304" pitchFamily="18" charset="0"/>
                <a:cs typeface="Times New Roman"/>
              </a:rPr>
              <a:t>Αποβολή</a:t>
            </a: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: Όταν ολόκληρη η υποκείμενη φωνολογική μονάδα ΔΕΝ πραγματώνεται στην επιφανειακή δομή (συνήθως εξαιτίας </a:t>
            </a:r>
            <a:r>
              <a:rPr lang="el-GR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φωνοτακτικών</a:t>
            </a: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 περιορισμών):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	</a:t>
            </a:r>
            <a:r>
              <a:rPr lang="el-GR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/</a:t>
            </a:r>
            <a:r>
              <a:rPr lang="en-US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ta/ +/</a:t>
            </a:r>
            <a:r>
              <a:rPr lang="en-US" sz="24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exo</a:t>
            </a:r>
            <a:r>
              <a:rPr lang="en-US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/ </a:t>
            </a:r>
            <a:r>
              <a:rPr lang="el-GR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&gt; [</a:t>
            </a:r>
            <a:r>
              <a:rPr lang="el-GR" sz="2800" dirty="0">
                <a:latin typeface="Times New Roman"/>
                <a:ea typeface="Cambria"/>
                <a:cs typeface="Times New Roman"/>
              </a:rPr>
              <a:t>ˈ</a:t>
            </a:r>
            <a:r>
              <a:rPr lang="en-US" sz="24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taxo</a:t>
            </a:r>
            <a:r>
              <a:rPr lang="en-US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	/</a:t>
            </a:r>
            <a:r>
              <a:rPr lang="en-US" sz="24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na</a:t>
            </a:r>
            <a:r>
              <a:rPr lang="en-US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/+/</a:t>
            </a:r>
            <a:r>
              <a:rPr lang="en-US" sz="24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ime</a:t>
            </a:r>
            <a:r>
              <a:rPr lang="en-US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/ &gt; [</a:t>
            </a:r>
            <a:r>
              <a:rPr lang="el-GR" sz="2800" dirty="0">
                <a:latin typeface="Times New Roman"/>
                <a:ea typeface="Cambria"/>
                <a:cs typeface="Times New Roman"/>
              </a:rPr>
              <a:t>ˈ</a:t>
            </a:r>
            <a:r>
              <a:rPr lang="en-US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name]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	/to/+/</a:t>
            </a:r>
            <a:r>
              <a:rPr lang="en-US" sz="24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aniksa</a:t>
            </a:r>
            <a:r>
              <a:rPr lang="en-US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/ &gt; [</a:t>
            </a:r>
            <a:r>
              <a:rPr lang="el-GR" sz="2800" dirty="0">
                <a:latin typeface="Times New Roman"/>
                <a:ea typeface="Cambria"/>
                <a:cs typeface="Times New Roman"/>
              </a:rPr>
              <a:t>ˈ</a:t>
            </a:r>
            <a:r>
              <a:rPr lang="en-US" sz="24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taniksa</a:t>
            </a:r>
            <a:r>
              <a:rPr lang="en-US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	/mu/+/</a:t>
            </a:r>
            <a:r>
              <a:rPr lang="en-US" sz="24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anikses</a:t>
            </a:r>
            <a:r>
              <a:rPr lang="en-US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/ &gt; [</a:t>
            </a:r>
            <a:r>
              <a:rPr lang="el-GR" sz="2800" dirty="0">
                <a:latin typeface="Times New Roman"/>
                <a:ea typeface="Cambria"/>
                <a:cs typeface="Times New Roman"/>
              </a:rPr>
              <a:t>ˈ</a:t>
            </a:r>
            <a:r>
              <a:rPr lang="en-US" sz="24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manoikses</a:t>
            </a:r>
            <a:r>
              <a:rPr lang="en-US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	/mu/+/</a:t>
            </a:r>
            <a:r>
              <a:rPr lang="en-US" sz="24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ormikses</a:t>
            </a:r>
            <a:r>
              <a:rPr lang="en-US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/  &gt; [</a:t>
            </a:r>
            <a:r>
              <a:rPr lang="el-GR" sz="2800" dirty="0">
                <a:latin typeface="Times New Roman"/>
                <a:ea typeface="Cambria"/>
                <a:cs typeface="Times New Roman"/>
              </a:rPr>
              <a:t>ˈ</a:t>
            </a:r>
            <a:r>
              <a:rPr lang="en-US" sz="24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mormikses</a:t>
            </a:r>
            <a:r>
              <a:rPr lang="en-US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	/to/+/</a:t>
            </a:r>
            <a:r>
              <a:rPr lang="en-US" sz="24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i</a:t>
            </a:r>
            <a:r>
              <a:rPr lang="el-GR" sz="24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ð</a:t>
            </a:r>
            <a:r>
              <a:rPr lang="en-US" sz="2400" dirty="0">
                <a:latin typeface="Times New Roman"/>
                <a:ea typeface="Calibri" panose="020F0502020204030204" pitchFamily="34" charset="0"/>
                <a:cs typeface="Times New Roman"/>
              </a:rPr>
              <a:t>es/ &gt; [</a:t>
            </a:r>
            <a:r>
              <a:rPr lang="el-GR" sz="2800" dirty="0">
                <a:latin typeface="Times New Roman"/>
                <a:ea typeface="Cambria"/>
                <a:cs typeface="Times New Roman"/>
              </a:rPr>
              <a:t>ˈ</a:t>
            </a:r>
            <a:r>
              <a:rPr lang="en-US" sz="2400" dirty="0" err="1">
                <a:latin typeface="Times New Roman"/>
                <a:ea typeface="Calibri" panose="020F0502020204030204" pitchFamily="34" charset="0"/>
                <a:cs typeface="Times New Roman"/>
              </a:rPr>
              <a:t>toðes</a:t>
            </a:r>
            <a:r>
              <a:rPr lang="en-US" sz="2400" dirty="0">
                <a:latin typeface="Times New Roman"/>
                <a:ea typeface="Calibri" panose="020F0502020204030204" pitchFamily="34" charset="0"/>
                <a:cs typeface="Times New Roman"/>
              </a:rPr>
              <a:t>]</a:t>
            </a:r>
            <a:endParaRPr lang="en-US" sz="2400" dirty="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	/mu/+/</a:t>
            </a:r>
            <a:r>
              <a:rPr lang="en-US" sz="24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ipes</a:t>
            </a:r>
            <a:r>
              <a:rPr lang="en-US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/ &gt; [‘</a:t>
            </a:r>
            <a:r>
              <a:rPr lang="en-US" sz="24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mupes</a:t>
            </a:r>
            <a:r>
              <a:rPr lang="en-US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	/mu/+/e</a:t>
            </a:r>
            <a:r>
              <a:rPr lang="el-GR" sz="24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ð</a:t>
            </a:r>
            <a:r>
              <a:rPr lang="en-US" sz="24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oses</a:t>
            </a:r>
            <a:r>
              <a:rPr lang="en-US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/ &gt; [</a:t>
            </a:r>
            <a:r>
              <a:rPr lang="el-GR" sz="2800" dirty="0">
                <a:latin typeface="Times New Roman"/>
                <a:ea typeface="Cambria"/>
                <a:cs typeface="Times New Roman"/>
              </a:rPr>
              <a:t>ˈ</a:t>
            </a:r>
            <a:r>
              <a:rPr lang="en-US" sz="24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muðoses</a:t>
            </a:r>
            <a:r>
              <a:rPr lang="en-US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	/me/+o</a:t>
            </a:r>
            <a:r>
              <a:rPr lang="el-GR" sz="24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ð</a:t>
            </a:r>
            <a:r>
              <a:rPr lang="en-US" sz="2400" dirty="0" err="1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iɣises</a:t>
            </a:r>
            <a:r>
              <a:rPr lang="en-US" sz="24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/ &gt; [</a:t>
            </a:r>
            <a:r>
              <a:rPr lang="en-US" sz="2400" dirty="0" err="1">
                <a:latin typeface="Times New Roman"/>
                <a:ea typeface="Calibri" panose="020F0502020204030204" pitchFamily="34" charset="0"/>
                <a:cs typeface="Times New Roman"/>
              </a:rPr>
              <a:t>mo</a:t>
            </a:r>
            <a:r>
              <a:rPr lang="el-GR" sz="2800" dirty="0">
                <a:latin typeface="Times New Roman"/>
                <a:ea typeface="Cambria"/>
                <a:cs typeface="Times New Roman"/>
              </a:rPr>
              <a:t>ˈ</a:t>
            </a:r>
            <a:r>
              <a:rPr lang="el-GR" sz="24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ð</a:t>
            </a:r>
            <a:r>
              <a:rPr lang="en-US" sz="2400" dirty="0" err="1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iʝises</a:t>
            </a:r>
            <a:r>
              <a:rPr lang="en-US" sz="24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]</a:t>
            </a:r>
            <a:endParaRPr lang="en-US" sz="2400" dirty="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	/me/+/</a:t>
            </a:r>
            <a:r>
              <a:rPr lang="en-US" sz="24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i</a:t>
            </a:r>
            <a:r>
              <a:rPr lang="el-GR" sz="24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ð</a:t>
            </a:r>
            <a:r>
              <a:rPr lang="en-US" sz="24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es/ &gt; </a:t>
            </a:r>
            <a:r>
              <a:rPr lang="en-US" sz="2400" dirty="0">
                <a:latin typeface="Times New Roman"/>
                <a:ea typeface="Calibri" panose="020F0502020204030204" pitchFamily="34" charset="0"/>
                <a:cs typeface="Times New Roman"/>
              </a:rPr>
              <a:t>[</a:t>
            </a:r>
            <a:r>
              <a:rPr lang="el-GR" sz="2800" dirty="0">
                <a:latin typeface="Times New Roman"/>
                <a:ea typeface="Cambria"/>
                <a:cs typeface="Times New Roman"/>
              </a:rPr>
              <a:t>ˈ</a:t>
            </a:r>
            <a:r>
              <a:rPr lang="en-US" sz="24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mi</a:t>
            </a:r>
            <a:r>
              <a:rPr lang="el-GR" sz="24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ð</a:t>
            </a:r>
            <a:r>
              <a:rPr lang="en-US" sz="24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es]</a:t>
            </a:r>
            <a:endParaRPr lang="en-US" sz="2400" dirty="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18E02-6565-D254-B048-BB2646E894AD}"/>
              </a:ext>
            </a:extLst>
          </p:cNvPr>
          <p:cNvSpPr txBox="1"/>
          <p:nvPr/>
        </p:nvSpPr>
        <p:spPr>
          <a:xfrm>
            <a:off x="7387772" y="3323771"/>
            <a:ext cx="3360214" cy="203132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Κλίμακα ισχύος φωνηέντων</a:t>
            </a:r>
          </a:p>
          <a:p>
            <a:r>
              <a:rPr lang="el-GR" dirty="0"/>
              <a:t>                            </a:t>
            </a:r>
            <a:r>
              <a:rPr lang="en-US" dirty="0"/>
              <a:t>a</a:t>
            </a:r>
          </a:p>
          <a:p>
            <a:r>
              <a:rPr lang="en-US" dirty="0"/>
              <a:t>                         o</a:t>
            </a:r>
          </a:p>
          <a:p>
            <a:r>
              <a:rPr lang="en-US" dirty="0"/>
              <a:t>                         u</a:t>
            </a:r>
          </a:p>
          <a:p>
            <a:r>
              <a:rPr lang="en-US" dirty="0"/>
              <a:t>                         i</a:t>
            </a:r>
          </a:p>
          <a:p>
            <a:r>
              <a:rPr lang="en-US" dirty="0"/>
              <a:t>                         e  </a:t>
            </a:r>
            <a:endParaRPr lang="el-GR" dirty="0"/>
          </a:p>
          <a:p>
            <a:endParaRPr lang="el-GR" dirty="0"/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2602588E-C22E-CA0A-338B-EE0F53A103A2}"/>
              </a:ext>
            </a:extLst>
          </p:cNvPr>
          <p:cNvCxnSpPr/>
          <p:nvPr/>
        </p:nvCxnSpPr>
        <p:spPr>
          <a:xfrm flipV="1">
            <a:off x="9405257" y="3686629"/>
            <a:ext cx="0" cy="12337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13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9148"/>
            <a:ext cx="10058400" cy="785191"/>
          </a:xfrm>
        </p:spPr>
        <p:txBody>
          <a:bodyPr>
            <a:normAutofit/>
          </a:bodyPr>
          <a:lstStyle/>
          <a:p>
            <a:pPr algn="ctr"/>
            <a:r>
              <a:rPr lang="el-GR" sz="4000" dirty="0" err="1"/>
              <a:t>Τυπολογια</a:t>
            </a:r>
            <a:r>
              <a:rPr lang="el-GR" sz="4000" dirty="0"/>
              <a:t> </a:t>
            </a:r>
            <a:r>
              <a:rPr lang="el-GR" sz="4000" dirty="0" err="1"/>
              <a:t>Φωνολογικων</a:t>
            </a:r>
            <a:r>
              <a:rPr lang="el-GR" sz="4000" dirty="0"/>
              <a:t> </a:t>
            </a:r>
            <a:r>
              <a:rPr lang="el-GR" sz="4000" dirty="0" err="1"/>
              <a:t>φαινΟμενων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30" y="1204686"/>
            <a:ext cx="9452113" cy="56533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Μεταβολή </a:t>
            </a:r>
            <a:r>
              <a:rPr lang="el-G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ολ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κληρου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του τεμαχίου: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Ι. 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Αποβολή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Όταν ολόκληρη η υποκείμενη φωνολογική 	μονάδα ΔΕΝ πραγματώνεται στην επιφανειακή δομή 	(συνήθως εξαιτίας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φωνοτακτικών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περιορισμών):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 </a:t>
            </a:r>
            <a:r>
              <a:rPr lang="el-GR" sz="2800" dirty="0" err="1">
                <a:effectLst/>
                <a:latin typeface="Doulos SIL"/>
                <a:ea typeface="Calibri" panose="020F0502020204030204" pitchFamily="34" charset="0"/>
              </a:rPr>
              <a:t>ð</a:t>
            </a:r>
            <a:r>
              <a:rPr lang="en-US" sz="2800" dirty="0" err="1">
                <a:effectLst/>
                <a:latin typeface="Doulos SIL"/>
                <a:ea typeface="Calibri" panose="020F0502020204030204" pitchFamily="34" charset="0"/>
              </a:rPr>
              <a:t>e</a:t>
            </a:r>
            <a:r>
              <a:rPr lang="en-US" sz="2800" dirty="0" err="1">
                <a:solidFill>
                  <a:srgbClr val="FF0000"/>
                </a:solidFill>
                <a:effectLst/>
                <a:latin typeface="Doulos SIL"/>
                <a:ea typeface="Calibri" panose="020F0502020204030204" pitchFamily="34" charset="0"/>
              </a:rPr>
              <a:t>n</a:t>
            </a:r>
            <a:r>
              <a:rPr lang="en-US" sz="2800" dirty="0">
                <a:effectLst/>
                <a:latin typeface="Doulos SIL"/>
                <a:ea typeface="Calibri" panose="020F0502020204030204" pitchFamily="34" charset="0"/>
              </a:rPr>
              <a:t>/ + /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θ</a:t>
            </a:r>
            <a:r>
              <a:rPr lang="en-US" sz="2800" dirty="0" err="1">
                <a:latin typeface="Doulos SIL"/>
                <a:ea typeface="Calibri" panose="020F0502020204030204" pitchFamily="34" charset="0"/>
              </a:rPr>
              <a:t>elo</a:t>
            </a:r>
            <a:r>
              <a:rPr lang="en-US" sz="2800" dirty="0">
                <a:latin typeface="Doulos SIL"/>
                <a:ea typeface="Calibri" panose="020F0502020204030204" pitchFamily="34" charset="0"/>
              </a:rPr>
              <a:t>/ &gt; [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ð</a:t>
            </a:r>
            <a:r>
              <a:rPr lang="en-US" sz="2800" dirty="0">
                <a:effectLst/>
                <a:latin typeface="Doulos SIL"/>
                <a:ea typeface="Calibri" panose="020F0502020204030204" pitchFamily="34" charset="0"/>
              </a:rPr>
              <a:t>e’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θ</a:t>
            </a:r>
            <a:r>
              <a:rPr lang="en-US" sz="2800" dirty="0" err="1">
                <a:latin typeface="Doulos SIL"/>
                <a:ea typeface="Calibri" panose="020F0502020204030204" pitchFamily="34" charset="0"/>
              </a:rPr>
              <a:t>elo</a:t>
            </a:r>
            <a:r>
              <a:rPr lang="en-US" sz="2800" dirty="0">
                <a:latin typeface="Doulos SIL"/>
                <a:ea typeface="Calibri" panose="020F0502020204030204" pitchFamily="34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Doulos SIL"/>
                <a:ea typeface="Times New Roman" panose="02020603050405020304" pitchFamily="18" charset="0"/>
              </a:rPr>
              <a:t>	/ti</a:t>
            </a:r>
            <a:r>
              <a:rPr lang="en-US" sz="2800" dirty="0">
                <a:solidFill>
                  <a:srgbClr val="FF0000"/>
                </a:solidFill>
                <a:latin typeface="Doulos SIL"/>
                <a:ea typeface="Times New Roman" panose="02020603050405020304" pitchFamily="18" charset="0"/>
              </a:rPr>
              <a:t>n</a:t>
            </a:r>
            <a:r>
              <a:rPr lang="en-US" sz="2800" dirty="0">
                <a:latin typeface="Doulos SIL"/>
                <a:ea typeface="Times New Roman" panose="02020603050405020304" pitchFamily="18" charset="0"/>
              </a:rPr>
              <a:t>/ + /</a:t>
            </a:r>
            <a:r>
              <a:rPr lang="en-US" sz="2800" dirty="0" err="1">
                <a:latin typeface="Doulos SIL"/>
                <a:ea typeface="Times New Roman" panose="02020603050405020304" pitchFamily="18" charset="0"/>
              </a:rPr>
              <a:t>fero</a:t>
            </a:r>
            <a:r>
              <a:rPr lang="en-US" sz="2800" dirty="0">
                <a:latin typeface="Doulos SIL"/>
                <a:ea typeface="Times New Roman" panose="02020603050405020304" pitchFamily="18" charset="0"/>
              </a:rPr>
              <a:t>/ &gt; [</a:t>
            </a:r>
            <a:r>
              <a:rPr lang="en-US" sz="2800" dirty="0" err="1">
                <a:latin typeface="Doulos SIL"/>
                <a:ea typeface="Times New Roman" panose="02020603050405020304" pitchFamily="18" charset="0"/>
              </a:rPr>
              <a:t>ti’fero</a:t>
            </a:r>
            <a:r>
              <a:rPr lang="en-US" sz="2800" dirty="0">
                <a:latin typeface="Doulos SIL"/>
                <a:ea typeface="Times New Roman" panose="02020603050405020304" pitchFamily="18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Doulos SIL"/>
                <a:ea typeface="Times New Roman" panose="02020603050405020304" pitchFamily="18" charset="0"/>
              </a:rPr>
              <a:t>	/ti</a:t>
            </a:r>
            <a:r>
              <a:rPr lang="en-US" sz="2800" dirty="0">
                <a:solidFill>
                  <a:srgbClr val="FF0000"/>
                </a:solidFill>
                <a:latin typeface="Doulos SIL"/>
                <a:ea typeface="Times New Roman" panose="02020603050405020304" pitchFamily="18" charset="0"/>
              </a:rPr>
              <a:t>n/</a:t>
            </a:r>
            <a:r>
              <a:rPr lang="en-US" sz="2800" dirty="0">
                <a:latin typeface="Doulos SIL"/>
                <a:ea typeface="Times New Roman" panose="02020603050405020304" pitchFamily="18" charset="0"/>
              </a:rPr>
              <a:t> + /</a:t>
            </a:r>
            <a:r>
              <a:rPr lang="en-US" sz="2800" dirty="0" err="1">
                <a:latin typeface="Doulos SIL"/>
                <a:ea typeface="Times New Roman" panose="02020603050405020304" pitchFamily="18" charset="0"/>
              </a:rPr>
              <a:t>skeftome</a:t>
            </a:r>
            <a:r>
              <a:rPr lang="en-US" sz="2800" dirty="0">
                <a:latin typeface="Doulos SIL"/>
                <a:ea typeface="Times New Roman" panose="02020603050405020304" pitchFamily="18" charset="0"/>
              </a:rPr>
              <a:t>/ &gt; [</a:t>
            </a:r>
            <a:r>
              <a:rPr lang="en-US" sz="2800" dirty="0" err="1">
                <a:latin typeface="Doulos SIL"/>
                <a:ea typeface="Times New Roman" panose="02020603050405020304" pitchFamily="18" charset="0"/>
              </a:rPr>
              <a:t>ti’s</a:t>
            </a:r>
            <a:r>
              <a:rPr lang="en-GB" sz="2800" dirty="0">
                <a:latin typeface="Doulos SIL"/>
                <a:ea typeface="Times New Roman" panose="02020603050405020304" pitchFamily="18" charset="0"/>
              </a:rPr>
              <a:t>c</a:t>
            </a:r>
            <a:r>
              <a:rPr lang="en-US" sz="2800" dirty="0" err="1">
                <a:latin typeface="Doulos SIL"/>
                <a:ea typeface="Times New Roman" panose="02020603050405020304" pitchFamily="18" charset="0"/>
              </a:rPr>
              <a:t>eftome</a:t>
            </a:r>
            <a:r>
              <a:rPr lang="en-US" sz="2800" dirty="0">
                <a:latin typeface="Doulos SIL"/>
                <a:ea typeface="Times New Roman" panose="02020603050405020304" pitchFamily="18" charset="0"/>
              </a:rPr>
              <a:t>]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86954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65BD17-99B8-215D-6E82-06D642E8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err="1">
                <a:solidFill>
                  <a:srgbClr val="000000"/>
                </a:solidFill>
                <a:latin typeface="Cambria"/>
                <a:ea typeface="Cambria"/>
              </a:rPr>
              <a:t>Τυπολογια</a:t>
            </a:r>
            <a:r>
              <a:rPr lang="el-GR" sz="4000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l-GR" sz="4000" dirty="0" err="1">
                <a:solidFill>
                  <a:srgbClr val="000000"/>
                </a:solidFill>
                <a:latin typeface="Cambria"/>
                <a:ea typeface="Cambria"/>
              </a:rPr>
              <a:t>Φωνολογικων</a:t>
            </a:r>
            <a:r>
              <a:rPr lang="el-GR" sz="4000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l-GR" sz="4000" dirty="0" err="1">
                <a:solidFill>
                  <a:srgbClr val="000000"/>
                </a:solidFill>
                <a:latin typeface="Cambria"/>
                <a:ea typeface="Cambria"/>
              </a:rPr>
              <a:t>φαινΟμενων</a:t>
            </a:r>
            <a:endParaRPr lang="el-GR" dirty="0" err="1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7C92D1-A0D6-AFE4-E7BA-6CDADC71D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99214"/>
            <a:ext cx="10250749" cy="44872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l-GR" sz="2800" dirty="0">
                <a:latin typeface="Times New Roman"/>
                <a:ea typeface="Cambria"/>
                <a:cs typeface="Times New Roman"/>
              </a:rPr>
              <a:t>Η αποβολή προκαλείται: α) από τη δημιουργία ενός συμφωνικού συμπλέγματος που δεν μπορεί να προφερθεί, β) από τη συνύπαρξη δύο γειτονικών φωνηέντων.</a:t>
            </a:r>
          </a:p>
          <a:p>
            <a:pPr algn="just">
              <a:buClr>
                <a:srgbClr val="9E3611"/>
              </a:buClr>
            </a:pPr>
            <a:r>
              <a:rPr lang="el-GR" sz="2800" b="1" dirty="0" err="1">
                <a:latin typeface="Times New Roman"/>
                <a:ea typeface="Cambria"/>
                <a:cs typeface="Times New Roman"/>
              </a:rPr>
              <a:t>Φωνοτακτικοί</a:t>
            </a:r>
            <a:r>
              <a:rPr lang="el-GR" sz="2800" b="1" dirty="0">
                <a:latin typeface="Times New Roman"/>
                <a:ea typeface="Cambria"/>
                <a:cs typeface="Times New Roman"/>
              </a:rPr>
              <a:t> κανόνες</a:t>
            </a:r>
            <a:r>
              <a:rPr lang="el-GR" sz="2800" dirty="0">
                <a:latin typeface="Times New Roman"/>
                <a:ea typeface="Cambria"/>
                <a:cs typeface="Times New Roman"/>
              </a:rPr>
              <a:t>: κανόνες που ορίζουν τις επιτρεπτές ακολουθίες φωνημάτων, ποιοι είναι δηλαδή οι ανεπιθύμητοι συνδυασμοί φωνημάτων που δεν μπορούν να πραγματωθούν σε ένα συγκεκριμένο φωνολογικό γλωσσικό σύστημα.</a:t>
            </a:r>
          </a:p>
          <a:p>
            <a:pPr algn="just">
              <a:buClr>
                <a:srgbClr val="9E3611"/>
              </a:buClr>
            </a:pPr>
            <a:r>
              <a:rPr lang="el-GR" sz="2800" dirty="0">
                <a:latin typeface="Times New Roman"/>
                <a:ea typeface="Cambria"/>
                <a:cs typeface="Times New Roman"/>
              </a:rPr>
              <a:t>Η απλοποίηση των φωνημάτων μέσω της αποβολής οδηγεί στην προσέγγιση μιας πιο ιδανικής ή λιγότερο μαρκαρισμένης συλλαβής, </a:t>
            </a:r>
            <a:r>
              <a:rPr lang="el-GR" sz="2800" b="1" dirty="0">
                <a:latin typeface="Times New Roman"/>
                <a:ea typeface="Cambria"/>
                <a:cs typeface="Times New Roman"/>
              </a:rPr>
              <a:t>ΣΦ </a:t>
            </a:r>
            <a:r>
              <a:rPr lang="el-GR" sz="2800" dirty="0">
                <a:latin typeface="Times New Roman"/>
                <a:ea typeface="Cambria"/>
                <a:cs typeface="Times New Roman"/>
              </a:rPr>
              <a:t>(</a:t>
            </a:r>
            <a:r>
              <a:rPr lang="el-GR" sz="2800" b="1" dirty="0">
                <a:latin typeface="Times New Roman"/>
                <a:ea typeface="Cambria"/>
                <a:cs typeface="Times New Roman"/>
              </a:rPr>
              <a:t>Σ</a:t>
            </a:r>
            <a:r>
              <a:rPr lang="el-GR" sz="2800" dirty="0">
                <a:latin typeface="Times New Roman"/>
                <a:ea typeface="Cambria"/>
                <a:cs typeface="Times New Roman"/>
              </a:rPr>
              <a:t>ύμφωνο-</a:t>
            </a:r>
            <a:r>
              <a:rPr lang="el-GR" sz="2800" b="1" dirty="0">
                <a:latin typeface="Times New Roman"/>
                <a:ea typeface="Cambria"/>
                <a:cs typeface="Times New Roman"/>
              </a:rPr>
              <a:t>Φ</a:t>
            </a:r>
            <a:r>
              <a:rPr lang="el-GR" sz="2800" dirty="0">
                <a:latin typeface="Times New Roman"/>
                <a:ea typeface="Cambria"/>
                <a:cs typeface="Times New Roman"/>
              </a:rPr>
              <a:t>ωνήεν).</a:t>
            </a:r>
          </a:p>
        </p:txBody>
      </p:sp>
    </p:spTree>
    <p:extLst>
      <p:ext uri="{BB962C8B-B14F-4D97-AF65-F5344CB8AC3E}">
        <p14:creationId xmlns:p14="http://schemas.microsoft.com/office/powerpoint/2010/main" val="13500771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9148"/>
            <a:ext cx="10058400" cy="785191"/>
          </a:xfrm>
        </p:spPr>
        <p:txBody>
          <a:bodyPr>
            <a:normAutofit/>
          </a:bodyPr>
          <a:lstStyle/>
          <a:p>
            <a:pPr algn="ctr"/>
            <a:r>
              <a:rPr lang="el-GR" sz="4000" dirty="0" err="1"/>
              <a:t>Τυπολογια</a:t>
            </a:r>
            <a:r>
              <a:rPr lang="el-GR" sz="4000" dirty="0"/>
              <a:t> </a:t>
            </a:r>
            <a:r>
              <a:rPr lang="el-GR" sz="4000" dirty="0" err="1"/>
              <a:t>Φωνολογικων</a:t>
            </a:r>
            <a:r>
              <a:rPr lang="el-GR" sz="4000" dirty="0"/>
              <a:t> </a:t>
            </a:r>
            <a:r>
              <a:rPr lang="el-GR" sz="4000" dirty="0" err="1"/>
              <a:t>φαινΟμενων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30" y="1431234"/>
            <a:ext cx="10428656" cy="54267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Times New Roman"/>
                <a:ea typeface="Times New Roman" panose="02020603050405020304" pitchFamily="18" charset="0"/>
                <a:cs typeface="Times New Roman"/>
              </a:rPr>
              <a:t>B</a:t>
            </a:r>
            <a:r>
              <a:rPr lang="el-GR" sz="2800" b="1" dirty="0">
                <a:latin typeface="Times New Roman"/>
                <a:ea typeface="Times New Roman" panose="02020603050405020304" pitchFamily="18" charset="0"/>
                <a:cs typeface="Times New Roman"/>
              </a:rPr>
              <a:t>) Μεταβολή </a:t>
            </a:r>
            <a:r>
              <a:rPr lang="el-GR" sz="2800" b="1" dirty="0" err="1">
                <a:latin typeface="Times New Roman"/>
                <a:ea typeface="Times New Roman" panose="02020603050405020304" pitchFamily="18" charset="0"/>
                <a:cs typeface="Times New Roman"/>
              </a:rPr>
              <a:t>ολ</a:t>
            </a:r>
            <a:r>
              <a:rPr lang="en-US" sz="2800" b="1" dirty="0">
                <a:latin typeface="Times New Roman"/>
                <a:ea typeface="Times New Roman" panose="02020603050405020304" pitchFamily="18" charset="0"/>
                <a:cs typeface="Times New Roman"/>
              </a:rPr>
              <a:t>ό</a:t>
            </a:r>
            <a:r>
              <a:rPr lang="el-GR" sz="2800" b="1" dirty="0" err="1">
                <a:latin typeface="Times New Roman"/>
                <a:ea typeface="Times New Roman" panose="02020603050405020304" pitchFamily="18" charset="0"/>
                <a:cs typeface="Times New Roman"/>
              </a:rPr>
              <a:t>κληρου</a:t>
            </a:r>
            <a:r>
              <a:rPr lang="el-GR" sz="2800" b="1" dirty="0">
                <a:latin typeface="Times New Roman"/>
                <a:ea typeface="Times New Roman" panose="02020603050405020304" pitchFamily="18" charset="0"/>
                <a:cs typeface="Times New Roman"/>
              </a:rPr>
              <a:t> του τεμαχίου:</a:t>
            </a:r>
            <a:endParaRPr lang="en-US" sz="2800" b="1" dirty="0"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	Ι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I</a:t>
            </a: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. </a:t>
            </a:r>
            <a:r>
              <a:rPr lang="el-GR" sz="2800" b="1" dirty="0">
                <a:latin typeface="Times New Roman"/>
                <a:ea typeface="Times New Roman" panose="02020603050405020304" pitchFamily="18" charset="0"/>
                <a:cs typeface="Times New Roman"/>
              </a:rPr>
              <a:t>Ανάπτυξη</a:t>
            </a: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: Όταν ολόκληρη φωνολογική μονάδα, η οποία ΔΕΝ υπάρχει στην </a:t>
            </a:r>
            <a:r>
              <a:rPr lang="el-GR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βαθειά</a:t>
            </a: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 δομή, πραγματώνεται στην επιφανειακή δομή 	(συνήθως εξαιτίας </a:t>
            </a:r>
            <a:r>
              <a:rPr lang="el-GR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φωνοτακτικών</a:t>
            </a: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 περιορισμών):</a:t>
            </a:r>
            <a:endParaRPr lang="en-US" sz="2800" dirty="0"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	</a:t>
            </a:r>
            <a:r>
              <a:rPr lang="en-US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/</a:t>
            </a:r>
            <a:r>
              <a:rPr lang="en-US" sz="2400" dirty="0" err="1">
                <a:latin typeface="Doulos SIL"/>
                <a:ea typeface="Calibri" panose="020F0502020204030204" pitchFamily="34" charset="0"/>
              </a:rPr>
              <a:t>a</a:t>
            </a:r>
            <a:r>
              <a:rPr lang="en-US" sz="2400" dirty="0" err="1">
                <a:effectLst/>
                <a:latin typeface="Doulos SIL"/>
                <a:ea typeface="Calibri" panose="020F0502020204030204" pitchFamily="34" charset="0"/>
              </a:rPr>
              <a:t>ɣapa</a:t>
            </a:r>
            <a:r>
              <a:rPr lang="en-US" sz="2400" dirty="0">
                <a:effectLst/>
                <a:latin typeface="Doulos SIL"/>
                <a:ea typeface="Calibri" panose="020F0502020204030204" pitchFamily="34" charset="0"/>
              </a:rPr>
              <a:t>-a/ &gt; [</a:t>
            </a:r>
            <a:r>
              <a:rPr lang="en-US" sz="2400" dirty="0">
                <a:latin typeface="Doulos SIL"/>
                <a:ea typeface="Calibri" panose="020F0502020204030204" pitchFamily="34" charset="0"/>
              </a:rPr>
              <a:t>a</a:t>
            </a:r>
            <a:r>
              <a:rPr lang="el-GR" sz="2800" dirty="0">
                <a:latin typeface="Cambria"/>
                <a:ea typeface="Cambria"/>
              </a:rPr>
              <a:t>ˈ</a:t>
            </a:r>
            <a:r>
              <a:rPr lang="en-US" sz="2400" dirty="0" err="1">
                <a:latin typeface="Doulos SIL"/>
                <a:ea typeface="Calibri" panose="020F0502020204030204" pitchFamily="34" charset="0"/>
              </a:rPr>
              <a:t>ɣapa</a:t>
            </a:r>
            <a:r>
              <a:rPr lang="en-US" sz="2400" dirty="0" err="1">
                <a:solidFill>
                  <a:srgbClr val="FF0000"/>
                </a:solidFill>
                <a:latin typeface="Doulos SIL"/>
                <a:ea typeface="Calibri" panose="020F0502020204030204" pitchFamily="34" charset="0"/>
              </a:rPr>
              <a:t>ɣ</a:t>
            </a:r>
            <a:r>
              <a:rPr lang="en-US" sz="2400" dirty="0" err="1">
                <a:latin typeface="Doulos SIL"/>
                <a:ea typeface="Calibri" panose="020F0502020204030204" pitchFamily="34" charset="0"/>
              </a:rPr>
              <a:t>a</a:t>
            </a:r>
            <a:r>
              <a:rPr lang="en-US" sz="2400" dirty="0">
                <a:effectLst/>
                <a:latin typeface="Doulos SIL"/>
                <a:ea typeface="Calibri" panose="020F0502020204030204" pitchFamily="34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Doulos SIL"/>
                <a:ea typeface="Times New Roman" panose="02020603050405020304" pitchFamily="18" charset="0"/>
              </a:rPr>
              <a:t>	/</a:t>
            </a:r>
            <a:r>
              <a:rPr lang="el-GR" sz="2400" dirty="0">
                <a:latin typeface="Doulos SIL"/>
                <a:ea typeface="Times New Roman" panose="02020603050405020304" pitchFamily="18" charset="0"/>
              </a:rPr>
              <a:t>θ</a:t>
            </a:r>
            <a:r>
              <a:rPr lang="en-US" sz="2400" dirty="0" err="1">
                <a:latin typeface="Doulos SIL"/>
                <a:ea typeface="Times New Roman" panose="02020603050405020304" pitchFamily="18" charset="0"/>
              </a:rPr>
              <a:t>elun</a:t>
            </a:r>
            <a:r>
              <a:rPr lang="en-US" sz="2400" dirty="0">
                <a:latin typeface="Doulos SIL"/>
                <a:ea typeface="Times New Roman" panose="02020603050405020304" pitchFamily="18" charset="0"/>
              </a:rPr>
              <a:t>/ &gt; [</a:t>
            </a:r>
            <a:r>
              <a:rPr lang="el-GR" sz="2800" dirty="0">
                <a:latin typeface="Cambria"/>
                <a:ea typeface="Cambria"/>
              </a:rPr>
              <a:t>ˈ</a:t>
            </a:r>
            <a:r>
              <a:rPr lang="el-GR" sz="2400" dirty="0">
                <a:latin typeface="Doulos SIL"/>
                <a:ea typeface="Times New Roman" panose="02020603050405020304" pitchFamily="18" charset="0"/>
              </a:rPr>
              <a:t>θ</a:t>
            </a:r>
            <a:r>
              <a:rPr lang="en-US" sz="2400" dirty="0" err="1">
                <a:latin typeface="Doulos SIL"/>
                <a:ea typeface="Times New Roman" panose="02020603050405020304" pitchFamily="18" charset="0"/>
              </a:rPr>
              <a:t>elun</a:t>
            </a:r>
            <a:r>
              <a:rPr lang="en-US" sz="2400" dirty="0" err="1">
                <a:solidFill>
                  <a:srgbClr val="FF0000"/>
                </a:solidFill>
                <a:latin typeface="Doulos SIL"/>
                <a:ea typeface="Times New Roman" panose="02020603050405020304" pitchFamily="18" charset="0"/>
              </a:rPr>
              <a:t>e</a:t>
            </a:r>
            <a:r>
              <a:rPr lang="en-US" sz="2400" dirty="0">
                <a:latin typeface="Doulos SIL"/>
                <a:ea typeface="Times New Roman" panose="02020603050405020304" pitchFamily="18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Doulos SIL"/>
                <a:ea typeface="Times New Roman" panose="02020603050405020304" pitchFamily="18" charset="0"/>
              </a:rPr>
              <a:t>	/ton/+/</a:t>
            </a:r>
            <a:r>
              <a:rPr lang="en-US" sz="2400" dirty="0" err="1">
                <a:latin typeface="Doulos SIL"/>
                <a:ea typeface="Times New Roman" panose="02020603050405020304" pitchFamily="18" charset="0"/>
              </a:rPr>
              <a:t>vlepo</a:t>
            </a:r>
            <a:r>
              <a:rPr lang="en-US" sz="2400" dirty="0">
                <a:latin typeface="Doulos SIL"/>
                <a:ea typeface="Times New Roman" panose="02020603050405020304" pitchFamily="18" charset="0"/>
              </a:rPr>
              <a:t>/ &gt; [ton</a:t>
            </a:r>
            <a:r>
              <a:rPr lang="en-US" sz="2400" dirty="0">
                <a:solidFill>
                  <a:srgbClr val="FF0000"/>
                </a:solidFill>
                <a:latin typeface="Doulos SIL"/>
                <a:ea typeface="Times New Roman" panose="02020603050405020304" pitchFamily="18" charset="0"/>
              </a:rPr>
              <a:t>e</a:t>
            </a:r>
            <a:r>
              <a:rPr lang="el-GR" sz="2800" dirty="0">
                <a:solidFill>
                  <a:srgbClr val="000000"/>
                </a:solidFill>
                <a:latin typeface="Cambria"/>
                <a:ea typeface="Cambria"/>
              </a:rPr>
              <a:t>ˈ</a:t>
            </a:r>
            <a:r>
              <a:rPr lang="en-US" sz="2400" dirty="0" err="1">
                <a:solidFill>
                  <a:srgbClr val="000000"/>
                </a:solidFill>
                <a:latin typeface="Doulos SIL"/>
                <a:ea typeface="Times New Roman" panose="02020603050405020304" pitchFamily="18" charset="0"/>
              </a:rPr>
              <a:t>vlepo</a:t>
            </a:r>
            <a:r>
              <a:rPr lang="en-US" sz="2400" dirty="0">
                <a:latin typeface="Doulos SIL"/>
                <a:ea typeface="Times New Roman" panose="02020603050405020304" pitchFamily="18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Doulos SIL"/>
                <a:ea typeface="Times New Roman" panose="02020603050405020304" pitchFamily="18" charset="0"/>
              </a:rPr>
              <a:t>	/</a:t>
            </a:r>
            <a:r>
              <a:rPr lang="en-US" sz="2400" dirty="0" err="1">
                <a:latin typeface="Doulos SIL"/>
                <a:ea typeface="Times New Roman" panose="02020603050405020304" pitchFamily="18" charset="0"/>
              </a:rPr>
              <a:t>kapnos</a:t>
            </a:r>
            <a:r>
              <a:rPr lang="en-US" sz="2400" dirty="0">
                <a:latin typeface="Doulos SIL"/>
                <a:ea typeface="Times New Roman" panose="02020603050405020304" pitchFamily="18" charset="0"/>
              </a:rPr>
              <a:t>/ &gt; [</a:t>
            </a:r>
            <a:r>
              <a:rPr lang="en-US" sz="2400" dirty="0" err="1">
                <a:latin typeface="Doulos SIL"/>
                <a:ea typeface="Times New Roman" panose="02020603050405020304" pitchFamily="18" charset="0"/>
              </a:rPr>
              <a:t>kap</a:t>
            </a:r>
            <a:r>
              <a:rPr lang="en-US" sz="2400" dirty="0" err="1">
                <a:solidFill>
                  <a:srgbClr val="FF0000"/>
                </a:solidFill>
                <a:latin typeface="Doulos SIL"/>
                <a:ea typeface="Times New Roman" panose="02020603050405020304" pitchFamily="18" charset="0"/>
              </a:rPr>
              <a:t>i</a:t>
            </a:r>
            <a:r>
              <a:rPr lang="el-GR" sz="2800" dirty="0">
                <a:solidFill>
                  <a:srgbClr val="000000"/>
                </a:solidFill>
                <a:latin typeface="Cambria"/>
                <a:ea typeface="Cambria"/>
              </a:rPr>
              <a:t>ˈ</a:t>
            </a:r>
            <a:r>
              <a:rPr lang="en-US" sz="2400" dirty="0" err="1">
                <a:latin typeface="Doulos SIL"/>
                <a:ea typeface="Times New Roman" panose="02020603050405020304" pitchFamily="18" charset="0"/>
              </a:rPr>
              <a:t>nos</a:t>
            </a:r>
            <a:r>
              <a:rPr lang="en-US" sz="2400" dirty="0">
                <a:latin typeface="Doulos SIL"/>
                <a:ea typeface="Times New Roman" panose="02020603050405020304" pitchFamily="18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Doulos SIL"/>
                <a:ea typeface="Times New Roman" panose="02020603050405020304" pitchFamily="18" charset="0"/>
              </a:rPr>
              <a:t>	/pes/+/mu/ &gt; [</a:t>
            </a:r>
            <a:r>
              <a:rPr lang="el-GR" sz="2800" dirty="0">
                <a:latin typeface="Cambria"/>
                <a:ea typeface="Cambria"/>
              </a:rPr>
              <a:t>ˈ</a:t>
            </a:r>
            <a:r>
              <a:rPr lang="en-US" sz="2400" dirty="0" err="1">
                <a:latin typeface="Doulos SIL"/>
                <a:ea typeface="Times New Roman" panose="02020603050405020304" pitchFamily="18" charset="0"/>
              </a:rPr>
              <a:t>pes</a:t>
            </a:r>
            <a:r>
              <a:rPr lang="en-US" sz="2400" dirty="0" err="1">
                <a:solidFill>
                  <a:srgbClr val="FF0000"/>
                </a:solidFill>
                <a:latin typeface="Doulos SIL"/>
                <a:ea typeface="Times New Roman" panose="02020603050405020304" pitchFamily="18" charset="0"/>
              </a:rPr>
              <a:t>e</a:t>
            </a:r>
            <a:r>
              <a:rPr lang="en-US" sz="2400" dirty="0" err="1">
                <a:latin typeface="Doulos SIL"/>
                <a:ea typeface="Times New Roman" panose="02020603050405020304" pitchFamily="18" charset="0"/>
              </a:rPr>
              <a:t>mu</a:t>
            </a:r>
            <a:r>
              <a:rPr lang="en-US" sz="2400" dirty="0">
                <a:latin typeface="Doulos SIL"/>
                <a:ea typeface="Times New Roman" panose="02020603050405020304" pitchFamily="18" charset="0"/>
              </a:rPr>
              <a:t>]</a:t>
            </a:r>
            <a:endParaRPr lang="en-US" sz="2400" dirty="0">
              <a:latin typeface="Times New Roman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8644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9148"/>
            <a:ext cx="10058400" cy="785191"/>
          </a:xfrm>
        </p:spPr>
        <p:txBody>
          <a:bodyPr>
            <a:normAutofit/>
          </a:bodyPr>
          <a:lstStyle/>
          <a:p>
            <a:pPr algn="ctr"/>
            <a:r>
              <a:rPr lang="el-GR" sz="4000" dirty="0" err="1"/>
              <a:t>Τυπολογια</a:t>
            </a:r>
            <a:r>
              <a:rPr lang="el-GR" sz="4000" dirty="0"/>
              <a:t> </a:t>
            </a:r>
            <a:r>
              <a:rPr lang="el-GR" sz="4000" dirty="0" err="1"/>
              <a:t>Φωνολογικων</a:t>
            </a:r>
            <a:r>
              <a:rPr lang="el-GR" sz="4000" dirty="0"/>
              <a:t> </a:t>
            </a:r>
            <a:r>
              <a:rPr lang="el-GR" sz="4000" dirty="0" err="1"/>
              <a:t>φαινΟμενων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878" y="1292087"/>
            <a:ext cx="9452113" cy="54267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Times New Roman"/>
                <a:ea typeface="Times New Roman" panose="02020603050405020304" pitchFamily="18" charset="0"/>
                <a:cs typeface="Times New Roman"/>
              </a:rPr>
              <a:t>B</a:t>
            </a:r>
            <a:r>
              <a:rPr lang="el-GR" sz="2800" b="1" dirty="0">
                <a:latin typeface="Times New Roman"/>
                <a:ea typeface="Times New Roman" panose="02020603050405020304" pitchFamily="18" charset="0"/>
                <a:cs typeface="Times New Roman"/>
              </a:rPr>
              <a:t>) Μεταβολή </a:t>
            </a:r>
            <a:r>
              <a:rPr lang="el-GR" sz="2800" b="1" dirty="0" err="1">
                <a:latin typeface="Times New Roman"/>
                <a:ea typeface="Times New Roman" panose="02020603050405020304" pitchFamily="18" charset="0"/>
                <a:cs typeface="Times New Roman"/>
              </a:rPr>
              <a:t>ολ</a:t>
            </a:r>
            <a:r>
              <a:rPr lang="en-US" sz="2800" b="1" dirty="0">
                <a:latin typeface="Times New Roman"/>
                <a:ea typeface="Times New Roman" panose="02020603050405020304" pitchFamily="18" charset="0"/>
                <a:cs typeface="Times New Roman"/>
              </a:rPr>
              <a:t>ό</a:t>
            </a:r>
            <a:r>
              <a:rPr lang="el-GR" sz="2800" b="1" dirty="0" err="1">
                <a:latin typeface="Times New Roman"/>
                <a:ea typeface="Times New Roman" panose="02020603050405020304" pitchFamily="18" charset="0"/>
                <a:cs typeface="Times New Roman"/>
              </a:rPr>
              <a:t>κληρου</a:t>
            </a:r>
            <a:r>
              <a:rPr lang="el-GR" sz="2800" b="1" dirty="0">
                <a:latin typeface="Times New Roman"/>
                <a:ea typeface="Times New Roman" panose="02020603050405020304" pitchFamily="18" charset="0"/>
                <a:cs typeface="Times New Roman"/>
              </a:rPr>
              <a:t> του τεμαχίου:</a:t>
            </a:r>
            <a:endParaRPr lang="en-US" sz="2800" b="1" dirty="0"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	Ι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I</a:t>
            </a: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Ι. </a:t>
            </a:r>
            <a:r>
              <a:rPr lang="el-GR" sz="2800" b="1" dirty="0">
                <a:latin typeface="Times New Roman"/>
                <a:ea typeface="Times New Roman" panose="02020603050405020304" pitchFamily="18" charset="0"/>
                <a:cs typeface="Times New Roman"/>
              </a:rPr>
              <a:t>Συνάρθρωση</a:t>
            </a: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: Όταν δύο </a:t>
            </a:r>
            <a:r>
              <a:rPr lang="el-GR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τεμαχιακές</a:t>
            </a: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 φωνολογικές 	μονάδες που υπάρχουν στη </a:t>
            </a:r>
            <a:r>
              <a:rPr lang="el-GR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βαθειά</a:t>
            </a: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 δομή, πραγματώνονται 	στην 	επιφανειακή δομή ως μια. Αυτό το ένα τεμάχιο της 	επιφανειακής δομής έχει Δ.Χ. ΚΑΙ από τις δύο 	υποκείμενες φωνολογικές μονάδες:</a:t>
            </a:r>
            <a:endParaRPr lang="en-US" sz="2800" dirty="0"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+ /a/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&gt; 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(ΕΞΑΣΘΕΝΗΣΗ)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	/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pu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lj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a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/   &gt;   [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pu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ˈ</a:t>
            </a:r>
            <a:r>
              <a:rPr lang="el-GR" sz="2800" dirty="0">
                <a:solidFill>
                  <a:srgbClr val="FF0000"/>
                </a:solidFill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ʎ</a:t>
            </a:r>
            <a:r>
              <a:rPr lang="en-US" sz="2800" dirty="0">
                <a:latin typeface="Times New Roman"/>
                <a:ea typeface="Calibri" panose="020F0502020204030204" pitchFamily="34" charset="0"/>
                <a:cs typeface="Times New Roman"/>
              </a:rPr>
              <a:t>a]    (</a:t>
            </a:r>
            <a:r>
              <a:rPr lang="el-GR" sz="2800" dirty="0">
                <a:latin typeface="Times New Roman"/>
                <a:ea typeface="Calibri" panose="020F0502020204030204" pitchFamily="34" charset="0"/>
                <a:cs typeface="Times New Roman"/>
              </a:rPr>
              <a:t>ΣΥΝΑΡΘΡΩΣΗ)</a:t>
            </a:r>
            <a:r>
              <a:rPr lang="en-US" sz="2800" dirty="0">
                <a:latin typeface="Times New Roman"/>
                <a:ea typeface="Calibri" panose="020F0502020204030204" pitchFamily="34" charset="0"/>
                <a:cs typeface="Times New Roman"/>
              </a:rPr>
              <a:t>                         </a:t>
            </a:r>
            <a:r>
              <a:rPr lang="el-GR" sz="2800" dirty="0">
                <a:effectLst/>
                <a:latin typeface="Times New Roman"/>
                <a:cs typeface="Times New Roman"/>
              </a:rPr>
              <a:t> </a:t>
            </a:r>
            <a:endParaRPr lang="en-US" sz="2800" dirty="0"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0203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9148"/>
            <a:ext cx="10058400" cy="78519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ΑΛΗΛΛΟΥΧΙΑ </a:t>
            </a:r>
            <a:r>
              <a:rPr lang="el-GR" sz="4000" dirty="0" err="1"/>
              <a:t>Φωνολογικων</a:t>
            </a:r>
            <a:r>
              <a:rPr lang="el-GR" sz="4000" dirty="0"/>
              <a:t> </a:t>
            </a:r>
            <a:r>
              <a:rPr lang="el-GR" sz="4000" dirty="0" err="1"/>
              <a:t>φαινΟμενων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03" y="1292087"/>
            <a:ext cx="11733144" cy="54267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Από τη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βαθειά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δομή ως την επιφανειακή δομή, μπορεί να πραγματωθούν παραπάνω από ένα φωνολογικά φαινόμενα: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&gt; 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lj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 	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(ΕΞΑΣΘΕΝΗΣΗ)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	/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lj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o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dari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/   &gt;   [</a:t>
            </a:r>
            <a:r>
              <a:rPr lang="el-GR" sz="2800" dirty="0">
                <a:solidFill>
                  <a:srgbClr val="FF0000"/>
                </a:solidFill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ʎ</a:t>
            </a:r>
            <a:r>
              <a:rPr lang="en-US" sz="28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o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dari</a:t>
            </a:r>
            <a:r>
              <a:rPr lang="en-US" sz="2800" dirty="0">
                <a:latin typeface="Times New Roman"/>
                <a:ea typeface="Calibri" panose="020F0502020204030204" pitchFamily="34" charset="0"/>
                <a:cs typeface="Times New Roman"/>
              </a:rPr>
              <a:t>]  	(</a:t>
            </a:r>
            <a:r>
              <a:rPr lang="el-GR" sz="2800" dirty="0">
                <a:latin typeface="Times New Roman"/>
                <a:ea typeface="Calibri" panose="020F0502020204030204" pitchFamily="34" charset="0"/>
                <a:cs typeface="Times New Roman"/>
              </a:rPr>
              <a:t>ΣΥΝΑΡΘΡΩΣΗ)</a:t>
            </a:r>
            <a:r>
              <a:rPr lang="en-US" sz="2800" dirty="0">
                <a:latin typeface="Times New Roman"/>
                <a:ea typeface="Calibri" panose="020F0502020204030204" pitchFamily="34" charset="0"/>
                <a:cs typeface="Times New Roman"/>
              </a:rPr>
              <a:t>                         </a:t>
            </a:r>
            <a:r>
              <a:rPr lang="el-GR" sz="2800" dirty="0">
                <a:effectLst/>
                <a:latin typeface="Times New Roman"/>
                <a:cs typeface="Times New Roman"/>
              </a:rPr>
              <a:t> </a:t>
            </a:r>
            <a:endParaRPr lang="en-US" sz="2800" dirty="0"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	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/to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n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/ + /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k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opo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/ &gt; [to</a:t>
            </a:r>
            <a:r>
              <a:rPr lang="el-GR" sz="2800" dirty="0">
                <a:solidFill>
                  <a:srgbClr val="FF0000"/>
                </a:solidFill>
                <a:latin typeface="Cambria"/>
                <a:ea typeface="Cambria"/>
              </a:rPr>
              <a:t>ŋ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g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opo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] </a:t>
            </a: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	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(</a:t>
            </a: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2 ΑΦΟΜΟΙΩΣΕΙΣ)</a:t>
            </a:r>
            <a:endParaRPr lang="en-US" sz="2800" dirty="0"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	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[to</a:t>
            </a:r>
            <a:r>
              <a:rPr lang="el-GR" sz="2800" dirty="0">
                <a:solidFill>
                  <a:srgbClr val="FF0000"/>
                </a:solidFill>
                <a:latin typeface="Cambria"/>
                <a:ea typeface="Cambria"/>
              </a:rPr>
              <a:t>ŋ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gopo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] &gt; [to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gopo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]</a:t>
            </a: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		(ΑΠΟΚΟΠΗ)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	/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to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n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/ + /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k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er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o/ &gt; /to</a:t>
            </a:r>
            <a:r>
              <a:rPr lang="el-GR" sz="2800" dirty="0">
                <a:solidFill>
                  <a:srgbClr val="FF0000"/>
                </a:solidFill>
                <a:latin typeface="Cambria"/>
                <a:ea typeface="Cambria"/>
              </a:rPr>
              <a:t>ŋ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g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e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ro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/</a:t>
            </a: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	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(</a:t>
            </a: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2 ΑΦΟΜΟΙΩΣΕΙΣ)</a:t>
            </a:r>
            <a:endParaRPr lang="en-US" sz="2800" dirty="0"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	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 /to</a:t>
            </a:r>
            <a:r>
              <a:rPr lang="el-GR" sz="2800" dirty="0">
                <a:solidFill>
                  <a:srgbClr val="FF0000"/>
                </a:solidFill>
                <a:latin typeface="Cambria"/>
                <a:ea typeface="Cambria"/>
              </a:rPr>
              <a:t>ŋ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g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e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ro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/ &gt; [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to</a:t>
            </a:r>
            <a:r>
              <a:rPr lang="en-US" sz="2800" dirty="0" err="1">
                <a:solidFill>
                  <a:srgbClr val="FF0000"/>
                </a:solidFill>
                <a:latin typeface="Rockwell"/>
                <a:ea typeface="Cambria"/>
              </a:rPr>
              <a:t>ɲ</a:t>
            </a:r>
            <a:r>
              <a:rPr lang="el-GR" sz="2800" dirty="0">
                <a:solidFill>
                  <a:srgbClr val="FF0000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ɟ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e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ro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]		(</a:t>
            </a: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ΑΦΟΜΟΙΩΣΗ κλειστού και ρινικού)</a:t>
            </a:r>
            <a:endParaRPr lang="en-US" sz="2800" dirty="0"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	 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[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to</a:t>
            </a:r>
            <a:r>
              <a:rPr lang="en-US" sz="2800" dirty="0" err="1">
                <a:solidFill>
                  <a:srgbClr val="FF0000"/>
                </a:solidFill>
                <a:latin typeface="Rockwell"/>
                <a:ea typeface="Cambria"/>
              </a:rPr>
              <a:t>ɲ</a:t>
            </a:r>
            <a:r>
              <a:rPr lang="el-GR" sz="2800" dirty="0">
                <a:solidFill>
                  <a:srgbClr val="FF0000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ɟ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e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ro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] &gt; [to</a:t>
            </a:r>
            <a:r>
              <a:rPr lang="el-GR" sz="2800" dirty="0">
                <a:solidFill>
                  <a:srgbClr val="FF0000"/>
                </a:solidFill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ɟ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e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ro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]</a:t>
            </a: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		(ΑΠΟΚΟΠΗ)</a:t>
            </a:r>
            <a:endParaRPr lang="en-US" sz="2800" dirty="0"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99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pPr algn="just"/>
            <a:r>
              <a:rPr lang="el-GR" sz="3200" dirty="0"/>
              <a:t>ΗΧΟΙ ΕΝΩΝΟΝΤΑΙ ΚΑΙ ΣΧΗΜΑΤΙΖΟΥΝ ΛΕΞΕΙΣ:</a:t>
            </a:r>
          </a:p>
          <a:p>
            <a:pPr algn="just"/>
            <a:r>
              <a:rPr lang="el-GR" sz="3200" dirty="0"/>
              <a:t>Μονάδες ΧΩΡΙΣ σημασία, ενώνονται και δημιουργούν μονάδες με σημασία</a:t>
            </a:r>
          </a:p>
          <a:p>
            <a:pPr algn="just"/>
            <a:endParaRPr lang="el-GR" sz="3200" dirty="0"/>
          </a:p>
          <a:p>
            <a:pPr marL="0" indent="0" algn="just">
              <a:buNone/>
            </a:pPr>
            <a:r>
              <a:rPr lang="el-GR" sz="3200" dirty="0"/>
              <a:t>ΛΙΓΕΣ μονάδες χωρίς σημασία, ενώνονται και δημιουργούν ΠΑΡΑ – ΠΑΡΑ ΠΟΛΛΕΣ μονάδες με σημασία (αρχή της Οικονομίας)</a:t>
            </a:r>
          </a:p>
          <a:p>
            <a:pPr marL="0" indent="0" algn="just">
              <a:buNone/>
            </a:pPr>
            <a:endParaRPr lang="el-GR" sz="3200" dirty="0"/>
          </a:p>
          <a:p>
            <a:pPr marL="0" indent="0" algn="just">
              <a:buNone/>
            </a:pPr>
            <a:r>
              <a:rPr lang="el-GR" sz="3200" b="1" dirty="0"/>
              <a:t>Προϋπόθεση: </a:t>
            </a:r>
            <a:r>
              <a:rPr lang="el-GR" sz="3200" dirty="0"/>
              <a:t>ΟΛΕΣ οι μονάδες/ήχοι να μπορούν να συνδυαστούν με ΟΛΕΣ τις υπόλοιπες μονάδες/ήχους</a:t>
            </a:r>
          </a:p>
        </p:txBody>
      </p:sp>
    </p:spTree>
    <p:extLst>
      <p:ext uri="{BB962C8B-B14F-4D97-AF65-F5344CB8AC3E}">
        <p14:creationId xmlns:p14="http://schemas.microsoft.com/office/powerpoint/2010/main" val="382970340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F7547-9186-C4D5-7DEC-B85FFF16B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ασκησεισ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9E1B0-F581-EF9B-333C-3163A6986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Οι παρακάτω ομάδες φθόγγων αποτελούν φυσικές ομάδες ή όχι;  Αν ναι, ποια είναι τα διαφοροποιητικά  χαρακτηριστικά που τις ορίζουν;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l-GR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ɟ</a:t>
            </a:r>
            <a:r>
              <a:rPr lang="el-G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</a:t>
            </a:r>
            <a:r>
              <a:rPr lang="el-G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                  [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l-G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</a:t>
            </a:r>
            <a:r>
              <a:rPr lang="el-G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</a:t>
            </a:r>
            <a:r>
              <a:rPr lang="el-G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l-GR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ʝ</a:t>
            </a:r>
            <a:r>
              <a:rPr lang="el-G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                    [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el-G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el-G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l-GR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ŋ</a:t>
            </a:r>
            <a:r>
              <a:rPr lang="el-G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l-GR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ɲ</a:t>
            </a:r>
            <a:r>
              <a:rPr lang="el-G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                               [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l-G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θ, 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</a:t>
            </a:r>
            <a:r>
              <a:rPr lang="el-G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dz</a:t>
            </a:r>
            <a:r>
              <a:rPr lang="el-G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02008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9414A5-E6DE-A22E-65D6-2E5BBE03E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latin typeface="Cambria"/>
                <a:ea typeface="Cambria"/>
              </a:rPr>
              <a:t>ασκησεισ</a:t>
            </a:r>
            <a:endParaRPr lang="el-GR" dirty="0" err="1"/>
          </a:p>
        </p:txBody>
      </p:sp>
      <p:pic>
        <p:nvPicPr>
          <p:cNvPr id="4" name="Θέση περιεχομένου 3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9D6A713B-89ED-5247-4D3C-8D5420DA3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872" y="1713069"/>
            <a:ext cx="7924800" cy="3810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AE2704-FFF4-B552-71E6-645CFABCD0D2}"/>
              </a:ext>
            </a:extLst>
          </p:cNvPr>
          <p:cNvSpPr txBox="1"/>
          <p:nvPr/>
        </p:nvSpPr>
        <p:spPr>
          <a:xfrm>
            <a:off x="8428652" y="2418183"/>
            <a:ext cx="3592285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AutoNum type="arabicPeriod"/>
            </a:pPr>
            <a:r>
              <a:rPr lang="el-GR" dirty="0">
                <a:latin typeface="Cambria"/>
                <a:ea typeface="Cambria"/>
              </a:rPr>
              <a:t>Ποια είναι η υποκείμενη φωνολογική μονάδα δήλωσης του γ</a:t>
            </a:r>
            <a:r>
              <a:rPr lang="el" dirty="0">
                <a:latin typeface="Cambria"/>
                <a:ea typeface="Cambria"/>
              </a:rPr>
              <a:t>’ ενικού προσώπου του ενεστώτα της αγγλικής;</a:t>
            </a:r>
            <a:endParaRPr lang="el-GR" dirty="0">
              <a:latin typeface="Cambria"/>
              <a:ea typeface="Cambria"/>
            </a:endParaRPr>
          </a:p>
          <a:p>
            <a:pPr marL="342900" indent="-342900" algn="just">
              <a:buAutoNum type="arabicPeriod"/>
            </a:pPr>
            <a:r>
              <a:rPr lang="el" dirty="0">
                <a:latin typeface="Cambria"/>
                <a:ea typeface="Cambria"/>
                <a:cs typeface="+mn-lt"/>
              </a:rPr>
              <a:t>Ποια φωνολογικά φαινόμενα προσδιορίζουν τις διαφορετικές πραγματώσεις του γ’ ενικού προσώπου του ενεστώτα της αγγλικής;</a:t>
            </a:r>
            <a:endParaRPr lang="el-GR" dirty="0">
              <a:latin typeface="Cambria"/>
              <a:ea typeface="Cambria"/>
            </a:endParaRPr>
          </a:p>
          <a:p>
            <a:pPr algn="l"/>
            <a:endParaRPr lang="el-GR" dirty="0"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5830986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8D2826-C93B-A8B0-373A-31C5F33D3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latin typeface="Cambria"/>
                <a:ea typeface="Cambria"/>
              </a:rPr>
              <a:t>ασκησεισ</a:t>
            </a:r>
            <a:endParaRPr lang="el-GR" dirty="0" err="1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C7B62D-26D8-761C-5888-3DAC8F114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09863"/>
            <a:ext cx="2894446" cy="4062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" dirty="0">
                <a:latin typeface="Cambria"/>
                <a:ea typeface="Cambria"/>
                <a:cs typeface="+mn-lt"/>
              </a:rPr>
              <a:t>α</a:t>
            </a:r>
            <a:r>
              <a:rPr lang="el-GR" dirty="0">
                <a:latin typeface="Cambria"/>
                <a:ea typeface="Cambria"/>
                <a:cs typeface="+mn-lt"/>
              </a:rPr>
              <a:t>)/</a:t>
            </a:r>
            <a:r>
              <a:rPr lang="el-GR" dirty="0" err="1">
                <a:latin typeface="Cambria"/>
                <a:ea typeface="Cambria"/>
                <a:cs typeface="+mn-lt"/>
              </a:rPr>
              <a:t>sin</a:t>
            </a:r>
            <a:r>
              <a:rPr lang="el-GR" dirty="0">
                <a:latin typeface="Cambria"/>
                <a:ea typeface="Cambria"/>
                <a:cs typeface="+mn-lt"/>
              </a:rPr>
              <a:t>/+/</a:t>
            </a:r>
            <a:r>
              <a:rPr lang="el-GR" dirty="0" err="1">
                <a:latin typeface="Cambria"/>
                <a:ea typeface="Cambria"/>
                <a:cs typeface="+mn-lt"/>
              </a:rPr>
              <a:t>pono</a:t>
            </a:r>
            <a:r>
              <a:rPr lang="el-GR" dirty="0">
                <a:latin typeface="Cambria"/>
                <a:ea typeface="Cambria"/>
                <a:cs typeface="+mn-lt"/>
              </a:rPr>
              <a:t>/ </a:t>
            </a:r>
          </a:p>
          <a:p>
            <a:pPr>
              <a:buClr>
                <a:srgbClr val="9E3611"/>
              </a:buClr>
            </a:pPr>
            <a:r>
              <a:rPr lang="el" dirty="0">
                <a:latin typeface="Cambria"/>
                <a:ea typeface="Cambria"/>
                <a:cs typeface="+mn-lt"/>
              </a:rPr>
              <a:t>β</a:t>
            </a:r>
            <a:r>
              <a:rPr lang="el-GR" dirty="0">
                <a:latin typeface="Cambria"/>
                <a:ea typeface="Cambria"/>
                <a:cs typeface="+mn-lt"/>
              </a:rPr>
              <a:t>)/</a:t>
            </a:r>
            <a:r>
              <a:rPr lang="el-GR" dirty="0" err="1">
                <a:latin typeface="Cambria"/>
                <a:ea typeface="Cambria"/>
                <a:cs typeface="+mn-lt"/>
              </a:rPr>
              <a:t>sin</a:t>
            </a:r>
            <a:r>
              <a:rPr lang="el-GR" dirty="0">
                <a:latin typeface="Cambria"/>
                <a:ea typeface="Cambria"/>
                <a:cs typeface="+mn-lt"/>
              </a:rPr>
              <a:t>/+/</a:t>
            </a:r>
            <a:r>
              <a:rPr lang="el-GR" dirty="0" err="1">
                <a:latin typeface="Cambria"/>
                <a:ea typeface="Cambria"/>
                <a:cs typeface="+mn-lt"/>
              </a:rPr>
              <a:t>pasxo</a:t>
            </a:r>
            <a:r>
              <a:rPr lang="el-GR" dirty="0">
                <a:latin typeface="Cambria"/>
                <a:ea typeface="Cambria"/>
                <a:cs typeface="+mn-lt"/>
              </a:rPr>
              <a:t>/ </a:t>
            </a:r>
            <a:endParaRPr lang="el-GR" dirty="0">
              <a:latin typeface="Cambria"/>
              <a:ea typeface="Cambria"/>
            </a:endParaRPr>
          </a:p>
          <a:p>
            <a:pPr>
              <a:buClr>
                <a:srgbClr val="9E3611"/>
              </a:buClr>
            </a:pPr>
            <a:r>
              <a:rPr lang="el" dirty="0">
                <a:latin typeface="Cambria"/>
                <a:ea typeface="Cambria"/>
                <a:cs typeface="+mn-lt"/>
              </a:rPr>
              <a:t>γ</a:t>
            </a:r>
            <a:r>
              <a:rPr lang="el-GR" dirty="0">
                <a:latin typeface="Cambria"/>
                <a:ea typeface="Cambria"/>
                <a:cs typeface="+mn-lt"/>
              </a:rPr>
              <a:t>)/</a:t>
            </a:r>
            <a:r>
              <a:rPr lang="el-GR" dirty="0" err="1">
                <a:latin typeface="Cambria"/>
                <a:ea typeface="Cambria"/>
                <a:cs typeface="+mn-lt"/>
              </a:rPr>
              <a:t>sin</a:t>
            </a:r>
            <a:r>
              <a:rPr lang="el-GR" dirty="0">
                <a:latin typeface="Cambria"/>
                <a:ea typeface="Cambria"/>
                <a:cs typeface="+mn-lt"/>
              </a:rPr>
              <a:t>/+/</a:t>
            </a:r>
            <a:r>
              <a:rPr lang="el-GR" dirty="0" err="1">
                <a:latin typeface="Cambria"/>
                <a:ea typeface="Cambria"/>
                <a:cs typeface="+mn-lt"/>
              </a:rPr>
              <a:t>terʝazo</a:t>
            </a:r>
            <a:r>
              <a:rPr lang="el-GR" dirty="0">
                <a:latin typeface="Cambria"/>
                <a:ea typeface="Cambria"/>
                <a:cs typeface="+mn-lt"/>
              </a:rPr>
              <a:t>/ </a:t>
            </a:r>
          </a:p>
          <a:p>
            <a:pPr>
              <a:buClr>
                <a:srgbClr val="9E3611"/>
              </a:buClr>
            </a:pPr>
            <a:r>
              <a:rPr lang="el" dirty="0">
                <a:latin typeface="Cambria"/>
                <a:ea typeface="Cambria"/>
                <a:cs typeface="+mn-lt"/>
              </a:rPr>
              <a:t>δ</a:t>
            </a:r>
            <a:r>
              <a:rPr lang="el-GR" dirty="0">
                <a:latin typeface="Cambria"/>
                <a:ea typeface="Cambria"/>
                <a:cs typeface="+mn-lt"/>
              </a:rPr>
              <a:t>)/</a:t>
            </a:r>
            <a:r>
              <a:rPr lang="el-GR" dirty="0" err="1">
                <a:latin typeface="Cambria"/>
                <a:ea typeface="Cambria"/>
                <a:cs typeface="+mn-lt"/>
              </a:rPr>
              <a:t>sin</a:t>
            </a:r>
            <a:r>
              <a:rPr lang="el-GR" dirty="0">
                <a:latin typeface="Cambria"/>
                <a:ea typeface="Cambria"/>
                <a:cs typeface="+mn-lt"/>
              </a:rPr>
              <a:t>/+/</a:t>
            </a:r>
            <a:r>
              <a:rPr lang="el-GR" dirty="0" err="1">
                <a:latin typeface="Cambria"/>
                <a:ea typeface="Cambria"/>
                <a:cs typeface="+mn-lt"/>
              </a:rPr>
              <a:t>trof</a:t>
            </a:r>
            <a:r>
              <a:rPr lang="el-GR" dirty="0">
                <a:latin typeface="Cambria"/>
                <a:ea typeface="Cambria"/>
                <a:cs typeface="+mn-lt"/>
              </a:rPr>
              <a:t>(</a:t>
            </a:r>
            <a:r>
              <a:rPr lang="el" dirty="0">
                <a:latin typeface="Cambria"/>
                <a:ea typeface="Cambria"/>
                <a:cs typeface="+mn-lt"/>
              </a:rPr>
              <a:t>ι</a:t>
            </a:r>
            <a:r>
              <a:rPr lang="el-GR" dirty="0">
                <a:latin typeface="Cambria"/>
                <a:ea typeface="Cambria"/>
                <a:cs typeface="+mn-lt"/>
              </a:rPr>
              <a:t>)/</a:t>
            </a:r>
          </a:p>
          <a:p>
            <a:pPr>
              <a:buClr>
                <a:srgbClr val="9E3611"/>
              </a:buClr>
            </a:pPr>
            <a:r>
              <a:rPr lang="el" dirty="0">
                <a:latin typeface="Cambria"/>
                <a:ea typeface="Cambria"/>
                <a:cs typeface="+mn-lt"/>
              </a:rPr>
              <a:t>ε</a:t>
            </a:r>
            <a:r>
              <a:rPr lang="el-GR" dirty="0">
                <a:latin typeface="Cambria"/>
                <a:ea typeface="Cambria"/>
                <a:cs typeface="+mn-lt"/>
              </a:rPr>
              <a:t>)/</a:t>
            </a:r>
            <a:r>
              <a:rPr lang="el-GR" dirty="0" err="1">
                <a:latin typeface="Cambria"/>
                <a:ea typeface="Cambria"/>
                <a:cs typeface="+mn-lt"/>
              </a:rPr>
              <a:t>sin</a:t>
            </a:r>
            <a:r>
              <a:rPr lang="el-GR" dirty="0">
                <a:latin typeface="Cambria"/>
                <a:ea typeface="Cambria"/>
                <a:cs typeface="+mn-lt"/>
              </a:rPr>
              <a:t>/+/</a:t>
            </a:r>
            <a:r>
              <a:rPr lang="el-GR" dirty="0" err="1">
                <a:latin typeface="Cambria"/>
                <a:ea typeface="Cambria"/>
                <a:cs typeface="+mn-lt"/>
              </a:rPr>
              <a:t>kolo</a:t>
            </a:r>
            <a:r>
              <a:rPr lang="el-GR" dirty="0">
                <a:latin typeface="Cambria"/>
                <a:ea typeface="Cambria"/>
                <a:cs typeface="+mn-lt"/>
              </a:rPr>
              <a:t>/ </a:t>
            </a:r>
          </a:p>
          <a:p>
            <a:pPr>
              <a:buClr>
                <a:srgbClr val="9E3611"/>
              </a:buClr>
            </a:pPr>
            <a:r>
              <a:rPr lang="el" dirty="0" err="1">
                <a:latin typeface="Cambria"/>
                <a:ea typeface="Cambria"/>
                <a:cs typeface="+mn-lt"/>
              </a:rPr>
              <a:t>στ</a:t>
            </a:r>
            <a:r>
              <a:rPr lang="el-GR" dirty="0">
                <a:latin typeface="Cambria"/>
                <a:ea typeface="Cambria"/>
                <a:cs typeface="+mn-lt"/>
              </a:rPr>
              <a:t>)/</a:t>
            </a:r>
            <a:r>
              <a:rPr lang="el-GR" dirty="0" err="1">
                <a:latin typeface="Cambria"/>
                <a:ea typeface="Cambria"/>
                <a:cs typeface="+mn-lt"/>
              </a:rPr>
              <a:t>sin</a:t>
            </a:r>
            <a:r>
              <a:rPr lang="el-GR" dirty="0">
                <a:latin typeface="Cambria"/>
                <a:ea typeface="Cambria"/>
                <a:cs typeface="+mn-lt"/>
              </a:rPr>
              <a:t>/+/</a:t>
            </a:r>
            <a:r>
              <a:rPr lang="el-GR" dirty="0" err="1">
                <a:latin typeface="Cambria"/>
                <a:ea typeface="Cambria"/>
                <a:cs typeface="+mn-lt"/>
              </a:rPr>
              <a:t>krato</a:t>
            </a:r>
            <a:r>
              <a:rPr lang="el-GR" dirty="0">
                <a:latin typeface="Cambria"/>
                <a:ea typeface="Cambria"/>
                <a:cs typeface="+mn-lt"/>
              </a:rPr>
              <a:t>/ </a:t>
            </a:r>
            <a:endParaRPr lang="el" dirty="0">
              <a:latin typeface="Cambria"/>
              <a:ea typeface="Cambria"/>
            </a:endParaRPr>
          </a:p>
          <a:p>
            <a:pPr>
              <a:buClr>
                <a:srgbClr val="9E3611"/>
              </a:buClr>
            </a:pPr>
            <a:endParaRPr lang="el-GR" dirty="0"/>
          </a:p>
          <a:p>
            <a:pPr>
              <a:buClr>
                <a:srgbClr val="9E3611"/>
              </a:buClr>
            </a:pPr>
            <a:endParaRPr lang="el-GR" dirty="0">
              <a:latin typeface="Cambria"/>
              <a:ea typeface="Cambri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430201-66A6-8B99-DF81-6A161320DB51}"/>
              </a:ext>
            </a:extLst>
          </p:cNvPr>
          <p:cNvSpPr txBox="1"/>
          <p:nvPr/>
        </p:nvSpPr>
        <p:spPr>
          <a:xfrm>
            <a:off x="4927107" y="2056660"/>
            <a:ext cx="643631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l-GR" dirty="0">
                <a:latin typeface="Cambria"/>
                <a:ea typeface="Cambria"/>
              </a:rPr>
              <a:t>Μεταγράψτε φωνητικά τις παρακάτω λέξεις.</a:t>
            </a:r>
          </a:p>
          <a:p>
            <a:pPr marL="342900" indent="-342900">
              <a:buAutoNum type="arabicPeriod"/>
            </a:pPr>
            <a:r>
              <a:rPr lang="el" dirty="0">
                <a:latin typeface="Cambria"/>
                <a:ea typeface="Cambria"/>
                <a:cs typeface="+mn-lt"/>
              </a:rPr>
              <a:t>Ποια φωνολογικά φαινόμενα είναι υπεύθυνα για τις μεταβολές του τελευταίου τεμαχίου του προθήματος στα παραπάνω παραδείγματα;</a:t>
            </a:r>
            <a:endParaRPr lang="el-GR" dirty="0"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937376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F79141-95CD-C1AE-E4A4-379A93D3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latin typeface="Cambria"/>
                <a:ea typeface="Cambria"/>
              </a:rPr>
              <a:t>ασκησεισ</a:t>
            </a:r>
            <a:endParaRPr lang="el-GR" dirty="0" err="1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6D4F2B-005B-E273-F9A8-246E1B6E0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l" dirty="0">
                <a:latin typeface="Cambria"/>
                <a:ea typeface="Cambria"/>
                <a:cs typeface="+mn-lt"/>
              </a:rPr>
              <a:t>α</a:t>
            </a:r>
            <a:r>
              <a:rPr lang="el-GR" dirty="0">
                <a:latin typeface="Cambria"/>
                <a:ea typeface="Cambria"/>
                <a:cs typeface="+mn-lt"/>
              </a:rPr>
              <a:t>)/</a:t>
            </a:r>
            <a:r>
              <a:rPr lang="el-GR" dirty="0" err="1">
                <a:latin typeface="Cambria"/>
                <a:ea typeface="Cambria"/>
                <a:cs typeface="+mn-lt"/>
              </a:rPr>
              <a:t>sin</a:t>
            </a:r>
            <a:r>
              <a:rPr lang="el-GR" dirty="0">
                <a:latin typeface="Cambria"/>
                <a:ea typeface="Cambria"/>
                <a:cs typeface="+mn-lt"/>
              </a:rPr>
              <a:t>/+/</a:t>
            </a:r>
            <a:r>
              <a:rPr lang="el-GR" dirty="0" err="1">
                <a:latin typeface="Cambria"/>
                <a:ea typeface="Cambria"/>
                <a:cs typeface="+mn-lt"/>
              </a:rPr>
              <a:t>pono</a:t>
            </a:r>
            <a:r>
              <a:rPr lang="el-GR" dirty="0">
                <a:latin typeface="Cambria"/>
                <a:ea typeface="Cambria"/>
                <a:cs typeface="+mn-lt"/>
              </a:rPr>
              <a:t>/ &gt; i. [</a:t>
            </a:r>
            <a:r>
              <a:rPr lang="el-GR" dirty="0" err="1">
                <a:latin typeface="Cambria"/>
                <a:ea typeface="Cambria"/>
                <a:cs typeface="+mn-lt"/>
              </a:rPr>
              <a:t>simbono</a:t>
            </a:r>
            <a:r>
              <a:rPr lang="el-GR" dirty="0">
                <a:latin typeface="Cambria"/>
                <a:ea typeface="Cambria"/>
                <a:cs typeface="+mn-lt"/>
              </a:rPr>
              <a:t>] &gt; </a:t>
            </a:r>
            <a:r>
              <a:rPr lang="el-GR" dirty="0" err="1">
                <a:latin typeface="Cambria"/>
                <a:ea typeface="Cambria"/>
                <a:cs typeface="+mn-lt"/>
              </a:rPr>
              <a:t>ii</a:t>
            </a:r>
            <a:r>
              <a:rPr lang="el-GR" dirty="0">
                <a:latin typeface="Cambria"/>
                <a:ea typeface="Cambria"/>
                <a:cs typeface="+mn-lt"/>
              </a:rPr>
              <a:t>. [</a:t>
            </a:r>
            <a:r>
              <a:rPr lang="el-GR" dirty="0" err="1">
                <a:latin typeface="Cambria"/>
                <a:ea typeface="Cambria"/>
                <a:cs typeface="+mn-lt"/>
              </a:rPr>
              <a:t>si</a:t>
            </a:r>
            <a:r>
              <a:rPr lang="el-GR" sz="2800" dirty="0" err="1">
                <a:latin typeface="Cambria"/>
                <a:ea typeface="Cambria"/>
                <a:cs typeface="+mn-lt"/>
              </a:rPr>
              <a:t>ˈ</a:t>
            </a:r>
            <a:r>
              <a:rPr lang="el-GR" dirty="0" err="1">
                <a:latin typeface="Cambria"/>
                <a:ea typeface="Cambria"/>
                <a:cs typeface="+mn-lt"/>
              </a:rPr>
              <a:t>bono</a:t>
            </a:r>
            <a:r>
              <a:rPr lang="el-GR" dirty="0">
                <a:latin typeface="Cambria"/>
                <a:ea typeface="Cambria"/>
                <a:cs typeface="+mn-lt"/>
              </a:rPr>
              <a:t>], </a:t>
            </a:r>
            <a:endParaRPr lang="el-GR" dirty="0">
              <a:latin typeface="Cambria"/>
              <a:ea typeface="Cambria"/>
            </a:endParaRPr>
          </a:p>
          <a:p>
            <a:pPr>
              <a:buClr>
                <a:srgbClr val="9E3611"/>
              </a:buClr>
            </a:pPr>
            <a:r>
              <a:rPr lang="el" dirty="0">
                <a:latin typeface="Cambria"/>
                <a:ea typeface="Cambria"/>
                <a:cs typeface="+mn-lt"/>
              </a:rPr>
              <a:t>β</a:t>
            </a:r>
            <a:r>
              <a:rPr lang="el-GR" dirty="0">
                <a:latin typeface="Cambria"/>
                <a:ea typeface="Cambria"/>
                <a:cs typeface="+mn-lt"/>
              </a:rPr>
              <a:t>)/</a:t>
            </a:r>
            <a:r>
              <a:rPr lang="el-GR" dirty="0" err="1">
                <a:latin typeface="Cambria"/>
                <a:ea typeface="Cambria"/>
                <a:cs typeface="+mn-lt"/>
              </a:rPr>
              <a:t>sin</a:t>
            </a:r>
            <a:r>
              <a:rPr lang="el-GR" dirty="0">
                <a:latin typeface="Cambria"/>
                <a:ea typeface="Cambria"/>
                <a:cs typeface="+mn-lt"/>
              </a:rPr>
              <a:t>/+/</a:t>
            </a:r>
            <a:r>
              <a:rPr lang="el-GR" dirty="0" err="1">
                <a:latin typeface="Cambria"/>
                <a:ea typeface="Cambria"/>
                <a:cs typeface="+mn-lt"/>
              </a:rPr>
              <a:t>pasxo</a:t>
            </a:r>
            <a:r>
              <a:rPr lang="el-GR" dirty="0">
                <a:latin typeface="Cambria"/>
                <a:ea typeface="Cambria"/>
                <a:cs typeface="+mn-lt"/>
              </a:rPr>
              <a:t> &gt; i.[</a:t>
            </a:r>
            <a:r>
              <a:rPr lang="el-GR" dirty="0" err="1">
                <a:latin typeface="Cambria"/>
                <a:ea typeface="Cambria"/>
                <a:cs typeface="+mn-lt"/>
              </a:rPr>
              <a:t>simbasxo</a:t>
            </a:r>
            <a:r>
              <a:rPr lang="el-GR" dirty="0">
                <a:latin typeface="Cambria"/>
                <a:ea typeface="Cambria"/>
                <a:cs typeface="+mn-lt"/>
              </a:rPr>
              <a:t>] &gt; </a:t>
            </a:r>
            <a:r>
              <a:rPr lang="el-GR" dirty="0" err="1">
                <a:latin typeface="Cambria"/>
                <a:ea typeface="Cambria"/>
                <a:cs typeface="+mn-lt"/>
              </a:rPr>
              <a:t>ii</a:t>
            </a:r>
            <a:r>
              <a:rPr lang="el-GR" dirty="0">
                <a:latin typeface="Cambria"/>
                <a:ea typeface="Cambria"/>
                <a:cs typeface="+mn-lt"/>
              </a:rPr>
              <a:t>.[</a:t>
            </a:r>
            <a:r>
              <a:rPr lang="el-GR" dirty="0" err="1">
                <a:latin typeface="Cambria"/>
                <a:ea typeface="Cambria"/>
                <a:cs typeface="+mn-lt"/>
              </a:rPr>
              <a:t>si</a:t>
            </a:r>
            <a:r>
              <a:rPr lang="el-GR" sz="2800" dirty="0" err="1">
                <a:latin typeface="Cambria"/>
                <a:ea typeface="Cambria"/>
                <a:cs typeface="+mn-lt"/>
              </a:rPr>
              <a:t>ˈ</a:t>
            </a:r>
            <a:r>
              <a:rPr lang="el-GR" dirty="0" err="1">
                <a:latin typeface="Cambria"/>
                <a:ea typeface="Cambria"/>
                <a:cs typeface="+mn-lt"/>
              </a:rPr>
              <a:t>basxo</a:t>
            </a:r>
            <a:r>
              <a:rPr lang="el-GR" dirty="0">
                <a:latin typeface="Cambria"/>
                <a:ea typeface="Cambria"/>
                <a:cs typeface="+mn-lt"/>
              </a:rPr>
              <a:t>], </a:t>
            </a:r>
            <a:endParaRPr lang="el-GR" dirty="0">
              <a:latin typeface="Cambria"/>
              <a:ea typeface="Cambria"/>
            </a:endParaRPr>
          </a:p>
          <a:p>
            <a:pPr>
              <a:buClr>
                <a:srgbClr val="9E3611"/>
              </a:buClr>
            </a:pPr>
            <a:r>
              <a:rPr lang="el" dirty="0">
                <a:latin typeface="Cambria"/>
                <a:ea typeface="Cambria"/>
                <a:cs typeface="+mn-lt"/>
              </a:rPr>
              <a:t>γ</a:t>
            </a:r>
            <a:r>
              <a:rPr lang="el-GR" dirty="0">
                <a:latin typeface="Cambria"/>
                <a:ea typeface="Cambria"/>
                <a:cs typeface="+mn-lt"/>
              </a:rPr>
              <a:t>)/</a:t>
            </a:r>
            <a:r>
              <a:rPr lang="el-GR" dirty="0" err="1">
                <a:latin typeface="Cambria"/>
                <a:ea typeface="Cambria"/>
                <a:cs typeface="+mn-lt"/>
              </a:rPr>
              <a:t>sin</a:t>
            </a:r>
            <a:r>
              <a:rPr lang="el-GR" dirty="0">
                <a:latin typeface="Cambria"/>
                <a:ea typeface="Cambria"/>
                <a:cs typeface="+mn-lt"/>
              </a:rPr>
              <a:t>/+/</a:t>
            </a:r>
            <a:r>
              <a:rPr lang="el-GR" dirty="0" err="1">
                <a:latin typeface="Cambria"/>
                <a:ea typeface="Cambria"/>
                <a:cs typeface="+mn-lt"/>
              </a:rPr>
              <a:t>terʝazo</a:t>
            </a:r>
            <a:r>
              <a:rPr lang="el-GR" dirty="0">
                <a:latin typeface="Cambria"/>
                <a:ea typeface="Cambria"/>
                <a:cs typeface="+mn-lt"/>
              </a:rPr>
              <a:t>/ &gt; i.[</a:t>
            </a:r>
            <a:r>
              <a:rPr lang="el-GR" dirty="0" err="1">
                <a:latin typeface="Cambria"/>
                <a:ea typeface="Cambria"/>
                <a:cs typeface="+mn-lt"/>
              </a:rPr>
              <a:t>sinderʝazo</a:t>
            </a:r>
            <a:r>
              <a:rPr lang="el-GR" dirty="0">
                <a:latin typeface="Cambria"/>
                <a:ea typeface="Cambria"/>
                <a:cs typeface="+mn-lt"/>
              </a:rPr>
              <a:t>] &gt; </a:t>
            </a:r>
            <a:r>
              <a:rPr lang="el-GR" dirty="0" err="1">
                <a:latin typeface="Cambria"/>
                <a:ea typeface="Cambria"/>
                <a:cs typeface="+mn-lt"/>
              </a:rPr>
              <a:t>ii</a:t>
            </a:r>
            <a:r>
              <a:rPr lang="el-GR" dirty="0">
                <a:latin typeface="Cambria"/>
                <a:ea typeface="Cambria"/>
                <a:cs typeface="+mn-lt"/>
              </a:rPr>
              <a:t>. [</a:t>
            </a:r>
            <a:r>
              <a:rPr lang="el-GR" dirty="0" err="1">
                <a:latin typeface="Cambria"/>
                <a:ea typeface="Cambria"/>
                <a:cs typeface="+mn-lt"/>
              </a:rPr>
              <a:t>side</a:t>
            </a:r>
            <a:r>
              <a:rPr lang="el-GR" sz="2800" dirty="0" err="1">
                <a:latin typeface="Cambria"/>
                <a:ea typeface="Cambria"/>
                <a:cs typeface="+mn-lt"/>
              </a:rPr>
              <a:t>ˈ</a:t>
            </a:r>
            <a:r>
              <a:rPr lang="el-GR" dirty="0" err="1">
                <a:latin typeface="Cambria"/>
                <a:ea typeface="Cambria"/>
                <a:cs typeface="+mn-lt"/>
              </a:rPr>
              <a:t>rʝazo</a:t>
            </a:r>
            <a:r>
              <a:rPr lang="el-GR" dirty="0">
                <a:latin typeface="Cambria"/>
                <a:ea typeface="Cambria"/>
                <a:cs typeface="+mn-lt"/>
              </a:rPr>
              <a:t>], </a:t>
            </a:r>
            <a:endParaRPr lang="el-GR" dirty="0">
              <a:latin typeface="Cambria"/>
              <a:ea typeface="Cambria"/>
            </a:endParaRPr>
          </a:p>
          <a:p>
            <a:pPr>
              <a:buClr>
                <a:srgbClr val="9E3611"/>
              </a:buClr>
            </a:pPr>
            <a:r>
              <a:rPr lang="el" dirty="0">
                <a:latin typeface="Cambria"/>
                <a:ea typeface="Cambria"/>
                <a:cs typeface="+mn-lt"/>
              </a:rPr>
              <a:t>δ</a:t>
            </a:r>
            <a:r>
              <a:rPr lang="el-GR" dirty="0">
                <a:latin typeface="Cambria"/>
                <a:ea typeface="Cambria"/>
                <a:cs typeface="+mn-lt"/>
              </a:rPr>
              <a:t>)[/</a:t>
            </a:r>
            <a:r>
              <a:rPr lang="el-GR" dirty="0" err="1">
                <a:latin typeface="Cambria"/>
                <a:ea typeface="Cambria"/>
                <a:cs typeface="+mn-lt"/>
              </a:rPr>
              <a:t>sin</a:t>
            </a:r>
            <a:r>
              <a:rPr lang="el-GR" dirty="0">
                <a:latin typeface="Cambria"/>
                <a:ea typeface="Cambria"/>
                <a:cs typeface="+mn-lt"/>
              </a:rPr>
              <a:t>/+/</a:t>
            </a:r>
            <a:r>
              <a:rPr lang="el-GR" dirty="0" err="1">
                <a:latin typeface="Cambria"/>
                <a:ea typeface="Cambria"/>
                <a:cs typeface="+mn-lt"/>
              </a:rPr>
              <a:t>trof</a:t>
            </a:r>
            <a:r>
              <a:rPr lang="el-GR" dirty="0">
                <a:latin typeface="Cambria"/>
                <a:ea typeface="Cambria"/>
                <a:cs typeface="+mn-lt"/>
              </a:rPr>
              <a:t>(</a:t>
            </a:r>
            <a:r>
              <a:rPr lang="el" dirty="0">
                <a:latin typeface="Cambria"/>
                <a:ea typeface="Cambria"/>
                <a:cs typeface="+mn-lt"/>
              </a:rPr>
              <a:t>ι</a:t>
            </a:r>
            <a:r>
              <a:rPr lang="el-GR" dirty="0">
                <a:latin typeface="Cambria"/>
                <a:ea typeface="Cambria"/>
                <a:cs typeface="+mn-lt"/>
              </a:rPr>
              <a:t>)/&gt; i.[</a:t>
            </a:r>
            <a:r>
              <a:rPr lang="el-GR" dirty="0" err="1">
                <a:latin typeface="Cambria"/>
                <a:ea typeface="Cambria"/>
                <a:cs typeface="+mn-lt"/>
              </a:rPr>
              <a:t>sindrof</a:t>
            </a:r>
            <a:r>
              <a:rPr lang="el-GR" dirty="0">
                <a:latin typeface="Cambria"/>
                <a:ea typeface="Cambria"/>
                <a:cs typeface="+mn-lt"/>
              </a:rPr>
              <a:t>(</a:t>
            </a:r>
            <a:r>
              <a:rPr lang="el-GR" dirty="0" err="1">
                <a:latin typeface="Cambria"/>
                <a:ea typeface="Cambria"/>
                <a:cs typeface="+mn-lt"/>
              </a:rPr>
              <a:t>os</a:t>
            </a:r>
            <a:r>
              <a:rPr lang="el-GR" dirty="0">
                <a:latin typeface="Cambria"/>
                <a:ea typeface="Cambria"/>
                <a:cs typeface="+mn-lt"/>
              </a:rPr>
              <a:t>)]&gt; </a:t>
            </a:r>
            <a:r>
              <a:rPr lang="el-GR" dirty="0" err="1">
                <a:latin typeface="Cambria"/>
                <a:ea typeface="Cambria"/>
                <a:cs typeface="+mn-lt"/>
              </a:rPr>
              <a:t>ii</a:t>
            </a:r>
            <a:r>
              <a:rPr lang="el-GR" dirty="0">
                <a:latin typeface="Cambria"/>
                <a:ea typeface="Cambria"/>
                <a:cs typeface="+mn-lt"/>
              </a:rPr>
              <a:t>. [</a:t>
            </a:r>
            <a:r>
              <a:rPr lang="el-GR" sz="2800" dirty="0">
                <a:latin typeface="Cambria"/>
                <a:ea typeface="Cambria"/>
                <a:cs typeface="+mn-lt"/>
              </a:rPr>
              <a:t>ˈ</a:t>
            </a:r>
            <a:r>
              <a:rPr lang="el-GR" dirty="0" err="1">
                <a:latin typeface="Cambria"/>
                <a:ea typeface="Cambria"/>
                <a:cs typeface="+mn-lt"/>
              </a:rPr>
              <a:t>sidrofos</a:t>
            </a:r>
            <a:r>
              <a:rPr lang="el-GR" dirty="0">
                <a:latin typeface="Cambria"/>
                <a:ea typeface="Cambria"/>
                <a:cs typeface="+mn-lt"/>
              </a:rPr>
              <a:t>], </a:t>
            </a:r>
            <a:endParaRPr lang="el-GR" dirty="0">
              <a:latin typeface="Cambria"/>
              <a:ea typeface="Cambria"/>
            </a:endParaRPr>
          </a:p>
          <a:p>
            <a:pPr>
              <a:buClr>
                <a:srgbClr val="9E3611"/>
              </a:buClr>
            </a:pPr>
            <a:r>
              <a:rPr lang="el" dirty="0">
                <a:latin typeface="Cambria"/>
                <a:ea typeface="Cambria"/>
                <a:cs typeface="+mn-lt"/>
              </a:rPr>
              <a:t>ε</a:t>
            </a:r>
            <a:r>
              <a:rPr lang="el-GR" dirty="0">
                <a:latin typeface="Cambria"/>
                <a:ea typeface="Cambria"/>
                <a:cs typeface="+mn-lt"/>
              </a:rPr>
              <a:t>)/</a:t>
            </a:r>
            <a:r>
              <a:rPr lang="el-GR" dirty="0" err="1">
                <a:latin typeface="Cambria"/>
                <a:ea typeface="Cambria"/>
                <a:cs typeface="+mn-lt"/>
              </a:rPr>
              <a:t>sin</a:t>
            </a:r>
            <a:r>
              <a:rPr lang="el-GR" dirty="0">
                <a:latin typeface="Cambria"/>
                <a:ea typeface="Cambria"/>
                <a:cs typeface="+mn-lt"/>
              </a:rPr>
              <a:t>/+/</a:t>
            </a:r>
            <a:r>
              <a:rPr lang="el-GR" dirty="0" err="1">
                <a:latin typeface="Cambria"/>
                <a:ea typeface="Cambria"/>
                <a:cs typeface="+mn-lt"/>
              </a:rPr>
              <a:t>kolo</a:t>
            </a:r>
            <a:r>
              <a:rPr lang="el-GR" dirty="0">
                <a:latin typeface="Cambria"/>
                <a:ea typeface="Cambria"/>
                <a:cs typeface="+mn-lt"/>
              </a:rPr>
              <a:t>/ - i. [</a:t>
            </a:r>
            <a:r>
              <a:rPr lang="el-GR" dirty="0" err="1">
                <a:latin typeface="Cambria"/>
                <a:ea typeface="Cambria"/>
                <a:cs typeface="+mn-lt"/>
              </a:rPr>
              <a:t>siŋgolo</a:t>
            </a:r>
            <a:r>
              <a:rPr lang="el-GR" dirty="0">
                <a:latin typeface="Cambria"/>
                <a:ea typeface="Cambria"/>
                <a:cs typeface="+mn-lt"/>
              </a:rPr>
              <a:t>]&gt; </a:t>
            </a:r>
            <a:r>
              <a:rPr lang="el-GR" dirty="0" err="1">
                <a:latin typeface="Cambria"/>
                <a:ea typeface="Cambria"/>
                <a:cs typeface="+mn-lt"/>
              </a:rPr>
              <a:t>ii</a:t>
            </a:r>
            <a:r>
              <a:rPr lang="el-GR" dirty="0">
                <a:latin typeface="Cambria"/>
                <a:ea typeface="Cambria"/>
                <a:cs typeface="+mn-lt"/>
              </a:rPr>
              <a:t>. [</a:t>
            </a:r>
            <a:r>
              <a:rPr lang="el-GR" dirty="0" err="1">
                <a:latin typeface="Cambria"/>
                <a:ea typeface="Cambria"/>
                <a:cs typeface="+mn-lt"/>
              </a:rPr>
              <a:t>sigo</a:t>
            </a:r>
            <a:r>
              <a:rPr lang="el-GR" sz="2800" dirty="0" err="1">
                <a:latin typeface="Cambria"/>
                <a:ea typeface="Cambria"/>
                <a:cs typeface="+mn-lt"/>
              </a:rPr>
              <a:t>ˈ</a:t>
            </a:r>
            <a:r>
              <a:rPr lang="el-GR" dirty="0" err="1">
                <a:latin typeface="Cambria"/>
                <a:ea typeface="Cambria"/>
                <a:cs typeface="+mn-lt"/>
              </a:rPr>
              <a:t>lo</a:t>
            </a:r>
            <a:r>
              <a:rPr lang="el-GR" dirty="0">
                <a:latin typeface="Cambria"/>
                <a:ea typeface="Cambria"/>
                <a:cs typeface="+mn-lt"/>
              </a:rPr>
              <a:t>], </a:t>
            </a:r>
            <a:endParaRPr lang="el-GR" dirty="0">
              <a:latin typeface="Cambria"/>
              <a:ea typeface="Cambria"/>
            </a:endParaRPr>
          </a:p>
          <a:p>
            <a:pPr>
              <a:buClr>
                <a:srgbClr val="9E3611"/>
              </a:buClr>
            </a:pPr>
            <a:r>
              <a:rPr lang="el" dirty="0" err="1">
                <a:latin typeface="Cambria"/>
                <a:ea typeface="Cambria"/>
                <a:cs typeface="+mn-lt"/>
              </a:rPr>
              <a:t>στ</a:t>
            </a:r>
            <a:r>
              <a:rPr lang="el-GR" dirty="0">
                <a:latin typeface="Cambria"/>
                <a:ea typeface="Cambria"/>
                <a:cs typeface="+mn-lt"/>
              </a:rPr>
              <a:t>)/</a:t>
            </a:r>
            <a:r>
              <a:rPr lang="el-GR" dirty="0" err="1">
                <a:latin typeface="Cambria"/>
                <a:ea typeface="Cambria"/>
                <a:cs typeface="+mn-lt"/>
              </a:rPr>
              <a:t>sin</a:t>
            </a:r>
            <a:r>
              <a:rPr lang="el-GR" dirty="0">
                <a:latin typeface="Cambria"/>
                <a:ea typeface="Cambria"/>
                <a:cs typeface="+mn-lt"/>
              </a:rPr>
              <a:t>/+/</a:t>
            </a:r>
            <a:r>
              <a:rPr lang="el-GR" dirty="0" err="1">
                <a:latin typeface="Cambria"/>
                <a:ea typeface="Cambria"/>
                <a:cs typeface="+mn-lt"/>
              </a:rPr>
              <a:t>krato</a:t>
            </a:r>
            <a:r>
              <a:rPr lang="el-GR" dirty="0">
                <a:latin typeface="Cambria"/>
                <a:ea typeface="Cambria"/>
                <a:cs typeface="+mn-lt"/>
              </a:rPr>
              <a:t>/ &gt; i. [</a:t>
            </a:r>
            <a:r>
              <a:rPr lang="el-GR" dirty="0" err="1">
                <a:latin typeface="Cambria"/>
                <a:ea typeface="Cambria"/>
                <a:cs typeface="+mn-lt"/>
              </a:rPr>
              <a:t>siŋgrato</a:t>
            </a:r>
            <a:r>
              <a:rPr lang="el-GR" dirty="0">
                <a:latin typeface="Cambria"/>
                <a:ea typeface="Cambria"/>
                <a:cs typeface="+mn-lt"/>
              </a:rPr>
              <a:t>] &gt; </a:t>
            </a:r>
            <a:r>
              <a:rPr lang="el-GR" dirty="0" err="1">
                <a:latin typeface="Cambria"/>
                <a:ea typeface="Cambria"/>
                <a:cs typeface="+mn-lt"/>
              </a:rPr>
              <a:t>ii</a:t>
            </a:r>
            <a:r>
              <a:rPr lang="el-GR" dirty="0">
                <a:latin typeface="Cambria"/>
                <a:ea typeface="Cambria"/>
                <a:cs typeface="+mn-lt"/>
              </a:rPr>
              <a:t>. </a:t>
            </a:r>
            <a:r>
              <a:rPr lang="el" dirty="0">
                <a:latin typeface="Cambria"/>
                <a:ea typeface="Cambria"/>
                <a:cs typeface="+mn-lt"/>
              </a:rPr>
              <a:t>[</a:t>
            </a:r>
            <a:r>
              <a:rPr lang="el-GR" dirty="0" err="1">
                <a:latin typeface="Cambria"/>
                <a:ea typeface="Cambria"/>
                <a:cs typeface="+mn-lt"/>
              </a:rPr>
              <a:t>sigra</a:t>
            </a:r>
            <a:r>
              <a:rPr lang="el-GR" sz="2800" dirty="0" err="1">
                <a:latin typeface="Cambria"/>
                <a:ea typeface="Cambria"/>
                <a:cs typeface="+mn-lt"/>
              </a:rPr>
              <a:t>ˈ</a:t>
            </a:r>
            <a:r>
              <a:rPr lang="el-GR" dirty="0" err="1">
                <a:latin typeface="Cambria"/>
                <a:ea typeface="Cambria"/>
                <a:cs typeface="+mn-lt"/>
              </a:rPr>
              <a:t>to</a:t>
            </a:r>
            <a:r>
              <a:rPr lang="el" dirty="0">
                <a:latin typeface="Cambria"/>
                <a:ea typeface="Cambria"/>
                <a:cs typeface="+mn-lt"/>
              </a:rPr>
              <a:t>]</a:t>
            </a:r>
            <a:endParaRPr lang="el-GR" dirty="0">
              <a:latin typeface="Cambria"/>
              <a:ea typeface="Cambria"/>
            </a:endParaRPr>
          </a:p>
          <a:p>
            <a:pPr>
              <a:buClr>
                <a:srgbClr val="9E3611"/>
              </a:buClr>
            </a:pPr>
            <a:endParaRPr lang="el-GR" dirty="0"/>
          </a:p>
          <a:p>
            <a:pPr>
              <a:buClr>
                <a:srgbClr val="9E3611"/>
              </a:buClr>
            </a:pPr>
            <a:endParaRPr lang="el-GR" dirty="0"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7700119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9148"/>
            <a:ext cx="10058400" cy="78519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ΑΛΗΛΛΟΥΧΙΑ </a:t>
            </a:r>
            <a:r>
              <a:rPr lang="el-GR" sz="4000" dirty="0" err="1"/>
              <a:t>Φωνολογικων</a:t>
            </a:r>
            <a:r>
              <a:rPr lang="el-GR" sz="4000" dirty="0"/>
              <a:t> </a:t>
            </a:r>
            <a:r>
              <a:rPr lang="el-GR" sz="4000" dirty="0" err="1"/>
              <a:t>φαινΟμενων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878" y="1292087"/>
            <a:ext cx="9452113" cy="54267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Σημαντικ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ή</a:t>
            </a: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 η σειρά των φωνολογικών φαινομένων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Ποιο προηγείται (ώστε το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εξαγώμενο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του πρώτου 	φαινομένου να γίνεται το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εισαγώμενο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(δηλ. «να  	τροφοδοτεί») του επόμενου φαινομένου;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	/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ton/ + /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ker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o/ &gt; [to</a:t>
            </a:r>
            <a:r>
              <a:rPr lang="el-GR" sz="2800" dirty="0">
                <a:latin typeface="Cambria"/>
                <a:ea typeface="Cambria"/>
              </a:rPr>
              <a:t>ŋ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ge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ro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	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 [to</a:t>
            </a:r>
            <a:r>
              <a:rPr lang="el-GR" sz="2800" dirty="0">
                <a:latin typeface="Cambria"/>
                <a:ea typeface="Cambria"/>
              </a:rPr>
              <a:t>ŋ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ge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ro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] &gt; [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to</a:t>
            </a:r>
            <a:r>
              <a:rPr lang="en-US" sz="2800" dirty="0" err="1">
                <a:latin typeface="Rockwell"/>
              </a:rPr>
              <a:t>ɲ</a:t>
            </a:r>
            <a:r>
              <a:rPr lang="el-GR" sz="2800" dirty="0">
                <a:latin typeface="Calibri"/>
                <a:ea typeface="Times New Roman" panose="02020603050405020304" pitchFamily="18" charset="0"/>
                <a:cs typeface="Calibri"/>
              </a:rPr>
              <a:t>ɟ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e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ro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	 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[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to</a:t>
            </a:r>
            <a:r>
              <a:rPr lang="en-US" sz="2800" dirty="0" err="1">
                <a:latin typeface="Rockwell"/>
              </a:rPr>
              <a:t>ɲ</a:t>
            </a:r>
            <a:r>
              <a:rPr lang="el-GR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ɟ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e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ro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] &gt; [to</a:t>
            </a:r>
            <a:r>
              <a:rPr lang="el-GR" sz="28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ɟ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e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ro</a:t>
            </a: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0234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9148"/>
            <a:ext cx="10058400" cy="78519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ΑΝΑΠΑΡΑΣΤΑΣΗ ΦΩΝΟΛΟΓΙΚΩΝ ΦΑΙΝΟΜΕΝΩΝ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878" y="1292087"/>
            <a:ext cx="9452113" cy="542676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Αλγόριθμος/εξίσωση που αναπαριστά με σύμβολα τι αλλάζει, πώς αλλάζει, και για ποιο λόγο: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Α 	&gt;	Β 	/     Γ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Α: Η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τεμαχιακή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φωνολογική μονάδα στη Βαθειά Δομή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Β: οι αλλαγές που παθαίνει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Γ: το περιβάλλον που προκαλεί την αλλαγή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356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89075-5EA0-7B53-F9E7-F0DF224D3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/Α/ 	&gt;	[Β] 	/     _ [Γ]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/Α/ 	&gt;	[Β] 	/     [Γ] _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/Α/ 	&gt;	[Β] 	/     [Γ] _ [Δ]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/Α/ 	&gt;	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/      [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Γ]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⍉            &gt;       [Α]     /      [Γ]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800" dirty="0">
                <a:latin typeface="Times New Roman" panose="02020603050405020304" pitchFamily="18" charset="0"/>
              </a:rPr>
              <a:t>/</a:t>
            </a:r>
            <a:r>
              <a:rPr lang="en-US" sz="2800" dirty="0">
                <a:latin typeface="Times New Roman" panose="02020603050405020304" pitchFamily="18" charset="0"/>
              </a:rPr>
              <a:t>A + B/   &gt;        [</a:t>
            </a:r>
            <a:r>
              <a:rPr lang="el-GR" sz="2800" dirty="0">
                <a:latin typeface="Times New Roman" panose="02020603050405020304" pitchFamily="18" charset="0"/>
              </a:rPr>
              <a:t>Ζ]      /      [Γ]</a:t>
            </a:r>
            <a:endParaRPr lang="en-US" sz="28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0F93FF8A-36EE-46F8-6FFB-4897D2B2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80" y="787330"/>
            <a:ext cx="10058400" cy="78519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ΑΝΑΠΑΡΑΣΤΑΣΗ ΦΩΝΟΛΟΓΙΚΩΝ ΦΑΙΝΟΜΕΝΩΝ</a:t>
            </a:r>
          </a:p>
        </p:txBody>
      </p:sp>
    </p:spTree>
    <p:extLst>
      <p:ext uri="{BB962C8B-B14F-4D97-AF65-F5344CB8AC3E}">
        <p14:creationId xmlns:p14="http://schemas.microsoft.com/office/powerpoint/2010/main" val="400316130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9148"/>
            <a:ext cx="10058400" cy="78519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ΑΝΑΠΑΡΑΣΤΑΣΗ ΦΩΝΟΛΟΓΙΚΩΝ ΦΑΙΝΟΜΕΝΩΝ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039" y="785191"/>
            <a:ext cx="9938865" cy="60728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/ton/ + 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opo/ &gt;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ton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opo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A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              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Συλλαβικό				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Συμφωνικό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Αντηχητικό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Ρινικό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Πλευρικό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Άφεση	    		       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Ηχηρό		       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Εξακολουθητικό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Τραχύ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Πρόσθιο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Οπίσθιο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Αριστερή αγκύλη 5">
            <a:extLst>
              <a:ext uri="{FF2B5EF4-FFF2-40B4-BE49-F238E27FC236}">
                <a16:creationId xmlns:a16="http://schemas.microsoft.com/office/drawing/2014/main" id="{81D6A590-BF97-8862-7F74-6775B60E22BA}"/>
              </a:ext>
            </a:extLst>
          </p:cNvPr>
          <p:cNvSpPr/>
          <p:nvPr/>
        </p:nvSpPr>
        <p:spPr>
          <a:xfrm>
            <a:off x="1898374" y="1798982"/>
            <a:ext cx="278296" cy="4989443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εξιά αγκύλη 8">
            <a:extLst>
              <a:ext uri="{FF2B5EF4-FFF2-40B4-BE49-F238E27FC236}">
                <a16:creationId xmlns:a16="http://schemas.microsoft.com/office/drawing/2014/main" id="{EA7AA1E9-C581-87A0-CB62-387DFCB7FFC0}"/>
              </a:ext>
            </a:extLst>
          </p:cNvPr>
          <p:cNvSpPr/>
          <p:nvPr/>
        </p:nvSpPr>
        <p:spPr>
          <a:xfrm>
            <a:off x="4336774" y="1798980"/>
            <a:ext cx="327992" cy="4989443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899719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9148"/>
            <a:ext cx="10058400" cy="78519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ΑΝΑΠΑΡΑΣΤΑΣΗ ΦΩΝΟΛΟΓΙΚΩΝ ΦΑΙΝΟΜΕΝΩΝ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039" y="785191"/>
            <a:ext cx="9938865" cy="60728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/ton/ + 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opo/ &gt;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ton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opo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A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 &gt;   	Β             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Συλλαβικό				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Συμφωνικό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Αντηχητικό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Ρινικό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Πλευρικό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Άφεση	     		       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Ηχηρό		    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[+ Ηχηρό]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Εξακολουθητικό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Τραχύ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Πρόσθιο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Οπίσθιο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Αριστερή αγκύλη 5">
            <a:extLst>
              <a:ext uri="{FF2B5EF4-FFF2-40B4-BE49-F238E27FC236}">
                <a16:creationId xmlns:a16="http://schemas.microsoft.com/office/drawing/2014/main" id="{81D6A590-BF97-8862-7F74-6775B60E22BA}"/>
              </a:ext>
            </a:extLst>
          </p:cNvPr>
          <p:cNvSpPr/>
          <p:nvPr/>
        </p:nvSpPr>
        <p:spPr>
          <a:xfrm>
            <a:off x="1898374" y="1798982"/>
            <a:ext cx="278296" cy="4989443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εξιά αγκύλη 8">
            <a:extLst>
              <a:ext uri="{FF2B5EF4-FFF2-40B4-BE49-F238E27FC236}">
                <a16:creationId xmlns:a16="http://schemas.microsoft.com/office/drawing/2014/main" id="{EA7AA1E9-C581-87A0-CB62-387DFCB7FFC0}"/>
              </a:ext>
            </a:extLst>
          </p:cNvPr>
          <p:cNvSpPr/>
          <p:nvPr/>
        </p:nvSpPr>
        <p:spPr>
          <a:xfrm>
            <a:off x="4336774" y="1798980"/>
            <a:ext cx="327992" cy="4989443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537511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9148"/>
            <a:ext cx="10058400" cy="78519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ΑΝΑΠΑΡΑΣΤΑΣΗ ΦΩΝΟΛΟΓΙΚΩΝ ΦΑΙΝΟΜΕΝΩΝ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039" y="785191"/>
            <a:ext cx="9938865" cy="60728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/ton/ + 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opo/ &gt;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ton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opo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A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 &gt;   	Β              /    Γ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Συλλαβικό				 - Συλλαβικό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Συμφωνικό				+ Συμφωνικό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Αντηχητικό				+ Αντηχητικό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Ρινικό					</a:t>
            </a:r>
            <a:r>
              <a:rPr lang="el-GR" sz="2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Ρινικό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Πλευρικό					- Πλευρικό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Άφεση	    		           -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Άφεση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Ηχηρό		    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[+ Ηχηρό]	</a:t>
            </a:r>
            <a:r>
              <a:rPr lang="el-GR" sz="2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Ηχηρό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Εξακολουθητικό				- Εξακολουθητικό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Τραχύ					- Τραχύ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Πρόσθιο					+ Πρόσθιο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+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endParaRPr lang="el-GR" sz="2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Οπίσθιο					- Οπίσθιο    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Αριστερή αγκύλη 5">
            <a:extLst>
              <a:ext uri="{FF2B5EF4-FFF2-40B4-BE49-F238E27FC236}">
                <a16:creationId xmlns:a16="http://schemas.microsoft.com/office/drawing/2014/main" id="{81D6A590-BF97-8862-7F74-6775B60E22BA}"/>
              </a:ext>
            </a:extLst>
          </p:cNvPr>
          <p:cNvSpPr/>
          <p:nvPr/>
        </p:nvSpPr>
        <p:spPr>
          <a:xfrm>
            <a:off x="1898374" y="1798982"/>
            <a:ext cx="278296" cy="4989443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Αριστερή αγκύλη 6">
            <a:extLst>
              <a:ext uri="{FF2B5EF4-FFF2-40B4-BE49-F238E27FC236}">
                <a16:creationId xmlns:a16="http://schemas.microsoft.com/office/drawing/2014/main" id="{3DC0757F-54FD-47B4-0F5B-2C25E73D2075}"/>
              </a:ext>
            </a:extLst>
          </p:cNvPr>
          <p:cNvSpPr/>
          <p:nvPr/>
        </p:nvSpPr>
        <p:spPr>
          <a:xfrm>
            <a:off x="7167772" y="1798980"/>
            <a:ext cx="278296" cy="4989443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Δεξιά αγκύλη 7">
            <a:extLst>
              <a:ext uri="{FF2B5EF4-FFF2-40B4-BE49-F238E27FC236}">
                <a16:creationId xmlns:a16="http://schemas.microsoft.com/office/drawing/2014/main" id="{B865D8D1-D993-ADD1-5D48-CEFB3725ED00}"/>
              </a:ext>
            </a:extLst>
          </p:cNvPr>
          <p:cNvSpPr/>
          <p:nvPr/>
        </p:nvSpPr>
        <p:spPr>
          <a:xfrm>
            <a:off x="9448800" y="1798980"/>
            <a:ext cx="327992" cy="4989443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εξιά αγκύλη 8">
            <a:extLst>
              <a:ext uri="{FF2B5EF4-FFF2-40B4-BE49-F238E27FC236}">
                <a16:creationId xmlns:a16="http://schemas.microsoft.com/office/drawing/2014/main" id="{EA7AA1E9-C581-87A0-CB62-387DFCB7FFC0}"/>
              </a:ext>
            </a:extLst>
          </p:cNvPr>
          <p:cNvSpPr/>
          <p:nvPr/>
        </p:nvSpPr>
        <p:spPr>
          <a:xfrm>
            <a:off x="4336774" y="1798980"/>
            <a:ext cx="327992" cy="4989443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F4952C6F-D098-DC9B-6B7E-918E3E1C501D}"/>
              </a:ext>
            </a:extLst>
          </p:cNvPr>
          <p:cNvCxnSpPr/>
          <p:nvPr/>
        </p:nvCxnSpPr>
        <p:spPr>
          <a:xfrm flipH="1">
            <a:off x="6539948" y="1798980"/>
            <a:ext cx="516835" cy="498944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945A3B55-923A-B8A1-793C-0FB89621E715}"/>
              </a:ext>
            </a:extLst>
          </p:cNvPr>
          <p:cNvCxnSpPr/>
          <p:nvPr/>
        </p:nvCxnSpPr>
        <p:spPr>
          <a:xfrm>
            <a:off x="10137913" y="6619461"/>
            <a:ext cx="984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432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Ξυλογραφία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8AC9B98-69F4-0F43-85CD-511039E83B72}">
  <we:reference id="4b785c87-866c-4bad-85d8-5d1ae467ac9a" version="3.12.0.0" store="EXCatalog" storeType="EXCatalog"/>
  <we:alternateReferences>
    <we:reference id="WA104381909" version="3.12.0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99059a3-63fa-4275-9534-fac592fc8e9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7D7051DBE53D6141A9DC6BAF74CD61AF" ma:contentTypeVersion="15" ma:contentTypeDescription="Δημιουργία νέου εγγράφου" ma:contentTypeScope="" ma:versionID="b10a189e0706a5fa48edeb23e7bac65c">
  <xsd:schema xmlns:xsd="http://www.w3.org/2001/XMLSchema" xmlns:xs="http://www.w3.org/2001/XMLSchema" xmlns:p="http://schemas.microsoft.com/office/2006/metadata/properties" xmlns:ns3="999059a3-63fa-4275-9534-fac592fc8e9a" targetNamespace="http://schemas.microsoft.com/office/2006/metadata/properties" ma:root="true" ma:fieldsID="b5332409b2b377517880dda8cc015931" ns3:_="">
    <xsd:import namespace="999059a3-63fa-4275-9534-fac592fc8e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9059a3-63fa-4275-9534-fac592fc8e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A3BEF3-B813-42C3-B825-25C7A70B35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9AD3D8-22FF-49FD-A6C2-4479B1EB43C6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999059a3-63fa-4275-9534-fac592fc8e9a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9D20ABD-E106-42F5-A97B-F0958D14BC4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99059a3-63fa-4275-9534-fac592fc8e9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Ξυλογραφία</Template>
  <TotalTime>9881</TotalTime>
  <Words>8725</Words>
  <Application>Microsoft Macintosh PowerPoint</Application>
  <PresentationFormat>Widescreen</PresentationFormat>
  <Paragraphs>1043</Paragraphs>
  <Slides>113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25" baseType="lpstr">
      <vt:lpstr>Aptos</vt:lpstr>
      <vt:lpstr>Arial</vt:lpstr>
      <vt:lpstr>Calibri</vt:lpstr>
      <vt:lpstr>Cambria</vt:lpstr>
      <vt:lpstr>Cambria Math</vt:lpstr>
      <vt:lpstr>Doulos SIL</vt:lpstr>
      <vt:lpstr>Rockwell</vt:lpstr>
      <vt:lpstr>Rockwell Condensed</vt:lpstr>
      <vt:lpstr>Rockwell Extra Bold</vt:lpstr>
      <vt:lpstr>Times New Roman</vt:lpstr>
      <vt:lpstr>Wingdings</vt:lpstr>
      <vt:lpstr>Ξυλογραφία</vt:lpstr>
      <vt:lpstr>Φωνολογια : Εισαγωγή</vt:lpstr>
      <vt:lpstr>ΤΙ ΕιΝΑΙ Η ΦΩΝΟΛΟΓΙΑ; </vt:lpstr>
      <vt:lpstr>ΙΔΙΑΙΤΕΡΑ ΧΑΡΑΚΤΗΡΙΣΤΙΚΑ της –ΚαΘΕ- ΓΛΩΣΣΑΣ</vt:lpstr>
      <vt:lpstr>ΙΔΙΑΙΤΕΡΑ ΧΑΡΑΚΤΗΡΙΣΤΙΚΑ της –ΚαΘΕ- ΓΛΩΣΣΑΣ</vt:lpstr>
      <vt:lpstr>ΙΔΙΑΙΤΕΡΑ ΧΑΡΑΚΤΗΡΙΣΤΙΚΑ της –ΚαΘΕ- ΓΛΩΣΣΑΣ</vt:lpstr>
      <vt:lpstr>Απαρχες της συγχρονησ ΦΩΝΟΛΟΓΙΑΣ</vt:lpstr>
      <vt:lpstr>Απαρχες της συγχρονησ ΦΩΝΟΛΟΓΙΑΣ</vt:lpstr>
      <vt:lpstr>Απαρχες της συγχρονησ ΦΩΝΟΛΟΓΙΑΣ</vt:lpstr>
      <vt:lpstr>Απαρχες της συγχρονησ ΦΩΝΟΛΟΓΙΑΣ</vt:lpstr>
      <vt:lpstr>Απαρχες της συγχρονησ ΦΩΝΟΛΟΓΙΑΣ</vt:lpstr>
      <vt:lpstr>Απαρχες της συγχρονησ ΦΩΝΟΛΟΓΙΑΣ</vt:lpstr>
      <vt:lpstr>Απαρχες της συγχρονησ ΦΩΝΟΛΟΓΙΑΣ</vt:lpstr>
      <vt:lpstr>Απαρχες της συγχρονησ ΦΩΝΟΛΟΓΙΑΣ</vt:lpstr>
      <vt:lpstr>Απαρχες της συγχρονησ ΦΩΝΟΛΟΓΙΑΣ</vt:lpstr>
      <vt:lpstr>Απαρχες της συγχρονησ ΦΩΝΟΛΟΓΙΑΣ</vt:lpstr>
      <vt:lpstr>Απαρχες της συγχρονησ ΦΩΝΟΛΟΓΙΑΣ</vt:lpstr>
      <vt:lpstr>Ορισμοσ φωνολογικων μοναδων</vt:lpstr>
      <vt:lpstr>Λειτουργιες Φθογγων</vt:lpstr>
      <vt:lpstr>Λειτουργιες Φθογγων</vt:lpstr>
      <vt:lpstr>Ορισμοσ φωνολογικων μοναδων</vt:lpstr>
      <vt:lpstr>Ορισμοσ φωνολογικών μονάδων</vt:lpstr>
      <vt:lpstr>Ορισμοσ φωνολογικών μονάδων</vt:lpstr>
      <vt:lpstr>Ορισμοσ φωνολογικών μονάδων</vt:lpstr>
      <vt:lpstr>Μέθοδοι προσδιορισμού φωνολογικών μονάδων</vt:lpstr>
      <vt:lpstr>Μέθοδοι προσδιορισμού φωνολογικών μονάδων</vt:lpstr>
      <vt:lpstr>Μέθοδοι προσδιορισμου φωνολογικών μοναδων</vt:lpstr>
      <vt:lpstr>Μέθοδοι προσδιορισμού φωνολογικών μονάδων</vt:lpstr>
      <vt:lpstr>Μεθοδοι προσδιορισμού φωνολογικων μοναδων</vt:lpstr>
      <vt:lpstr>Μεθοδοι προσδιορισμου φωνολογικων μοναδων</vt:lpstr>
      <vt:lpstr>Μέθοδοι προσδιορισμού φωνολογικών μονάδων</vt:lpstr>
      <vt:lpstr>Μεθοδοι προσδιορισμου φωνολογικων μοναδων</vt:lpstr>
      <vt:lpstr>Μεθοδοι προσδιορισμου φωνολογικων μοναδων</vt:lpstr>
      <vt:lpstr>Μέθοδοι προσδιορισμού φωνολογικών μονάδων</vt:lpstr>
      <vt:lpstr>ΑΣκησεισ</vt:lpstr>
      <vt:lpstr>ΑΣκησεισ</vt:lpstr>
      <vt:lpstr>Μεθοδοι προσδιορισμου φωνολογικων μοναδων</vt:lpstr>
      <vt:lpstr>Μεθοδοι προσδιορισμου φωνολογικων μοναδων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PowerPoint Presentation</vt:lpstr>
      <vt:lpstr>Sound Patterns of English (SPE)</vt:lpstr>
      <vt:lpstr>Sound Patterns of English (SPE)</vt:lpstr>
      <vt:lpstr>Sound Patterns of English (SPE)</vt:lpstr>
      <vt:lpstr>Sound Patterns of English (SPE)</vt:lpstr>
      <vt:lpstr>PowerPoint Presentation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ΑσκΗσεις</vt:lpstr>
      <vt:lpstr>ΑσκΗσεις</vt:lpstr>
      <vt:lpstr>Φωνολογικα φαινομενα</vt:lpstr>
      <vt:lpstr>Τυπολογια Φωνολογικων φαινΟμενων</vt:lpstr>
      <vt:lpstr>Τυπολογια Φωνολογικων φαινΟμενων</vt:lpstr>
      <vt:lpstr>Τυπολογια Φωνολογικων φαινΟμενων</vt:lpstr>
      <vt:lpstr>Τυπολογια Φωνολογικων φαινΟμενων</vt:lpstr>
      <vt:lpstr>Τυπολογια Φωνολογικων φαινΟμενων</vt:lpstr>
      <vt:lpstr>Τυπολογια Φωνολογικων φαινΟμενων</vt:lpstr>
      <vt:lpstr>PowerPoint Presentation</vt:lpstr>
      <vt:lpstr>Τυπολογια Φωνολογικων φαινΟμενων</vt:lpstr>
      <vt:lpstr>Τυπολογια Φωνολογικων φαινΟμενων</vt:lpstr>
      <vt:lpstr>Τυπολογια Φωνολογικων φαινΟμενων</vt:lpstr>
      <vt:lpstr>Τυπολογια Φωνολογικων φαινΟμενων</vt:lpstr>
      <vt:lpstr>Τυπολογια Φωνολογικων φαινΟμενων</vt:lpstr>
      <vt:lpstr>ΑΛΗΛΛΟΥΧΙΑ Φωνολογικων φαινΟμενων</vt:lpstr>
      <vt:lpstr>ασκησεισ</vt:lpstr>
      <vt:lpstr>ασκησεισ</vt:lpstr>
      <vt:lpstr>ασκησεισ</vt:lpstr>
      <vt:lpstr>ασκησεισ</vt:lpstr>
      <vt:lpstr>ΑΛΗΛΛΟΥΧΙΑ Φωνολογικων φαινΟμενων</vt:lpstr>
      <vt:lpstr>ΑΝΑΠΑΡΑΣΤΑΣΗ ΦΩΝΟΛΟΓΙΚΩΝ ΦΑΙΝΟΜΕΝΩΝ</vt:lpstr>
      <vt:lpstr>ΑΝΑΠΑΡΑΣΤΑΣΗ ΦΩΝΟΛΟΓΙΚΩΝ ΦΑΙΝΟΜΕΝΩΝ</vt:lpstr>
      <vt:lpstr>ΑΝΑΠΑΡΑΣΤΑΣΗ ΦΩΝΟΛΟΓΙΚΩΝ ΦΑΙΝΟΜΕΝΩΝ</vt:lpstr>
      <vt:lpstr>ΑΝΑΠΑΡΑΣΤΑΣΗ ΦΩΝΟΛΟΓΙΚΩΝ ΦΑΙΝΟΜΕΝΩΝ</vt:lpstr>
      <vt:lpstr>ΑΝΑΠΑΡΑΣΤΑΣΗ ΦΩΝΟΛΟΓΙΚΩΝ ΦΑΙΝΟΜΕΝΩΝ</vt:lpstr>
      <vt:lpstr>ΑΝΑΠΑΡΑΣΤΑΣΗ ΦΩΝΟΛΟΓΙΚΩΝ ΦΑΙΝΟΜΕΝΩΝ</vt:lpstr>
      <vt:lpstr>ΑΝΑΠΑΡΑΣΤΑΣΗ ΦΩΝΟΛΟΓΙΚΩΝ ΦΑΙΝΟΜΕΝΩΝ</vt:lpstr>
      <vt:lpstr>ΑΝΑΠΑΡΑΣΤΑΣΗ ΦΩΝΟΛΟΓΙΚΩΝ ΦΑΙΝΟΜΕΝΩΝ</vt:lpstr>
      <vt:lpstr>ΑΝΑΠΑΡΑΣΤΑΣΗ ΕΝΌΣ ΦΩΝΟΛΟΓΙΚΟΥ ΦΑΙΝΟΜΕΝΟΥ ΣΕ ΜΙΑ ΟΛΟκλΗΡΗ ΦΥΣΙΚΗ ΟΜΑΔΑ ΦΩΝΟΛΟΓΙΚΩΝ ΜΟΝΑΔΩΝ</vt:lpstr>
      <vt:lpstr>ΑΝΑΠΑΡΑΣΤΑΣΗ ΕΝΌΣ ΦΩΝΟΛΟΓΙΚΟΥ ΦΑΙΝΟΜΕΝΟΥ ΣΕ ΜΙΑ ΟΛΟκλΗΡΗ ΦΥΣΙΚΗ ΟΜΑΔΑ ΦΩΝΟΛΟΓΙΚΩΝ ΜΟΝΑΔΩΝ</vt:lpstr>
      <vt:lpstr>ΑΝΑΠΑΡΑΣΤΑΣΗ ΕΝΌΣ ΦΩΝΟΛΟΓΙΚΟΥ ΦΑΙΝΟΜΕΝΟΥ ΣΕ ΜΙΑ ΟΛΟκλΗΡΗ ΦΥΣΙΚΗ ΟΜΑΔΑ ΦΩΝΟΛΟΓΙΚΩΝ ΜΟΝΑΔΩΝ</vt:lpstr>
      <vt:lpstr>ΑΝΑΠΑΡΑΣΤΑΣΗ ΕΝΌΣ ΦΩΝΟΛΟΓΙΚΟΥ ΦΑΙΝΟΜΕΝΟΥ ΣΕ ΜΙΑ ΟΛΟκλΗΡΗ ΦΥΣΙΚΗ ΟΜΑΔΑ ΦΩΝΟΛΟΓΙΚΩΝ ΜΟΝΑΔΩΝ</vt:lpstr>
      <vt:lpstr>ΑΝΑΠΑΡΑΣΤΑΣΗ ΦΩΝΟΛΟΓΙΚΩΝ ΦΑΙΝΟΜΕΝΩΝ</vt:lpstr>
      <vt:lpstr>ασκησεισ</vt:lpstr>
      <vt:lpstr>PowerPoint Presentation</vt:lpstr>
      <vt:lpstr>PowerPoint Presentation</vt:lpstr>
      <vt:lpstr>ασκησεισ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Φωνητική - Φωνολογια</dc:title>
  <dc:creator>Παπαζαχαρίου Δημήτρης</dc:creator>
  <cp:lastModifiedBy>ΘΕΟΔΩΡΙΔΟΥ ΜΑΡΙΕΤΤΑ ΧΡΥΣΟΒΑΛΑΝΤΟΥ</cp:lastModifiedBy>
  <cp:revision>256</cp:revision>
  <dcterms:created xsi:type="dcterms:W3CDTF">2021-11-18T06:34:58Z</dcterms:created>
  <dcterms:modified xsi:type="dcterms:W3CDTF">2024-12-04T11:20:10Z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0x0101007D7051DBE53D6141A9DC6BAF74CD61AF</vt:lpwstr>
  </property>
</Properties>
</file>