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2" r:id="rId3"/>
    <p:sldId id="273" r:id="rId4"/>
    <p:sldId id="274" r:id="rId5"/>
    <p:sldId id="279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58" r:id="rId17"/>
    <p:sldId id="264" r:id="rId18"/>
    <p:sldId id="265" r:id="rId19"/>
    <p:sldId id="267" r:id="rId20"/>
    <p:sldId id="269" r:id="rId21"/>
    <p:sldId id="270" r:id="rId22"/>
    <p:sldId id="271" r:id="rId23"/>
    <p:sldId id="259" r:id="rId24"/>
    <p:sldId id="266" r:id="rId25"/>
    <p:sldId id="262" r:id="rId26"/>
    <p:sldId id="263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5" r:id="rId40"/>
    <p:sldId id="306" r:id="rId41"/>
    <p:sldId id="307" r:id="rId42"/>
    <p:sldId id="308" r:id="rId43"/>
    <p:sldId id="301" r:id="rId44"/>
    <p:sldId id="302" r:id="rId45"/>
    <p:sldId id="303" r:id="rId46"/>
    <p:sldId id="304" r:id="rId47"/>
    <p:sldId id="309" r:id="rId48"/>
    <p:sldId id="310" r:id="rId49"/>
    <p:sldId id="311" r:id="rId50"/>
    <p:sldId id="312" r:id="rId51"/>
    <p:sldId id="313" r:id="rId52"/>
    <p:sldId id="314" r:id="rId53"/>
    <p:sldId id="316" r:id="rId54"/>
    <p:sldId id="317" r:id="rId55"/>
    <p:sldId id="320" r:id="rId56"/>
    <p:sldId id="318" r:id="rId57"/>
    <p:sldId id="315" r:id="rId58"/>
    <p:sldId id="321" r:id="rId59"/>
    <p:sldId id="322" r:id="rId60"/>
    <p:sldId id="323" r:id="rId61"/>
    <p:sldId id="324" r:id="rId62"/>
    <p:sldId id="361" r:id="rId63"/>
    <p:sldId id="362" r:id="rId64"/>
    <p:sldId id="325" r:id="rId65"/>
    <p:sldId id="326" r:id="rId66"/>
    <p:sldId id="327" r:id="rId67"/>
    <p:sldId id="328" r:id="rId68"/>
    <p:sldId id="329" r:id="rId69"/>
    <p:sldId id="330" r:id="rId70"/>
    <p:sldId id="333" r:id="rId71"/>
    <p:sldId id="338" r:id="rId72"/>
    <p:sldId id="334" r:id="rId73"/>
    <p:sldId id="336" r:id="rId74"/>
    <p:sldId id="335" r:id="rId75"/>
    <p:sldId id="337" r:id="rId76"/>
    <p:sldId id="339" r:id="rId77"/>
    <p:sldId id="340" r:id="rId78"/>
    <p:sldId id="341" r:id="rId79"/>
    <p:sldId id="348" r:id="rId80"/>
    <p:sldId id="351" r:id="rId81"/>
    <p:sldId id="349" r:id="rId82"/>
    <p:sldId id="352" r:id="rId83"/>
    <p:sldId id="355" r:id="rId84"/>
    <p:sldId id="354" r:id="rId85"/>
    <p:sldId id="356" r:id="rId86"/>
    <p:sldId id="359" r:id="rId87"/>
    <p:sldId id="360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12/21/23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12/21/23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11698-0190-3742-9191-8A6BA2A82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5400" dirty="0" err="1"/>
              <a:t>Φωνολογια</a:t>
            </a:r>
            <a:r>
              <a:rPr lang="en-US" sz="5400" dirty="0"/>
              <a:t> : </a:t>
            </a:r>
            <a:r>
              <a:rPr lang="el-GR" sz="5400"/>
              <a:t>Εισαγωγή</a:t>
            </a:r>
            <a:endParaRPr lang="el-GR" sz="5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83C5DE-B52D-AF4E-A82E-D4D335379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99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ΠΡΩΤΗ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ΟΛΟΙ οι ήχοι που παράγει ένας φυσικός ομιλητής, ενώνονται με όλους τους υπόλοιπους ήχους, ως εφαρμογή της αρχής της Οικονομίας</a:t>
            </a:r>
          </a:p>
          <a:p>
            <a:endParaRPr lang="el-GR" sz="3200" dirty="0"/>
          </a:p>
          <a:p>
            <a:r>
              <a:rPr lang="el-GR" sz="3200" dirty="0"/>
              <a:t>ΌΧΙ ΑΚΡΙΒΩΣ!!!! : π.χ. [</a:t>
            </a:r>
            <a:r>
              <a:rPr lang="en-US" sz="3200" dirty="0" err="1"/>
              <a:t>okam</a:t>
            </a:r>
            <a:r>
              <a:rPr lang="en-US" sz="3200" dirty="0"/>
              <a:t>], [</a:t>
            </a:r>
            <a:r>
              <a:rPr lang="en-US" sz="3200" dirty="0" err="1"/>
              <a:t>omak</a:t>
            </a:r>
            <a:r>
              <a:rPr lang="en-US" sz="3200" dirty="0"/>
              <a:t>], [</a:t>
            </a:r>
            <a:r>
              <a:rPr lang="en-US" sz="3200" dirty="0" err="1"/>
              <a:t>oamk</a:t>
            </a:r>
            <a:r>
              <a:rPr lang="en-US" sz="3200" dirty="0"/>
              <a:t>], [</a:t>
            </a:r>
            <a:r>
              <a:rPr lang="en-US" sz="3200" dirty="0" err="1"/>
              <a:t>aokm</a:t>
            </a:r>
            <a:r>
              <a:rPr lang="en-US" sz="3200" dirty="0"/>
              <a:t>], [</a:t>
            </a:r>
            <a:r>
              <a:rPr lang="en-US" sz="3200" dirty="0" err="1"/>
              <a:t>kmao</a:t>
            </a:r>
            <a:r>
              <a:rPr lang="en-US" sz="3200" dirty="0"/>
              <a:t>], [</a:t>
            </a:r>
            <a:r>
              <a:rPr lang="en-US" sz="3200" dirty="0" err="1"/>
              <a:t>mkoa</a:t>
            </a:r>
            <a:r>
              <a:rPr lang="en-US" sz="3200" dirty="0"/>
              <a:t>], [</a:t>
            </a:r>
            <a:r>
              <a:rPr lang="en-US" sz="3200" dirty="0" err="1"/>
              <a:t>kmoa</a:t>
            </a:r>
            <a:r>
              <a:rPr lang="en-US" sz="3200" dirty="0"/>
              <a:t>], [</a:t>
            </a:r>
            <a:r>
              <a:rPr lang="en-US" sz="3200" dirty="0" err="1"/>
              <a:t>akmo</a:t>
            </a:r>
            <a:r>
              <a:rPr lang="en-US" sz="3200" dirty="0"/>
              <a:t>]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6335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Οι μονάδες του Φωνολογικού επιπέδου χαρακτηρίζονται από: α) τη διαφορετική μορφή τους, και β) από την ικανότητά τους να ενώνονται με άλλες φωνολογικές μονάδες και να δημιουργούν λέξεις</a:t>
            </a:r>
          </a:p>
        </p:txBody>
      </p:sp>
    </p:spTree>
    <p:extLst>
      <p:ext uri="{BB962C8B-B14F-4D97-AF65-F5344CB8AC3E}">
        <p14:creationId xmlns:p14="http://schemas.microsoft.com/office/powerpoint/2010/main" val="55168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Οι μονάδες του Φωνολογικού επιπέδου χαρακτηρίζονται από: α) τη διαφορετική μορφή τους, και β) από την ικανότητά τους να ενώνονται με άλλες φωνολογικές μονάδες και να δημιουργούν λέξεις</a:t>
            </a:r>
          </a:p>
          <a:p>
            <a:endParaRPr lang="el-GR" sz="3200" dirty="0"/>
          </a:p>
          <a:p>
            <a:r>
              <a:rPr lang="el-GR" sz="3200" dirty="0"/>
              <a:t>Όμως!!! Ήχοι με διαφορετική μορφή (π.χ. [</a:t>
            </a:r>
            <a:r>
              <a:rPr lang="en-US" sz="3200" dirty="0"/>
              <a:t>n] &amp; [</a:t>
            </a:r>
            <a:r>
              <a:rPr lang="el-GR" sz="3200" dirty="0" err="1"/>
              <a:t>ɲ</a:t>
            </a:r>
            <a:r>
              <a:rPr lang="el-GR" sz="3200" dirty="0"/>
              <a:t>] μπορεί να μη δημιουργούν διαφορετικές λέξεις, π.χ.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 err="1"/>
              <a:t>ikos</a:t>
            </a:r>
            <a:r>
              <a:rPr lang="en-US" sz="3200" dirty="0"/>
              <a:t>] = [</a:t>
            </a:r>
            <a:r>
              <a:rPr lang="el-GR" sz="2800" dirty="0"/>
              <a:t>ˈ</a:t>
            </a:r>
            <a:r>
              <a:rPr lang="el-GR" sz="3200" dirty="0" err="1">
                <a:solidFill>
                  <a:srgbClr val="FF0000"/>
                </a:solidFill>
              </a:rPr>
              <a:t>ɲ</a:t>
            </a:r>
            <a:r>
              <a:rPr lang="en-US" sz="3200" dirty="0" err="1"/>
              <a:t>ikos</a:t>
            </a:r>
            <a:r>
              <a:rPr lang="en-US" sz="3200" dirty="0"/>
              <a:t>]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3200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ΔΕΥΤΕΡΗ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Όμως!!! Ήχοι με διαφορετική μορφή (π.χ. [</a:t>
            </a:r>
            <a:r>
              <a:rPr lang="en-US" sz="3200" dirty="0"/>
              <a:t>n] &amp; [</a:t>
            </a:r>
            <a:r>
              <a:rPr lang="el-GR" sz="3200" dirty="0" err="1"/>
              <a:t>ɲ</a:t>
            </a:r>
            <a:r>
              <a:rPr lang="el-GR" sz="3200" dirty="0"/>
              <a:t>] μπορεί να μη δημιουργούν διαφορετικές λέξεις, π.χ.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 err="1"/>
              <a:t>ikos</a:t>
            </a:r>
            <a:r>
              <a:rPr lang="en-US" sz="3200" dirty="0"/>
              <a:t>] = [</a:t>
            </a:r>
            <a:r>
              <a:rPr lang="el-GR" sz="2800" dirty="0"/>
              <a:t>ˈ</a:t>
            </a:r>
            <a:r>
              <a:rPr lang="el-GR" sz="3200" dirty="0" err="1">
                <a:solidFill>
                  <a:srgbClr val="FF0000"/>
                </a:solidFill>
              </a:rPr>
              <a:t>ɲ</a:t>
            </a:r>
            <a:r>
              <a:rPr lang="en-US" sz="3200" dirty="0" err="1"/>
              <a:t>ikos</a:t>
            </a:r>
            <a:r>
              <a:rPr lang="en-US" sz="3200" dirty="0"/>
              <a:t>]</a:t>
            </a:r>
          </a:p>
          <a:p>
            <a:endParaRPr lang="el-GR" sz="3200" dirty="0"/>
          </a:p>
          <a:p>
            <a:r>
              <a:rPr lang="el-GR" sz="3200" dirty="0"/>
              <a:t>ΑΠΟΤΕΛΕΣΜΑ: Η λειτουργία ΠΙΟ σημαντικό κριτήριο από τη μορφή!!!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7614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Για τον ορισμό των φωνολογικών μονάδων, βασιζόμαστε στη τη λειτουργία τους.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4616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3200" dirty="0"/>
          </a:p>
          <a:p>
            <a:r>
              <a:rPr lang="el-GR" sz="3200" dirty="0"/>
              <a:t>Για τον ορισμό των φωνολογικών μονάδων, βασιζόμαστε στη τη λειτουργία τους.</a:t>
            </a:r>
          </a:p>
          <a:p>
            <a:endParaRPr lang="el-GR" sz="3200" dirty="0"/>
          </a:p>
          <a:p>
            <a:r>
              <a:rPr lang="el-GR" sz="3200" dirty="0"/>
              <a:t>Η ΛΕΙΤΟΥΡΓΙΑ που ορίζει τις φωνολογικές μονάδες, είναι η δημιουργία διαφορετικών </a:t>
            </a:r>
            <a:r>
              <a:rPr lang="el-GR" sz="3200" b="1" dirty="0"/>
              <a:t>μορφολογικών</a:t>
            </a:r>
            <a:r>
              <a:rPr lang="el-GR" sz="3200" dirty="0"/>
              <a:t> μονάδων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44510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δύο φθόγγοι διαφοροποιούν σημασίες =  </a:t>
            </a:r>
          </a:p>
          <a:p>
            <a:pPr marL="0" indent="0">
              <a:buNone/>
            </a:pPr>
            <a:r>
              <a:rPr lang="el-GR" sz="3600" b="1" dirty="0"/>
              <a:t>                    Φωνολογικές Μονάδες</a:t>
            </a:r>
          </a:p>
          <a:p>
            <a:pPr marL="0" indent="0">
              <a:buNone/>
            </a:pPr>
            <a:endParaRPr lang="el-GR" sz="3600" b="1" dirty="0"/>
          </a:p>
          <a:p>
            <a:pPr marL="0" indent="0">
              <a:buNone/>
            </a:pPr>
            <a:r>
              <a:rPr lang="el-GR" sz="3600" b="1" dirty="0"/>
              <a:t> 			</a:t>
            </a:r>
            <a:r>
              <a:rPr lang="el-GR" sz="3600" dirty="0"/>
              <a:t>[ˈ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			[ˈ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l-GR" sz="3600" dirty="0">
                <a:solidFill>
                  <a:srgbClr val="FF0000"/>
                </a:solidFill>
              </a:rPr>
              <a:t>f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  <a:p>
            <a:pPr marL="0" indent="0">
              <a:buNone/>
            </a:pPr>
            <a:r>
              <a:rPr lang="el-GR" sz="3600" dirty="0"/>
              <a:t>			[</a:t>
            </a:r>
            <a:r>
              <a:rPr lang="el-GR" sz="40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p</a:t>
            </a:r>
            <a:r>
              <a:rPr lang="en-US" sz="3600" dirty="0" err="1"/>
              <a:t>onos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l-GR" sz="3600" dirty="0">
                <a:solidFill>
                  <a:srgbClr val="FF0000"/>
                </a:solidFill>
              </a:rPr>
              <a:t>γ</a:t>
            </a:r>
            <a:r>
              <a:rPr lang="en-US" sz="3600" dirty="0" err="1"/>
              <a:t>onos</a:t>
            </a:r>
            <a:r>
              <a:rPr lang="en-US" sz="3600" dirty="0"/>
              <a:t>]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70061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/>
              <a:t>Λειτουργίες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671145"/>
            <a:ext cx="11309131" cy="4929352"/>
          </a:xfrm>
        </p:spPr>
        <p:txBody>
          <a:bodyPr>
            <a:normAutofit/>
          </a:bodyPr>
          <a:lstStyle/>
          <a:p>
            <a:endParaRPr lang="el-GR" sz="800" dirty="0"/>
          </a:p>
          <a:p>
            <a:r>
              <a:rPr lang="el-GR" sz="3600" dirty="0"/>
              <a:t>ΟΛΟΙ οι ήχοι ΔΕΝ διαφοροποιούν σημασίες:</a:t>
            </a:r>
          </a:p>
          <a:p>
            <a:endParaRPr lang="en-US" sz="3600" dirty="0"/>
          </a:p>
          <a:p>
            <a:r>
              <a:rPr lang="el-GR" sz="3600" dirty="0"/>
              <a:t>Κάποιοι </a:t>
            </a:r>
            <a:r>
              <a:rPr lang="el-GR" sz="3600" dirty="0" err="1"/>
              <a:t>εναλλ</a:t>
            </a:r>
            <a:r>
              <a:rPr lang="en-US" sz="3600" dirty="0" err="1"/>
              <a:t>ά</a:t>
            </a:r>
            <a:r>
              <a:rPr lang="el-GR" sz="3600" dirty="0" err="1"/>
              <a:t>σονται</a:t>
            </a:r>
            <a:r>
              <a:rPr lang="el-GR" sz="3600" dirty="0"/>
              <a:t> στο ίδιο περιβάλλον χωρίς να διαφοροποιούν σημασίες</a:t>
            </a:r>
          </a:p>
          <a:p>
            <a:endParaRPr lang="el-GR" sz="3600" dirty="0"/>
          </a:p>
          <a:p>
            <a:pPr lvl="1"/>
            <a:r>
              <a:rPr lang="el-GR" sz="3400" dirty="0"/>
              <a:t>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n</a:t>
            </a:r>
            <a:r>
              <a:rPr lang="en-US" sz="3400" dirty="0" err="1"/>
              <a:t>ikos</a:t>
            </a:r>
            <a:r>
              <a:rPr lang="en-US" sz="3400" dirty="0"/>
              <a:t>] = [</a:t>
            </a:r>
            <a:r>
              <a:rPr lang="el-GR" sz="32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ɲ</a:t>
            </a:r>
            <a:r>
              <a:rPr lang="en-US" sz="3600" dirty="0" err="1"/>
              <a:t>ikos</a:t>
            </a:r>
            <a:r>
              <a:rPr lang="en-US" sz="3600" dirty="0"/>
              <a:t>]</a:t>
            </a:r>
          </a:p>
          <a:p>
            <a:pPr lvl="1"/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31217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484632"/>
            <a:ext cx="8742400" cy="881713"/>
          </a:xfrm>
        </p:spPr>
        <p:txBody>
          <a:bodyPr/>
          <a:lstStyle/>
          <a:p>
            <a:r>
              <a:rPr lang="el-GR" dirty="0"/>
              <a:t>Λειτουργίες </a:t>
            </a:r>
            <a:r>
              <a:rPr lang="el-GR" dirty="0" err="1"/>
              <a:t>Φθογγων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671145"/>
            <a:ext cx="11309131" cy="4929352"/>
          </a:xfrm>
        </p:spPr>
        <p:txBody>
          <a:bodyPr>
            <a:normAutofit/>
          </a:bodyPr>
          <a:lstStyle/>
          <a:p>
            <a:pPr lvl="1"/>
            <a:endParaRPr lang="en-US" sz="800" dirty="0"/>
          </a:p>
          <a:p>
            <a:pPr lvl="1"/>
            <a:endParaRPr lang="en-US" sz="800" dirty="0"/>
          </a:p>
          <a:p>
            <a:pPr lvl="1"/>
            <a:endParaRPr lang="el-GR" sz="800" dirty="0"/>
          </a:p>
          <a:p>
            <a:r>
              <a:rPr lang="el-GR" sz="3600" dirty="0"/>
              <a:t>ΟΛΟΙ οι ήχοι ΔΕΝ διαφοροποιούν σημασίες:</a:t>
            </a:r>
          </a:p>
          <a:p>
            <a:endParaRPr lang="en-US" sz="3600" dirty="0"/>
          </a:p>
          <a:p>
            <a:r>
              <a:rPr lang="el-GR" sz="3600" dirty="0"/>
              <a:t>Κάποιοι συμπληρώνουν την κατανομή κάποιου άλλου:</a:t>
            </a:r>
          </a:p>
          <a:p>
            <a:endParaRPr lang="en-US" sz="3600" dirty="0"/>
          </a:p>
          <a:p>
            <a:pPr lvl="1"/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ano], [</a:t>
            </a:r>
            <a:r>
              <a:rPr lang="en-US" sz="3400" dirty="0" err="1">
                <a:solidFill>
                  <a:srgbClr val="FF0000"/>
                </a:solidFill>
              </a:rPr>
              <a:t>k</a:t>
            </a:r>
            <a:r>
              <a:rPr lang="en-US" sz="3400" dirty="0" err="1"/>
              <a:t>u</a:t>
            </a:r>
            <a:r>
              <a:rPr lang="el-GR" sz="3200" dirty="0"/>
              <a:t> ˈ</a:t>
            </a:r>
            <a:r>
              <a:rPr lang="en-US" sz="3400" dirty="0"/>
              <a:t>pi], 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ola] / [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e</a:t>
            </a:r>
            <a:r>
              <a:rPr lang="el-GR" sz="3200" dirty="0"/>
              <a:t>ˈ</a:t>
            </a:r>
            <a:r>
              <a:rPr lang="en-US" sz="3400" dirty="0" err="1"/>
              <a:t>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ipos</a:t>
            </a:r>
            <a:r>
              <a:rPr lang="en-US" sz="3400" dirty="0"/>
              <a:t>]</a:t>
            </a:r>
            <a:endParaRPr lang="el-GR" sz="3400" dirty="0"/>
          </a:p>
        </p:txBody>
      </p:sp>
    </p:spTree>
    <p:extLst>
      <p:ext uri="{BB962C8B-B14F-4D97-AF65-F5344CB8AC3E}">
        <p14:creationId xmlns:p14="http://schemas.microsoft.com/office/powerpoint/2010/main" val="102214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22992" cy="4050792"/>
          </a:xfrm>
        </p:spPr>
        <p:txBody>
          <a:bodyPr>
            <a:normAutofit/>
          </a:bodyPr>
          <a:lstStyle/>
          <a:p>
            <a:r>
              <a:rPr lang="el-GR" sz="3600" dirty="0"/>
              <a:t>Όταν δύο φθόγγοι ΔΕΝ διαφοροποιούν σημασίες, ΔΕΝ είναι διαφορετικές φωνολογικές μονάδες, άρα είναι πραγματώσεις της ίδιας φωνολογικής μονάδας</a:t>
            </a:r>
          </a:p>
        </p:txBody>
      </p:sp>
    </p:spTree>
    <p:extLst>
      <p:ext uri="{BB962C8B-B14F-4D97-AF65-F5344CB8AC3E}">
        <p14:creationId xmlns:p14="http://schemas.microsoft.com/office/powerpoint/2010/main" val="378359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–ΚΆΘΕ-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</p:txBody>
      </p:sp>
    </p:spTree>
    <p:extLst>
      <p:ext uri="{BB962C8B-B14F-4D97-AF65-F5344CB8AC3E}">
        <p14:creationId xmlns:p14="http://schemas.microsoft.com/office/powerpoint/2010/main" val="1987464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22992" cy="4050792"/>
          </a:xfrm>
        </p:spPr>
        <p:txBody>
          <a:bodyPr>
            <a:normAutofit/>
          </a:bodyPr>
          <a:lstStyle/>
          <a:p>
            <a:r>
              <a:rPr lang="el-GR" sz="3600" dirty="0"/>
              <a:t>Όταν δύο φθόγγοι ΔΕΝ διαφοροποιούν σημασίες, ΔΕΝ είναι διαφορετικές φωνολογικές μονάδες, άρα είναι πραγματώσεις της ίδιας φωνολογικής μονάδας</a:t>
            </a:r>
          </a:p>
          <a:p>
            <a:r>
              <a:rPr lang="el-GR" sz="3600" dirty="0"/>
              <a:t>                             ΔΥΟ πιθανότητες:</a:t>
            </a:r>
          </a:p>
        </p:txBody>
      </p:sp>
    </p:spTree>
    <p:extLst>
      <p:ext uri="{BB962C8B-B14F-4D97-AF65-F5344CB8AC3E}">
        <p14:creationId xmlns:p14="http://schemas.microsoft.com/office/powerpoint/2010/main" val="137672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121408"/>
            <a:ext cx="11464290" cy="4050792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Όταν δύο φθόγγοι ΔΕΝ διαφοροποιούν σημασίες, είναι πραγματώσεις της ίδιας φωνολογικής μονάδας</a:t>
            </a:r>
          </a:p>
          <a:p>
            <a:pPr marL="0" indent="0">
              <a:buNone/>
            </a:pPr>
            <a:r>
              <a:rPr lang="el-GR" sz="3600" dirty="0"/>
              <a:t>                                 ΔΥΟ πιθανότητες:</a:t>
            </a:r>
          </a:p>
          <a:p>
            <a:pPr marL="0" indent="0">
              <a:buNone/>
            </a:pPr>
            <a:r>
              <a:rPr lang="el-GR" sz="3600" dirty="0"/>
              <a:t>                                                  Α:</a:t>
            </a:r>
          </a:p>
          <a:p>
            <a:r>
              <a:rPr lang="el-GR" sz="3600" dirty="0" err="1"/>
              <a:t>Εναλλ</a:t>
            </a:r>
            <a:r>
              <a:rPr lang="en-US" sz="3600" dirty="0" err="1"/>
              <a:t>άσ</a:t>
            </a:r>
            <a:r>
              <a:rPr lang="el-GR" sz="3600" dirty="0" err="1"/>
              <a:t>ονται</a:t>
            </a:r>
            <a:r>
              <a:rPr lang="el-GR" sz="3600" dirty="0"/>
              <a:t> στο ίδιο περιβάλλον χωρίς να διαφοροποιούν σημασίες  = Ελεύθερες ποικιλίες</a:t>
            </a:r>
          </a:p>
          <a:p>
            <a:pPr marL="274320" lvl="1" indent="0">
              <a:buNone/>
            </a:pPr>
            <a:r>
              <a:rPr lang="el-GR" sz="3400" dirty="0"/>
              <a:t>                             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n</a:t>
            </a:r>
            <a:r>
              <a:rPr lang="en-US" sz="3400" dirty="0" err="1"/>
              <a:t>ikos</a:t>
            </a:r>
            <a:r>
              <a:rPr lang="en-US" sz="3400" dirty="0"/>
              <a:t>] = [</a:t>
            </a:r>
            <a:r>
              <a:rPr lang="el-GR" sz="32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ɲ</a:t>
            </a:r>
            <a:r>
              <a:rPr lang="en-US" sz="3600" dirty="0" err="1"/>
              <a:t>ikos</a:t>
            </a:r>
            <a:r>
              <a:rPr lang="en-US" sz="3600" dirty="0"/>
              <a:t>]</a:t>
            </a:r>
          </a:p>
          <a:p>
            <a:pPr marL="0" indent="0"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22509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E8A197-6EDD-DF40-87E4-EB2BEB45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err="1"/>
              <a:t>Ορισμοσ</a:t>
            </a:r>
            <a:r>
              <a:rPr lang="el-GR" sz="4400" dirty="0"/>
              <a:t>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E29C72-C763-5E44-BA6A-CE3F1FA4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121408"/>
            <a:ext cx="11464290" cy="4473702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Όταν δύο φθόγγοι ΔΕΝ διαφοροποιούν σημασίες, είναι πραγματώσεις της ίδιας φωνολογικής μονάδας</a:t>
            </a:r>
          </a:p>
          <a:p>
            <a:pPr marL="0" indent="0">
              <a:buNone/>
            </a:pPr>
            <a:r>
              <a:rPr lang="el-GR" sz="3600" dirty="0"/>
              <a:t>                                 ΔΥΟ πιθανότητες:</a:t>
            </a:r>
          </a:p>
          <a:p>
            <a:pPr marL="0" indent="0">
              <a:buNone/>
            </a:pPr>
            <a:r>
              <a:rPr lang="el-GR" sz="3600" dirty="0"/>
              <a:t>                                                  Β:</a:t>
            </a:r>
          </a:p>
          <a:p>
            <a:r>
              <a:rPr lang="el-GR" sz="3600" dirty="0"/>
              <a:t>Συμπληρώνει ο ένας φθόγγος την κατανομή ενός άλλου = Συμπληρωματική Κατανομή</a:t>
            </a:r>
            <a:endParaRPr lang="en-US" sz="3600" dirty="0"/>
          </a:p>
          <a:p>
            <a:pPr marL="274320" lvl="1" indent="0">
              <a:buNone/>
            </a:pPr>
            <a:r>
              <a:rPr lang="el-GR" sz="3400" dirty="0"/>
              <a:t>            </a:t>
            </a:r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ano], [</a:t>
            </a:r>
            <a:r>
              <a:rPr lang="en-US" sz="3400" dirty="0" err="1">
                <a:solidFill>
                  <a:srgbClr val="FF0000"/>
                </a:solidFill>
              </a:rPr>
              <a:t>k</a:t>
            </a:r>
            <a:r>
              <a:rPr lang="en-US" sz="3400" dirty="0" err="1"/>
              <a:t>u</a:t>
            </a:r>
            <a:r>
              <a:rPr lang="el-GR" sz="3200" dirty="0"/>
              <a:t> ˈ</a:t>
            </a:r>
            <a:r>
              <a:rPr lang="en-US" sz="3400" dirty="0"/>
              <a:t>pi], [</a:t>
            </a:r>
            <a:r>
              <a:rPr lang="el-GR" sz="3200" dirty="0"/>
              <a:t>ˈ</a:t>
            </a:r>
            <a:r>
              <a:rPr lang="en-US" sz="3400" dirty="0">
                <a:solidFill>
                  <a:srgbClr val="FF0000"/>
                </a:solidFill>
              </a:rPr>
              <a:t>k</a:t>
            </a:r>
            <a:r>
              <a:rPr lang="en-US" sz="3400" dirty="0"/>
              <a:t>ola] / [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e</a:t>
            </a:r>
            <a:r>
              <a:rPr lang="el-GR" sz="3200" dirty="0"/>
              <a:t>ˈ</a:t>
            </a:r>
            <a:r>
              <a:rPr lang="en-US" sz="3400" dirty="0" err="1"/>
              <a:t>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c</a:t>
            </a:r>
            <a:r>
              <a:rPr lang="en-US" sz="3400" dirty="0" err="1"/>
              <a:t>ipos</a:t>
            </a:r>
            <a:r>
              <a:rPr lang="en-US" sz="3400" dirty="0"/>
              <a:t>]</a:t>
            </a:r>
            <a:endParaRPr lang="el-GR" sz="3400" dirty="0"/>
          </a:p>
          <a:p>
            <a:pPr marL="274320" lvl="1" indent="0">
              <a:buNone/>
            </a:pPr>
            <a:r>
              <a:rPr lang="el-GR" sz="3400" dirty="0"/>
              <a:t>            </a:t>
            </a:r>
            <a:r>
              <a:rPr lang="en-US" sz="3400" dirty="0"/>
              <a:t>[</a:t>
            </a:r>
            <a:r>
              <a:rPr lang="el-GR" sz="3200" dirty="0"/>
              <a:t>ˈ</a:t>
            </a:r>
            <a:r>
              <a:rPr lang="el-GR" sz="3400" dirty="0">
                <a:solidFill>
                  <a:srgbClr val="FF0000"/>
                </a:solidFill>
              </a:rPr>
              <a:t>x</a:t>
            </a:r>
            <a:r>
              <a:rPr lang="en-US" sz="3400" dirty="0" err="1"/>
              <a:t>ano</a:t>
            </a:r>
            <a:r>
              <a:rPr lang="en-US" sz="3400" dirty="0"/>
              <a:t>], [</a:t>
            </a:r>
            <a:r>
              <a:rPr lang="el-GR" sz="36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x</a:t>
            </a:r>
            <a:r>
              <a:rPr lang="en-US" sz="3400" dirty="0" err="1"/>
              <a:t>ui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x</a:t>
            </a:r>
            <a:r>
              <a:rPr lang="en-US" sz="3400" dirty="0" err="1"/>
              <a:t>ora</a:t>
            </a:r>
            <a:r>
              <a:rPr lang="en-US" sz="3400" dirty="0"/>
              <a:t>] / [</a:t>
            </a:r>
            <a:r>
              <a:rPr lang="el-GR" sz="36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ç</a:t>
            </a:r>
            <a:r>
              <a:rPr lang="en-US" sz="3400" dirty="0" err="1"/>
              <a:t>eri</a:t>
            </a:r>
            <a:r>
              <a:rPr lang="en-US" sz="3400" dirty="0"/>
              <a:t>], [</a:t>
            </a:r>
            <a:r>
              <a:rPr lang="el-GR" sz="3200" dirty="0"/>
              <a:t>ˈ</a:t>
            </a:r>
            <a:r>
              <a:rPr lang="en-US" sz="3400" dirty="0" err="1">
                <a:solidFill>
                  <a:srgbClr val="FF0000"/>
                </a:solidFill>
              </a:rPr>
              <a:t>ç</a:t>
            </a:r>
            <a:r>
              <a:rPr lang="en-US" sz="3400" dirty="0" err="1"/>
              <a:t>ira</a:t>
            </a:r>
            <a:r>
              <a:rPr lang="en-US" sz="3400" dirty="0"/>
              <a:t>]</a:t>
            </a:r>
            <a:endParaRPr lang="el-GR" sz="3400" dirty="0"/>
          </a:p>
          <a:p>
            <a:pPr marL="0" indent="0"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65833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ΕΛΑΧΙΣΤΑ ΖΕΥΓΗ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endParaRPr lang="en-US" sz="3200" dirty="0"/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onos]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f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endParaRPr lang="el-GR" sz="3200" dirty="0"/>
          </a:p>
          <a:p>
            <a:endParaRPr lang="el-GR" sz="34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213227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ΕΛΑΧΙΣΤΑ ΖΕΥΓΗ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k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endParaRPr lang="en-US" sz="3200" dirty="0"/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onos]</a:t>
            </a:r>
          </a:p>
          <a:p>
            <a:pPr lvl="1"/>
            <a:r>
              <a:rPr lang="el-GR" sz="3200" dirty="0"/>
              <a:t>[ˈ</a:t>
            </a:r>
            <a:r>
              <a:rPr lang="en-US" sz="3200" dirty="0" err="1">
                <a:solidFill>
                  <a:srgbClr val="FF0000"/>
                </a:solidFill>
              </a:rPr>
              <a:t>p</a:t>
            </a:r>
            <a:r>
              <a:rPr lang="en-US" sz="3200" dirty="0" err="1"/>
              <a:t>onos</a:t>
            </a:r>
            <a:r>
              <a:rPr lang="en-US" sz="3200" dirty="0"/>
              <a:t>] Vs [</a:t>
            </a:r>
            <a:r>
              <a:rPr lang="el-GR" sz="2800" dirty="0"/>
              <a:t>ˈ</a:t>
            </a:r>
            <a:r>
              <a:rPr lang="en-US" sz="3200" dirty="0" err="1">
                <a:solidFill>
                  <a:srgbClr val="FF0000"/>
                </a:solidFill>
              </a:rPr>
              <a:t>f</a:t>
            </a:r>
            <a:r>
              <a:rPr lang="en-US" sz="3200" dirty="0" err="1"/>
              <a:t>onos</a:t>
            </a:r>
            <a:r>
              <a:rPr lang="en-US" sz="3200" dirty="0"/>
              <a:t>]</a:t>
            </a:r>
            <a:endParaRPr lang="el-GR" sz="3200" dirty="0"/>
          </a:p>
          <a:p>
            <a:pPr marL="274320" lvl="1" indent="0">
              <a:buNone/>
            </a:pPr>
            <a:endParaRPr lang="en-US" sz="3200" dirty="0"/>
          </a:p>
          <a:p>
            <a:pPr marL="274320" lvl="1" indent="0">
              <a:buNone/>
            </a:pPr>
            <a:r>
              <a:rPr lang="el-GR" sz="3200" b="1" dirty="0"/>
              <a:t>ΟΜΩΣ!!!!</a:t>
            </a:r>
          </a:p>
          <a:p>
            <a:pPr lvl="1"/>
            <a:r>
              <a:rPr lang="en-US" sz="3200" dirty="0"/>
              <a:t>[</a:t>
            </a:r>
            <a:r>
              <a:rPr lang="en-US" sz="3200" dirty="0" err="1">
                <a:solidFill>
                  <a:srgbClr val="FF0000"/>
                </a:solidFill>
              </a:rPr>
              <a:t>c</a:t>
            </a:r>
            <a:r>
              <a:rPr lang="en-US" sz="3200" dirty="0" err="1"/>
              <a:t>e</a:t>
            </a:r>
            <a:r>
              <a:rPr lang="el-GR" sz="2800" dirty="0"/>
              <a:t>ˈ</a:t>
            </a:r>
            <a:r>
              <a:rPr lang="en-US" sz="3200" dirty="0" err="1"/>
              <a:t>ri</a:t>
            </a:r>
            <a:r>
              <a:rPr lang="en-US" sz="3200" dirty="0"/>
              <a:t>]</a:t>
            </a:r>
            <a:r>
              <a:rPr lang="el-GR" sz="3200" dirty="0"/>
              <a:t> </a:t>
            </a:r>
            <a:r>
              <a:rPr lang="en-US" sz="3200" dirty="0"/>
              <a:t>Vs [</a:t>
            </a:r>
            <a:r>
              <a:rPr lang="el-GR" sz="3600" dirty="0" err="1">
                <a:solidFill>
                  <a:srgbClr val="FF0000"/>
                </a:solidFill>
              </a:rPr>
              <a:t>ʝ</a:t>
            </a:r>
            <a:r>
              <a:rPr lang="en-US" sz="3600" dirty="0"/>
              <a:t>e</a:t>
            </a:r>
            <a:r>
              <a:rPr lang="el-GR" sz="3200" dirty="0"/>
              <a:t>ˈ</a:t>
            </a:r>
            <a:r>
              <a:rPr lang="en-US" sz="3600" dirty="0" err="1"/>
              <a:t>ri</a:t>
            </a:r>
            <a:r>
              <a:rPr lang="en-US" sz="3600" dirty="0"/>
              <a:t>]</a:t>
            </a:r>
          </a:p>
          <a:p>
            <a:pPr lvl="1"/>
            <a:r>
              <a:rPr lang="en-US" sz="3600" dirty="0"/>
              <a:t>[</a:t>
            </a:r>
            <a:r>
              <a:rPr lang="el-GR" sz="3600" dirty="0"/>
              <a:t>ˈ</a:t>
            </a:r>
            <a:r>
              <a:rPr lang="el-GR" sz="3600" dirty="0" err="1">
                <a:solidFill>
                  <a:srgbClr val="FF0000"/>
                </a:solidFill>
              </a:rPr>
              <a:t>ʝ</a:t>
            </a:r>
            <a:r>
              <a:rPr lang="en-US" sz="3600" dirty="0" err="1"/>
              <a:t>eri</a:t>
            </a:r>
            <a:r>
              <a:rPr lang="en-US" sz="3600" dirty="0"/>
              <a:t>] Vs [</a:t>
            </a:r>
            <a:r>
              <a:rPr lang="el-GR" sz="3600" dirty="0"/>
              <a:t>ˈ</a:t>
            </a:r>
            <a:r>
              <a:rPr lang="en-US" sz="3600" dirty="0" err="1">
                <a:solidFill>
                  <a:srgbClr val="FF0000"/>
                </a:solidFill>
              </a:rPr>
              <a:t>ç</a:t>
            </a:r>
            <a:r>
              <a:rPr lang="en-US" sz="3600" dirty="0" err="1"/>
              <a:t>eri</a:t>
            </a:r>
            <a:r>
              <a:rPr lang="en-US" sz="3600" dirty="0"/>
              <a:t>]</a:t>
            </a:r>
            <a:endParaRPr lang="el-GR" sz="3600" dirty="0"/>
          </a:p>
          <a:p>
            <a:endParaRPr lang="el-GR" sz="34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54927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57CEC6-E1AD-1949-9C3D-0355D7A8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52DDA6-C068-754E-AE11-9D4DB79C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2121408"/>
            <a:ext cx="11002617" cy="4378246"/>
          </a:xfrm>
        </p:spPr>
        <p:txBody>
          <a:bodyPr>
            <a:normAutofit/>
          </a:bodyPr>
          <a:lstStyle/>
          <a:p>
            <a:r>
              <a:rPr lang="el-GR" sz="2800" dirty="0"/>
              <a:t>Βάση της νέας μεθόδου : τα μορφήματα (η ελάχιστη μονάδα με σημασία)</a:t>
            </a:r>
          </a:p>
          <a:p>
            <a:r>
              <a:rPr lang="el-GR" sz="2800" dirty="0"/>
              <a:t>ΑΞΙΩΜΑ: </a:t>
            </a:r>
            <a:r>
              <a:rPr lang="el-GR" sz="2800" b="1" dirty="0"/>
              <a:t>κάθε μόρφημα αποτελείται από φωνολογικές μονάδες.</a:t>
            </a:r>
            <a:r>
              <a:rPr lang="el-GR" sz="2800" dirty="0"/>
              <a:t> π.χ. το μόρφημα </a:t>
            </a:r>
            <a:r>
              <a:rPr lang="en-US" sz="2800" baseline="-25000" dirty="0"/>
              <a:t>#</a:t>
            </a:r>
            <a:r>
              <a:rPr lang="en-US" sz="2800" dirty="0" err="1"/>
              <a:t>pano</a:t>
            </a:r>
            <a:r>
              <a:rPr lang="en-US" sz="2800" baseline="-25000" dirty="0"/>
              <a:t>#, </a:t>
            </a:r>
            <a:r>
              <a:rPr lang="el-GR" sz="2800" dirty="0" err="1"/>
              <a:t>αποτελε</a:t>
            </a:r>
            <a:r>
              <a:rPr lang="en-US" sz="2800" dirty="0" err="1"/>
              <a:t>ί</a:t>
            </a:r>
            <a:r>
              <a:rPr lang="el-GR" sz="2800" dirty="0" err="1"/>
              <a:t>ται</a:t>
            </a:r>
            <a:r>
              <a:rPr lang="el-GR" sz="2800" dirty="0"/>
              <a:t> από 4 </a:t>
            </a:r>
            <a:r>
              <a:rPr lang="el-GR" sz="2800" dirty="0" err="1"/>
              <a:t>τεμαχιακές</a:t>
            </a:r>
            <a:r>
              <a:rPr lang="el-GR" sz="2800" dirty="0"/>
              <a:t> φωνολογικές μονάδες: /</a:t>
            </a:r>
            <a:r>
              <a:rPr lang="en-US" sz="2800" dirty="0"/>
              <a:t>p</a:t>
            </a:r>
            <a:r>
              <a:rPr lang="el-GR" sz="2800" dirty="0"/>
              <a:t>/, /</a:t>
            </a:r>
            <a:r>
              <a:rPr lang="en-US" sz="2800" dirty="0"/>
              <a:t>a</a:t>
            </a:r>
            <a:r>
              <a:rPr lang="el-GR" sz="2800" dirty="0"/>
              <a:t>/, /</a:t>
            </a:r>
            <a:r>
              <a:rPr lang="en-US" sz="2800" dirty="0"/>
              <a:t>n</a:t>
            </a:r>
            <a:r>
              <a:rPr lang="el-GR" sz="2800" dirty="0"/>
              <a:t>/ &amp; /</a:t>
            </a:r>
            <a:r>
              <a:rPr lang="en-US" sz="2800" dirty="0"/>
              <a:t>o/</a:t>
            </a:r>
            <a:endParaRPr lang="el-GR" sz="3600" baseline="-25000" dirty="0"/>
          </a:p>
          <a:p>
            <a:pPr algn="just"/>
            <a:r>
              <a:rPr lang="el-GR" sz="2800" dirty="0"/>
              <a:t>Προϋπόθεση: όποτε εμφανίζεται το ίδιο μόρφημα, ΠΑΝΤΟΤΕ θα απαρτίζεται από τις ίδιες φωνολογικές μονάδες, ανεξάρτητα αν κάποιες φορές, εξαιτίας του φωνολογικού περιβάλλοντος, κάποια ή κάποιες από αυτές πραγματωθούν με άλλη μορφή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200426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78" y="2121408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75867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160" y="2100735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775AD-4A6A-2960-9855-4A94DFA340CB}"/>
              </a:ext>
            </a:extLst>
          </p:cNvPr>
          <p:cNvSpPr txBox="1"/>
          <p:nvPr/>
        </p:nvSpPr>
        <p:spPr>
          <a:xfrm>
            <a:off x="1174877" y="2093976"/>
            <a:ext cx="598067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Α. </a:t>
            </a:r>
            <a:r>
              <a:rPr lang="el-GR" sz="2800" b="1" dirty="0" err="1"/>
              <a:t>Κριτ</a:t>
            </a:r>
            <a:r>
              <a:rPr lang="en-US" sz="2800" b="1" dirty="0" err="1"/>
              <a:t>ή</a:t>
            </a:r>
            <a:r>
              <a:rPr lang="el-GR" sz="2800" b="1" dirty="0" err="1"/>
              <a:t>ριο</a:t>
            </a:r>
            <a:r>
              <a:rPr lang="el-GR" sz="2800" b="1" dirty="0"/>
              <a:t> της Ποσότητας:</a:t>
            </a:r>
          </a:p>
          <a:p>
            <a:endParaRPr lang="el-GR" sz="2800" dirty="0"/>
          </a:p>
          <a:p>
            <a:r>
              <a:rPr lang="el-GR" sz="2800" dirty="0"/>
              <a:t>Σε πόσα περιβάλλοντα εμφανίζεται</a:t>
            </a:r>
          </a:p>
          <a:p>
            <a:r>
              <a:rPr lang="el-GR" sz="2800" dirty="0"/>
              <a:t>Η μία πραγμάτωση, και σε πόσα η</a:t>
            </a:r>
          </a:p>
          <a:p>
            <a:r>
              <a:rPr lang="el-GR" sz="2800" dirty="0"/>
              <a:t>άλλη;</a:t>
            </a:r>
          </a:p>
          <a:p>
            <a:endParaRPr lang="el-GR" sz="2800" dirty="0"/>
          </a:p>
          <a:p>
            <a:r>
              <a:rPr lang="el-GR" sz="2800" dirty="0"/>
              <a:t>Σε 4 περιβάλλοντα το [</a:t>
            </a:r>
            <a:r>
              <a:rPr lang="en-US" sz="2800" dirty="0"/>
              <a:t>k</a:t>
            </a:r>
            <a:r>
              <a:rPr lang="el-GR" sz="2800" dirty="0"/>
              <a:t>] και μόνο σε </a:t>
            </a:r>
          </a:p>
          <a:p>
            <a:r>
              <a:rPr lang="en-US" sz="2800" dirty="0" err="1"/>
              <a:t>έ</a:t>
            </a:r>
            <a:r>
              <a:rPr lang="el-GR" sz="2800" dirty="0"/>
              <a:t>να περιβάλλον το </a:t>
            </a:r>
            <a:r>
              <a:rPr lang="en-US" sz="2800" dirty="0"/>
              <a:t>[g]</a:t>
            </a:r>
            <a:endParaRPr lang="el-GR" sz="2800" dirty="0"/>
          </a:p>
          <a:p>
            <a:endParaRPr lang="el-GR" sz="2800" dirty="0"/>
          </a:p>
          <a:p>
            <a:r>
              <a:rPr lang="el-GR" sz="2800" b="1" dirty="0"/>
              <a:t>Ισχυρός υποψήφιος </a:t>
            </a:r>
            <a:r>
              <a:rPr lang="el-GR" sz="2800" dirty="0"/>
              <a:t>το </a:t>
            </a:r>
            <a:r>
              <a:rPr lang="en-US" sz="2800" dirty="0"/>
              <a:t>[k]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22475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160" y="2100735"/>
            <a:ext cx="3496963" cy="4050792"/>
          </a:xfrm>
        </p:spPr>
        <p:txBody>
          <a:bodyPr>
            <a:normAutofit lnSpcReduction="10000"/>
          </a:bodyPr>
          <a:lstStyle/>
          <a:p>
            <a:r>
              <a:rPr lang="el-GR" sz="2800" dirty="0"/>
              <a:t>[</a:t>
            </a:r>
            <a:r>
              <a:rPr lang="en-US" sz="2800" dirty="0" err="1"/>
              <a:t>o</a:t>
            </a:r>
            <a:r>
              <a:rPr lang="en-US" sz="2800" baseline="-25000" dirty="0" err="1"/>
              <a:t>#</a:t>
            </a:r>
            <a:r>
              <a:rPr lang="en-US" sz="2800" dirty="0" err="1">
                <a:solidFill>
                  <a:srgbClr val="FF0000"/>
                </a:solidFill>
              </a:rPr>
              <a:t>k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os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r>
              <a:rPr lang="en-US" sz="2800" dirty="0"/>
              <a:t>[</a:t>
            </a:r>
            <a:r>
              <a:rPr lang="en-US" sz="2800" dirty="0" err="1"/>
              <a:t>tus</a:t>
            </a:r>
            <a:r>
              <a:rPr lang="en-US" sz="2800" baseline="-25000" dirty="0"/>
              <a:t> # 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us]</a:t>
            </a:r>
          </a:p>
          <a:p>
            <a:endParaRPr lang="en-US" sz="2800" dirty="0"/>
          </a:p>
          <a:p>
            <a:r>
              <a:rPr lang="en-US" sz="2800" dirty="0" err="1"/>
              <a:t>Ό</a:t>
            </a:r>
            <a:r>
              <a:rPr lang="el-GR" sz="2800" dirty="0" err="1"/>
              <a:t>μως</a:t>
            </a:r>
            <a:r>
              <a:rPr lang="el-GR" sz="2800" dirty="0"/>
              <a:t>: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o]</a:t>
            </a:r>
          </a:p>
          <a:p>
            <a:r>
              <a:rPr lang="en-US" sz="2800" dirty="0"/>
              <a:t>[to</a:t>
            </a:r>
            <a:r>
              <a:rPr lang="el-GR" sz="2800" dirty="0" err="1"/>
              <a:t>ŋ</a:t>
            </a:r>
            <a:r>
              <a:rPr lang="en-US" sz="2800" baseline="-25000" dirty="0"/>
              <a:t>#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/>
              <a:t>op</a:t>
            </a:r>
            <a:r>
              <a:rPr lang="en-US" sz="2800" baseline="-25000" dirty="0"/>
              <a:t> # </a:t>
            </a:r>
            <a:r>
              <a:rPr lang="en-US" sz="2800" dirty="0"/>
              <a:t>on]</a:t>
            </a:r>
            <a:endParaRPr lang="el-G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775AD-4A6A-2960-9855-4A94DFA340CB}"/>
              </a:ext>
            </a:extLst>
          </p:cNvPr>
          <p:cNvSpPr txBox="1"/>
          <p:nvPr/>
        </p:nvSpPr>
        <p:spPr>
          <a:xfrm>
            <a:off x="588468" y="1666594"/>
            <a:ext cx="10929980" cy="524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r>
              <a:rPr lang="el-GR" sz="2800" b="1" dirty="0"/>
              <a:t>. </a:t>
            </a:r>
            <a:r>
              <a:rPr lang="el-GR" sz="2800" b="1" dirty="0" err="1"/>
              <a:t>Κριτ</a:t>
            </a:r>
            <a:r>
              <a:rPr lang="en-US" sz="2800" b="1" dirty="0" err="1"/>
              <a:t>ή</a:t>
            </a:r>
            <a:r>
              <a:rPr lang="el-GR" sz="2800" b="1" dirty="0" err="1"/>
              <a:t>ριο</a:t>
            </a:r>
            <a:r>
              <a:rPr lang="el-GR" sz="2800" b="1" dirty="0"/>
              <a:t> της Αυτονομίας:</a:t>
            </a:r>
          </a:p>
          <a:p>
            <a:endParaRPr lang="el-GR" sz="800" dirty="0"/>
          </a:p>
          <a:p>
            <a:r>
              <a:rPr lang="el-GR" sz="2800" dirty="0"/>
              <a:t>Υπάρχει εκδοχή που να μην καθορίζεται </a:t>
            </a:r>
          </a:p>
          <a:p>
            <a:r>
              <a:rPr lang="el-GR" sz="2800" dirty="0"/>
              <a:t>Από το φωνολογικό περιβάλλον;</a:t>
            </a:r>
          </a:p>
          <a:p>
            <a:endParaRPr lang="el-GR" sz="1100" dirty="0"/>
          </a:p>
          <a:p>
            <a:r>
              <a:rPr lang="el-GR" sz="2800" dirty="0"/>
              <a:t>Το </a:t>
            </a:r>
            <a:r>
              <a:rPr lang="en-US" sz="2800" dirty="0"/>
              <a:t>[g]</a:t>
            </a:r>
            <a:r>
              <a:rPr lang="el-GR" sz="2800" dirty="0"/>
              <a:t> εμφανίζεται ΜΟΝΟ όταν προηγείται</a:t>
            </a:r>
          </a:p>
          <a:p>
            <a:r>
              <a:rPr lang="el-GR" sz="2800" dirty="0"/>
              <a:t>Το ηχηρό ρινικό.</a:t>
            </a:r>
          </a:p>
          <a:p>
            <a:r>
              <a:rPr lang="el-GR" sz="2800" dirty="0"/>
              <a:t>Αντίθετα, το </a:t>
            </a:r>
            <a:r>
              <a:rPr lang="en-US" sz="2800" dirty="0"/>
              <a:t>[k]</a:t>
            </a:r>
            <a:r>
              <a:rPr lang="el-GR" sz="2800" dirty="0"/>
              <a:t> εμφανίζεται και όταν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800" dirty="0" err="1"/>
              <a:t>ροηγούνται</a:t>
            </a:r>
            <a:r>
              <a:rPr lang="el-GR" sz="2800" dirty="0"/>
              <a:t> άηχα σύμφωνα, αλλά και </a:t>
            </a:r>
          </a:p>
          <a:p>
            <a:r>
              <a:rPr lang="el-GR" sz="2800" dirty="0"/>
              <a:t>ηχηρά φωνήεντα</a:t>
            </a:r>
          </a:p>
          <a:p>
            <a:endParaRPr lang="el-GR" sz="3600" dirty="0"/>
          </a:p>
          <a:p>
            <a:r>
              <a:rPr lang="el-GR" sz="2800" b="1" dirty="0"/>
              <a:t>Τα ηχηρά φωνήεντα</a:t>
            </a:r>
            <a:r>
              <a:rPr lang="en-US" sz="2800" b="1" dirty="0"/>
              <a:t>, </a:t>
            </a:r>
            <a:r>
              <a:rPr lang="el-GR" sz="2800" dirty="0"/>
              <a:t>είναι το περιβάλλον που δείχνει ότι το [</a:t>
            </a:r>
            <a:r>
              <a:rPr lang="en-US" sz="2800" dirty="0"/>
              <a:t>k</a:t>
            </a:r>
            <a:r>
              <a:rPr lang="el-GR" sz="2800" dirty="0"/>
              <a:t>] ΔΕΝ</a:t>
            </a:r>
          </a:p>
          <a:p>
            <a:r>
              <a:rPr lang="el-GR" sz="2800" dirty="0"/>
              <a:t>Επηρεάζεται από το περιβάλλον του</a:t>
            </a:r>
          </a:p>
        </p:txBody>
      </p:sp>
    </p:spTree>
    <p:extLst>
      <p:ext uri="{BB962C8B-B14F-4D97-AF65-F5344CB8AC3E}">
        <p14:creationId xmlns:p14="http://schemas.microsoft.com/office/powerpoint/2010/main" val="22142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00735"/>
            <a:ext cx="10559923" cy="4050792"/>
          </a:xfrm>
        </p:spPr>
        <p:txBody>
          <a:bodyPr>
            <a:normAutofit/>
          </a:bodyPr>
          <a:lstStyle/>
          <a:p>
            <a:pPr marL="457200" indent="-457200"/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δυσανάλογος, δύσβατος, δυσδιάκριτος, δυσερμήνευτος, δύσθυμος, δυσκίνητος, δυσμενής, δυσνόητος, δυσοίωνος, δύσοσμος, δύσπεπτος, δύστυχος, δυσφημιστής, δυσχερής.</a:t>
            </a:r>
          </a:p>
          <a:p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Αποδώστε τις φωνητικές πραγματώσεις των παραπάνω λέξεων.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Ποιο είναι το τελευταίο υποκείμενο τεμάχιο του προθήματος των παραπάνω λέξεων και με ποια κριτήρια καταλήξατε να το ορίσετε;  </a:t>
            </a:r>
          </a:p>
        </p:txBody>
      </p:sp>
    </p:spTree>
    <p:extLst>
      <p:ext uri="{BB962C8B-B14F-4D97-AF65-F5344CB8AC3E}">
        <p14:creationId xmlns:p14="http://schemas.microsoft.com/office/powerpoint/2010/main" val="337612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–ΚΆΘΕ-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  <a:p>
            <a:r>
              <a:rPr lang="el-GR" sz="3200" dirty="0"/>
              <a:t>Έτσι,  μερικές δεκάδες ήχοι, ΕΠΕΙΔΗ μπορούν να συνδυαστούν όλοι με όλους, δημιουργούν δεκάδες χιλιάδες μορφήματα:</a:t>
            </a:r>
          </a:p>
        </p:txBody>
      </p:sp>
    </p:spTree>
    <p:extLst>
      <p:ext uri="{BB962C8B-B14F-4D97-AF65-F5344CB8AC3E}">
        <p14:creationId xmlns:p14="http://schemas.microsoft.com/office/powerpoint/2010/main" val="2093408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Μέθοδοι προσδιορισμού φωνολογικών μονάδων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1)[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dog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dogz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«σκυλί – σκυλιά»,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«εργαστήριο – εργαστήρια»,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bed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bedz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«κρεβάτι – κρεβάτια»,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«ακτίνα – ακτίνες»,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kau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kauz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«αγελάδα – αγελάδες»,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l-GR" sz="2800" dirty="0" err="1">
                <a:effectLst/>
                <a:latin typeface="Doulos SIL"/>
                <a:ea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l-GR" sz="2800" dirty="0" err="1">
                <a:effectLst/>
                <a:latin typeface="Doulos SIL"/>
                <a:ea typeface="Times New Roman" panose="02020603050405020304" pitchFamily="18" charset="0"/>
                <a:cs typeface="Times New Roman" panose="02020603050405020304" pitchFamily="18" charset="0"/>
              </a:rPr>
              <a:t>ɔ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«νόμος – νόμοι»,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parks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πάρκο – πάρκα»,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laps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«αγκαλιά – αγκαλιές»,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cats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«γάτα – γάτες»,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«φύλο – φύλα»,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11)[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naivz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«μαχαίρι – μαχαίρια»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12)[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arkaiv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arkaivz</a:t>
            </a:r>
            <a:r>
              <a:rPr lang="el-GR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« αρχείο – αρχεία»</a:t>
            </a:r>
            <a:endParaRPr lang="en-US" sz="2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Ποιο είναι το υποκείμενο τεμάχιο που αποδίδει το μόρφημα του πληθυντικού στα αγγλικά; Με ποια κριτήρια καταλήξατε να το ορίσετε;  </a:t>
            </a:r>
          </a:p>
        </p:txBody>
      </p:sp>
    </p:spTree>
    <p:extLst>
      <p:ext uri="{BB962C8B-B14F-4D97-AF65-F5344CB8AC3E}">
        <p14:creationId xmlns:p14="http://schemas.microsoft.com/office/powerpoint/2010/main" val="250735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7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22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3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Πρότεινε μια πιο αναλυτική δομή των Φωνολογικών Μονάδων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85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308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1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[- ηχηρό],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/b/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ηχηρό]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53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6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484632"/>
            <a:ext cx="10372874" cy="133422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ΙΔΙΑΙΤΕΡΑ ΧΑΡΑΚΤΗΡΙΣΤΙΚΑ της –ΚΆΘΕ- ΓΛΩΣΣΑΣ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898373"/>
            <a:ext cx="11309131" cy="4702123"/>
          </a:xfrm>
        </p:spPr>
        <p:txBody>
          <a:bodyPr>
            <a:normAutofit/>
          </a:bodyPr>
          <a:lstStyle/>
          <a:p>
            <a:r>
              <a:rPr lang="el-GR" sz="3200" dirty="0"/>
              <a:t>ΟΙΚΟΝΟΜΙΑ: Λίγες μονάδες κάθε γλωσσικού επιπέδου, δημιουργούν πολύ περισσότερες μονάδες του επόμενου γλωσσικού επιπέδου.</a:t>
            </a:r>
          </a:p>
          <a:p>
            <a:r>
              <a:rPr lang="el-GR" sz="3200" dirty="0"/>
              <a:t>Έτσι,  μερικές δεκάδες ήχοι, ΕΠΕΙΔΗ μπορούν να συνδυαστούν όλοι με όλους, δημιουργούν δεκάδες χιλιάδες μορφήματα:</a:t>
            </a:r>
          </a:p>
          <a:p>
            <a:r>
              <a:rPr lang="el-GR" sz="3200" dirty="0"/>
              <a:t>π.χ. οι ήχοι </a:t>
            </a:r>
            <a:r>
              <a:rPr lang="en-US" sz="3200" dirty="0"/>
              <a:t>[a], [o], [m] &amp; [k]</a:t>
            </a:r>
            <a:r>
              <a:rPr lang="el-GR" sz="3200" dirty="0"/>
              <a:t>, συνδυάζονται με διαφορετικούς τρόπους, κι έχουμε τις λέξεις:</a:t>
            </a:r>
          </a:p>
          <a:p>
            <a:r>
              <a:rPr lang="el-GR" sz="3200" dirty="0"/>
              <a:t>[</a:t>
            </a:r>
            <a:r>
              <a:rPr lang="en-US" sz="3200" dirty="0"/>
              <a:t>mako], [</a:t>
            </a:r>
            <a:r>
              <a:rPr lang="en-US" sz="3200" dirty="0" err="1"/>
              <a:t>koma</a:t>
            </a:r>
            <a:r>
              <a:rPr lang="en-US" sz="3200" dirty="0"/>
              <a:t>], [</a:t>
            </a:r>
            <a:r>
              <a:rPr lang="en-US" sz="3200" dirty="0" err="1"/>
              <a:t>moka</a:t>
            </a:r>
            <a:r>
              <a:rPr lang="en-US" sz="3200" dirty="0"/>
              <a:t>], [</a:t>
            </a:r>
            <a:r>
              <a:rPr lang="en-US" sz="3200" dirty="0" err="1"/>
              <a:t>kamo</a:t>
            </a:r>
            <a:r>
              <a:rPr lang="en-US" sz="3200" dirty="0"/>
              <a:t>], [amok] 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63207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98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847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[+ εξακολουθητικό],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εξακολουθητικό]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267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947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179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64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[πρόσθιο],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οπίσθιο]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51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222513"/>
            <a:ext cx="11986590" cy="53571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 λοιπόν οι μονάδες του Φωνολογικού επιπέδου είναι εκείνα τα στοιχεία που διαφοροποιούν σημασίες, τότε, η ελάχιστη φωνολογική μον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άδα δεν είναι το τεμάχιο/φώνημα αλλά το κάθε ένα από τα παραπάνω χαρακτηριστικά που συνθέτουν και δημιουργούν το τεμάχιο/φώνημα, όπως το [±ηχηρό], το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[± εξακολουθητικό], κλπ.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Αυτά τα χαρακτηριστικά, ακριβώς επειδή διαφοροποιούν σημασίες, ονομάζονται Διαφοροποιητικά Χαρακτηριστικά (Δ.Χ.)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είναι οι ελάχιστες φωνολογικές μονάδες, αλλά δεν μπορούν να σταθούν μόνα τους. Συνυπάρχουν με όλα τα υπόλοιπα που προσδιορίζουν μία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μονάδα.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590261"/>
            <a:ext cx="11966712" cy="49099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(φώνημα) που απαρτίζεται από το σύνολο των Δ.Χ. που την συνθέτουν, ονομάζεται Δεσμίδα Διαφοροποιητικών Χαρακτηριστικών.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άλλο σημαντικό χαρακτηριστικό των Δ.Χ. είναι η δυαδική τους φύση, δηλαδή υπάρχον ή δεν υπάρχουν. Παράδειγμα, σε ένα τεμάχιο είτε πάλλονται οι φωνητικές χορδές είτε δεν πάλλονται. Αν πάλλονται, τότε είναι [+ ηχηρό], αν δεν πάλλονται τότε είναι [- ηχηρό].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 ένα φωνητικό χαρακτηριστικό είναι ποσοτικά ορισμένο –π.χ. πόσος πολύς ή λίγος αέρας βγαίνει από το στόμα (όπως στην περίπτωση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τοων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τριβόμενων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και των προσεγγιστικών)-, τότε αυτό δεν θα μπορεί να είναι Δ.Χ.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61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Κωδικοποιούμε τα Δ.Χ. σε τρεις ομάδες: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ομάδα Δ.Χ. που είναι υπεύθυνη για τις μεγάλες κατηγορίες φωνολογικών μονάδων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30466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ΉΧΟΙ ΕΝΩΝΟΝΤΑΙ ΚΑΙ ΣΧΗΜΑΤΙΖΟΥΝ ΛΕΞΕΙΣ:</a:t>
            </a:r>
          </a:p>
        </p:txBody>
      </p:sp>
    </p:spTree>
    <p:extLst>
      <p:ext uri="{BB962C8B-B14F-4D97-AF65-F5344CB8AC3E}">
        <p14:creationId xmlns:p14="http://schemas.microsoft.com/office/powerpoint/2010/main" val="165316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Δ.Χ. που προσδιορίζουν τις μεγάλες κατηγορίες φωνολογικών μονάδων: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Συλλαβικό]:  Όταν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τεμάχιο είναι πυρήνας συλλαβής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Συμφωνικό]: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ο αέρας βρίσκει εμπόδιο στο στόμα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Αντηχητικό]: Ότα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υπάρχει μεγάλη αντήχηση  στην κοιλότητα που ενισχύεται ο ήχος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84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9330" y="936664"/>
            <a:ext cx="12301330" cy="59213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[Ρινικό]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Όταν χρησιμοποιείται η ρινική κοιλότητα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[m, n,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l-G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[Πλευρικό] = Όταν το κεντρικό μέρος της γλώσσας ακουμπά στο πάνω μέρος 		     του στόματος, και ο αέρας βγαίνει περνώντας από τα πλαϊνά της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[l,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ʎ</a:t>
            </a:r>
            <a:r>
              <a:rPr lang="el-GR" sz="2400" dirty="0">
                <a:effectLst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[Βραδέα Άφεση] = Όταν οι κλειστοί αρθρωτές δεν απομακρύνονται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ρκετ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  	                 γρήγορα, με αποτέλεσμα να τελειώνει ο ήχος ως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τριβόμενο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[Ηχηρό] = Όταν πάλλονται οι φωνητικές χορδές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[Εξακολουθητικό] = Όταν δεν δημιουργείται ένα φράγμα στο στόμα που να   	                           	                         μπλοκάρει το πέρασμα του αέρα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[Τραχύ] = Όταν ο αέρας κινείται με τόση φόρα μέσα στο στόμα που δημιουργεί   	         	        μία έντονη περιδίνηση [f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v, s, z,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1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[Πρόσθιο] = Όταν ο ήχος παράγεται στο μπροστινό μέρος του στόματος (μέχρι 	             ΚΑΙ τα φατνία)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= Όταν η άκρη της γλώσσας παίζει ενεργό ρόλο στην παραγωγή 	                   του ήχου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[Οπίσθιο] = Όταν ο ήχος παράγεται από την υπερώα και πίσω</a:t>
            </a:r>
          </a:p>
        </p:txBody>
      </p:sp>
    </p:spTree>
    <p:extLst>
      <p:ext uri="{BB962C8B-B14F-4D97-AF65-F5344CB8AC3E}">
        <p14:creationId xmlns:p14="http://schemas.microsoft.com/office/powerpoint/2010/main" val="396760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558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τόπο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Υψηλό]: [+ υψηλό]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&amp; [u], 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υψηλ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[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e], [o]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66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[-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e], [o], 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7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Πρ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σθιο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: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=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[e]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[ 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[a], [o]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19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Στρογγυλό]: [+ στρογγυλό]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o] &amp; [u]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[-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στρογγυλό]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[e]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72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Γιατί να προτιμήσουμε τη χρήση των Δ.Χ. για τον προσδιορισμό των φωνολογικών μονάδων και όχι τον μέχρι τότε τρόπο;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(Δώδεκα Δ.Χ. για τα 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μφωνα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έναντι πέντε προσδιορισμών του τόπου και του τρόπου άρθρωσης)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Γιατί να προτιμήσουμε τη χρήση των Δ.Χ. για τον προσδιορισμό των φωνολογικών μονάδων και όχι τον μέχρι τότε τρόπο;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11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1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ΉΧΟΙ ΕΝΩΝΟΝΤΑΙ ΚΑΙ ΣΧΗΜΑΤΙΖΟΥΝ ΛΕΞΕΙΣ:</a:t>
            </a:r>
          </a:p>
          <a:p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68927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Συνθετική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Περιγράφεται πιο σωστά η φύση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φωνολογικών μονάδων, με χαρακτηριστικά δυαδικής φύσης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61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Συνθετική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Περιγράφεται πιο σωστά η φύση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φωνολογικών μονάδων, με χαρακτηριστικά δυαδικής φύσης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Ταξινομική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τεμαχιακές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φωνολογικές μονάδες ομαδοποιούνται ξεκάθαρα σε μικρότερες ομάδες, κάτι που μας οδηγεί στην καλύτερη κατανόηση της δομής του φωνολογικού συστήματος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53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οποιοδήποτε σύνολο/υποσύνολο ήχων μπορεί να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περιγραφεί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ως ΟΜΑΔΑ, από τα Δ.Χ. στα οποία έχουν ΚΟΙΝΑ ΠΡΟΣΗΜΑ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ήχοι: [p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t, c, k]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χουν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κοινά πρόσημα στα παρακάτω Δ.Χ.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Πλευρικό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Τραχύ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82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8783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9834"/>
            <a:ext cx="12089295" cy="51981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Πότε μία ομάδα ονομάζεται ΦΥΣΙΚΗ ΟΜΑΔΑ;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δεν υπάρχει ΚΑΝΕΙΣ άλλος ήχος που να έχει τα ίδια πρόσημα στα Δ.Χ. που χαρακτηρίζουν κάποιους ήχους ως ΟΜΑΔΑ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π.χ. σε σχ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έση με το προηγούμενο παράδειγμα, δεν υπάρχει ΚΑΝΕΝΑΣ άλλος 	ήχος  που να έχει τα ίδια πρόσημα στα Δ.Χ. που χαρακτηρίζουν τα [p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t, c,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ως ομάδα.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Αφού δεν υπάρχει τέτοιος ήχος, η παραπάνω ομάδα είναι ΦΥΣΙΚΗ ΟΜΑΔΑ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11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ΑσκΗσεις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Σε ποια </a:t>
            </a:r>
            <a:r>
              <a:rPr lang="el-GR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χαρακτηριστικά (Δ.Χ.) διαφοροποιούνται οι παρακάτω φθόγγοι;</a:t>
            </a: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l] vs [r]		[f] vs [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	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[j] vs [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ʝ</a:t>
            </a:r>
            <a:r>
              <a:rPr lang="el-G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		[m] vs [p]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76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ΑσκΗσεις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457200" algn="l"/>
              </a:tabLst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Οι παρακάτω ομάδες φθόγγων αποτελούν φυσικές ομάδες ή όχι;  Αν ναι, ποια είναι τα διαφοροποιητικά  χαρακτηριστικά που τις ορίζουν;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s, z]	     [s, z,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		[f, 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s, z,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</a:p>
          <a:p>
            <a:pPr marL="0" indent="0">
              <a:buNone/>
            </a:pP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7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Φωνολογικα</a:t>
            </a:r>
            <a:r>
              <a:rPr lang="el-GR" sz="4000" dirty="0"/>
              <a:t> </a:t>
            </a:r>
            <a:r>
              <a:rPr lang="el-GR" sz="4000" dirty="0" err="1"/>
              <a:t>φαινομενα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2266122"/>
            <a:ext cx="9452113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φωνολογικά φαινόμενα περιγράφουν –και προσπαθούν να ερμηνεύσουν- την μετατροπή της υποκείμενης φωνολογικής μονάδας σε μία διαφορετική πραγμάτωση στην επιφανειακή δομή.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576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2266122"/>
            <a:ext cx="9452113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Α) Μεταβολή ορισμένων Δ.Χ. του τεμαχίου, κάτω από την επίδραση γειτονικών τεμαχίων: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Ι. Αφομοίωση: Μεταβολή ενός ή παραπάνω Δ.Χ. της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φωνολογικής μονάδας, με στόχο να μοιάσει στο περιβάλλον που προκαλεί την αλλαγή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5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2266122"/>
            <a:ext cx="9452113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Αφομοίωση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Ι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.α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Προκαταβολική: Όταν το περιβάλλον που προκαλεί 		       την αλλαγή, ακολουθεί, π.χ.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/ek/+/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enosi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enosi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I.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β. Εμμένουσα: Όταν το περιβάλλον που προκαλεί την 		      αλλαγή προηγείται, π.χ.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ton/+/topo/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79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2266122"/>
            <a:ext cx="9452113" cy="43930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Αφομοίωση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Ολική: Όταν 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γίνεται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όπως και το περιβάλλον που προκαλεί την αλλαγή, π.χ.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Στα αρχαία ελληνικά: 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sin/+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Μερική: Όταν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μοιάζει 	σε κάποια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.Χ. του περιβάλλοντος που προκαλεί την 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λλαγή: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l-GR" sz="28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l-GR" sz="28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irazi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ΉΧΟΙ ΕΝΩΝΟΝΤΑΙ ΚΑΙ ΣΧΗΜΑΤΙΖΟΥΝ ΛΕΞΕΙΣ:</a:t>
            </a:r>
          </a:p>
          <a:p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endParaRPr lang="el-GR" sz="3200" dirty="0"/>
          </a:p>
          <a:p>
            <a:pPr marL="0" indent="0">
              <a:buNone/>
            </a:pPr>
            <a:r>
              <a:rPr lang="el-GR" sz="3200" dirty="0"/>
              <a:t>ΛΙΓΕΣ μονάδες χωρίς σημασία, ενώνονται και δημιουργούν ΠΑΡΑ – ΠΑΡΑ ΠΟΛΛΕΣ μονάδες με σημασία (αρχή της Οικονομίας)</a:t>
            </a: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11204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510748"/>
            <a:ext cx="9452113" cy="51484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Α) Μεταβολή ορισμένων Δ.Χ. του τεμαχίου, κάτω από την επίδραση γειτονικών τεμαχίων: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Ανομοίωση: Μεταβολή ενός ή παραπάνω Δ.Χ. της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φωνολογικής μονάδας, με στόχο να διαφοροποιηθεί από το περιβάλλον που προκαλεί την αλλαγή: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    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ptoxos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ftoxos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]	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    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/le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p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ta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[le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f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ta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Doulos SIL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    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 ˈ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raf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l-GR" sz="2800" dirty="0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θ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ika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raf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t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ika]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Doulos SIL"/>
                <a:ea typeface="Times New Roman" panose="02020603050405020304" pitchFamily="18" charset="0"/>
              </a:rPr>
              <a:t>	    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e-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f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sa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 &gt; [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e-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ra</a:t>
            </a:r>
            <a:r>
              <a:rPr lang="en-US" sz="2800" dirty="0" err="1">
                <a:solidFill>
                  <a:srgbClr val="FF0000"/>
                </a:solidFill>
                <a:latin typeface="Doulos SIL"/>
                <a:ea typeface="Calibri" panose="020F0502020204030204" pitchFamily="34" charset="0"/>
              </a:rPr>
              <a:t>p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sa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09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510748"/>
            <a:ext cx="9452113" cy="51484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Α) Μεταβολή ορισμένων Δ.Χ. του τεμαχίου, κάτω από την επίδραση γειτονικών τεμαχίων: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 Εξασθένηση: Όταν ένα τεμάχιο αλλάζει κάποιο Δ.Χ. 	του, για να μετατραπεί σε έναν ήχο με λιγότερη ισχύ (δηλ. 	να κατέβει στην κλίμακα ισχύος).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romeos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romjos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li/ + /a/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lja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axla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/a/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axladja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leodari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ljodari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xjon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403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053548"/>
            <a:ext cx="9452113" cy="58044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Μεταβολή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κληρου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τεμαχίου: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Ι. Αποβολή: Όταν ολόκληρη η υποκείμενη φωνολογική 	μονάδα ΔΕΝ πραγματώνεται στην επιφανειακή δομή 	(συνήθως εξαιτίας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φωνοτακτικών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περιορισμών):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ta/ 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/to/+/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aniksa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/mu/+/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anikses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/mu/+/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ormikses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/to/+/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4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400" dirty="0">
                <a:latin typeface="Doulos SIL"/>
                <a:ea typeface="Calibri" panose="020F0502020204030204" pitchFamily="34" charset="0"/>
              </a:rPr>
              <a:t>es/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/mu/+/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ipes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/mu/+/e</a:t>
            </a:r>
            <a:r>
              <a:rPr lang="el-GR" sz="24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oses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/me/+o</a:t>
            </a:r>
            <a:r>
              <a:rPr lang="el-GR" sz="24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400" dirty="0" err="1">
                <a:effectLst/>
                <a:latin typeface="Doulos SIL"/>
                <a:ea typeface="Calibri" panose="020F0502020204030204" pitchFamily="34" charset="0"/>
              </a:rPr>
              <a:t>iɣises</a:t>
            </a:r>
            <a:r>
              <a:rPr lang="en-US" sz="2400" dirty="0">
                <a:effectLst/>
                <a:latin typeface="Doulos SIL"/>
                <a:ea typeface="Calibri" panose="020F0502020204030204" pitchFamily="34" charset="0"/>
              </a:rPr>
              <a:t>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/me/+/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4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400" dirty="0">
                <a:effectLst/>
                <a:latin typeface="Doulos SIL"/>
                <a:ea typeface="Calibri" panose="020F0502020204030204" pitchFamily="34" charset="0"/>
              </a:rPr>
              <a:t>es/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340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699590"/>
            <a:ext cx="9452113" cy="51584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Μεταβολή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κληρου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τεμαχίου: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Ι. Αποβολή: Όταν ολόκληρη η υποκείμενη φωνολογική 	μονάδα ΔΕΝ πραγματώνεται στην επιφανειακή δομή 	(συνήθως εξαιτίας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φωνοτακτικών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περιορισμών):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 </a:t>
            </a:r>
            <a:r>
              <a:rPr lang="el-GR" sz="2800" dirty="0" err="1">
                <a:effectLst/>
                <a:latin typeface="Doulos SIL"/>
                <a:ea typeface="Calibri" panose="020F0502020204030204" pitchFamily="34" charset="0"/>
              </a:rPr>
              <a:t>ð</a:t>
            </a:r>
            <a:r>
              <a:rPr lang="en-US" sz="2800" dirty="0" err="1">
                <a:effectLst/>
                <a:latin typeface="Doulos SIL"/>
                <a:ea typeface="Calibri" panose="020F0502020204030204" pitchFamily="34" charset="0"/>
              </a:rPr>
              <a:t>en</a:t>
            </a:r>
            <a:r>
              <a:rPr lang="en-US" sz="2800" dirty="0">
                <a:effectLst/>
                <a:latin typeface="Doulos SIL"/>
                <a:ea typeface="Calibri" panose="020F0502020204030204" pitchFamily="34" charset="0"/>
              </a:rPr>
              <a:t>/ + /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θ</a:t>
            </a:r>
            <a:r>
              <a:rPr lang="en-US" sz="2800" dirty="0" err="1">
                <a:latin typeface="Doulos SIL"/>
                <a:ea typeface="Calibri" panose="020F0502020204030204" pitchFamily="34" charset="0"/>
              </a:rPr>
              <a:t>elo</a:t>
            </a:r>
            <a:r>
              <a:rPr lang="en-US" sz="2800" dirty="0">
                <a:latin typeface="Doulos SIL"/>
                <a:ea typeface="Calibri" panose="020F0502020204030204" pitchFamily="34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Doulos SIL"/>
                <a:ea typeface="Times New Roman" panose="02020603050405020304" pitchFamily="18" charset="0"/>
              </a:rPr>
              <a:t>	/tin/ + /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fero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Doulos SIL"/>
                <a:ea typeface="Times New Roman" panose="02020603050405020304" pitchFamily="18" charset="0"/>
              </a:rPr>
              <a:t>	/tin + /</a:t>
            </a:r>
            <a:r>
              <a:rPr lang="en-US" sz="2800" dirty="0" err="1">
                <a:latin typeface="Doulos SIL"/>
                <a:ea typeface="Times New Roman" panose="02020603050405020304" pitchFamily="18" charset="0"/>
              </a:rPr>
              <a:t>skeftome</a:t>
            </a:r>
            <a:r>
              <a:rPr lang="en-US" sz="2800" dirty="0">
                <a:latin typeface="Doulos SIL"/>
                <a:ea typeface="Times New Roman" panose="02020603050405020304" pitchFamily="18" charset="0"/>
              </a:rPr>
              <a:t>/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695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30" y="1431234"/>
            <a:ext cx="9452113" cy="54267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Μεταβολή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κληρου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τεμαχίου: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Ανάπτυξη: Όταν ολόκληρη φωνολογική , η οποία ΔΕΝ 	μονάδα υπάρχει 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βαθειά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δομή, πραγματώνεται στην 	επιφανειακή δομή 	(συνήθως εξαιτίας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φωνοτακτικών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περιορισμών):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400" dirty="0">
                <a:effectLst/>
                <a:latin typeface="Doulos SIL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Doulos SIL"/>
                <a:ea typeface="Calibri" panose="020F0502020204030204" pitchFamily="34" charset="0"/>
              </a:rPr>
              <a:t>a</a:t>
            </a:r>
            <a:r>
              <a:rPr lang="en-US" sz="2400" dirty="0" err="1">
                <a:effectLst/>
                <a:latin typeface="Doulos SIL"/>
                <a:ea typeface="Calibri" panose="020F0502020204030204" pitchFamily="34" charset="0"/>
              </a:rPr>
              <a:t>ɣapa</a:t>
            </a:r>
            <a:r>
              <a:rPr lang="en-US" sz="2400" dirty="0">
                <a:effectLst/>
                <a:latin typeface="Doulos SIL"/>
                <a:ea typeface="Calibri" panose="020F0502020204030204" pitchFamily="34" charset="0"/>
              </a:rPr>
              <a:t>-a/ &gt; [</a:t>
            </a:r>
            <a:r>
              <a:rPr lang="en-US" sz="2400" dirty="0" err="1">
                <a:effectLst/>
                <a:latin typeface="Doulos SIL"/>
                <a:ea typeface="Calibri" panose="020F0502020204030204" pitchFamily="34" charset="0"/>
              </a:rPr>
              <a:t>aɣapaɣa</a:t>
            </a:r>
            <a:r>
              <a:rPr lang="en-US" sz="2400" dirty="0">
                <a:effectLst/>
                <a:latin typeface="Doulos SIL"/>
                <a:ea typeface="Calibri" panose="020F0502020204030204" pitchFamily="34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</a:t>
            </a:r>
            <a:r>
              <a:rPr lang="el-GR" sz="2400" dirty="0">
                <a:latin typeface="Doulos SIL"/>
                <a:ea typeface="Times New Roman" panose="02020603050405020304" pitchFamily="18" charset="0"/>
              </a:rPr>
              <a:t>θ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elun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l-GR" sz="2400" dirty="0">
                <a:latin typeface="Doulos SIL"/>
                <a:ea typeface="Times New Roman" panose="02020603050405020304" pitchFamily="18" charset="0"/>
              </a:rPr>
              <a:t>θ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elune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/ton/+/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vlepo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tonevlepo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kapnos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/ &gt; [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kapinos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Doulos SIL"/>
                <a:ea typeface="Times New Roman" panose="02020603050405020304" pitchFamily="18" charset="0"/>
              </a:rPr>
              <a:t>	/pes/+/mu/ &gt; [</a:t>
            </a:r>
            <a:r>
              <a:rPr lang="en-US" sz="2400" dirty="0" err="1">
                <a:latin typeface="Doulos SIL"/>
                <a:ea typeface="Times New Roman" panose="02020603050405020304" pitchFamily="18" charset="0"/>
              </a:rPr>
              <a:t>pesemu</a:t>
            </a:r>
            <a:r>
              <a:rPr lang="en-US" sz="2400" dirty="0">
                <a:latin typeface="Doulos SIL"/>
                <a:ea typeface="Times New Roman" panose="02020603050405020304" pitchFamily="18" charset="0"/>
              </a:rPr>
              <a:t>]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368B3-C43B-AB42-9D51-095DBED7DBB9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0864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Τυπολογια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452113" cy="54267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Μεταβολή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κληρου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τεμαχίου: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Ι. Συνάρθρωση: Όταν δύο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τεμαχιακές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φωνολογικές 	μονάδες που υπάρχουν στη βαθιά δομή, πραγματώνονται 	στην 	επιφανειακή δομή ως μια. Αυτό το ένα τεμάχιο της 	επιφανειακής δομής έχει Δ.Χ. ΚΑΙ από τις δύο 	υποκείμενες φωνολογικές μονάδες: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li/ + /a/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lja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(ΕΞΑΣΘΕΝΗΣΗ)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  &gt;  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l-GR" sz="2800" dirty="0">
                <a:effectLst/>
                <a:latin typeface="Doulos SIL"/>
                <a:ea typeface="Calibri" panose="020F0502020204030204" pitchFamily="34" charset="0"/>
              </a:rPr>
              <a:t>ˈ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ʎ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a]    (</a:t>
            </a:r>
            <a:r>
              <a:rPr lang="el-G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ΣΥΝΑΡΘΡΩΣΗ)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l-G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368B3-C43B-AB42-9D51-095DBED7DBB9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Doulos SIL"/>
                <a:ea typeface="Calibri" panose="020F0502020204030204" pitchFamily="34" charset="0"/>
              </a:rPr>
              <a:t>ɣ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1020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ΑΛΗΛΛΟΥΧΙΑ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790044" cy="54267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Από τη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βαθειά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δομή ως την επιφανειακή δομή, μπορεί να πραγματωθούν παραπάνω από ένα φωνολογικά φαινόμενα: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ljo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 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(ΕΞΑΣΘΕΝΗΣΗ)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ljo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  &gt;   [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ʎ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 	(</a:t>
            </a:r>
            <a:r>
              <a:rPr lang="el-G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ΣΥΝΑΡΘΡΩΣΗ)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el-G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[to</a:t>
            </a:r>
            <a:r>
              <a:rPr lang="el-GR" sz="2800" dirty="0" err="1"/>
              <a:t>ŋ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ΑΦΟΜΟΙΩΣΕΙΣ)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[to</a:t>
            </a:r>
            <a:r>
              <a:rPr lang="el-GR" sz="2800" dirty="0" err="1"/>
              <a:t>ŋ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&gt; [to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(ΑΠΟΚΟΠΗ)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 +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ker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o/ &gt; [to</a:t>
            </a:r>
            <a:r>
              <a:rPr lang="el-GR" sz="2800" dirty="0" err="1"/>
              <a:t>ŋ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ΑΦΟΜΟΙΩΣΕΙΣ)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[to</a:t>
            </a:r>
            <a:r>
              <a:rPr lang="el-GR" sz="2800" dirty="0" err="1"/>
              <a:t>ŋ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&gt; [to</a:t>
            </a:r>
            <a:r>
              <a:rPr lang="el-GR" sz="2800" dirty="0" err="1"/>
              <a:t>ŋ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		(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ΑΦΟΜΟΙΩΣΗ κλειστού)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[to</a:t>
            </a:r>
            <a:r>
              <a:rPr lang="el-GR" sz="2800" dirty="0" err="1"/>
              <a:t>ŋ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&gt; [to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(ΑΠΟΚΟΠΗ)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0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ΑΛΗΛΛΟΥΧΙΑ </a:t>
            </a:r>
            <a:r>
              <a:rPr lang="el-GR" sz="4000" dirty="0" err="1"/>
              <a:t>Φωνολογικων</a:t>
            </a:r>
            <a:r>
              <a:rPr lang="el-GR" sz="4000" dirty="0"/>
              <a:t> φαινόμενων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452113" cy="54267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Σημαντικ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 σειρά των φωνολογικών φαινομένων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Ποιο προηγείται (ώστε το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εξαγώμενο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του πρώτου 	φαινομένου να γίνεται το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εισαγώμενο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(δηλ. «να  	τροφοδοτεί») του επόμενου φαινομένου;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ton/ +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ker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o/ &gt; [to</a:t>
            </a:r>
            <a:r>
              <a:rPr lang="el-GR" sz="2800" dirty="0" err="1"/>
              <a:t>ŋ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[to</a:t>
            </a:r>
            <a:r>
              <a:rPr lang="el-GR" sz="2800" dirty="0" err="1"/>
              <a:t>ŋ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&gt; [to</a:t>
            </a:r>
            <a:r>
              <a:rPr lang="el-GR" sz="2800" dirty="0" err="1"/>
              <a:t>ŋ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[to</a:t>
            </a:r>
            <a:r>
              <a:rPr lang="el-GR" sz="2800" dirty="0" err="1"/>
              <a:t>ŋ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&gt; [to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dirty="0">
                <a:latin typeface="Doulos SIL"/>
                <a:ea typeface="Calibri" panose="020F0502020204030204" pitchFamily="34" charset="0"/>
              </a:rPr>
              <a:t>ˈ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023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292087"/>
            <a:ext cx="9452113" cy="54267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Αλγόριθμος/εξίσωση που αναπαριστά με σύμβολα τι αλλάζει, πώς αλλάζει, και για ποιο λόγο: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Α 	&gt;	Β 	</a:t>
            </a:r>
            <a:r>
              <a:rPr lang="el-GR" sz="2800">
                <a:latin typeface="Times New Roman" panose="02020603050405020304" pitchFamily="18" charset="0"/>
                <a:ea typeface="Times New Roman" panose="02020603050405020304" pitchFamily="18" charset="0"/>
              </a:rPr>
              <a:t>/     Γ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Α: Η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στη Βαθιά Δομή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Β: οι αλλαγές που παθαίνει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Γ: το περιβάλλον που προκαλεί την αλλαγή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56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99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ΉΧΟΙ ΕΝΩΝΟΝΤΑΙ ΚΑΙ ΣΧΗΜΑΤΙΖΟΥΝ ΛΕΞΕΙΣ:</a:t>
            </a:r>
          </a:p>
          <a:p>
            <a:r>
              <a:rPr lang="el-GR" sz="3200" dirty="0"/>
              <a:t>Μονάδες ΧΩΡΙΣ σημασία, ενώνονται και δημιουργούν μονάδες με σημασία</a:t>
            </a:r>
          </a:p>
          <a:p>
            <a:endParaRPr lang="el-GR" sz="3200" dirty="0"/>
          </a:p>
          <a:p>
            <a:pPr marL="0" indent="0">
              <a:buNone/>
            </a:pPr>
            <a:r>
              <a:rPr lang="el-GR" sz="3200" dirty="0"/>
              <a:t>ΛΙΓΕΣ μονάδες χωρίς σημασία, ενώνονται και δημιουργούν ΠΑΡΑ – ΠΑΡΑ ΠΟΛΛΕΣ μονάδες με σημασία (αρχή της Οικονομίας)</a:t>
            </a:r>
          </a:p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200" b="1" dirty="0"/>
              <a:t>Προϋπόθεση: </a:t>
            </a:r>
            <a:r>
              <a:rPr lang="el-GR" sz="3200" dirty="0"/>
              <a:t>ΟΛΕΣ οι μονάδες/ήχοι να μπορούν να συνδυαστούν με ΟΛΕΣ τις υπόλοιπες μονάδες/ήχους</a:t>
            </a:r>
          </a:p>
        </p:txBody>
      </p:sp>
    </p:spTree>
    <p:extLst>
      <p:ext uri="{BB962C8B-B14F-4D97-AF65-F5344CB8AC3E}">
        <p14:creationId xmlns:p14="http://schemas.microsoft.com/office/powerpoint/2010/main" val="38297034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&gt;   	Β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[+ Ηχηρό]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3751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opo/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&gt;   	Β              /    Γ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+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  <a:r>
              <a:rPr lang="el-GR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- Πλευρικό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[+ Ηχηρό]	</a:t>
            </a:r>
            <a:r>
              <a:rPr lang="el-GR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+ Πρόσθιο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endParaRPr lang="el-GR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- Οπίσθιο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ή αγκύλη 6">
            <a:extLst>
              <a:ext uri="{FF2B5EF4-FFF2-40B4-BE49-F238E27FC236}">
                <a16:creationId xmlns:a16="http://schemas.microsoft.com/office/drawing/2014/main" id="{3DC0757F-54FD-47B4-0F5B-2C25E73D2075}"/>
              </a:ext>
            </a:extLst>
          </p:cNvPr>
          <p:cNvSpPr/>
          <p:nvPr/>
        </p:nvSpPr>
        <p:spPr>
          <a:xfrm>
            <a:off x="7167772" y="1798980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B865D8D1-D993-ADD1-5D48-CEFB3725ED00}"/>
              </a:ext>
            </a:extLst>
          </p:cNvPr>
          <p:cNvSpPr/>
          <p:nvPr/>
        </p:nvSpPr>
        <p:spPr>
          <a:xfrm>
            <a:off x="9448800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4952C6F-D098-DC9B-6B7E-918E3E1C501D}"/>
              </a:ext>
            </a:extLst>
          </p:cNvPr>
          <p:cNvCxnSpPr/>
          <p:nvPr/>
        </p:nvCxnSpPr>
        <p:spPr>
          <a:xfrm flipH="1">
            <a:off x="6539948" y="1798980"/>
            <a:ext cx="516835" cy="4989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45A3B55-923A-B8A1-793C-0FB89621E715}"/>
              </a:ext>
            </a:extLst>
          </p:cNvPr>
          <p:cNvCxnSpPr/>
          <p:nvPr/>
        </p:nvCxnSpPr>
        <p:spPr>
          <a:xfrm>
            <a:off x="10137913" y="6619461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4324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2665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9938865" cy="60728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+ 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 B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Ηχηρό		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3767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9148"/>
            <a:ext cx="10058400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ΦΩΝΟΛΟΓΙΚΩΝ ΦΑΙΝΟΜΕΝΩΝ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39" y="785191"/>
            <a:ext cx="10256918" cy="60728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 +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&gt;   	Β              /    	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		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		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Αντηχητικό						-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Ρινικό							-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		-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		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Πρόσθιο							+ Πρόσθιο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endParaRPr lang="el-GR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Οπίσθιο							- Οπίσθιο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898374" y="1798982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ή αγκύλη 6">
            <a:extLst>
              <a:ext uri="{FF2B5EF4-FFF2-40B4-BE49-F238E27FC236}">
                <a16:creationId xmlns:a16="http://schemas.microsoft.com/office/drawing/2014/main" id="{3DC0757F-54FD-47B4-0F5B-2C25E73D2075}"/>
              </a:ext>
            </a:extLst>
          </p:cNvPr>
          <p:cNvSpPr/>
          <p:nvPr/>
        </p:nvSpPr>
        <p:spPr>
          <a:xfrm>
            <a:off x="8917056" y="1729409"/>
            <a:ext cx="278296" cy="498944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B865D8D1-D993-ADD1-5D48-CEFB3725ED00}"/>
              </a:ext>
            </a:extLst>
          </p:cNvPr>
          <p:cNvSpPr/>
          <p:nvPr/>
        </p:nvSpPr>
        <p:spPr>
          <a:xfrm>
            <a:off x="11241156" y="1798979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4336774" y="1798980"/>
            <a:ext cx="327992" cy="4989443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4952C6F-D098-DC9B-6B7E-918E3E1C501D}"/>
              </a:ext>
            </a:extLst>
          </p:cNvPr>
          <p:cNvCxnSpPr/>
          <p:nvPr/>
        </p:nvCxnSpPr>
        <p:spPr>
          <a:xfrm flipH="1">
            <a:off x="7171347" y="1798979"/>
            <a:ext cx="516835" cy="4989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45A3B55-923A-B8A1-793C-0FB89621E715}"/>
              </a:ext>
            </a:extLst>
          </p:cNvPr>
          <p:cNvCxnSpPr/>
          <p:nvPr/>
        </p:nvCxnSpPr>
        <p:spPr>
          <a:xfrm>
            <a:off x="7603435" y="6609522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891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139148"/>
            <a:ext cx="11549269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ΕΝΌΣ ΦΩΝΟΛΟΓΙΚΟΥ ΦΑΙΝΟΜΕΝΟΥ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785191"/>
            <a:ext cx="11290851" cy="6072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/ton/+/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 +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/ton/+/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113182" y="2166730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3412435" y="2166730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1142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139148"/>
            <a:ext cx="11549269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/>
              <a:t>ΑΝΑΠΑΡΑΣΤΑΣΗ ΕΝΌΣ ΦΩΝΟΛΟΓΙΚΟΥ ΦΑΙΝΟΜΕΝΟΥ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785191"/>
            <a:ext cx="11290851" cy="60728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/ton/+/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 + 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/ton/+/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A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[+ Ηχηρό]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113182" y="2166730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3412435" y="2166730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343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48"/>
            <a:ext cx="12191999" cy="78519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/>
              <a:t>ΑΝΑΠΑΡΑΣΤΑΣΗ ΕΝΌΣ ΦΩΝΟΛΟΓΙΚΟΥ ΦΑΙΝΟΜΕΝΟΥ ΣΕ ΜΙΑ </a:t>
            </a:r>
            <a:r>
              <a:rPr lang="el-GR" sz="3600" dirty="0" err="1"/>
              <a:t>ΟΛΟκλΗΡΗ</a:t>
            </a:r>
            <a:r>
              <a:rPr lang="el-GR" sz="3600" dirty="0"/>
              <a:t> ΦΥΣΙΚΗ ΟΜΑΔΑ ΦΩΝΟΛΟΓΙΚΩΝ ΜΟΝΑΔΩΝ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6" y="914400"/>
            <a:ext cx="11290851" cy="5874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μμένουσα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μερική αφομοίωση των άηχων κλειστών συμφώνων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/ton/+/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tom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 + 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&gt; [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ton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/ton/+/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/&gt;[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&gt; 	Β                   /		        Γ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Συλλαβικό						- Συλλαβικό 		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+ Συμφωνικό					+ Συμφωνικό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Αντηχητικό					+ Αντηχητικό 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Ρινικό						+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Πλευρικό						- Πλευρικό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	    		        		 	-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Άφεση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Ηχηρό		     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[+ Ηχηρό] 		+ Ηχηρό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Εξακολουθητικό				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- Τραχύ						- Τραχύ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+ Πρόσθιο		        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							+ 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				- Οπίσθιο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Αριστερή αγκύλη 5">
            <a:extLst>
              <a:ext uri="{FF2B5EF4-FFF2-40B4-BE49-F238E27FC236}">
                <a16:creationId xmlns:a16="http://schemas.microsoft.com/office/drawing/2014/main" id="{81D6A590-BF97-8862-7F74-6775B60E22BA}"/>
              </a:ext>
            </a:extLst>
          </p:cNvPr>
          <p:cNvSpPr/>
          <p:nvPr/>
        </p:nvSpPr>
        <p:spPr>
          <a:xfrm>
            <a:off x="1113182" y="2166730"/>
            <a:ext cx="278296" cy="3776870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εξιά αγκύλη 8">
            <a:extLst>
              <a:ext uri="{FF2B5EF4-FFF2-40B4-BE49-F238E27FC236}">
                <a16:creationId xmlns:a16="http://schemas.microsoft.com/office/drawing/2014/main" id="{EA7AA1E9-C581-87A0-CB62-387DFCB7FFC0}"/>
              </a:ext>
            </a:extLst>
          </p:cNvPr>
          <p:cNvSpPr/>
          <p:nvPr/>
        </p:nvSpPr>
        <p:spPr>
          <a:xfrm>
            <a:off x="3412435" y="2166730"/>
            <a:ext cx="327992" cy="377687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EC857220-BDB5-CC2E-E958-ECA84D37A252}"/>
              </a:ext>
            </a:extLst>
          </p:cNvPr>
          <p:cNvCxnSpPr>
            <a:cxnSpLocks/>
          </p:cNvCxnSpPr>
          <p:nvPr/>
        </p:nvCxnSpPr>
        <p:spPr>
          <a:xfrm flipH="1">
            <a:off x="6539948" y="2166730"/>
            <a:ext cx="556591" cy="4621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Αριστερή αγκύλη 4">
            <a:extLst>
              <a:ext uri="{FF2B5EF4-FFF2-40B4-BE49-F238E27FC236}">
                <a16:creationId xmlns:a16="http://schemas.microsoft.com/office/drawing/2014/main" id="{19009C8E-D37F-F679-875F-62372F370105}"/>
              </a:ext>
            </a:extLst>
          </p:cNvPr>
          <p:cNvSpPr/>
          <p:nvPr/>
        </p:nvSpPr>
        <p:spPr>
          <a:xfrm>
            <a:off x="7277100" y="2166730"/>
            <a:ext cx="278296" cy="4621693"/>
          </a:xfrm>
          <a:prstGeom prst="lef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ά αγκύλη 7">
            <a:extLst>
              <a:ext uri="{FF2B5EF4-FFF2-40B4-BE49-F238E27FC236}">
                <a16:creationId xmlns:a16="http://schemas.microsoft.com/office/drawing/2014/main" id="{FA06438A-3508-91E2-F799-6456183A3976}"/>
              </a:ext>
            </a:extLst>
          </p:cNvPr>
          <p:cNvSpPr/>
          <p:nvPr/>
        </p:nvSpPr>
        <p:spPr>
          <a:xfrm>
            <a:off x="9358518" y="2170043"/>
            <a:ext cx="327992" cy="4618380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8D1D0D2D-2614-E87D-A21D-A7A88CC8FA3D}"/>
              </a:ext>
            </a:extLst>
          </p:cNvPr>
          <p:cNvCxnSpPr/>
          <p:nvPr/>
        </p:nvCxnSpPr>
        <p:spPr>
          <a:xfrm>
            <a:off x="9919253" y="6589643"/>
            <a:ext cx="9842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5A217E-1246-BB44-8765-214DD0B9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11817626" cy="54903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Απαρχες</a:t>
            </a:r>
            <a:r>
              <a:rPr lang="el-GR" dirty="0"/>
              <a:t> της </a:t>
            </a:r>
            <a:r>
              <a:rPr lang="el-GR" dirty="0" err="1"/>
              <a:t>συγχρονησ</a:t>
            </a:r>
            <a:r>
              <a:rPr lang="el-GR" dirty="0"/>
              <a:t> ΦΩΝΟΛΟΓΙΑΣ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33852E-B822-7540-8434-FE731AE0E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1431235"/>
            <a:ext cx="11309131" cy="5426765"/>
          </a:xfrm>
        </p:spPr>
        <p:txBody>
          <a:bodyPr>
            <a:normAutofit/>
          </a:bodyPr>
          <a:lstStyle/>
          <a:p>
            <a:r>
              <a:rPr lang="el-GR" sz="3200" dirty="0"/>
              <a:t>ΠΡΩΤΗ ΥΠΟΘΕΣΗ των απαρχών της Φωνολογίας:</a:t>
            </a:r>
          </a:p>
          <a:p>
            <a:endParaRPr lang="el-GR" sz="3200" dirty="0"/>
          </a:p>
          <a:p>
            <a:r>
              <a:rPr lang="el-GR" sz="3200" dirty="0"/>
              <a:t>ΟΛΟΙ οι ήχοι που παράγει ένας φυσικός ομιλητής, ενώνονται με όλους τους υπόλοιπους ήχους, ως εφαρμογή της αρχής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755434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AC9B98-69F4-0F43-85CD-511039E83B72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699</TotalTime>
  <Words>5917</Words>
  <Application>Microsoft Macintosh PowerPoint</Application>
  <PresentationFormat>Ευρεία οθόνη</PresentationFormat>
  <Paragraphs>683</Paragraphs>
  <Slides>87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87</vt:i4>
      </vt:variant>
    </vt:vector>
  </HeadingPairs>
  <TitlesOfParts>
    <vt:vector size="98" baseType="lpstr">
      <vt:lpstr>Arial</vt:lpstr>
      <vt:lpstr>Calibri</vt:lpstr>
      <vt:lpstr>Cambria</vt:lpstr>
      <vt:lpstr>Cambria Math</vt:lpstr>
      <vt:lpstr>Doulos SIL</vt:lpstr>
      <vt:lpstr>Rockwell</vt:lpstr>
      <vt:lpstr>Rockwell Condensed</vt:lpstr>
      <vt:lpstr>Rockwell Extra Bold</vt:lpstr>
      <vt:lpstr>Times New Roman</vt:lpstr>
      <vt:lpstr>Wingdings</vt:lpstr>
      <vt:lpstr>Ξυλογραφία</vt:lpstr>
      <vt:lpstr>Φωνολογια : Εισαγωγή</vt:lpstr>
      <vt:lpstr>ΙΔΙΑΙΤΕΡΑ ΧΑΡΑΚΤΗΡΙΣΤΙΚΑ της –ΚΆΘΕ- ΓΛΩΣΣΑΣ</vt:lpstr>
      <vt:lpstr>ΙΔΙΑΙΤΕΡΑ ΧΑΡΑΚΤΗΡΙΣΤΙΚΑ της –ΚΆΘΕ- ΓΛΩΣΣΑΣ</vt:lpstr>
      <vt:lpstr>ΙΔΙΑΙΤΕΡΑ ΧΑΡΑΚΤΗΡΙΣΤΙΚΑ της –ΚΆΘΕ- ΓΛΩΣΣΑΣ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Απαρχες της συγχρονησ ΦΩΝΟΛΟΓΙΑΣ</vt:lpstr>
      <vt:lpstr>Ορισμοσ φωνολογικών μονάδων</vt:lpstr>
      <vt:lpstr>Λειτουργίες Φθογγων</vt:lpstr>
      <vt:lpstr>Λειτουργίες Φθογγων</vt:lpstr>
      <vt:lpstr>Ορισμοσ φωνολογικών μονάδων</vt:lpstr>
      <vt:lpstr>Ορισμοσ φωνολογικών μονάδων</vt:lpstr>
      <vt:lpstr>Ορισμοσ φωνολογικών μονάδων</vt:lpstr>
      <vt:lpstr>Ορισμοσ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Μέθοδοι προσδιορισμού φωνολογικών μονάδων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ΑσκΗσεις</vt:lpstr>
      <vt:lpstr>ΑσκΗσεις</vt:lpstr>
      <vt:lpstr>Φωνολογικα φαινομενα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Τυπολογια Φωνολογικων φαινόμενων</vt:lpstr>
      <vt:lpstr>ΑΛΗΛΛΟΥΧΙΑ Φωνολογικων φαινόμενων</vt:lpstr>
      <vt:lpstr>ΑΛΗΛΛΟΥΧΙΑ Φωνολογικων φαινόμενων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ΦΩΝΟΛΟΓΙΚΩΝ ΦΑΙΝΟΜΕΝΩΝ</vt:lpstr>
      <vt:lpstr>ΑΝΑΠΑΡΑΣΤΑΣΗ ΕΝΌΣ ΦΩΝΟΛΟΓΙΚΟΥ ΦΑΙΝΟΜΕΝΟΥ</vt:lpstr>
      <vt:lpstr>ΑΝΑΠΑΡΑΣΤΑΣΗ ΕΝΌΣ ΦΩΝΟΛΟΓΙΚΟΥ ΦΑΙΝΟΜΕΝΟΥ</vt:lpstr>
      <vt:lpstr>ΑΝΑΠΑΡΑΣΤΑΣΗ ΕΝΌΣ ΦΩΝΟΛΟΓΙΚΟΥ ΦΑΙΝΟΜΕΝΟΥ ΣΕ ΜΙΑ ΟΛΟκλΗΡΗ ΦΥΣΙΚΗ ΟΜΑΔΑ ΦΩΝΟΛΟΓΙΚΩΝ ΜΟΝΑΔΩΝ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Φωνητική - Φωνολογια</dc:title>
  <dc:creator>Παπαζαχαρίου Δημήτρης</dc:creator>
  <cp:lastModifiedBy>Dimitris Papazachariou</cp:lastModifiedBy>
  <cp:revision>23</cp:revision>
  <dcterms:created xsi:type="dcterms:W3CDTF">2021-11-18T06:34:58Z</dcterms:created>
  <dcterms:modified xsi:type="dcterms:W3CDTF">2023-12-21T17:42:01Z</dcterms:modified>
</cp:coreProperties>
</file>