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70" r:id="rId4"/>
    <p:sldId id="271" r:id="rId5"/>
    <p:sldId id="264" r:id="rId6"/>
    <p:sldId id="272" r:id="rId7"/>
    <p:sldId id="273" r:id="rId8"/>
    <p:sldId id="274" r:id="rId9"/>
    <p:sldId id="275" r:id="rId10"/>
    <p:sldId id="276" r:id="rId11"/>
    <p:sldId id="265" r:id="rId12"/>
    <p:sldId id="277" r:id="rId13"/>
    <p:sldId id="278" r:id="rId14"/>
    <p:sldId id="279" r:id="rId15"/>
    <p:sldId id="283" r:id="rId16"/>
    <p:sldId id="280" r:id="rId17"/>
    <p:sldId id="281" r:id="rId18"/>
    <p:sldId id="282" r:id="rId19"/>
    <p:sldId id="284" r:id="rId20"/>
    <p:sldId id="285" r:id="rId21"/>
    <p:sldId id="287" r:id="rId22"/>
    <p:sldId id="286" r:id="rId23"/>
    <p:sldId id="258" r:id="rId24"/>
    <p:sldId id="288" r:id="rId25"/>
    <p:sldId id="289" r:id="rId26"/>
    <p:sldId id="293" r:id="rId27"/>
    <p:sldId id="290" r:id="rId28"/>
    <p:sldId id="294" r:id="rId29"/>
    <p:sldId id="291" r:id="rId30"/>
    <p:sldId id="295" r:id="rId31"/>
    <p:sldId id="292"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13" r:id="rId46"/>
    <p:sldId id="309" r:id="rId47"/>
    <p:sldId id="310" r:id="rId48"/>
    <p:sldId id="311" r:id="rId49"/>
    <p:sldId id="312" r:id="rId50"/>
    <p:sldId id="314" r:id="rId51"/>
    <p:sldId id="315" r:id="rId52"/>
    <p:sldId id="316" r:id="rId53"/>
    <p:sldId id="317" r:id="rId54"/>
    <p:sldId id="318" r:id="rId55"/>
    <p:sldId id="319" r:id="rId56"/>
    <p:sldId id="320"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snapToObjects="1">
      <p:cViewPr varScale="1">
        <p:scale>
          <a:sx n="104" d="100"/>
          <a:sy n="104" d="100"/>
        </p:scale>
        <p:origin x="232" y="7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10/5/23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p:cNvSpPr>
            <a:spLocks noGrp="1"/>
          </p:cNvSpPr>
          <p:nvPr>
            <p:ph type="dt" sz="half" idx="10"/>
          </p:nvPr>
        </p:nvSpPr>
        <p:spPr/>
        <p:txBody>
          <a:bodyPr/>
          <a:lstStyle/>
          <a:p>
            <a:fld id="{87157CC2-0FC8-4686-B024-99790E0F5162}" type="datetimeFigureOut">
              <a:rPr lang="en-US" smtClean="0"/>
              <a:t>10/5/23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10/5/23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10/5/23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10/5/23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10/5/23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10/5/23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10/5/23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l-GR"/>
              <a:t>Κάντε κλικ για να επεξεργαστείτε τον τίτλο υποδείγματος</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10/5/23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A16AA21-1863-4931-97CB-99D0A168701B}" type="datetimeFigureOut">
              <a:rPr lang="en-US" smtClean="0"/>
              <a:t>10/5/23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a:t>Κάντε κλικ για να επεξεργαστείτε τον τίτλο υποδείγματος</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72C379-9A7C-4C87-A116-CBE9F58B04C5}" type="datetimeFigureOut">
              <a:rPr lang="en-US" smtClean="0"/>
              <a:t>10/5/23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10/5/23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211698-0190-3742-9191-8A6BA2A82500}"/>
              </a:ext>
            </a:extLst>
          </p:cNvPr>
          <p:cNvSpPr>
            <a:spLocks noGrp="1"/>
          </p:cNvSpPr>
          <p:nvPr>
            <p:ph type="ctrTitle"/>
          </p:nvPr>
        </p:nvSpPr>
        <p:spPr/>
        <p:txBody>
          <a:bodyPr/>
          <a:lstStyle/>
          <a:p>
            <a:r>
              <a:rPr lang="el-GR" sz="5400" dirty="0" err="1"/>
              <a:t>ΦωνΗΤΙΚΗ</a:t>
            </a:r>
            <a:r>
              <a:rPr lang="en-US" sz="5400" dirty="0"/>
              <a:t> : </a:t>
            </a:r>
            <a:r>
              <a:rPr lang="el-GR" sz="5400" dirty="0"/>
              <a:t>Εισαγωγή</a:t>
            </a:r>
          </a:p>
        </p:txBody>
      </p:sp>
      <p:sp>
        <p:nvSpPr>
          <p:cNvPr id="3" name="Υπότιτλος 2">
            <a:extLst>
              <a:ext uri="{FF2B5EF4-FFF2-40B4-BE49-F238E27FC236}">
                <a16:creationId xmlns:a16="http://schemas.microsoft.com/office/drawing/2014/main" id="{C483C5DE-B52D-AF4E-A82E-D4D335379A04}"/>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787999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4210249" y="434936"/>
            <a:ext cx="4044769" cy="881713"/>
          </a:xfrm>
        </p:spPr>
        <p:txBody>
          <a:bodyPr/>
          <a:lstStyle/>
          <a:p>
            <a:r>
              <a:rPr lang="el-GR" dirty="0"/>
              <a:t>ΦΩΝΗΤΙΚΗ</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chor="ctr">
            <a:normAutofit lnSpcReduction="10000"/>
          </a:bodyPr>
          <a:lstStyle/>
          <a:p>
            <a:pPr algn="just">
              <a:lnSpc>
                <a:spcPct val="110000"/>
              </a:lnSpc>
              <a:spcAft>
                <a:spcPts val="1000"/>
              </a:spcAft>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Από τη στιγμή που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παράγεται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ένας φθόγγος από έναν ομιλητή, μέχρι τη στιγμή που τον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ακούει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τον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καταλαβαίνει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 συνομιλητής του, οι φθόγγοι περνούν από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τρία διαφορετικά στάδια: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lgn="just">
              <a:lnSpc>
                <a:spcPct val="110000"/>
              </a:lnSpc>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 το στάδιο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παραγωγής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των φθόγγων από το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αρθρωτικό</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σύστημα 	του ομιλητή (δηλαδή τους πνεύμονες, τις φωνητικές χορδές, τον 	λάρυγγα, το στόμα και τη μύτη),</a:t>
            </a:r>
          </a:p>
          <a:p>
            <a:pPr marL="0" indent="0" algn="just">
              <a:lnSpc>
                <a:spcPct val="110000"/>
              </a:lnSpc>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β) το στάδιο της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μεταφοράς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των φθόγγων μέσα από τον αέρα, </a:t>
            </a:r>
          </a:p>
          <a:p>
            <a:pPr marL="0" indent="0" algn="just">
              <a:lnSpc>
                <a:spcPct val="11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γ) το στάδιο της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ακοής και κατανόησης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(ή αλλιώς, «πρόσληψης») 	των φθόγγων από τον ακροατή.</a:t>
            </a:r>
          </a:p>
          <a:p>
            <a:pPr lvl="1"/>
            <a:endParaRPr lang="el-GR" sz="800" dirty="0"/>
          </a:p>
        </p:txBody>
      </p:sp>
    </p:spTree>
    <p:extLst>
      <p:ext uri="{BB962C8B-B14F-4D97-AF65-F5344CB8AC3E}">
        <p14:creationId xmlns:p14="http://schemas.microsoft.com/office/powerpoint/2010/main" val="267344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n-US" sz="3600" dirty="0"/>
              <a:t>A. </a:t>
            </a:r>
            <a:r>
              <a:rPr lang="el-GR" sz="3600" dirty="0" err="1"/>
              <a:t>Αρθρωτική</a:t>
            </a:r>
            <a:r>
              <a:rPr lang="el-GR" sz="3600" dirty="0"/>
              <a:t> Φωνητική</a:t>
            </a:r>
            <a:endParaRPr lang="el-GR" sz="3400" dirty="0"/>
          </a:p>
        </p:txBody>
      </p:sp>
    </p:spTree>
    <p:extLst>
      <p:ext uri="{BB962C8B-B14F-4D97-AF65-F5344CB8AC3E}">
        <p14:creationId xmlns:p14="http://schemas.microsoft.com/office/powerpoint/2010/main" val="1022149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n-US" sz="3600" dirty="0"/>
              <a:t>A. </a:t>
            </a:r>
            <a:r>
              <a:rPr lang="el-GR" sz="3600" dirty="0" err="1"/>
              <a:t>Αρθρωτική</a:t>
            </a:r>
            <a:r>
              <a:rPr lang="el-GR" sz="3600" dirty="0"/>
              <a:t> Φωνητική</a:t>
            </a:r>
          </a:p>
          <a:p>
            <a:endParaRPr lang="el-GR" sz="3600" dirty="0"/>
          </a:p>
          <a:p>
            <a:endParaRPr lang="el-GR" sz="3400" dirty="0"/>
          </a:p>
        </p:txBody>
      </p:sp>
    </p:spTree>
    <p:extLst>
      <p:ext uri="{BB962C8B-B14F-4D97-AF65-F5344CB8AC3E}">
        <p14:creationId xmlns:p14="http://schemas.microsoft.com/office/powerpoint/2010/main" val="1238176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n-US" sz="3600" dirty="0"/>
              <a:t>A. </a:t>
            </a:r>
            <a:r>
              <a:rPr lang="el-GR" sz="3600" dirty="0" err="1"/>
              <a:t>Αρθρωτική</a:t>
            </a:r>
            <a:r>
              <a:rPr lang="el-GR" sz="3600" dirty="0"/>
              <a:t> Φωνητική:</a:t>
            </a:r>
          </a:p>
          <a:p>
            <a:endParaRPr lang="el-GR" sz="3600" dirty="0"/>
          </a:p>
          <a:p>
            <a:pPr marL="0" indent="0">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Η </a:t>
            </a:r>
            <a:r>
              <a:rPr lang="el-GR" sz="2800" b="1" dirty="0" err="1">
                <a:effectLst/>
                <a:latin typeface="Calibri" panose="020F0502020204030204" pitchFamily="34" charset="0"/>
                <a:ea typeface="Times New Roman" panose="02020603050405020304" pitchFamily="18" charset="0"/>
                <a:cs typeface="Times New Roman" panose="02020603050405020304" pitchFamily="18" charset="0"/>
              </a:rPr>
              <a:t>αρθρωτική</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 φωνητική</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περιγράφει τους φθόγγους της γλώσσας ανάλογα με το πώς συμπεριφέρεται κάθε όργανο του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αρθρωτικού</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συστήματος του ομιλητή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τη στιγμή που δημιουργείται ένας φθόγγος.</a:t>
            </a:r>
            <a:r>
              <a:rPr lang="el-GR" sz="2800" dirty="0">
                <a:effectLst/>
              </a:rPr>
              <a:t> </a:t>
            </a:r>
            <a:endParaRPr lang="en-US" sz="2800" dirty="0"/>
          </a:p>
        </p:txBody>
      </p:sp>
    </p:spTree>
    <p:extLst>
      <p:ext uri="{BB962C8B-B14F-4D97-AF65-F5344CB8AC3E}">
        <p14:creationId xmlns:p14="http://schemas.microsoft.com/office/powerpoint/2010/main" val="3247390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n-US" sz="3600" dirty="0"/>
              <a:t>B. </a:t>
            </a:r>
            <a:r>
              <a:rPr lang="el-GR" sz="3600" dirty="0" err="1"/>
              <a:t>Ακουστικ</a:t>
            </a:r>
            <a:r>
              <a:rPr lang="en-US" sz="3600" dirty="0" err="1"/>
              <a:t>ή</a:t>
            </a:r>
            <a:r>
              <a:rPr lang="el-GR" sz="3600" dirty="0"/>
              <a:t> Φωνητική</a:t>
            </a:r>
          </a:p>
          <a:p>
            <a:endParaRPr lang="el-GR" sz="3600" dirty="0"/>
          </a:p>
          <a:p>
            <a:endParaRPr lang="el-GR" sz="3400" dirty="0"/>
          </a:p>
        </p:txBody>
      </p:sp>
    </p:spTree>
    <p:extLst>
      <p:ext uri="{BB962C8B-B14F-4D97-AF65-F5344CB8AC3E}">
        <p14:creationId xmlns:p14="http://schemas.microsoft.com/office/powerpoint/2010/main" val="980423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n-US" sz="3600" dirty="0"/>
              <a:t>B. </a:t>
            </a:r>
            <a:r>
              <a:rPr lang="el-GR" sz="3600" dirty="0" err="1"/>
              <a:t>Ακουστικ</a:t>
            </a:r>
            <a:r>
              <a:rPr lang="en-US" sz="3600" dirty="0" err="1"/>
              <a:t>ή</a:t>
            </a:r>
            <a:r>
              <a:rPr lang="el-GR" sz="3600" dirty="0"/>
              <a:t> Φωνητική</a:t>
            </a:r>
          </a:p>
          <a:p>
            <a:endParaRPr lang="el-GR" sz="3600" dirty="0"/>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Η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ακουστική φωνητική</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περιγράφει και κωδικοποιεί τους φθόγγους</a:t>
            </a:r>
            <a:r>
              <a:rPr lang="el-GR" sz="280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σύμφωνα με εκείνες τις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φυσικές ιδιότητες του ήχου</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που τους επιτρέπουν να ταξιδεύουν μέσα στον αέρα ως ηχητικά κύματα. </a:t>
            </a:r>
          </a:p>
          <a:p>
            <a:endParaRPr lang="el-GR" sz="3400" dirty="0"/>
          </a:p>
        </p:txBody>
      </p:sp>
    </p:spTree>
    <p:extLst>
      <p:ext uri="{BB962C8B-B14F-4D97-AF65-F5344CB8AC3E}">
        <p14:creationId xmlns:p14="http://schemas.microsoft.com/office/powerpoint/2010/main" val="1573320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fontScale="92500"/>
          </a:bodyPr>
          <a:lstStyle/>
          <a:p>
            <a:r>
              <a:rPr lang="en-US" sz="3600" dirty="0"/>
              <a:t>B. </a:t>
            </a:r>
            <a:r>
              <a:rPr lang="el-GR" sz="3600" dirty="0" err="1"/>
              <a:t>Ακουστικ</a:t>
            </a:r>
            <a:r>
              <a:rPr lang="en-US" sz="3600" dirty="0" err="1"/>
              <a:t>ή</a:t>
            </a:r>
            <a:r>
              <a:rPr lang="el-GR" sz="3600" dirty="0"/>
              <a:t> Φωνητική</a:t>
            </a:r>
          </a:p>
          <a:p>
            <a:pPr marL="0" indent="0" algn="just">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Χρησιμοποιώντας φυσικές ιδιότητες των ακουστικών κυμάτων, όπως το εύρος κύματος, την περίοδο και τη συχνότητα, και με τη βοήθεια μηχανημάτων που μετρούν τα παραπάνω στοιχεία, δημιουργούνται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οπτικές εικόνες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(όπως οι </a:t>
            </a:r>
            <a:r>
              <a:rPr lang="el-GR" sz="2800" b="1" dirty="0" err="1">
                <a:effectLst/>
                <a:latin typeface="Calibri" panose="020F0502020204030204" pitchFamily="34" charset="0"/>
                <a:ea typeface="Times New Roman" panose="02020603050405020304" pitchFamily="18" charset="0"/>
                <a:cs typeface="Times New Roman" panose="02020603050405020304" pitchFamily="18" charset="0"/>
              </a:rPr>
              <a:t>κυματομορφές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τα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φασματογραφήματα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στις οποίες εμφανίζονται ξεκάθαρα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λεπτές διαφοροποιήσεις φθόγγων</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Για παράδειγμα, τόσο οι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κυματομορφές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όσο και τα φασματογραφήματα δείχνουν με ακρίβεια χιλιοστού του δευτερολέπτου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millisecond</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τη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διάρκεια των φθόγγων</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καθώς και άλλες πληροφορίες, οι οποίες είναι αναγκαίες για την ακριβή περιγραφή των διαφορετικών φθόγγων που πραγματώνει ένας ομιλητής μιας γλώσσας.</a:t>
            </a:r>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p>
          <a:p>
            <a:endParaRPr lang="el-GR" sz="3400" dirty="0"/>
          </a:p>
        </p:txBody>
      </p:sp>
    </p:spTree>
    <p:extLst>
      <p:ext uri="{BB962C8B-B14F-4D97-AF65-F5344CB8AC3E}">
        <p14:creationId xmlns:p14="http://schemas.microsoft.com/office/powerpoint/2010/main" val="1771650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n-US" sz="3600" dirty="0"/>
              <a:t>B. </a:t>
            </a:r>
            <a:r>
              <a:rPr lang="el-GR" sz="3600" dirty="0" err="1"/>
              <a:t>Ακουστικ</a:t>
            </a:r>
            <a:r>
              <a:rPr lang="en-US" sz="3600" dirty="0" err="1"/>
              <a:t>ή</a:t>
            </a:r>
            <a:r>
              <a:rPr lang="el-GR" sz="3600" dirty="0"/>
              <a:t> Φωνητική</a:t>
            </a:r>
          </a:p>
          <a:p>
            <a:endParaRPr lang="el-GR" sz="3600" dirty="0"/>
          </a:p>
          <a:p>
            <a:endParaRPr lang="el-GR" sz="3400" dirty="0"/>
          </a:p>
        </p:txBody>
      </p:sp>
      <p:pic>
        <p:nvPicPr>
          <p:cNvPr id="4" name="Picture 7">
            <a:extLst>
              <a:ext uri="{FF2B5EF4-FFF2-40B4-BE49-F238E27FC236}">
                <a16:creationId xmlns:a16="http://schemas.microsoft.com/office/drawing/2014/main" id="{9DCBBB87-CCAB-03F9-0FC2-50C93C2CAC60}"/>
              </a:ext>
            </a:extLst>
          </p:cNvPr>
          <p:cNvPicPr>
            <a:picLocks noChangeAspect="1"/>
          </p:cNvPicPr>
          <p:nvPr/>
        </p:nvPicPr>
        <p:blipFill>
          <a:blip r:embed="rId2" cstate="print"/>
          <a:stretch>
            <a:fillRect/>
          </a:stretch>
        </p:blipFill>
        <p:spPr>
          <a:xfrm>
            <a:off x="1875978" y="2289772"/>
            <a:ext cx="8440044" cy="4310725"/>
          </a:xfrm>
          <a:prstGeom prst="rect">
            <a:avLst/>
          </a:prstGeom>
        </p:spPr>
      </p:pic>
    </p:spTree>
    <p:extLst>
      <p:ext uri="{BB962C8B-B14F-4D97-AF65-F5344CB8AC3E}">
        <p14:creationId xmlns:p14="http://schemas.microsoft.com/office/powerpoint/2010/main" val="1131550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Γ</a:t>
            </a:r>
            <a:r>
              <a:rPr lang="en-US" sz="3600" dirty="0"/>
              <a:t>. </a:t>
            </a:r>
            <a:r>
              <a:rPr lang="el-GR" sz="3600" dirty="0"/>
              <a:t>Αντιληπτική Φωνητική:</a:t>
            </a:r>
          </a:p>
          <a:p>
            <a:endParaRPr lang="el-GR" sz="3600" dirty="0"/>
          </a:p>
        </p:txBody>
      </p:sp>
    </p:spTree>
    <p:extLst>
      <p:ext uri="{BB962C8B-B14F-4D97-AF65-F5344CB8AC3E}">
        <p14:creationId xmlns:p14="http://schemas.microsoft.com/office/powerpoint/2010/main" val="2087481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Γ</a:t>
            </a:r>
            <a:r>
              <a:rPr lang="en-US" sz="3600" dirty="0"/>
              <a:t>. </a:t>
            </a:r>
            <a:r>
              <a:rPr lang="el-GR" sz="3600" dirty="0"/>
              <a:t>Αντιληπτική Φωνητική:</a:t>
            </a:r>
            <a:endParaRPr lang="en-US" sz="3600" dirty="0"/>
          </a:p>
          <a:p>
            <a:endParaRPr lang="en-US" sz="3600" dirty="0"/>
          </a:p>
          <a:p>
            <a:pPr marL="0" indent="0" algn="just">
              <a:lnSpc>
                <a:spcPct val="100000"/>
              </a:lnSpc>
              <a:buNone/>
              <a:tabLst>
                <a:tab pos="180000" algn="l"/>
              </a:tabLst>
            </a:pP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Η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αντιληπτική φωνητική</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μελετά τον τρόπο που καταλαβαίνει ο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ακροατής/συνομιλητής αυτά που ακούει, και κυρίως τις κατηγορίες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φθόγγων</a:t>
            </a:r>
            <a:r>
              <a:rPr lang="el-GR" sz="280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τις οποίες αναγνωρίζει υποσυνείδητα, ομαδοποιώντας ό,τι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ακούει από τον ομιλητή και ερεθίζει το ακουστικό του νεύρο.</a:t>
            </a:r>
          </a:p>
          <a:p>
            <a:endParaRPr lang="el-GR" sz="3600" dirty="0"/>
          </a:p>
          <a:p>
            <a:endParaRPr lang="el-GR" sz="3600" dirty="0"/>
          </a:p>
        </p:txBody>
      </p:sp>
    </p:spTree>
    <p:extLst>
      <p:ext uri="{BB962C8B-B14F-4D97-AF65-F5344CB8AC3E}">
        <p14:creationId xmlns:p14="http://schemas.microsoft.com/office/powerpoint/2010/main" val="191171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4113372" y="484632"/>
            <a:ext cx="3965256" cy="881713"/>
          </a:xfrm>
        </p:spPr>
        <p:txBody>
          <a:bodyPr/>
          <a:lstStyle/>
          <a:p>
            <a:r>
              <a:rPr lang="el-GR" dirty="0"/>
              <a:t>ΦΩΝΗΤΙΚΗ</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Τι είναι Φωνητική;</a:t>
            </a:r>
          </a:p>
          <a:p>
            <a:pPr marL="274320" lvl="1" indent="0">
              <a:buNone/>
            </a:pPr>
            <a:endParaRPr lang="el-GR" sz="3400" dirty="0"/>
          </a:p>
          <a:p>
            <a:endParaRPr lang="el-GR" sz="800" dirty="0"/>
          </a:p>
        </p:txBody>
      </p:sp>
    </p:spTree>
    <p:extLst>
      <p:ext uri="{BB962C8B-B14F-4D97-AF65-F5344CB8AC3E}">
        <p14:creationId xmlns:p14="http://schemas.microsoft.com/office/powerpoint/2010/main" val="1576032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Γ</a:t>
            </a:r>
            <a:r>
              <a:rPr lang="en-US" sz="3600" dirty="0"/>
              <a:t>. </a:t>
            </a:r>
            <a:r>
              <a:rPr lang="el-GR" sz="3600" dirty="0"/>
              <a:t>Αντιληπτική Φωνητική:</a:t>
            </a:r>
            <a:endParaRPr lang="en-US" sz="3600" dirty="0"/>
          </a:p>
          <a:p>
            <a:endParaRPr lang="el-GR" sz="3600" dirty="0"/>
          </a:p>
          <a:p>
            <a:endParaRPr lang="el-GR" sz="3600" dirty="0"/>
          </a:p>
        </p:txBody>
      </p:sp>
      <p:pic>
        <p:nvPicPr>
          <p:cNvPr id="4" name="Picture 6">
            <a:extLst>
              <a:ext uri="{FF2B5EF4-FFF2-40B4-BE49-F238E27FC236}">
                <a16:creationId xmlns:a16="http://schemas.microsoft.com/office/drawing/2014/main" id="{3AC7B34B-E931-CCAD-4BEF-7D66276CA0A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7318" y="2132136"/>
            <a:ext cx="8177364" cy="4725864"/>
          </a:xfrm>
          <a:prstGeom prst="rect">
            <a:avLst/>
          </a:prstGeom>
          <a:noFill/>
          <a:ln>
            <a:noFill/>
          </a:ln>
        </p:spPr>
      </p:pic>
    </p:spTree>
    <p:extLst>
      <p:ext uri="{BB962C8B-B14F-4D97-AF65-F5344CB8AC3E}">
        <p14:creationId xmlns:p14="http://schemas.microsoft.com/office/powerpoint/2010/main" val="1367758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212574"/>
            <a:ext cx="11309131" cy="5387923"/>
          </a:xfrm>
        </p:spPr>
        <p:txBody>
          <a:bodyPr>
            <a:normAutofit/>
          </a:bodyPr>
          <a:lstStyle/>
          <a:p>
            <a:r>
              <a:rPr lang="en-US" sz="3600" dirty="0"/>
              <a:t>A. </a:t>
            </a:r>
            <a:r>
              <a:rPr lang="el-GR" sz="3600" dirty="0" err="1"/>
              <a:t>Αρθρωτική</a:t>
            </a:r>
            <a:r>
              <a:rPr lang="el-GR" sz="3600" dirty="0"/>
              <a:t> Φωνητική:</a:t>
            </a:r>
          </a:p>
          <a:p>
            <a:pPr marL="0" indent="0" algn="just">
              <a:buNone/>
            </a:pPr>
            <a:r>
              <a:rPr lang="el-GR" dirty="0">
                <a:effectLst/>
                <a:latin typeface="Calibri" panose="020F0502020204030204" pitchFamily="34" charset="0"/>
                <a:ea typeface="Times New Roman" panose="02020603050405020304" pitchFamily="18" charset="0"/>
                <a:cs typeface="Times New Roman" panose="02020603050405020304" pitchFamily="18" charset="0"/>
              </a:rPr>
              <a:t>Η </a:t>
            </a:r>
            <a:r>
              <a:rPr lang="el-GR" b="1" dirty="0" err="1">
                <a:effectLst/>
                <a:latin typeface="Calibri" panose="020F0502020204030204" pitchFamily="34" charset="0"/>
                <a:ea typeface="Times New Roman" panose="02020603050405020304" pitchFamily="18" charset="0"/>
                <a:cs typeface="Times New Roman" panose="02020603050405020304" pitchFamily="18" charset="0"/>
              </a:rPr>
              <a:t>αρθρωτική</a:t>
            </a:r>
            <a:r>
              <a:rPr lang="el-GR" b="1" dirty="0">
                <a:effectLst/>
                <a:latin typeface="Calibri" panose="020F0502020204030204" pitchFamily="34" charset="0"/>
                <a:ea typeface="Times New Roman" panose="02020603050405020304" pitchFamily="18" charset="0"/>
                <a:cs typeface="Times New Roman" panose="02020603050405020304" pitchFamily="18" charset="0"/>
              </a:rPr>
              <a:t> φωνητική</a:t>
            </a:r>
            <a:r>
              <a:rPr lang="el-GR" dirty="0">
                <a:effectLst/>
                <a:latin typeface="Calibri" panose="020F0502020204030204" pitchFamily="34" charset="0"/>
                <a:ea typeface="Times New Roman" panose="02020603050405020304" pitchFamily="18" charset="0"/>
                <a:cs typeface="Times New Roman" panose="02020603050405020304" pitchFamily="18" charset="0"/>
              </a:rPr>
              <a:t> περιγράφει τους φθόγγους της γλώσσας ανάλογα με το πώς συμπεριφέρεται κάθε όργανο του </a:t>
            </a:r>
            <a:r>
              <a:rPr lang="el-GR" dirty="0" err="1">
                <a:effectLst/>
                <a:latin typeface="Calibri" panose="020F0502020204030204" pitchFamily="34" charset="0"/>
                <a:ea typeface="Times New Roman" panose="02020603050405020304" pitchFamily="18" charset="0"/>
                <a:cs typeface="Times New Roman" panose="02020603050405020304" pitchFamily="18" charset="0"/>
              </a:rPr>
              <a:t>αρθρωτικού</a:t>
            </a:r>
            <a:r>
              <a:rPr lang="el-GR" dirty="0">
                <a:effectLst/>
                <a:latin typeface="Calibri" panose="020F0502020204030204" pitchFamily="34" charset="0"/>
                <a:ea typeface="Times New Roman" panose="02020603050405020304" pitchFamily="18" charset="0"/>
                <a:cs typeface="Times New Roman" panose="02020603050405020304" pitchFamily="18" charset="0"/>
              </a:rPr>
              <a:t> συστήματος του ομιλητή </a:t>
            </a:r>
            <a:r>
              <a:rPr lang="el-GR" b="1" dirty="0">
                <a:effectLst/>
                <a:latin typeface="Calibri" panose="020F0502020204030204" pitchFamily="34" charset="0"/>
                <a:ea typeface="Times New Roman" panose="02020603050405020304" pitchFamily="18" charset="0"/>
                <a:cs typeface="Times New Roman" panose="02020603050405020304" pitchFamily="18" charset="0"/>
              </a:rPr>
              <a:t>τη στιγμή που δημιουργείται ένας φθόγγος.</a:t>
            </a:r>
            <a:r>
              <a:rPr lang="el-GR" dirty="0">
                <a:effectLst/>
              </a:rPr>
              <a:t> </a:t>
            </a:r>
          </a:p>
          <a:p>
            <a:pPr marL="0" indent="0" algn="just">
              <a:buNone/>
            </a:pPr>
            <a:endParaRPr lang="en-US" dirty="0"/>
          </a:p>
        </p:txBody>
      </p:sp>
      <p:pic>
        <p:nvPicPr>
          <p:cNvPr id="4" name="Picture 1">
            <a:extLst>
              <a:ext uri="{FF2B5EF4-FFF2-40B4-BE49-F238E27FC236}">
                <a16:creationId xmlns:a16="http://schemas.microsoft.com/office/drawing/2014/main" id="{07193230-A712-5D57-7EE7-A6EA88B1BDE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0956" y="2463497"/>
            <a:ext cx="5411651" cy="4384306"/>
          </a:xfrm>
          <a:prstGeom prst="rect">
            <a:avLst/>
          </a:prstGeom>
          <a:noFill/>
          <a:ln>
            <a:noFill/>
          </a:ln>
        </p:spPr>
      </p:pic>
    </p:spTree>
    <p:extLst>
      <p:ext uri="{BB962C8B-B14F-4D97-AF65-F5344CB8AC3E}">
        <p14:creationId xmlns:p14="http://schemas.microsoft.com/office/powerpoint/2010/main" val="885927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3240956" y="405119"/>
            <a:ext cx="5983356" cy="881713"/>
          </a:xfrm>
        </p:spPr>
        <p:txBody>
          <a:bodyPr/>
          <a:lstStyle/>
          <a:p>
            <a:r>
              <a:rPr lang="el-GR" dirty="0">
                <a:latin typeface="Times New Roman" panose="02020603050405020304" pitchFamily="18" charset="0"/>
                <a:cs typeface="Times New Roman" panose="02020603050405020304" pitchFamily="18" charset="0"/>
              </a:rPr>
              <a:t>ΕΙΔΗ ΦΩΝΗΤΙΚΗΣ</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n-US" sz="3600" dirty="0"/>
              <a:t>A. </a:t>
            </a:r>
            <a:r>
              <a:rPr lang="el-GR" sz="3600" dirty="0" err="1"/>
              <a:t>Αρθρωτική</a:t>
            </a:r>
            <a:r>
              <a:rPr lang="el-GR" sz="3600" dirty="0"/>
              <a:t> Φωνητική</a:t>
            </a:r>
            <a:endParaRPr lang="en-US" sz="3600" dirty="0"/>
          </a:p>
          <a:p>
            <a:pPr marL="0"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Η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αρθρωτική</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φωνητική ορίζει τους φθόγγους σύμφωνα με τον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τρόπο</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τον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τόπο</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άρθρωσής τους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 παλμός (ή όχι) των φωνητικών χορδών, η επιλογή του αντηχείου (δηλ. του στόματος ή της μύτης), καθώς και το αν η ροή του αέρα μπλοκάρεται προς στιγμήν εντελώς (όπως στους φθόγγους με τους οποίους ξεκινούν οι λέξεις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πανί</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μπαίνω</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ταινία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ντιβάνι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κοντός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γκάρισμα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ή αν περνάει από στενά περάσματα, δηλώνουν τον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τρόπο άρθρωσης του κάθε φθόγγου</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Τα εμπόδια που συναντά το πέρασμα του αέρα μέσα στο στόμα, προσδιορίζουν τον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τόπο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κάθε φθόγγου</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a:t>
            </a:r>
          </a:p>
          <a:p>
            <a:endParaRPr lang="el-GR" sz="3600" dirty="0"/>
          </a:p>
          <a:p>
            <a:endParaRPr lang="el-GR" sz="3600" dirty="0"/>
          </a:p>
          <a:p>
            <a:endParaRPr lang="el-GR" sz="3400" dirty="0"/>
          </a:p>
        </p:txBody>
      </p:sp>
    </p:spTree>
    <p:extLst>
      <p:ext uri="{BB962C8B-B14F-4D97-AF65-F5344CB8AC3E}">
        <p14:creationId xmlns:p14="http://schemas.microsoft.com/office/powerpoint/2010/main" val="3986624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4692793" y="474693"/>
            <a:ext cx="2806413" cy="966481"/>
          </a:xfrm>
        </p:spPr>
        <p:txBody>
          <a:bodyPr>
            <a:normAutofit/>
          </a:bodyPr>
          <a:lstStyle/>
          <a:p>
            <a:r>
              <a:rPr lang="el-GR" sz="4400" dirty="0">
                <a:latin typeface="Times New Roman" panose="02020603050405020304" pitchFamily="18" charset="0"/>
                <a:cs typeface="Times New Roman" panose="02020603050405020304" pitchFamily="18" charset="0"/>
              </a:rPr>
              <a:t>ΦΘΟΓΓΟΣ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520687"/>
            <a:ext cx="10164152" cy="4651513"/>
          </a:xfrm>
        </p:spPr>
        <p:txBody>
          <a:bodyPr>
            <a:normAutofit/>
          </a:bodyPr>
          <a:lstStyle/>
          <a:p>
            <a:pPr marL="0" indent="0" algn="just">
              <a:lnSpc>
                <a:spcPct val="100000"/>
              </a:lnSpc>
              <a:spcAft>
                <a:spcPts val="1000"/>
              </a:spcAft>
              <a:buNone/>
            </a:pP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 Τι είναι φθόγγος;</a:t>
            </a: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Φθόγγο</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ονομάζουμε κάθε ένα διαφορετικό ήχο που παράγεται από το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αρθρωτικό</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σύστημα ενός ομιλητή (ή καλύτερα, «αρθρώνεται»), που προφέρεται, όταν αυτός μιλάει. Οι φθόγγοι είναι το αντικείμενο που μελετά η φωνητική, η οποία προσπαθεί να τους περιγράψει με όσο το δυνατό μεγαλύτερη λεπτομέρεια. </a:t>
            </a:r>
          </a:p>
          <a:p>
            <a:endParaRPr lang="el-GR" sz="3600" dirty="0"/>
          </a:p>
        </p:txBody>
      </p:sp>
    </p:spTree>
    <p:extLst>
      <p:ext uri="{BB962C8B-B14F-4D97-AF65-F5344CB8AC3E}">
        <p14:creationId xmlns:p14="http://schemas.microsoft.com/office/powerpoint/2010/main" val="3700616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4692793" y="474693"/>
            <a:ext cx="2806413" cy="966481"/>
          </a:xfrm>
        </p:spPr>
        <p:txBody>
          <a:bodyPr>
            <a:normAutofit/>
          </a:bodyPr>
          <a:lstStyle/>
          <a:p>
            <a:r>
              <a:rPr lang="el-GR" sz="4400" dirty="0">
                <a:latin typeface="Times New Roman" panose="02020603050405020304" pitchFamily="18" charset="0"/>
                <a:cs typeface="Times New Roman" panose="02020603050405020304" pitchFamily="18" charset="0"/>
              </a:rPr>
              <a:t>ΦΘΟΓΓΟΣ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520687"/>
            <a:ext cx="10164152" cy="4651513"/>
          </a:xfrm>
        </p:spPr>
        <p:txBody>
          <a:bodyPr>
            <a:normAutofit/>
          </a:bodyPr>
          <a:lstStyle/>
          <a:p>
            <a:pPr marL="0" indent="0">
              <a:buNone/>
            </a:pPr>
            <a:endParaRPr lang="el-GR"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Η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αρθρωτική</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φωνητική, παίρνοντας υπόψη της κάθε ένα στάδιο που συμβάλει στην παραγωγή των φθόγγων,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περιγράφει τους φθόγγους ανάλογα με τον τρόπο και τον τόπο που παράγονται, ή καλύτερα, αρθρώνονται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a:t>
            </a:r>
          </a:p>
          <a:p>
            <a:endParaRPr lang="el-GR" sz="3600" dirty="0"/>
          </a:p>
        </p:txBody>
      </p:sp>
    </p:spTree>
    <p:extLst>
      <p:ext uri="{BB962C8B-B14F-4D97-AF65-F5344CB8AC3E}">
        <p14:creationId xmlns:p14="http://schemas.microsoft.com/office/powerpoint/2010/main" val="2499485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ΤΡΟΠΟ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520687"/>
            <a:ext cx="10164152" cy="4651513"/>
          </a:xfrm>
        </p:spPr>
        <p:txBody>
          <a:bodyPr>
            <a:normAutofit/>
          </a:bodyPr>
          <a:lstStyle/>
          <a:p>
            <a:pPr marL="0" indent="0">
              <a:buNone/>
            </a:pPr>
            <a:endParaRPr lang="el-GR"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Ως προς  τον τρόπο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οι φθόγγοι χαρακτηρίζονται: </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 ως προς τον ρόλο των φωνητικών χορδών </a:t>
            </a:r>
          </a:p>
          <a:p>
            <a:endParaRPr lang="el-GR" sz="3600" dirty="0"/>
          </a:p>
        </p:txBody>
      </p:sp>
    </p:spTree>
    <p:extLst>
      <p:ext uri="{BB962C8B-B14F-4D97-AF65-F5344CB8AC3E}">
        <p14:creationId xmlns:p14="http://schemas.microsoft.com/office/powerpoint/2010/main" val="2927820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ΤΡΟΠΟ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162878"/>
            <a:ext cx="10164152" cy="5486400"/>
          </a:xfrm>
        </p:spPr>
        <p:txBody>
          <a:bodyPr>
            <a:normAutofit fontScale="92500" lnSpcReduction="10000"/>
          </a:bodyPr>
          <a:lstStyle/>
          <a:p>
            <a:pPr marL="0" indent="0">
              <a:buNone/>
            </a:pPr>
            <a:endParaRPr lang="el-GR"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Αν τη στιγμή που περνά ο αέρας από τις φωνητικές χορδές, οι φωνητικές χορδές πλησιάζουν πολύ η μία την άλλη, τότε η ορμή του αέρα τις κάνει να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πάλλονται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Όταν πάλλονται οι φωνητικές χορδές, παράγονται τα φωνήεντα και τα ηχηρά σύμφωνα</a:t>
            </a:r>
            <a:r>
              <a:rPr lang="el-GR" sz="280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(όπως οι φθόγγοι με τους οποίους ξεκινούν οι λέξεις</a:t>
            </a:r>
            <a:r>
              <a:rPr lang="el-GR" sz="280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μπροστά</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βάρος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ντύνω</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δίνω</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γκιόνης,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γκολ</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γωνία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λίμνη,</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λιώμα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ρήμα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μνήμη</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νέος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νιότη</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Αυτοί οι φθόγγοι ονομάζονται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ηχηροί</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lnSpc>
                <a:spcPct val="100000"/>
              </a:lnSpc>
              <a:spcAft>
                <a:spcPts val="1000"/>
              </a:spcAft>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Αν όμως, τη στιγμή που περνά ο αέρας οι φωνητικές χορδές βρίσκονται σε απόσταση μεταξύ τους, τότε ο αέρας περνά ανάμεσά τους χωρίς να δημιουργήσει παλμό. Σε αυτή την περίπτωση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δεν πάλλονται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οι φωνητικές χορδές, και παράγονται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άηχα σύμφωνα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(όπως οι φθόγγοι με τους οποίους ξεκινούν οι λέξεις</a:t>
            </a:r>
            <a:r>
              <a:rPr lang="el-GR" sz="280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πάτος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φως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τόπος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θόρυβος,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κόπος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κήπος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χέρι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χώρος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Αυτοί οι φθόγγοι ονομάζονται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άηχοι.</a:t>
            </a: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8641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ΤΡΟΠΟ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520687"/>
            <a:ext cx="10164152" cy="4651513"/>
          </a:xfrm>
        </p:spPr>
        <p:txBody>
          <a:bodyPr>
            <a:normAutofit/>
          </a:bodyPr>
          <a:lstStyle/>
          <a:p>
            <a:pPr marL="0" indent="0">
              <a:buNone/>
            </a:pPr>
            <a:endParaRPr lang="el-GR"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Ως προς  τον τρόπο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οι φθόγγοι χαρακτηρίζονται: </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 ως προς τον ρόλο των φωνητικών χορδών </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β) ως προς την κοιλότητα στην οποία ενισχύεται το κύμα του αέρα </a:t>
            </a:r>
          </a:p>
          <a:p>
            <a:pPr marL="342900" lvl="0" indent="-342900" algn="just">
              <a:lnSpc>
                <a:spcPct val="100000"/>
              </a:lnSpc>
              <a:spcAft>
                <a:spcPts val="1000"/>
              </a:spcAft>
              <a:buFont typeface="Symbol" pitchFamily="2" charset="2"/>
              <a:buChar char=""/>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sz="3600" dirty="0"/>
          </a:p>
        </p:txBody>
      </p:sp>
    </p:spTree>
    <p:extLst>
      <p:ext uri="{BB962C8B-B14F-4D97-AF65-F5344CB8AC3E}">
        <p14:creationId xmlns:p14="http://schemas.microsoft.com/office/powerpoint/2010/main" val="988282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ΤΡΟΠΟ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162878"/>
            <a:ext cx="10164152" cy="5486400"/>
          </a:xfrm>
        </p:spPr>
        <p:txBody>
          <a:bodyPr>
            <a:normAutofit/>
          </a:bodyPr>
          <a:lstStyle/>
          <a:p>
            <a:pPr marL="0" indent="0" algn="just">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Ο αέρας, αφού έχει περάσει από τις φωνητικές χορδές, περνά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είτε στη στοματική κοιλότητα, είτε στην κοιλότητα της μύτης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Αυτές οι δύο κοιλότητες ενισχύουν τον ήχο που έχει ήδη δημιουργηθεί από τον παλμό των φωνητικών χορδών, καθώς και από τον συντονισμό των διαφόρων μερών του στόματος που παίρνουν μέρος στην παραγωγή του ήχου (δες παρακάτω τα σχετικά με τον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τόπο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Ανάλογα με το ποια κοιλότητα παίζει σημαντικό ρόλο στην ενίσχυση του φθόγγου, οι φθόγγοι χωρίζονται σε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στοματικούς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σε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ρινικούς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Ρινικοί</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είναι οι φθόγγοι οι οποίοι εμφανίζονται στην αρχή των λέξεων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μέρα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νέος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νιότη</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αντίστοιχα.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Στοματικοί</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είναι όλοι οι υπόλοιποι.</a:t>
            </a:r>
          </a:p>
          <a:p>
            <a:pPr marL="0" indent="0">
              <a:buNone/>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356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ΤΡΟΠΟ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520687"/>
            <a:ext cx="10164152" cy="4651513"/>
          </a:xfrm>
        </p:spPr>
        <p:txBody>
          <a:bodyPr>
            <a:normAutofit/>
          </a:bodyPr>
          <a:lstStyle/>
          <a:p>
            <a:pPr marL="0" indent="0">
              <a:buNone/>
            </a:pPr>
            <a:endParaRPr lang="el-GR"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Ως προς  τον τρόπο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οι φθόγγοι χαρακτηρίζονται: </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 ως προς τον ρόλο των φωνητικών χορδών </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β) ως προς την κοιλότητα στην οποία ενισχύεται το κύμα του αέρα </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γ) ως προς το κλείσιμο ή όχι του περάσματος του αέρα μέσα από το στόμα</a:t>
            </a:r>
          </a:p>
          <a:p>
            <a:pPr marL="342900" lvl="0" indent="-342900" algn="just">
              <a:lnSpc>
                <a:spcPct val="100000"/>
              </a:lnSpc>
              <a:spcAft>
                <a:spcPts val="1000"/>
              </a:spcAft>
              <a:buFont typeface="Symbol" pitchFamily="2" charset="2"/>
              <a:buChar char=""/>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sz="3600" dirty="0"/>
          </a:p>
        </p:txBody>
      </p:sp>
    </p:spTree>
    <p:extLst>
      <p:ext uri="{BB962C8B-B14F-4D97-AF65-F5344CB8AC3E}">
        <p14:creationId xmlns:p14="http://schemas.microsoft.com/office/powerpoint/2010/main" val="1435597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4113372" y="484632"/>
            <a:ext cx="3965256" cy="881713"/>
          </a:xfrm>
        </p:spPr>
        <p:txBody>
          <a:bodyPr/>
          <a:lstStyle/>
          <a:p>
            <a:r>
              <a:rPr lang="el-GR" dirty="0"/>
              <a:t>ΦΩΝΗΤΙΚΗ</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Τι είναι Φωνητική;</a:t>
            </a:r>
            <a:endParaRPr lang="en-US" sz="3600" dirty="0"/>
          </a:p>
          <a:p>
            <a:endParaRPr lang="en-US" sz="3600" dirty="0"/>
          </a:p>
          <a:p>
            <a:pPr marL="0" indent="0">
              <a:buNone/>
            </a:pPr>
            <a:r>
              <a:rPr lang="en-US" sz="3200" dirty="0">
                <a:latin typeface="Calibri" panose="020F0502020204030204" pitchFamily="34" charset="0"/>
                <a:ea typeface="Times New Roman" panose="02020603050405020304" pitchFamily="18" charset="0"/>
                <a:cs typeface="Times New Roman" panose="02020603050405020304" pitchFamily="18" charset="0"/>
              </a:rPr>
              <a:t>O </a:t>
            </a:r>
            <a:r>
              <a:rPr lang="el-GR" sz="3200" dirty="0">
                <a:effectLst/>
                <a:latin typeface="Calibri" panose="020F0502020204030204" pitchFamily="34" charset="0"/>
                <a:ea typeface="Times New Roman" panose="02020603050405020304" pitchFamily="18" charset="0"/>
                <a:cs typeface="Times New Roman" panose="02020603050405020304" pitchFamily="18" charset="0"/>
              </a:rPr>
              <a:t>κλάδο</a:t>
            </a:r>
            <a:r>
              <a:rPr lang="el-GR" sz="3200" dirty="0">
                <a:latin typeface="Calibri" panose="020F0502020204030204" pitchFamily="34" charset="0"/>
                <a:ea typeface="Times New Roman" panose="02020603050405020304" pitchFamily="18" charset="0"/>
                <a:cs typeface="Times New Roman" panose="02020603050405020304" pitchFamily="18" charset="0"/>
              </a:rPr>
              <a:t>ς</a:t>
            </a:r>
            <a:r>
              <a:rPr lang="el-GR" sz="3200" dirty="0">
                <a:effectLst/>
                <a:latin typeface="Calibri" panose="020F0502020204030204" pitchFamily="34" charset="0"/>
                <a:ea typeface="Times New Roman" panose="02020603050405020304" pitchFamily="18" charset="0"/>
                <a:cs typeface="Times New Roman" panose="02020603050405020304" pitchFamily="18" charset="0"/>
              </a:rPr>
              <a:t> της γλωσσολογίας που περιγράφει όλους τους ήχους που δημιουργούνται όταν μιλάνε οι άνθρωποι</a:t>
            </a:r>
            <a:r>
              <a:rPr lang="el-GR" sz="3200" dirty="0">
                <a:effectLst/>
              </a:rPr>
              <a:t> </a:t>
            </a:r>
            <a:endParaRPr lang="el-GR" sz="3200" dirty="0"/>
          </a:p>
          <a:p>
            <a:pPr marL="274320" lvl="1" indent="0">
              <a:buNone/>
            </a:pPr>
            <a:endParaRPr lang="el-GR" sz="3400" dirty="0"/>
          </a:p>
          <a:p>
            <a:endParaRPr lang="el-GR" sz="800" dirty="0"/>
          </a:p>
        </p:txBody>
      </p:sp>
    </p:spTree>
    <p:extLst>
      <p:ext uri="{BB962C8B-B14F-4D97-AF65-F5344CB8AC3E}">
        <p14:creationId xmlns:p14="http://schemas.microsoft.com/office/powerpoint/2010/main" val="3634331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ΤΡΟΠΟ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162878"/>
            <a:ext cx="10164152" cy="5695122"/>
          </a:xfrm>
        </p:spPr>
        <p:txBody>
          <a:bodyPr>
            <a:normAutofit fontScale="92500" lnSpcReduction="10000"/>
          </a:bodyPr>
          <a:lstStyle/>
          <a:p>
            <a:pPr marL="0" indent="0" algn="just">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Αν η ροή του αέρα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εμποδίζεται προς στιγμήν εντελώς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(όπως στους φθόγγους με τους οποίους ξεκινούν οι λέξεις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πανί</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μπαίνω</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ταινία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ντιβάνι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κύμα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κοντός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γκέμι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γκάρισμα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αντίστοιχα), τότε οι φθόγγοι που παράγονται ονομάζονται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κλειστοί</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Αν όμως οι αρθρωτές του στόματος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πλησιάσουν πάρα πολύ αλλά δεν φράξουν εντελώς το πέρασμα του αέρα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ο αέρας βρίσκει ένα πέρασμα –έστω και πολύ στενό– για να περάσει (όπως συμβαίνει με τους φθόγγους με τους οποίους ξεκινούν οι λέξεις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φανερός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βαθύς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θάλασσα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δάσος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χώρα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γόνατο</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αντίστοιχα), τότε αυτοί οι φθόγγοι ονομάζονται </a:t>
            </a:r>
            <a:r>
              <a:rPr lang="el-GR" sz="2800" b="1" dirty="0" err="1">
                <a:effectLst/>
                <a:latin typeface="Calibri" panose="020F0502020204030204" pitchFamily="34" charset="0"/>
                <a:ea typeface="Times New Roman" panose="02020603050405020304" pitchFamily="18" charset="0"/>
                <a:cs typeface="Times New Roman" panose="02020603050405020304" pitchFamily="18" charset="0"/>
              </a:rPr>
              <a:t>τριβόμενοι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Στους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τριβόμενους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ήχους, ο αέρας περνά από ένα πολύ στενό πέρασμα. Όταν αυτό το πέρασμα γίνεται πιο φαρδύ, τότε οι φθόγγοι ονομάζονται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προσεγγιστικοί</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(τέτοιος φθόγγος είναι ο πρώτος φθόγγος της λέξης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λιμάνι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Όταν ο αέρας βγαίνει χωρίς να συναντά κανένα απολύτως εμπόδιο, τότε έχουμε την παραγωγή των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φωνηέντων</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67540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ΤΡΟΠΟ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520687"/>
            <a:ext cx="10164152" cy="4651513"/>
          </a:xfrm>
        </p:spPr>
        <p:txBody>
          <a:bodyPr>
            <a:normAutofit lnSpcReduction="10000"/>
          </a:bodyPr>
          <a:lstStyle/>
          <a:p>
            <a:pPr marL="0" indent="0">
              <a:buNone/>
            </a:pPr>
            <a:endParaRPr lang="el-GR"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Ως προς  τον τρόπο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οι φθόγγοι χαρακτηρίζονται: </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 ως προς τον ρόλο των φωνητικών χορδών </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β) ως προς την κοιλότητα στην οποία ενισχύεται το κύμα του αέρα </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γ) ως προς το κλείσιμο ή όχι του περάσματος του αέρα μέσα από το στόμα</a:t>
            </a:r>
          </a:p>
          <a:p>
            <a:pPr marL="342900" lvl="0" indent="-342900" algn="just">
              <a:lnSpc>
                <a:spcPct val="100000"/>
              </a:lnSpc>
              <a:spcAft>
                <a:spcPts val="1000"/>
              </a:spcAft>
              <a:buFont typeface="Symbol" pitchFamily="2" charset="2"/>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δ) από το ρόλο και τη θέση της γλώσσας κατά την παραγωγή του</a:t>
            </a:r>
          </a:p>
          <a:p>
            <a:endParaRPr lang="el-GR" sz="3600" dirty="0"/>
          </a:p>
        </p:txBody>
      </p:sp>
    </p:spTree>
    <p:extLst>
      <p:ext uri="{BB962C8B-B14F-4D97-AF65-F5344CB8AC3E}">
        <p14:creationId xmlns:p14="http://schemas.microsoft.com/office/powerpoint/2010/main" val="431043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ΤΡΟΠΟ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964096" y="1162878"/>
            <a:ext cx="10164152" cy="5486400"/>
          </a:xfrm>
        </p:spPr>
        <p:txBody>
          <a:bodyPr>
            <a:normAutofit/>
          </a:bodyPr>
          <a:lstStyle/>
          <a:p>
            <a:pPr marL="0" indent="0" algn="just">
              <a:lnSpc>
                <a:spcPct val="100000"/>
              </a:lnSpc>
              <a:buNone/>
            </a:pP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0000"/>
              </a:lnSpc>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Αν ο φθόγγος δημιουργείται όταν ο αέρας περνά από το κέντρο της γλώσσας, τότε ονομάζεται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κεντρικός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Αν ο φθόγγος παράγεται με τον παλμό της γλώσσας (όπως ο πρώτος φθόγγος της λέξης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ρήμα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τότε αυτός ο φθόγγος ονομάζεται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παλλόμενος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Αν τέλος ο φθόγγος δημιουργείται με το πέρασμα του αέρα από τις πλαϊνές περιοχές της γλώσσας (όπως ο πρώτος φθόγγος της λέξης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λίμνη</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τότε λέγεται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πλευρικός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a:t>
            </a:r>
          </a:p>
          <a:p>
            <a:pPr marL="0" indent="0">
              <a:buNone/>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88934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0" indent="0" algn="just">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Ο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τόπος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προσδιορίζεται από τον συνδυασμό των κινητών και ακίνητων αρθρωτών μέσα στο στόμα.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8320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0" indent="0" algn="just">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Ο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τόπος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προσδιορίζεται από τον συνδυασμό των κινητών και ακίνητων αρθρωτών μέσα στο στόμα.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Αρθρωτές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ονομάζονται όλα εκείνα τα μέρη του στόματος που επηρεάζουν το πέρασμα του αέρα και τελικά τον φθόγγο που παράγεται, όπως τα χείλη, η γλώσσα, τα δόντια, τα φατνία, ο ουρανίσκος και η υπερώα και η γλωττίδα.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en-US"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90288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0" indent="0" algn="just">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Ο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τόπος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προσδιορίζεται από τον συνδυασμό των κινητών και ακίνητων αρθρωτών μέσα στο στόμα.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Αρθρωτές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ονομάζονται όλα εκείνα τα μέρη του στόματος που επηρεάζουν το πέρασμα του αέρα και τελικά τον φθόγγο που παράγεται, όπως τα χείλη, η γλώσσα, τα δόντια, τα φατνία, ο ουρανίσκος και η υπερώα και η γλωττίδα.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Ακίνητοι αρθρωτές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είναι περιοχές της πάνω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σιαγώνας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που παίρνουν μέρος στην παραγωγή των φθόγγων, όπως τα πάνω χείλη, τα πάνω δόντια, τα φατνία (δηλ. η περιοχή πίσω από τα δόντια), ο ουρανίσκος, η υπερώα και η γλωττίδα).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en-US"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27919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lnSpcReduction="10000"/>
          </a:bodyPr>
          <a:lstStyle/>
          <a:p>
            <a:pPr marL="0" indent="0" algn="just">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Ο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τόπος άρθρωσης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προσδιορίζεται από τον συνδυασμό των κινητών και ακίνητων αρθρωτών μέσα στο στόμα.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Αρθρωτές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ονομάζονται όλα εκείνα τα μέρη του στόματος που επηρεάζουν το πέρασμα του αέρα και τελικά τον φθόγγο που παράγεται, όπως τα χείλη, η γλώσσα, τα δόντια, τα φατνία, ο ουρανίσκος και η υπερώα και η γλωττίδα.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Ακίνητοι αρθρωτές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είναι περιοχές της πάνω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σιαγώνας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που παίρνουν μέρος στην παραγωγή των φθόγγων, όπως τα πάνω χείλη, τα πάνω δόντια, τα φατνία (δηλ. η περιοχή πίσω από τα δόντια), ο ουρανίσκος, η υπερώα και η γλωττίδα).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Κινητοί αρθρωτές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είναι τα χείλη της κάτω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σιαγώνας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τα δόντια της κάτω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σιαγώνας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διάφορες περιοχές της γλώσσας, όπως η άκρη της, η κόψη της, η κορυφή της και το πίσω μέρος της. </a:t>
            </a:r>
          </a:p>
        </p:txBody>
      </p:sp>
    </p:spTree>
    <p:extLst>
      <p:ext uri="{BB962C8B-B14F-4D97-AF65-F5344CB8AC3E}">
        <p14:creationId xmlns:p14="http://schemas.microsoft.com/office/powerpoint/2010/main" val="2540182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877956" y="464754"/>
            <a:ext cx="10436087" cy="966481"/>
          </a:xfrm>
        </p:spPr>
        <p:txBody>
          <a:bodyPr>
            <a:normAutofit fontScale="90000"/>
          </a:bodyPr>
          <a:lstStyle/>
          <a:p>
            <a:r>
              <a:rPr lang="el-GR" sz="4400" dirty="0">
                <a:latin typeface="Times New Roman" panose="02020603050405020304" pitchFamily="18" charset="0"/>
                <a:cs typeface="Times New Roman" panose="02020603050405020304" pitchFamily="18" charset="0"/>
              </a:rPr>
              <a:t>ΦΘΟΓΓΟΙ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0" indent="0" algn="just">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2" name="Εικόνα 31" descr="Εικόνα που περιέχει διάγραμμα, γραμμή, κείμενο, γράφημα&#10;&#10;Περιγραφή που δημιουργήθηκε αυτόματα">
            <a:extLst>
              <a:ext uri="{FF2B5EF4-FFF2-40B4-BE49-F238E27FC236}">
                <a16:creationId xmlns:a16="http://schemas.microsoft.com/office/drawing/2014/main" id="{F92620A7-E6AD-85DF-60FC-F8DD12BCD8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7955" y="1552436"/>
            <a:ext cx="9717157" cy="5078611"/>
          </a:xfrm>
          <a:prstGeom prst="rect">
            <a:avLst/>
          </a:prstGeom>
        </p:spPr>
      </p:pic>
    </p:spTree>
    <p:extLst>
      <p:ext uri="{BB962C8B-B14F-4D97-AF65-F5344CB8AC3E}">
        <p14:creationId xmlns:p14="http://schemas.microsoft.com/office/powerpoint/2010/main" val="35922707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31913" y="464754"/>
            <a:ext cx="11784495" cy="966481"/>
          </a:xfrm>
        </p:spPr>
        <p:txBody>
          <a:bodyPr>
            <a:normAutofit/>
          </a:bodyPr>
          <a:lstStyle/>
          <a:p>
            <a:r>
              <a:rPr lang="el-GR" sz="3600" dirty="0">
                <a:latin typeface="Times New Roman" panose="02020603050405020304" pitchFamily="18" charset="0"/>
                <a:cs typeface="Times New Roman" panose="02020603050405020304" pitchFamily="18" charset="0"/>
              </a:rPr>
              <a:t>ΟΜΑΔΕΣ ΦΘΟΓΓΩΝ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342900" lvl="0" indent="-342900" algn="just">
              <a:lnSpc>
                <a:spcPts val="1800"/>
              </a:lnSpc>
              <a:spcAft>
                <a:spcPts val="1000"/>
              </a:spcAft>
              <a:buFont typeface="+mj-lt"/>
              <a:buAutoNum type="romanLcPeriod"/>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Διχειλικοί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τα κάτω χείλη πλησιάζουν ή ακουμπάνε τα πάνω χείλη,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πανί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μπάλα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μήλο.</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643675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31913" y="464754"/>
            <a:ext cx="11784495" cy="966481"/>
          </a:xfrm>
        </p:spPr>
        <p:txBody>
          <a:bodyPr>
            <a:normAutofit/>
          </a:bodyPr>
          <a:lstStyle/>
          <a:p>
            <a:r>
              <a:rPr lang="el-GR" sz="3600" dirty="0">
                <a:latin typeface="Times New Roman" panose="02020603050405020304" pitchFamily="18" charset="0"/>
                <a:cs typeface="Times New Roman" panose="02020603050405020304" pitchFamily="18" charset="0"/>
              </a:rPr>
              <a:t>ΟΜΑΔΕΣ ΦΘΟΓΓΩΝ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342900" lvl="0" indent="-342900" algn="just">
              <a:lnSpc>
                <a:spcPts val="1800"/>
              </a:lnSpc>
              <a:spcAft>
                <a:spcPts val="1000"/>
              </a:spcAft>
              <a:buFont typeface="+mj-lt"/>
              <a:buAutoNum type="romanLcPeriod"/>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Διχειλικοί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τα κάτω χείλη πλησιάζουν ή ακουμπάνε τα πάνω χείλη,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πανί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μπάλα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μήλο.</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Χειλοδοντικοί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κάτω χείλη </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πλησιάζουν ή ακουμπούν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πάνω δόντια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φυτό</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βάρος.</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45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4113372" y="484632"/>
            <a:ext cx="3965256" cy="881713"/>
          </a:xfrm>
        </p:spPr>
        <p:txBody>
          <a:bodyPr/>
          <a:lstStyle/>
          <a:p>
            <a:r>
              <a:rPr lang="el-GR" dirty="0"/>
              <a:t>ΦΩΝΗΤΙΚΗ</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Τι είναι Φωνητική;</a:t>
            </a:r>
            <a:endParaRPr lang="en-US" sz="3600" dirty="0"/>
          </a:p>
          <a:p>
            <a:endParaRPr lang="en-US" sz="3600" dirty="0"/>
          </a:p>
          <a:p>
            <a:pPr marL="0" indent="0">
              <a:buNone/>
            </a:pPr>
            <a:r>
              <a:rPr lang="en-US" sz="2800" dirty="0">
                <a:latin typeface="Calibri" panose="020F0502020204030204" pitchFamily="34" charset="0"/>
                <a:ea typeface="Times New Roman" panose="02020603050405020304" pitchFamily="18" charset="0"/>
                <a:cs typeface="Times New Roman" panose="02020603050405020304" pitchFamily="18" charset="0"/>
              </a:rPr>
              <a:t>O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κλάδο</a:t>
            </a:r>
            <a:r>
              <a:rPr lang="el-GR" sz="2800" dirty="0">
                <a:latin typeface="Calibri" panose="020F0502020204030204" pitchFamily="34" charset="0"/>
                <a:ea typeface="Times New Roman" panose="02020603050405020304" pitchFamily="18" charset="0"/>
                <a:cs typeface="Times New Roman" panose="02020603050405020304" pitchFamily="18" charset="0"/>
              </a:rPr>
              <a:t>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της γλωσσολογίας που περιγράφει όλους τους ήχους που δημιουργούνται όταν μιλάνε οι άνθρωποι</a:t>
            </a:r>
            <a:r>
              <a:rPr lang="el-GR" sz="2800" dirty="0">
                <a:effectLst/>
              </a:rPr>
              <a:t> </a:t>
            </a:r>
            <a:endParaRPr lang="en-US" sz="2800" dirty="0">
              <a:effectLst/>
            </a:endParaRPr>
          </a:p>
          <a:p>
            <a:pPr marL="0" indent="0">
              <a:buNone/>
            </a:pPr>
            <a:endParaRPr lang="en-US" sz="2800" dirty="0"/>
          </a:p>
          <a:p>
            <a:pPr marL="0" indent="0">
              <a:buNone/>
            </a:pPr>
            <a:r>
              <a:rPr lang="el-GR" sz="2800" dirty="0"/>
              <a:t>Ταυτόχρονα, ΔΕΝ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μελετά ήχους που δημιουργούνται μεν από τον άνθρωπο, αλλά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δεν χρησιμοποιούνται όταν μιλάμε μεταξύ μας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(π.χ. το χασμουρητό, το φτέρνισμα, το σφύριγμα ή το βήξιμο). </a:t>
            </a:r>
            <a:endParaRPr lang="el-GR" sz="2800" dirty="0"/>
          </a:p>
          <a:p>
            <a:pPr marL="274320" lvl="1" indent="0">
              <a:buNone/>
            </a:pPr>
            <a:endParaRPr lang="el-GR" sz="2800" dirty="0"/>
          </a:p>
          <a:p>
            <a:endParaRPr lang="el-GR" sz="800" dirty="0"/>
          </a:p>
        </p:txBody>
      </p:sp>
    </p:spTree>
    <p:extLst>
      <p:ext uri="{BB962C8B-B14F-4D97-AF65-F5344CB8AC3E}">
        <p14:creationId xmlns:p14="http://schemas.microsoft.com/office/powerpoint/2010/main" val="21751786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31913" y="464754"/>
            <a:ext cx="11784495" cy="966481"/>
          </a:xfrm>
        </p:spPr>
        <p:txBody>
          <a:bodyPr>
            <a:normAutofit/>
          </a:bodyPr>
          <a:lstStyle/>
          <a:p>
            <a:r>
              <a:rPr lang="el-GR" sz="3600" dirty="0">
                <a:latin typeface="Times New Roman" panose="02020603050405020304" pitchFamily="18" charset="0"/>
                <a:cs typeface="Times New Roman" panose="02020603050405020304" pitchFamily="18" charset="0"/>
              </a:rPr>
              <a:t>ΟΜΑΔΕΣ ΦΘΟΓΓΩΝ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342900" lvl="0" indent="-342900" algn="just">
              <a:lnSpc>
                <a:spcPts val="1800"/>
              </a:lnSpc>
              <a:spcAft>
                <a:spcPts val="1000"/>
              </a:spcAft>
              <a:buFont typeface="+mj-lt"/>
              <a:buAutoNum type="romanLcPeriod"/>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Διχειλικοί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τα κάτω χείλη πλησιάζουν ή ακουμπάνε τα πάνω χείλη,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πανί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μπάλα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μήλο.</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Χειλοδοντικοί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κάτω χείλη </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πλησιάζουν ή ακουμπούν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πάνω δόντια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φυτό</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βάρος.</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Οδοντικοί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η άκρη της γλώσσας μπαίνει ανάμεσα στα πάνω και κάτω δόντια, όπως οι φθόγγοι στην αρχή των λέξεων ‘θάμνος’ και ‘δέντρο’</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68765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31913" y="464754"/>
            <a:ext cx="11784495" cy="966481"/>
          </a:xfrm>
        </p:spPr>
        <p:txBody>
          <a:bodyPr>
            <a:normAutofit/>
          </a:bodyPr>
          <a:lstStyle/>
          <a:p>
            <a:r>
              <a:rPr lang="el-GR" sz="3600" dirty="0">
                <a:latin typeface="Times New Roman" panose="02020603050405020304" pitchFamily="18" charset="0"/>
                <a:cs typeface="Times New Roman" panose="02020603050405020304" pitchFamily="18" charset="0"/>
              </a:rPr>
              <a:t>ΟΜΑΔΕΣ ΦΘΟΓΓΩΝ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342900" lvl="0" indent="-342900" algn="just">
              <a:lnSpc>
                <a:spcPts val="1800"/>
              </a:lnSpc>
              <a:spcAft>
                <a:spcPts val="1000"/>
              </a:spcAft>
              <a:buFont typeface="+mj-lt"/>
              <a:buAutoNum type="romanLcPeriod"/>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Διχειλικοί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τα κάτω χείλη πλησιάζουν ή ακουμπάνε τα πάνω χείλη,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πανί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μπάλα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μήλο.</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Χειλοδοντικοί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κάτω χείλη </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πλησιάζουν ή ακουμπούν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πάνω δόντια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φυτό</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βάρος.</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Οδοντικοί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η άκρη της γλώσσας μπαίνει ανάμεσα στα πάνω και κάτω δόντια, όπως οι φθόγγοι στην αρχή των λέξεων ‘θάμνος’ και ‘δέντρο’</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Φατνιακοί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η κόψη της γλώσσας πλησιάζει ή ακουμπά στα φατνία (δηλ. την περιοχή πίσω από τα δόντια),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τόνος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ντύνω</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σταυρός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ζωή</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νίκη</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ρήμα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λίμνη.</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282592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31913" y="464754"/>
            <a:ext cx="11784495" cy="966481"/>
          </a:xfrm>
        </p:spPr>
        <p:txBody>
          <a:bodyPr>
            <a:normAutofit/>
          </a:bodyPr>
          <a:lstStyle/>
          <a:p>
            <a:r>
              <a:rPr lang="el-GR" sz="3600" dirty="0">
                <a:latin typeface="Times New Roman" panose="02020603050405020304" pitchFamily="18" charset="0"/>
                <a:cs typeface="Times New Roman" panose="02020603050405020304" pitchFamily="18" charset="0"/>
              </a:rPr>
              <a:t>ΟΜΑΔΕΣ ΦΘΟΓΓΩΝ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342900" lvl="0" indent="-342900" algn="just">
              <a:lnSpc>
                <a:spcPts val="1800"/>
              </a:lnSpc>
              <a:spcAft>
                <a:spcPts val="1000"/>
              </a:spcAft>
              <a:buFont typeface="+mj-lt"/>
              <a:buAutoNum type="romanLcPeriod"/>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Διχειλικοί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τα κάτω χείλη πλησιάζουν ή ακουμπάνε τα πάνω χείλη,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πανί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μπάλα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μήλο.</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Χειλοδοντικοί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κάτω χείλη </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πλησιάζουν ή ακουμπούν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πάνω δόντια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φυτό</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βάρος.</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Οδοντικοί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η άκρη της γλώσσας μπαίνει ανάμεσα στα πάνω και κάτω δόντια, όπως οι φθόγγοι στην αρχή των λέξεων ‘θάμνος’ και ‘δέντρο’</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Φατνιακοί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η κόψη της γλώσσας πλησιάζει ή ακουμπά στα φατνία (δηλ. την περιοχή πίσω από τα δόντια),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τόνος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ντύνω</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σταυρός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ζωή</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νίκη</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ρήμα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λίμνη.</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Ουρανικοί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η κορυφή της γλώσσας πλησιάζει ή ακουμπά στον ουρανίσκο,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κήπος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γκέμι</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γύρος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χειμώνας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λιοντάρι </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νιότη.</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56774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31913" y="464754"/>
            <a:ext cx="11784495" cy="966481"/>
          </a:xfrm>
        </p:spPr>
        <p:txBody>
          <a:bodyPr>
            <a:normAutofit/>
          </a:bodyPr>
          <a:lstStyle/>
          <a:p>
            <a:r>
              <a:rPr lang="el-GR" sz="3600" dirty="0">
                <a:latin typeface="Times New Roman" panose="02020603050405020304" pitchFamily="18" charset="0"/>
                <a:cs typeface="Times New Roman" panose="02020603050405020304" pitchFamily="18" charset="0"/>
              </a:rPr>
              <a:t>ΟΜΑΔΕΣ ΦΘΟΓΓΩΝ ΩΣ ΠΡΟΣ ΤΟΝ ΤΟΠΟ ΑΡΘΡΩΣΗΣ</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342900" lvl="0" indent="-342900" algn="just">
              <a:lnSpc>
                <a:spcPts val="1800"/>
              </a:lnSpc>
              <a:spcAft>
                <a:spcPts val="1000"/>
              </a:spcAft>
              <a:buFont typeface="+mj-lt"/>
              <a:buAutoNum type="romanLcPeriod"/>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Διχειλικοί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τα κάτω χείλη πλησιάζουν ή ακουμπάνε τα πάνω χείλη,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πανί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μπάλα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μήλο.</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algn="just">
              <a:lnSpc>
                <a:spcPts val="1800"/>
              </a:lnSpc>
              <a:spcAft>
                <a:spcPts val="1000"/>
              </a:spcAft>
              <a:buFont typeface="+mj-lt"/>
              <a:buAutoNum type="romanLcPeriod"/>
            </a:pPr>
            <a:r>
              <a:rPr lang="el-GR" sz="1800" b="1" dirty="0" err="1">
                <a:effectLst/>
                <a:latin typeface="Calibri" panose="020F0502020204030204" pitchFamily="34" charset="0"/>
                <a:ea typeface="Times New Roman" panose="02020603050405020304" pitchFamily="18" charset="0"/>
                <a:cs typeface="Times New Roman" panose="02020603050405020304" pitchFamily="18" charset="0"/>
              </a:rPr>
              <a:t>Χειλοδοντικοί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κάτω χείλη </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πλησιάζουν ή ακουμπούν </a:t>
            </a: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τα πάνω δόντια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φυτό</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βάρος.</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Οδοντικοί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η άκρη της γλώσσας μπαίνει ανάμεσα στα πάνω και κάτω δόντια, όπως οι φθόγγοι στην αρχή των λέξεων ‘θάμνος’ και ‘δέντρο’</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Φατνιακοί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η κόψη της γλώσσας πλησιάζει ή ακουμπά στα φατνία (δηλ. την περιοχή πίσω από τα δόντια),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τόνος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ντύνω</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σταυρός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ζωή</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νίκη</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ρήμα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λίμνη.</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Ουρανικοί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η κορυφή της γλώσσας πλησιάζει ή ακουμπά στον ουρανίσκο, όπως οι φθόγγοι στην αρχή των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κήπος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γκέμι</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γύρος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χειμώνας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λιοντάρι </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νιότη.</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ts val="1800"/>
              </a:lnSpc>
              <a:spcAft>
                <a:spcPts val="1000"/>
              </a:spcAft>
              <a:buFont typeface="+mj-lt"/>
              <a:buAutoNum type="romanLcPeriod"/>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Υπερωικοί</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δηλ. φθόγγοι που δημιουργούνται όταν το πίσω μέρος της γλώσσας πλησιάζει ή ακουμπά στην υπερώα, όπως οι φθόγγοι που μπορούν να εμφανιστούν στην αρχή λέξεων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κόπος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γκάρισμα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γόνατο</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χώρος</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Ο ρινικός φθόγγος [</a:t>
            </a:r>
            <a:r>
              <a:rPr lang="el-GR" sz="1800" dirty="0" err="1">
                <a:effectLst/>
                <a:latin typeface="Calibri" panose="020F0502020204030204" pitchFamily="34" charset="0"/>
                <a:ea typeface="Times New Roman" panose="02020603050405020304" pitchFamily="18" charset="0"/>
                <a:cs typeface="Times New Roman" panose="02020603050405020304" pitchFamily="18" charset="0"/>
              </a:rPr>
              <a:t>ŋ</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είναι το ρινικό που εμφανίζεται πριν από τον φθόγγο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g</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στη λέξη </a:t>
            </a:r>
            <a:r>
              <a:rPr lang="el-GR" sz="1800" i="1" dirty="0">
                <a:effectLst/>
                <a:latin typeface="Calibri" panose="020F0502020204030204" pitchFamily="34" charset="0"/>
                <a:ea typeface="Times New Roman" panose="02020603050405020304" pitchFamily="18" charset="0"/>
                <a:cs typeface="Times New Roman" panose="02020603050405020304" pitchFamily="18" charset="0"/>
              </a:rPr>
              <a:t>αγκώνας.</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3593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3115917" y="375302"/>
            <a:ext cx="5864087" cy="966481"/>
          </a:xfrm>
        </p:spPr>
        <p:txBody>
          <a:bodyPr>
            <a:normAutofit/>
          </a:bodyPr>
          <a:lstStyle/>
          <a:p>
            <a:r>
              <a:rPr lang="el-GR" sz="3600" dirty="0">
                <a:latin typeface="Times New Roman" panose="02020603050405020304" pitchFamily="18" charset="0"/>
                <a:cs typeface="Times New Roman" panose="02020603050405020304" pitchFamily="18" charset="0"/>
              </a:rPr>
              <a:t>ΣΥΜΦΩΝΑ </a:t>
            </a:r>
            <a:r>
              <a:rPr lang="en-US" sz="3600" dirty="0">
                <a:latin typeface="Times New Roman" panose="02020603050405020304" pitchFamily="18" charset="0"/>
                <a:cs typeface="Times New Roman" panose="02020603050405020304" pitchFamily="18" charset="0"/>
              </a:rPr>
              <a:t>Vs </a:t>
            </a:r>
            <a:r>
              <a:rPr lang="el-GR" sz="3600" dirty="0">
                <a:latin typeface="Times New Roman" panose="02020603050405020304" pitchFamily="18" charset="0"/>
                <a:cs typeface="Times New Roman" panose="02020603050405020304" pitchFamily="18" charset="0"/>
              </a:rPr>
              <a:t>ΦΩΝΗΕΝΤΑ</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Οι παραπάνω ομάδες φθόγγων αναφέρονται στα σύμφωνα, γιατί στην ουσία περιγράφουν τα εμπόδια που δημιουργούν οι αρθρωτές στο πέρασμα του αέρα μέσα στο στόμα. Όμως, τα φωνήεντα αρθρώνονται ΧΩΡΙΣ να εμποδίζεται το πέρασμα του αέρα μέσα από το στόμα.</a:t>
            </a:r>
          </a:p>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38520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3115917" y="375302"/>
            <a:ext cx="5864087" cy="966481"/>
          </a:xfrm>
        </p:spPr>
        <p:txBody>
          <a:bodyPr>
            <a:normAutofit/>
          </a:bodyPr>
          <a:lstStyle/>
          <a:p>
            <a:r>
              <a:rPr lang="el-GR" sz="3600" dirty="0">
                <a:latin typeface="Times New Roman" panose="02020603050405020304" pitchFamily="18" charset="0"/>
                <a:cs typeface="Times New Roman" panose="02020603050405020304" pitchFamily="18" charset="0"/>
              </a:rPr>
              <a:t>ΣΥΜΦΩΝΑ </a:t>
            </a:r>
            <a:r>
              <a:rPr lang="en-US" sz="3600" dirty="0">
                <a:latin typeface="Times New Roman" panose="02020603050405020304" pitchFamily="18" charset="0"/>
                <a:cs typeface="Times New Roman" panose="02020603050405020304" pitchFamily="18" charset="0"/>
              </a:rPr>
              <a:t>Vs </a:t>
            </a:r>
            <a:r>
              <a:rPr lang="el-GR" sz="3600" dirty="0">
                <a:latin typeface="Times New Roman" panose="02020603050405020304" pitchFamily="18" charset="0"/>
                <a:cs typeface="Times New Roman" panose="02020603050405020304" pitchFamily="18" charset="0"/>
              </a:rPr>
              <a:t>ΦΩΝΗΕΝΤΑ</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Οι παραπάνω ομάδες φθόγγων αναφέρονται στα σύμφωνα, γιατί στην ουσία περιγράφουν τα εμπόδια που δημιουργούν οι αρθρωτές στο πέρασμα του αέρα μέσα στο στόμα. Όμως, τα φωνήεντα αρθρώνονται ΧΩΡΙΣ να εμποδίζεται το πέρασμα του αέρα μέσα από το στόμα.</a:t>
            </a:r>
          </a:p>
          <a:p>
            <a:pPr marL="0" indent="0" algn="just">
              <a:lnSpc>
                <a:spcPct val="100000"/>
              </a:lnSpc>
              <a:spcAft>
                <a:spcPts val="1000"/>
              </a:spcAft>
              <a:buNone/>
            </a:pPr>
            <a:endParaRPr lang="el-GR" sz="2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0000"/>
              </a:lnSpc>
              <a:spcAft>
                <a:spcPts val="1000"/>
              </a:spcAft>
              <a:buNone/>
            </a:pPr>
            <a:r>
              <a:rPr lang="el-GR" sz="2800" dirty="0">
                <a:latin typeface="Calibri" panose="020F0502020204030204" pitchFamily="34" charset="0"/>
                <a:ea typeface="Times New Roman" panose="02020603050405020304" pitchFamily="18" charset="0"/>
                <a:cs typeface="Times New Roman" panose="02020603050405020304" pitchFamily="18" charset="0"/>
              </a:rPr>
              <a:t>Επίση</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ς, ως προς τον τρόπο άρθρωσης,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ΟΛΑ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τα φωνήεντα είναι: α) ηχηροί, β) στοματικοί, γ) φωνηεντικοί και δ) κεντρικοί. </a:t>
            </a:r>
          </a:p>
          <a:p>
            <a:pPr marL="0" indent="0" algn="just">
              <a:lnSpc>
                <a:spcPct val="100000"/>
              </a:lnSpc>
              <a:spcAft>
                <a:spcPts val="1000"/>
              </a:spcAft>
              <a:buNone/>
            </a:pP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462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554357" y="362978"/>
            <a:ext cx="7235686" cy="966481"/>
          </a:xfrm>
        </p:spPr>
        <p:txBody>
          <a:bodyPr>
            <a:normAutofit fontScale="90000"/>
          </a:bodyPr>
          <a:lstStyle/>
          <a:p>
            <a:r>
              <a:rPr lang="el-GR" sz="3600" dirty="0">
                <a:latin typeface="Times New Roman" panose="02020603050405020304" pitchFamily="18" charset="0"/>
                <a:cs typeface="Times New Roman" panose="02020603050405020304" pitchFamily="18" charset="0"/>
              </a:rPr>
              <a:t>ΟΡΙΣΜΟΣ ΦΩΝΗΕΝΤΙΚΩΝ ΦΘΟΓΓΩΝ</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341782"/>
            <a:ext cx="11082130" cy="5140915"/>
          </a:xfrm>
        </p:spPr>
        <p:txBody>
          <a:bodyPr>
            <a:normAutofit fontScale="92500" lnSpcReduction="10000"/>
          </a:bodyPr>
          <a:lstStyle/>
          <a:p>
            <a:pPr mar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Για τον ορισμό και την περιγραφή των φωνηεντικών φθόγγων:</a:t>
            </a:r>
          </a:p>
          <a:p>
            <a:pPr marL="0" indent="0" algn="just">
              <a:lnSpc>
                <a:spcPct val="100000"/>
              </a:lnSpc>
              <a:spcAft>
                <a:spcPts val="1000"/>
              </a:spcAft>
              <a:buNone/>
            </a:pPr>
            <a:r>
              <a:rPr lang="el-GR" sz="2800" dirty="0">
                <a:latin typeface="Calibri" panose="020F0502020204030204" pitchFamily="34" charset="0"/>
                <a:ea typeface="Times New Roman" panose="02020603050405020304" pitchFamily="18" charset="0"/>
                <a:cs typeface="Times New Roman" panose="02020603050405020304" pitchFamily="18" charset="0"/>
              </a:rPr>
              <a:t>Ι. 	</a:t>
            </a:r>
            <a:r>
              <a:rPr lang="el-GR" sz="2800" b="1" dirty="0">
                <a:latin typeface="Calibri" panose="020F0502020204030204" pitchFamily="34" charset="0"/>
                <a:ea typeface="Times New Roman" panose="02020603050405020304" pitchFamily="18" charset="0"/>
                <a:cs typeface="Times New Roman" panose="02020603050405020304" pitchFamily="18" charset="0"/>
              </a:rPr>
              <a:t>ΔΕΝ αναφερόμαστε </a:t>
            </a:r>
            <a:r>
              <a:rPr lang="el-GR" sz="2800" dirty="0">
                <a:latin typeface="Calibri" panose="020F0502020204030204" pitchFamily="34" charset="0"/>
                <a:ea typeface="Times New Roman" panose="02020603050405020304" pitchFamily="18" charset="0"/>
                <a:cs typeface="Times New Roman" panose="02020603050405020304" pitchFamily="18" charset="0"/>
              </a:rPr>
              <a:t>στα χαρακτηριστικά του ΤΡΟΠΟΥ άρθρωσης, μια 	και σε όλα τα φωνήεντα, ως προς τον τρόπο άρθρωσης, ορίζονται με 	τον ίδιο τρόπο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ηχηροί, στοματικοί, φωνηεντικοί και κεντρικοί)</a:t>
            </a:r>
            <a:r>
              <a:rPr lang="el-GR" sz="2800" dirty="0">
                <a:latin typeface="Calibri" panose="020F0502020204030204" pitchFamily="34" charset="0"/>
                <a:ea typeface="Times New Roman" panose="02020603050405020304" pitchFamily="18" charset="0"/>
                <a:cs typeface="Times New Roman" panose="02020603050405020304" pitchFamily="18" charset="0"/>
              </a:rPr>
              <a:t>,</a:t>
            </a:r>
          </a:p>
          <a:p>
            <a:pPr mar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ΙΙ.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Αναφερόμαστε</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 στο ύψος της γλώσσας μέσα στη στοματική κοιλότητα κατά 		την παραγωγή του κάθε ενός φωνήεντος, </a:t>
            </a:r>
          </a:p>
          <a:p>
            <a:pPr mar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β) στο βάθος της γλώσσας μέσα στη στοματική κοιλότητα, </a:t>
            </a:r>
          </a:p>
          <a:p>
            <a:pPr marL="0" indent="0" algn="just">
              <a:lnSpc>
                <a:spcPct val="100000"/>
              </a:lnSpc>
              <a:spcAft>
                <a:spcPts val="1000"/>
              </a:spcAft>
              <a:buNone/>
            </a:pPr>
            <a:r>
              <a:rPr lang="el-GR" sz="2800" dirty="0">
                <a:latin typeface="Calibri" panose="020F0502020204030204" pitchFamily="34" charset="0"/>
                <a:ea typeface="Times New Roman" panose="02020603050405020304" pitchFamily="18" charset="0"/>
                <a:cs typeface="Times New Roman" panose="02020603050405020304" pitchFamily="18" charset="0"/>
              </a:rPr>
              <a:t>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γ) στο σχήμα των χειλιών κατά την παραγωγή του κάθε φωνήεντος. </a:t>
            </a:r>
          </a:p>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86672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955779" y="111689"/>
            <a:ext cx="7021996" cy="966481"/>
          </a:xfrm>
        </p:spPr>
        <p:txBody>
          <a:bodyPr>
            <a:normAutofit fontScale="90000"/>
          </a:bodyPr>
          <a:lstStyle/>
          <a:p>
            <a:r>
              <a:rPr lang="el-GR" sz="3600" dirty="0">
                <a:latin typeface="Times New Roman" panose="02020603050405020304" pitchFamily="18" charset="0"/>
                <a:cs typeface="Times New Roman" panose="02020603050405020304" pitchFamily="18" charset="0"/>
              </a:rPr>
              <a:t>Τόπος Άρθρωσης </a:t>
            </a:r>
            <a:r>
              <a:rPr lang="el-GR" sz="3600" dirty="0" err="1">
                <a:latin typeface="Times New Roman" panose="02020603050405020304" pitchFamily="18" charset="0"/>
                <a:cs typeface="Times New Roman" panose="02020603050405020304" pitchFamily="18" charset="0"/>
              </a:rPr>
              <a:t>ΦΩΝΗΕΝΤων</a:t>
            </a:r>
            <a:endParaRPr lang="el-GR" sz="36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983974"/>
            <a:ext cx="11082130" cy="5715000"/>
          </a:xfrm>
        </p:spPr>
        <p:txBody>
          <a:bodyPr>
            <a:normAutofit/>
          </a:bodyPr>
          <a:lstStyle/>
          <a:p>
            <a:pPr marL="0" lvl="0" indent="0" algn="just">
              <a:lnSpc>
                <a:spcPct val="100000"/>
              </a:lnSpc>
              <a:spcAft>
                <a:spcPts val="1000"/>
              </a:spcAft>
              <a:buNone/>
            </a:pPr>
            <a:r>
              <a:rPr lang="el-GR" sz="2800" dirty="0">
                <a:latin typeface="Calibri" panose="020F0502020204030204" pitchFamily="34" charset="0"/>
                <a:ea typeface="Times New Roman" panose="02020603050405020304" pitchFamily="18" charset="0"/>
                <a:cs typeface="Times New Roman" panose="02020603050405020304" pitchFamily="18" charset="0"/>
              </a:rPr>
              <a:t>Τ</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 φωνήεντα χαρακτηρίζονται ως </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υψηλά</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ii</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μέσα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γ)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χαμηλά</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ανάλογα με το ύψος της γλώσσας μέσα στην στοματική κοιλότητα</a:t>
            </a:r>
            <a:r>
              <a:rPr lang="el-GR" sz="2800" dirty="0">
                <a:effectLst/>
              </a:rPr>
              <a:t> </a:t>
            </a:r>
            <a:endParaRPr lang="el-GR" sz="2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4" name="Picture 5">
            <a:extLst>
              <a:ext uri="{FF2B5EF4-FFF2-40B4-BE49-F238E27FC236}">
                <a16:creationId xmlns:a16="http://schemas.microsoft.com/office/drawing/2014/main" id="{33D5746F-B464-579A-F669-8C5FCDA196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53957" y="1986327"/>
            <a:ext cx="4930882" cy="4408418"/>
          </a:xfrm>
          <a:prstGeom prst="rect">
            <a:avLst/>
          </a:prstGeom>
          <a:noFill/>
          <a:ln>
            <a:noFill/>
          </a:ln>
        </p:spPr>
      </p:pic>
      <p:cxnSp>
        <p:nvCxnSpPr>
          <p:cNvPr id="7" name="Ευθεία γραμμή σύνδεσης 6">
            <a:extLst>
              <a:ext uri="{FF2B5EF4-FFF2-40B4-BE49-F238E27FC236}">
                <a16:creationId xmlns:a16="http://schemas.microsoft.com/office/drawing/2014/main" id="{F2E9FFE8-C833-061B-AE32-BBE14F6ECA7C}"/>
              </a:ext>
            </a:extLst>
          </p:cNvPr>
          <p:cNvCxnSpPr/>
          <p:nvPr/>
        </p:nvCxnSpPr>
        <p:spPr>
          <a:xfrm>
            <a:off x="3082705" y="3266542"/>
            <a:ext cx="68950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a:extLst>
              <a:ext uri="{FF2B5EF4-FFF2-40B4-BE49-F238E27FC236}">
                <a16:creationId xmlns:a16="http://schemas.microsoft.com/office/drawing/2014/main" id="{408BE4B5-3AC6-F729-0E35-ABAA8A022813}"/>
              </a:ext>
            </a:extLst>
          </p:cNvPr>
          <p:cNvCxnSpPr/>
          <p:nvPr/>
        </p:nvCxnSpPr>
        <p:spPr>
          <a:xfrm flipV="1">
            <a:off x="3075317" y="3831320"/>
            <a:ext cx="7058126" cy="69574"/>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F205F34-11E2-866E-4F3C-D9B55097822C}"/>
              </a:ext>
            </a:extLst>
          </p:cNvPr>
          <p:cNvSpPr txBox="1"/>
          <p:nvPr/>
        </p:nvSpPr>
        <p:spPr>
          <a:xfrm>
            <a:off x="9707397" y="2742009"/>
            <a:ext cx="906274" cy="369332"/>
          </a:xfrm>
          <a:prstGeom prst="rect">
            <a:avLst/>
          </a:prstGeom>
          <a:noFill/>
        </p:spPr>
        <p:txBody>
          <a:bodyPr wrap="none" rtlCol="0">
            <a:spAutoFit/>
          </a:bodyPr>
          <a:lstStyle/>
          <a:p>
            <a:r>
              <a:rPr lang="el-GR" b="1" dirty="0"/>
              <a:t>Υψηλά</a:t>
            </a:r>
          </a:p>
        </p:txBody>
      </p:sp>
      <p:sp>
        <p:nvSpPr>
          <p:cNvPr id="11" name="TextBox 10">
            <a:extLst>
              <a:ext uri="{FF2B5EF4-FFF2-40B4-BE49-F238E27FC236}">
                <a16:creationId xmlns:a16="http://schemas.microsoft.com/office/drawing/2014/main" id="{A0151898-271F-3F4F-C9B2-35838674E18A}"/>
              </a:ext>
            </a:extLst>
          </p:cNvPr>
          <p:cNvSpPr txBox="1"/>
          <p:nvPr/>
        </p:nvSpPr>
        <p:spPr>
          <a:xfrm>
            <a:off x="9771645" y="3334574"/>
            <a:ext cx="777777" cy="369332"/>
          </a:xfrm>
          <a:prstGeom prst="rect">
            <a:avLst/>
          </a:prstGeom>
          <a:noFill/>
        </p:spPr>
        <p:txBody>
          <a:bodyPr wrap="none" rtlCol="0">
            <a:spAutoFit/>
          </a:bodyPr>
          <a:lstStyle/>
          <a:p>
            <a:r>
              <a:rPr lang="el-GR" b="1" dirty="0"/>
              <a:t>Μέσα</a:t>
            </a:r>
          </a:p>
        </p:txBody>
      </p:sp>
      <p:sp>
        <p:nvSpPr>
          <p:cNvPr id="12" name="TextBox 11">
            <a:extLst>
              <a:ext uri="{FF2B5EF4-FFF2-40B4-BE49-F238E27FC236}">
                <a16:creationId xmlns:a16="http://schemas.microsoft.com/office/drawing/2014/main" id="{ACA95F63-10E0-A3A4-600A-59664E9B1183}"/>
              </a:ext>
            </a:extLst>
          </p:cNvPr>
          <p:cNvSpPr txBox="1"/>
          <p:nvPr/>
        </p:nvSpPr>
        <p:spPr>
          <a:xfrm>
            <a:off x="9707397" y="4019418"/>
            <a:ext cx="1013419" cy="369332"/>
          </a:xfrm>
          <a:prstGeom prst="rect">
            <a:avLst/>
          </a:prstGeom>
          <a:noFill/>
        </p:spPr>
        <p:txBody>
          <a:bodyPr wrap="none" rtlCol="0">
            <a:spAutoFit/>
          </a:bodyPr>
          <a:lstStyle/>
          <a:p>
            <a:r>
              <a:rPr lang="el-GR" b="1" dirty="0"/>
              <a:t>Χαμηλά</a:t>
            </a:r>
          </a:p>
        </p:txBody>
      </p:sp>
      <p:sp>
        <p:nvSpPr>
          <p:cNvPr id="13" name="TextBox 12">
            <a:extLst>
              <a:ext uri="{FF2B5EF4-FFF2-40B4-BE49-F238E27FC236}">
                <a16:creationId xmlns:a16="http://schemas.microsoft.com/office/drawing/2014/main" id="{699BBB27-869A-5132-F802-81533D16CA2C}"/>
              </a:ext>
            </a:extLst>
          </p:cNvPr>
          <p:cNvSpPr txBox="1"/>
          <p:nvPr/>
        </p:nvSpPr>
        <p:spPr>
          <a:xfrm>
            <a:off x="6047961" y="2942181"/>
            <a:ext cx="251992" cy="369332"/>
          </a:xfrm>
          <a:prstGeom prst="rect">
            <a:avLst/>
          </a:prstGeom>
          <a:noFill/>
        </p:spPr>
        <p:txBody>
          <a:bodyPr wrap="none" rtlCol="0">
            <a:spAutoFit/>
          </a:bodyPr>
          <a:lstStyle/>
          <a:p>
            <a:r>
              <a:rPr lang="en-US" dirty="0" err="1">
                <a:solidFill>
                  <a:srgbClr val="FF0000"/>
                </a:solidFill>
              </a:rPr>
              <a:t>i</a:t>
            </a:r>
            <a:endParaRPr lang="el-GR" dirty="0">
              <a:solidFill>
                <a:srgbClr val="FF0000"/>
              </a:solidFill>
            </a:endParaRPr>
          </a:p>
        </p:txBody>
      </p:sp>
      <p:sp>
        <p:nvSpPr>
          <p:cNvPr id="14" name="TextBox 13">
            <a:extLst>
              <a:ext uri="{FF2B5EF4-FFF2-40B4-BE49-F238E27FC236}">
                <a16:creationId xmlns:a16="http://schemas.microsoft.com/office/drawing/2014/main" id="{BF68A80F-FBC6-92EC-8C20-8D91FC30A784}"/>
              </a:ext>
            </a:extLst>
          </p:cNvPr>
          <p:cNvSpPr txBox="1"/>
          <p:nvPr/>
        </p:nvSpPr>
        <p:spPr>
          <a:xfrm>
            <a:off x="7373216" y="2952061"/>
            <a:ext cx="314510" cy="369332"/>
          </a:xfrm>
          <a:prstGeom prst="rect">
            <a:avLst/>
          </a:prstGeom>
          <a:noFill/>
        </p:spPr>
        <p:txBody>
          <a:bodyPr wrap="none" rtlCol="0">
            <a:spAutoFit/>
          </a:bodyPr>
          <a:lstStyle/>
          <a:p>
            <a:r>
              <a:rPr lang="en-US" dirty="0">
                <a:solidFill>
                  <a:srgbClr val="FF0000"/>
                </a:solidFill>
              </a:rPr>
              <a:t>u</a:t>
            </a:r>
            <a:endParaRPr lang="el-GR" dirty="0">
              <a:solidFill>
                <a:srgbClr val="FF0000"/>
              </a:solidFill>
            </a:endParaRPr>
          </a:p>
        </p:txBody>
      </p:sp>
      <p:sp>
        <p:nvSpPr>
          <p:cNvPr id="15" name="TextBox 14">
            <a:extLst>
              <a:ext uri="{FF2B5EF4-FFF2-40B4-BE49-F238E27FC236}">
                <a16:creationId xmlns:a16="http://schemas.microsoft.com/office/drawing/2014/main" id="{8F829B01-1E7C-322C-CF64-2C2836F39373}"/>
              </a:ext>
            </a:extLst>
          </p:cNvPr>
          <p:cNvSpPr txBox="1"/>
          <p:nvPr/>
        </p:nvSpPr>
        <p:spPr>
          <a:xfrm>
            <a:off x="6371382" y="3357010"/>
            <a:ext cx="317716" cy="369332"/>
          </a:xfrm>
          <a:prstGeom prst="rect">
            <a:avLst/>
          </a:prstGeom>
          <a:noFill/>
        </p:spPr>
        <p:txBody>
          <a:bodyPr wrap="none" rtlCol="0">
            <a:spAutoFit/>
          </a:bodyPr>
          <a:lstStyle/>
          <a:p>
            <a:r>
              <a:rPr lang="en-US" dirty="0">
                <a:solidFill>
                  <a:srgbClr val="FF0000"/>
                </a:solidFill>
              </a:rPr>
              <a:t>e</a:t>
            </a:r>
            <a:endParaRPr lang="el-GR" dirty="0">
              <a:solidFill>
                <a:srgbClr val="FF0000"/>
              </a:solidFill>
            </a:endParaRPr>
          </a:p>
        </p:txBody>
      </p:sp>
      <p:sp>
        <p:nvSpPr>
          <p:cNvPr id="16" name="TextBox 15">
            <a:extLst>
              <a:ext uri="{FF2B5EF4-FFF2-40B4-BE49-F238E27FC236}">
                <a16:creationId xmlns:a16="http://schemas.microsoft.com/office/drawing/2014/main" id="{48AC953E-3003-7B8F-DCFC-E7508B0E7EFD}"/>
              </a:ext>
            </a:extLst>
          </p:cNvPr>
          <p:cNvSpPr txBox="1"/>
          <p:nvPr/>
        </p:nvSpPr>
        <p:spPr>
          <a:xfrm>
            <a:off x="7373216" y="3325471"/>
            <a:ext cx="317716" cy="369332"/>
          </a:xfrm>
          <a:prstGeom prst="rect">
            <a:avLst/>
          </a:prstGeom>
          <a:noFill/>
        </p:spPr>
        <p:txBody>
          <a:bodyPr wrap="none" rtlCol="0">
            <a:spAutoFit/>
          </a:bodyPr>
          <a:lstStyle/>
          <a:p>
            <a:r>
              <a:rPr lang="en-US" dirty="0">
                <a:solidFill>
                  <a:srgbClr val="FF0000"/>
                </a:solidFill>
              </a:rPr>
              <a:t>o</a:t>
            </a:r>
            <a:endParaRPr lang="el-GR" dirty="0">
              <a:solidFill>
                <a:srgbClr val="FF0000"/>
              </a:solidFill>
            </a:endParaRPr>
          </a:p>
        </p:txBody>
      </p:sp>
      <p:sp>
        <p:nvSpPr>
          <p:cNvPr id="17" name="TextBox 16">
            <a:extLst>
              <a:ext uri="{FF2B5EF4-FFF2-40B4-BE49-F238E27FC236}">
                <a16:creationId xmlns:a16="http://schemas.microsoft.com/office/drawing/2014/main" id="{6C4EA9A4-2D43-4164-D337-A5D4709A3599}"/>
              </a:ext>
            </a:extLst>
          </p:cNvPr>
          <p:cNvSpPr txBox="1"/>
          <p:nvPr/>
        </p:nvSpPr>
        <p:spPr>
          <a:xfrm>
            <a:off x="6998158" y="3746573"/>
            <a:ext cx="306494" cy="369332"/>
          </a:xfrm>
          <a:prstGeom prst="rect">
            <a:avLst/>
          </a:prstGeom>
          <a:noFill/>
        </p:spPr>
        <p:txBody>
          <a:bodyPr wrap="none" rtlCol="0">
            <a:spAutoFit/>
          </a:bodyPr>
          <a:lstStyle/>
          <a:p>
            <a:r>
              <a:rPr lang="en-US" dirty="0">
                <a:solidFill>
                  <a:srgbClr val="FF0000"/>
                </a:solidFill>
              </a:rPr>
              <a:t>a</a:t>
            </a:r>
            <a:endParaRPr lang="el-GR" dirty="0">
              <a:solidFill>
                <a:srgbClr val="FF0000"/>
              </a:solidFill>
            </a:endParaRPr>
          </a:p>
        </p:txBody>
      </p:sp>
    </p:spTree>
    <p:extLst>
      <p:ext uri="{BB962C8B-B14F-4D97-AF65-F5344CB8AC3E}">
        <p14:creationId xmlns:p14="http://schemas.microsoft.com/office/powerpoint/2010/main" val="42450290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955779" y="111689"/>
            <a:ext cx="7021996" cy="966481"/>
          </a:xfrm>
        </p:spPr>
        <p:txBody>
          <a:bodyPr>
            <a:normAutofit fontScale="90000"/>
          </a:bodyPr>
          <a:lstStyle/>
          <a:p>
            <a:r>
              <a:rPr lang="el-GR" sz="3600" dirty="0">
                <a:latin typeface="Times New Roman" panose="02020603050405020304" pitchFamily="18" charset="0"/>
                <a:cs typeface="Times New Roman" panose="02020603050405020304" pitchFamily="18" charset="0"/>
              </a:rPr>
              <a:t>Τόπος Άρθρωσης </a:t>
            </a:r>
            <a:r>
              <a:rPr lang="el-GR" sz="3600" dirty="0" err="1">
                <a:latin typeface="Times New Roman" panose="02020603050405020304" pitchFamily="18" charset="0"/>
                <a:cs typeface="Times New Roman" panose="02020603050405020304" pitchFamily="18" charset="0"/>
              </a:rPr>
              <a:t>ΦΩΝΗΕΝΤων</a:t>
            </a:r>
            <a:endParaRPr lang="el-GR" sz="36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983974"/>
            <a:ext cx="11082130" cy="5715000"/>
          </a:xfrm>
        </p:spPr>
        <p:txBody>
          <a:bodyPr>
            <a:normAutofit/>
          </a:bodyPr>
          <a:lstStyle/>
          <a:p>
            <a:pPr marL="0" lv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Ένας άλλος προσδιορισμός των φωνηέντων καθορίζεται από την μπροστινή ή οπίσθια θέση της γλώσσας μέσα στο στόμα. </a:t>
            </a:r>
            <a:endParaRPr lang="el-GR"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4" name="Picture 5">
            <a:extLst>
              <a:ext uri="{FF2B5EF4-FFF2-40B4-BE49-F238E27FC236}">
                <a16:creationId xmlns:a16="http://schemas.microsoft.com/office/drawing/2014/main" id="{33D5746F-B464-579A-F669-8C5FCDA196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53957" y="1986327"/>
            <a:ext cx="4930882" cy="4408418"/>
          </a:xfrm>
          <a:prstGeom prst="rect">
            <a:avLst/>
          </a:prstGeom>
          <a:noFill/>
          <a:ln>
            <a:noFill/>
          </a:ln>
        </p:spPr>
      </p:pic>
      <p:cxnSp>
        <p:nvCxnSpPr>
          <p:cNvPr id="9" name="Ευθεία γραμμή σύνδεσης 8">
            <a:extLst>
              <a:ext uri="{FF2B5EF4-FFF2-40B4-BE49-F238E27FC236}">
                <a16:creationId xmlns:a16="http://schemas.microsoft.com/office/drawing/2014/main" id="{408BE4B5-3AC6-F729-0E35-ABAA8A022813}"/>
              </a:ext>
            </a:extLst>
          </p:cNvPr>
          <p:cNvCxnSpPr>
            <a:cxnSpLocks/>
          </p:cNvCxnSpPr>
          <p:nvPr/>
        </p:nvCxnSpPr>
        <p:spPr>
          <a:xfrm flipH="1">
            <a:off x="5923722" y="2126974"/>
            <a:ext cx="1688054" cy="4338507"/>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F205F34-11E2-866E-4F3C-D9B55097822C}"/>
              </a:ext>
            </a:extLst>
          </p:cNvPr>
          <p:cNvSpPr txBox="1"/>
          <p:nvPr/>
        </p:nvSpPr>
        <p:spPr>
          <a:xfrm>
            <a:off x="6214552" y="2008280"/>
            <a:ext cx="1106393" cy="369332"/>
          </a:xfrm>
          <a:prstGeom prst="rect">
            <a:avLst/>
          </a:prstGeom>
          <a:noFill/>
        </p:spPr>
        <p:txBody>
          <a:bodyPr wrap="none" rtlCol="0">
            <a:spAutoFit/>
          </a:bodyPr>
          <a:lstStyle/>
          <a:p>
            <a:r>
              <a:rPr lang="el-GR" b="1" dirty="0"/>
              <a:t>Πρόσθια</a:t>
            </a:r>
          </a:p>
        </p:txBody>
      </p:sp>
      <p:sp>
        <p:nvSpPr>
          <p:cNvPr id="12" name="TextBox 11">
            <a:extLst>
              <a:ext uri="{FF2B5EF4-FFF2-40B4-BE49-F238E27FC236}">
                <a16:creationId xmlns:a16="http://schemas.microsoft.com/office/drawing/2014/main" id="{ACA95F63-10E0-A3A4-600A-59664E9B1183}"/>
              </a:ext>
            </a:extLst>
          </p:cNvPr>
          <p:cNvSpPr txBox="1"/>
          <p:nvPr/>
        </p:nvSpPr>
        <p:spPr>
          <a:xfrm>
            <a:off x="7687726" y="2017844"/>
            <a:ext cx="1058303" cy="369332"/>
          </a:xfrm>
          <a:prstGeom prst="rect">
            <a:avLst/>
          </a:prstGeom>
          <a:noFill/>
        </p:spPr>
        <p:txBody>
          <a:bodyPr wrap="none" rtlCol="0">
            <a:spAutoFit/>
          </a:bodyPr>
          <a:lstStyle/>
          <a:p>
            <a:r>
              <a:rPr lang="el-GR" b="1" dirty="0"/>
              <a:t>Οπίσθια</a:t>
            </a:r>
          </a:p>
        </p:txBody>
      </p:sp>
      <p:sp>
        <p:nvSpPr>
          <p:cNvPr id="13" name="TextBox 12">
            <a:extLst>
              <a:ext uri="{FF2B5EF4-FFF2-40B4-BE49-F238E27FC236}">
                <a16:creationId xmlns:a16="http://schemas.microsoft.com/office/drawing/2014/main" id="{699BBB27-869A-5132-F802-81533D16CA2C}"/>
              </a:ext>
            </a:extLst>
          </p:cNvPr>
          <p:cNvSpPr txBox="1"/>
          <p:nvPr/>
        </p:nvSpPr>
        <p:spPr>
          <a:xfrm>
            <a:off x="6047961" y="2956139"/>
            <a:ext cx="251992" cy="369332"/>
          </a:xfrm>
          <a:prstGeom prst="rect">
            <a:avLst/>
          </a:prstGeom>
          <a:noFill/>
        </p:spPr>
        <p:txBody>
          <a:bodyPr wrap="none" rtlCol="0">
            <a:spAutoFit/>
          </a:bodyPr>
          <a:lstStyle/>
          <a:p>
            <a:r>
              <a:rPr lang="en-US" dirty="0" err="1">
                <a:solidFill>
                  <a:srgbClr val="FF0000"/>
                </a:solidFill>
              </a:rPr>
              <a:t>i</a:t>
            </a:r>
            <a:endParaRPr lang="el-GR" dirty="0">
              <a:solidFill>
                <a:srgbClr val="FF0000"/>
              </a:solidFill>
            </a:endParaRPr>
          </a:p>
        </p:txBody>
      </p:sp>
      <p:sp>
        <p:nvSpPr>
          <p:cNvPr id="14" name="TextBox 13">
            <a:extLst>
              <a:ext uri="{FF2B5EF4-FFF2-40B4-BE49-F238E27FC236}">
                <a16:creationId xmlns:a16="http://schemas.microsoft.com/office/drawing/2014/main" id="{BF68A80F-FBC6-92EC-8C20-8D91FC30A784}"/>
              </a:ext>
            </a:extLst>
          </p:cNvPr>
          <p:cNvSpPr txBox="1"/>
          <p:nvPr/>
        </p:nvSpPr>
        <p:spPr>
          <a:xfrm>
            <a:off x="7373216" y="2955460"/>
            <a:ext cx="314510" cy="369332"/>
          </a:xfrm>
          <a:prstGeom prst="rect">
            <a:avLst/>
          </a:prstGeom>
          <a:noFill/>
        </p:spPr>
        <p:txBody>
          <a:bodyPr wrap="none" rtlCol="0">
            <a:spAutoFit/>
          </a:bodyPr>
          <a:lstStyle/>
          <a:p>
            <a:r>
              <a:rPr lang="en-US" dirty="0">
                <a:solidFill>
                  <a:srgbClr val="FF0000"/>
                </a:solidFill>
              </a:rPr>
              <a:t>u</a:t>
            </a:r>
            <a:endParaRPr lang="el-GR" dirty="0">
              <a:solidFill>
                <a:srgbClr val="FF0000"/>
              </a:solidFill>
            </a:endParaRPr>
          </a:p>
        </p:txBody>
      </p:sp>
      <p:sp>
        <p:nvSpPr>
          <p:cNvPr id="15" name="TextBox 14">
            <a:extLst>
              <a:ext uri="{FF2B5EF4-FFF2-40B4-BE49-F238E27FC236}">
                <a16:creationId xmlns:a16="http://schemas.microsoft.com/office/drawing/2014/main" id="{8F829B01-1E7C-322C-CF64-2C2836F39373}"/>
              </a:ext>
            </a:extLst>
          </p:cNvPr>
          <p:cNvSpPr txBox="1"/>
          <p:nvPr/>
        </p:nvSpPr>
        <p:spPr>
          <a:xfrm>
            <a:off x="6371382" y="3357010"/>
            <a:ext cx="317716" cy="369332"/>
          </a:xfrm>
          <a:prstGeom prst="rect">
            <a:avLst/>
          </a:prstGeom>
          <a:noFill/>
        </p:spPr>
        <p:txBody>
          <a:bodyPr wrap="none" rtlCol="0">
            <a:spAutoFit/>
          </a:bodyPr>
          <a:lstStyle/>
          <a:p>
            <a:r>
              <a:rPr lang="en-US" dirty="0">
                <a:solidFill>
                  <a:srgbClr val="FF0000"/>
                </a:solidFill>
              </a:rPr>
              <a:t>e</a:t>
            </a:r>
            <a:endParaRPr lang="el-GR" dirty="0">
              <a:solidFill>
                <a:srgbClr val="FF0000"/>
              </a:solidFill>
            </a:endParaRPr>
          </a:p>
        </p:txBody>
      </p:sp>
      <p:sp>
        <p:nvSpPr>
          <p:cNvPr id="16" name="TextBox 15">
            <a:extLst>
              <a:ext uri="{FF2B5EF4-FFF2-40B4-BE49-F238E27FC236}">
                <a16:creationId xmlns:a16="http://schemas.microsoft.com/office/drawing/2014/main" id="{48AC953E-3003-7B8F-DCFC-E7508B0E7EFD}"/>
              </a:ext>
            </a:extLst>
          </p:cNvPr>
          <p:cNvSpPr txBox="1"/>
          <p:nvPr/>
        </p:nvSpPr>
        <p:spPr>
          <a:xfrm>
            <a:off x="7373216" y="3325471"/>
            <a:ext cx="317716" cy="369332"/>
          </a:xfrm>
          <a:prstGeom prst="rect">
            <a:avLst/>
          </a:prstGeom>
          <a:noFill/>
        </p:spPr>
        <p:txBody>
          <a:bodyPr wrap="none" rtlCol="0">
            <a:spAutoFit/>
          </a:bodyPr>
          <a:lstStyle/>
          <a:p>
            <a:r>
              <a:rPr lang="en-US" dirty="0">
                <a:solidFill>
                  <a:srgbClr val="FF0000"/>
                </a:solidFill>
              </a:rPr>
              <a:t>o</a:t>
            </a:r>
            <a:endParaRPr lang="el-GR" dirty="0">
              <a:solidFill>
                <a:srgbClr val="FF0000"/>
              </a:solidFill>
            </a:endParaRPr>
          </a:p>
        </p:txBody>
      </p:sp>
      <p:sp>
        <p:nvSpPr>
          <p:cNvPr id="17" name="TextBox 16">
            <a:extLst>
              <a:ext uri="{FF2B5EF4-FFF2-40B4-BE49-F238E27FC236}">
                <a16:creationId xmlns:a16="http://schemas.microsoft.com/office/drawing/2014/main" id="{6C4EA9A4-2D43-4164-D337-A5D4709A3599}"/>
              </a:ext>
            </a:extLst>
          </p:cNvPr>
          <p:cNvSpPr txBox="1"/>
          <p:nvPr/>
        </p:nvSpPr>
        <p:spPr>
          <a:xfrm>
            <a:off x="6956812" y="3703906"/>
            <a:ext cx="306494" cy="369332"/>
          </a:xfrm>
          <a:prstGeom prst="rect">
            <a:avLst/>
          </a:prstGeom>
          <a:noFill/>
        </p:spPr>
        <p:txBody>
          <a:bodyPr wrap="none" rtlCol="0">
            <a:spAutoFit/>
          </a:bodyPr>
          <a:lstStyle/>
          <a:p>
            <a:r>
              <a:rPr lang="en-US" dirty="0">
                <a:solidFill>
                  <a:srgbClr val="FF0000"/>
                </a:solidFill>
              </a:rPr>
              <a:t>a</a:t>
            </a:r>
            <a:endParaRPr lang="el-GR" dirty="0">
              <a:solidFill>
                <a:srgbClr val="FF0000"/>
              </a:solidFill>
            </a:endParaRPr>
          </a:p>
        </p:txBody>
      </p:sp>
    </p:spTree>
    <p:extLst>
      <p:ext uri="{BB962C8B-B14F-4D97-AF65-F5344CB8AC3E}">
        <p14:creationId xmlns:p14="http://schemas.microsoft.com/office/powerpoint/2010/main" val="21824863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2955779" y="111689"/>
            <a:ext cx="7021996" cy="966481"/>
          </a:xfrm>
        </p:spPr>
        <p:txBody>
          <a:bodyPr>
            <a:normAutofit fontScale="90000"/>
          </a:bodyPr>
          <a:lstStyle/>
          <a:p>
            <a:r>
              <a:rPr lang="el-GR" sz="3600" dirty="0">
                <a:latin typeface="Times New Roman" panose="02020603050405020304" pitchFamily="18" charset="0"/>
                <a:cs typeface="Times New Roman" panose="02020603050405020304" pitchFamily="18" charset="0"/>
              </a:rPr>
              <a:t>Τόπος Άρθρωσης </a:t>
            </a:r>
            <a:r>
              <a:rPr lang="el-GR" sz="3600" dirty="0" err="1">
                <a:latin typeface="Times New Roman" panose="02020603050405020304" pitchFamily="18" charset="0"/>
                <a:cs typeface="Times New Roman" panose="02020603050405020304" pitchFamily="18" charset="0"/>
              </a:rPr>
              <a:t>ΦΩΝΗΕΝΤων</a:t>
            </a:r>
            <a:endParaRPr lang="el-GR" sz="36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983974"/>
            <a:ext cx="11082130" cy="5715000"/>
          </a:xfrm>
        </p:spPr>
        <p:txBody>
          <a:bodyPr>
            <a:normAutofit/>
          </a:bodyPr>
          <a:lstStyle/>
          <a:p>
            <a:pPr marL="0" lv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Μία τρίτη κατηγοριοποίηση των φωνηέντων καθορίζεται από το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σχ’ημα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των χειλιών κατά την παραγωγή του φωνήεντος. </a:t>
            </a:r>
            <a:endParaRPr lang="el-GR"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4" name="Picture 5">
            <a:extLst>
              <a:ext uri="{FF2B5EF4-FFF2-40B4-BE49-F238E27FC236}">
                <a16:creationId xmlns:a16="http://schemas.microsoft.com/office/drawing/2014/main" id="{33D5746F-B464-579A-F669-8C5FCDA196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53957" y="1986327"/>
            <a:ext cx="4930882" cy="4408418"/>
          </a:xfrm>
          <a:prstGeom prst="rect">
            <a:avLst/>
          </a:prstGeom>
          <a:noFill/>
          <a:ln>
            <a:noFill/>
          </a:ln>
        </p:spPr>
      </p:pic>
      <p:cxnSp>
        <p:nvCxnSpPr>
          <p:cNvPr id="9" name="Ευθεία γραμμή σύνδεσης 8">
            <a:extLst>
              <a:ext uri="{FF2B5EF4-FFF2-40B4-BE49-F238E27FC236}">
                <a16:creationId xmlns:a16="http://schemas.microsoft.com/office/drawing/2014/main" id="{408BE4B5-3AC6-F729-0E35-ABAA8A022813}"/>
              </a:ext>
            </a:extLst>
          </p:cNvPr>
          <p:cNvCxnSpPr>
            <a:cxnSpLocks/>
          </p:cNvCxnSpPr>
          <p:nvPr/>
        </p:nvCxnSpPr>
        <p:spPr>
          <a:xfrm>
            <a:off x="6689098" y="1986327"/>
            <a:ext cx="1820629" cy="4712647"/>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F205F34-11E2-866E-4F3C-D9B55097822C}"/>
              </a:ext>
            </a:extLst>
          </p:cNvPr>
          <p:cNvSpPr txBox="1"/>
          <p:nvPr/>
        </p:nvSpPr>
        <p:spPr>
          <a:xfrm>
            <a:off x="4959137" y="1986327"/>
            <a:ext cx="1729961" cy="369332"/>
          </a:xfrm>
          <a:prstGeom prst="rect">
            <a:avLst/>
          </a:prstGeom>
          <a:noFill/>
        </p:spPr>
        <p:txBody>
          <a:bodyPr wrap="none" rtlCol="0">
            <a:spAutoFit/>
          </a:bodyPr>
          <a:lstStyle/>
          <a:p>
            <a:r>
              <a:rPr lang="el-GR" b="1" dirty="0"/>
              <a:t>Μη Στρογγυλά</a:t>
            </a:r>
          </a:p>
        </p:txBody>
      </p:sp>
      <p:sp>
        <p:nvSpPr>
          <p:cNvPr id="12" name="TextBox 11">
            <a:extLst>
              <a:ext uri="{FF2B5EF4-FFF2-40B4-BE49-F238E27FC236}">
                <a16:creationId xmlns:a16="http://schemas.microsoft.com/office/drawing/2014/main" id="{ACA95F63-10E0-A3A4-600A-59664E9B1183}"/>
              </a:ext>
            </a:extLst>
          </p:cNvPr>
          <p:cNvSpPr txBox="1"/>
          <p:nvPr/>
        </p:nvSpPr>
        <p:spPr>
          <a:xfrm>
            <a:off x="7089777" y="1986327"/>
            <a:ext cx="1345240" cy="369332"/>
          </a:xfrm>
          <a:prstGeom prst="rect">
            <a:avLst/>
          </a:prstGeom>
          <a:noFill/>
        </p:spPr>
        <p:txBody>
          <a:bodyPr wrap="none" rtlCol="0">
            <a:spAutoFit/>
          </a:bodyPr>
          <a:lstStyle/>
          <a:p>
            <a:r>
              <a:rPr lang="el-GR" b="1" dirty="0"/>
              <a:t>Στρογγυλά</a:t>
            </a:r>
          </a:p>
        </p:txBody>
      </p:sp>
      <p:sp>
        <p:nvSpPr>
          <p:cNvPr id="13" name="TextBox 12">
            <a:extLst>
              <a:ext uri="{FF2B5EF4-FFF2-40B4-BE49-F238E27FC236}">
                <a16:creationId xmlns:a16="http://schemas.microsoft.com/office/drawing/2014/main" id="{699BBB27-869A-5132-F802-81533D16CA2C}"/>
              </a:ext>
            </a:extLst>
          </p:cNvPr>
          <p:cNvSpPr txBox="1"/>
          <p:nvPr/>
        </p:nvSpPr>
        <p:spPr>
          <a:xfrm>
            <a:off x="6047961" y="2956139"/>
            <a:ext cx="251992" cy="369332"/>
          </a:xfrm>
          <a:prstGeom prst="rect">
            <a:avLst/>
          </a:prstGeom>
          <a:noFill/>
        </p:spPr>
        <p:txBody>
          <a:bodyPr wrap="none" rtlCol="0">
            <a:spAutoFit/>
          </a:bodyPr>
          <a:lstStyle/>
          <a:p>
            <a:r>
              <a:rPr lang="en-US" dirty="0" err="1">
                <a:solidFill>
                  <a:srgbClr val="FF0000"/>
                </a:solidFill>
              </a:rPr>
              <a:t>i</a:t>
            </a:r>
            <a:endParaRPr lang="el-GR" dirty="0">
              <a:solidFill>
                <a:srgbClr val="FF0000"/>
              </a:solidFill>
            </a:endParaRPr>
          </a:p>
        </p:txBody>
      </p:sp>
      <p:sp>
        <p:nvSpPr>
          <p:cNvPr id="14" name="TextBox 13">
            <a:extLst>
              <a:ext uri="{FF2B5EF4-FFF2-40B4-BE49-F238E27FC236}">
                <a16:creationId xmlns:a16="http://schemas.microsoft.com/office/drawing/2014/main" id="{BF68A80F-FBC6-92EC-8C20-8D91FC30A784}"/>
              </a:ext>
            </a:extLst>
          </p:cNvPr>
          <p:cNvSpPr txBox="1"/>
          <p:nvPr/>
        </p:nvSpPr>
        <p:spPr>
          <a:xfrm>
            <a:off x="7373216" y="2955460"/>
            <a:ext cx="314510" cy="369332"/>
          </a:xfrm>
          <a:prstGeom prst="rect">
            <a:avLst/>
          </a:prstGeom>
          <a:noFill/>
        </p:spPr>
        <p:txBody>
          <a:bodyPr wrap="none" rtlCol="0">
            <a:spAutoFit/>
          </a:bodyPr>
          <a:lstStyle/>
          <a:p>
            <a:r>
              <a:rPr lang="en-US" dirty="0">
                <a:solidFill>
                  <a:srgbClr val="FF0000"/>
                </a:solidFill>
              </a:rPr>
              <a:t>u</a:t>
            </a:r>
            <a:endParaRPr lang="el-GR" dirty="0">
              <a:solidFill>
                <a:srgbClr val="FF0000"/>
              </a:solidFill>
            </a:endParaRPr>
          </a:p>
        </p:txBody>
      </p:sp>
      <p:sp>
        <p:nvSpPr>
          <p:cNvPr id="15" name="TextBox 14">
            <a:extLst>
              <a:ext uri="{FF2B5EF4-FFF2-40B4-BE49-F238E27FC236}">
                <a16:creationId xmlns:a16="http://schemas.microsoft.com/office/drawing/2014/main" id="{8F829B01-1E7C-322C-CF64-2C2836F39373}"/>
              </a:ext>
            </a:extLst>
          </p:cNvPr>
          <p:cNvSpPr txBox="1"/>
          <p:nvPr/>
        </p:nvSpPr>
        <p:spPr>
          <a:xfrm>
            <a:off x="6371382" y="3357010"/>
            <a:ext cx="317716" cy="369332"/>
          </a:xfrm>
          <a:prstGeom prst="rect">
            <a:avLst/>
          </a:prstGeom>
          <a:noFill/>
        </p:spPr>
        <p:txBody>
          <a:bodyPr wrap="none" rtlCol="0">
            <a:spAutoFit/>
          </a:bodyPr>
          <a:lstStyle/>
          <a:p>
            <a:r>
              <a:rPr lang="en-US" dirty="0">
                <a:solidFill>
                  <a:srgbClr val="FF0000"/>
                </a:solidFill>
              </a:rPr>
              <a:t>e</a:t>
            </a:r>
            <a:endParaRPr lang="el-GR" dirty="0">
              <a:solidFill>
                <a:srgbClr val="FF0000"/>
              </a:solidFill>
            </a:endParaRPr>
          </a:p>
        </p:txBody>
      </p:sp>
      <p:sp>
        <p:nvSpPr>
          <p:cNvPr id="16" name="TextBox 15">
            <a:extLst>
              <a:ext uri="{FF2B5EF4-FFF2-40B4-BE49-F238E27FC236}">
                <a16:creationId xmlns:a16="http://schemas.microsoft.com/office/drawing/2014/main" id="{48AC953E-3003-7B8F-DCFC-E7508B0E7EFD}"/>
              </a:ext>
            </a:extLst>
          </p:cNvPr>
          <p:cNvSpPr txBox="1"/>
          <p:nvPr/>
        </p:nvSpPr>
        <p:spPr>
          <a:xfrm>
            <a:off x="7373216" y="3325471"/>
            <a:ext cx="317716" cy="369332"/>
          </a:xfrm>
          <a:prstGeom prst="rect">
            <a:avLst/>
          </a:prstGeom>
          <a:noFill/>
        </p:spPr>
        <p:txBody>
          <a:bodyPr wrap="none" rtlCol="0">
            <a:spAutoFit/>
          </a:bodyPr>
          <a:lstStyle/>
          <a:p>
            <a:r>
              <a:rPr lang="en-US" dirty="0">
                <a:solidFill>
                  <a:srgbClr val="FF0000"/>
                </a:solidFill>
              </a:rPr>
              <a:t>o</a:t>
            </a:r>
            <a:endParaRPr lang="el-GR" dirty="0">
              <a:solidFill>
                <a:srgbClr val="FF0000"/>
              </a:solidFill>
            </a:endParaRPr>
          </a:p>
        </p:txBody>
      </p:sp>
      <p:sp>
        <p:nvSpPr>
          <p:cNvPr id="17" name="TextBox 16">
            <a:extLst>
              <a:ext uri="{FF2B5EF4-FFF2-40B4-BE49-F238E27FC236}">
                <a16:creationId xmlns:a16="http://schemas.microsoft.com/office/drawing/2014/main" id="{6C4EA9A4-2D43-4164-D337-A5D4709A3599}"/>
              </a:ext>
            </a:extLst>
          </p:cNvPr>
          <p:cNvSpPr txBox="1"/>
          <p:nvPr/>
        </p:nvSpPr>
        <p:spPr>
          <a:xfrm>
            <a:off x="6998158" y="3746573"/>
            <a:ext cx="306494" cy="369332"/>
          </a:xfrm>
          <a:prstGeom prst="rect">
            <a:avLst/>
          </a:prstGeom>
          <a:noFill/>
        </p:spPr>
        <p:txBody>
          <a:bodyPr wrap="none" rtlCol="0">
            <a:spAutoFit/>
          </a:bodyPr>
          <a:lstStyle/>
          <a:p>
            <a:r>
              <a:rPr lang="en-US" dirty="0">
                <a:solidFill>
                  <a:srgbClr val="FF0000"/>
                </a:solidFill>
              </a:rPr>
              <a:t>a</a:t>
            </a:r>
            <a:endParaRPr lang="el-GR" dirty="0">
              <a:solidFill>
                <a:srgbClr val="FF0000"/>
              </a:solidFill>
            </a:endParaRPr>
          </a:p>
        </p:txBody>
      </p:sp>
    </p:spTree>
    <p:extLst>
      <p:ext uri="{BB962C8B-B14F-4D97-AF65-F5344CB8AC3E}">
        <p14:creationId xmlns:p14="http://schemas.microsoft.com/office/powerpoint/2010/main" val="2342408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4210249" y="434936"/>
            <a:ext cx="4044769" cy="881713"/>
          </a:xfrm>
        </p:spPr>
        <p:txBody>
          <a:bodyPr/>
          <a:lstStyle/>
          <a:p>
            <a:r>
              <a:rPr lang="el-GR" dirty="0"/>
              <a:t>ΦΩΝΗΤΙΚΗ</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Μονάδες της Φωνητικής:</a:t>
            </a:r>
            <a:endParaRPr lang="en-US" sz="3600" dirty="0"/>
          </a:p>
          <a:p>
            <a:pPr lvl="1"/>
            <a:endParaRPr lang="el-GR" sz="800" dirty="0"/>
          </a:p>
        </p:txBody>
      </p:sp>
    </p:spTree>
    <p:extLst>
      <p:ext uri="{BB962C8B-B14F-4D97-AF65-F5344CB8AC3E}">
        <p14:creationId xmlns:p14="http://schemas.microsoft.com/office/powerpoint/2010/main" val="13121784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3115917" y="375302"/>
            <a:ext cx="5864087" cy="966481"/>
          </a:xfrm>
        </p:spPr>
        <p:txBody>
          <a:bodyPr>
            <a:normAutofit fontScale="90000"/>
          </a:bodyPr>
          <a:lstStyle/>
          <a:p>
            <a:r>
              <a:rPr lang="el-GR" sz="3600" dirty="0">
                <a:latin typeface="Times New Roman" panose="02020603050405020304" pitchFamily="18" charset="0"/>
                <a:cs typeface="Times New Roman" panose="02020603050405020304" pitchFamily="18" charset="0"/>
              </a:rPr>
              <a:t>ΑΝΑΠΑΡΑΣΤΑΣΗ ΦΘΟΓΓΩΝ</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lvl="0" algn="just">
              <a:lnSpc>
                <a:spcPct val="100000"/>
              </a:lnSpc>
              <a:spcAft>
                <a:spcPts val="1000"/>
              </a:spcAft>
              <a:buFont typeface="Arial" panose="020B0604020202020204" pitchFamily="34" charset="0"/>
              <a:buChar char="•"/>
            </a:pPr>
            <a:r>
              <a:rPr lang="el-GR" sz="2800" dirty="0">
                <a:latin typeface="Calibri" panose="020F0502020204030204" pitchFamily="34" charset="0"/>
                <a:ea typeface="Times New Roman" panose="02020603050405020304" pitchFamily="18" charset="0"/>
                <a:cs typeface="Times New Roman" panose="02020603050405020304" pitchFamily="18" charset="0"/>
              </a:rPr>
              <a:t>Ο</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ι φθόγγοι ανήκουν στον προφορικό λόγο, είναι αυτό που αρθρώνουμε, που προφέρουμε, καθώς μιλάμε. </a:t>
            </a:r>
          </a:p>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275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3115917" y="375302"/>
            <a:ext cx="5864087" cy="966481"/>
          </a:xfrm>
        </p:spPr>
        <p:txBody>
          <a:bodyPr>
            <a:normAutofit fontScale="90000"/>
          </a:bodyPr>
          <a:lstStyle/>
          <a:p>
            <a:r>
              <a:rPr lang="el-GR" sz="3600" dirty="0">
                <a:latin typeface="Times New Roman" panose="02020603050405020304" pitchFamily="18" charset="0"/>
                <a:cs typeface="Times New Roman" panose="02020603050405020304" pitchFamily="18" charset="0"/>
              </a:rPr>
              <a:t>ΑΝΑΠΑΡΑΣΤΑΣΗ ΦΘΟΓΓΩΝ</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lvl="0" algn="just">
              <a:lnSpc>
                <a:spcPct val="100000"/>
              </a:lnSpc>
              <a:spcAft>
                <a:spcPts val="1000"/>
              </a:spcAft>
              <a:buFont typeface="Arial" panose="020B0604020202020204" pitchFamily="34" charset="0"/>
              <a:buChar char="•"/>
            </a:pPr>
            <a:r>
              <a:rPr lang="el-GR" sz="2800" dirty="0">
                <a:latin typeface="Calibri" panose="020F0502020204030204" pitchFamily="34" charset="0"/>
                <a:ea typeface="Times New Roman" panose="02020603050405020304" pitchFamily="18" charset="0"/>
                <a:cs typeface="Times New Roman" panose="02020603050405020304" pitchFamily="18" charset="0"/>
              </a:rPr>
              <a:t>Ο</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ι φθόγγοι ανήκουν στον προφορικό λόγο, είναι αυτό που αρθρώνουμε, που προφέρουμε, καθώς μιλάμε. </a:t>
            </a:r>
          </a:p>
          <a:p>
            <a:pPr lvl="0" algn="just">
              <a:lnSpc>
                <a:spcPct val="100000"/>
              </a:lnSpc>
              <a:spcAft>
                <a:spcPts val="1000"/>
              </a:spcAft>
              <a:buFont typeface="Arial" panose="020B0604020202020204" pitchFamily="34" charset="0"/>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Για να τους γράψουμε, χρησιμοποιούμε ένα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ειδικό αλφάβητο</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γιατί το αλφάβητο το οποίο χρησιμοποιούμε στη γραφή δεν μπορεί να αποδώσει λεπτομερώς τις διαφορές των φθόγγων: π.χ. γράφουμε &lt;κ&gt; και για τη λέξη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κερί</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για τη λέξη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κρότος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μολονότι οι φθόγγοι διαφέρουν κατά το ότι ο πρώτος είναι ουρανικός και ο άλλος υπερωικός. </a:t>
            </a:r>
          </a:p>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04963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3115917" y="375302"/>
            <a:ext cx="5864087" cy="966481"/>
          </a:xfrm>
        </p:spPr>
        <p:txBody>
          <a:bodyPr>
            <a:normAutofit fontScale="90000"/>
          </a:bodyPr>
          <a:lstStyle/>
          <a:p>
            <a:r>
              <a:rPr lang="el-GR" sz="3600" dirty="0">
                <a:latin typeface="Times New Roman" panose="02020603050405020304" pitchFamily="18" charset="0"/>
                <a:cs typeface="Times New Roman" panose="02020603050405020304" pitchFamily="18" charset="0"/>
              </a:rPr>
              <a:t>ΑΝΑΠΑΡΑΣΤΑΣΗ ΦΘΟΓΓΩΝ</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lvl="0" algn="just">
              <a:lnSpc>
                <a:spcPct val="100000"/>
              </a:lnSpc>
              <a:spcAft>
                <a:spcPts val="1000"/>
              </a:spcAft>
              <a:buFont typeface="Arial" panose="020B0604020202020204" pitchFamily="34" charset="0"/>
              <a:buChar char="•"/>
            </a:pPr>
            <a:r>
              <a:rPr lang="el-GR" sz="2800" dirty="0">
                <a:latin typeface="Calibri" panose="020F0502020204030204" pitchFamily="34" charset="0"/>
                <a:ea typeface="Times New Roman" panose="02020603050405020304" pitchFamily="18" charset="0"/>
                <a:cs typeface="Times New Roman" panose="02020603050405020304" pitchFamily="18" charset="0"/>
              </a:rPr>
              <a:t>Ο</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ι φθόγγοι ανήκουν στον προφορικό λόγο, είναι αυτό που αρθρώνουμε, που προφέρουμε, καθώς μιλάμε. </a:t>
            </a:r>
          </a:p>
          <a:p>
            <a:pPr lvl="0" algn="just">
              <a:lnSpc>
                <a:spcPct val="100000"/>
              </a:lnSpc>
              <a:spcAft>
                <a:spcPts val="1000"/>
              </a:spcAft>
              <a:buFont typeface="Arial" panose="020B0604020202020204" pitchFamily="34" charset="0"/>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Για να τους γράψουμε, χρησιμοποιούμε ένα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ειδικό αλφάβητο</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γιατί το αλφάβητο το οποίο χρησιμοποιούμε στη γραφή δεν μπορεί να αποδώσει λεπτομερώς τις διαφορές των φθόγγων: π.χ. γράφουμε &lt;κ&gt; και για τη λέξη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κερί</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για τη λέξη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κρότος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μολονότι οι φθόγγοι διαφέρουν κατά το ότι ο πρώτος είναι ουρανικός και ο άλλος υπερωικός. </a:t>
            </a:r>
          </a:p>
          <a:p>
            <a:pPr lvl="0" algn="just">
              <a:lnSpc>
                <a:spcPct val="100000"/>
              </a:lnSpc>
              <a:spcAft>
                <a:spcPts val="1000"/>
              </a:spcAft>
              <a:buFont typeface="Arial" panose="020B0604020202020204" pitchFamily="34" charset="0"/>
              <a:buChar char="•"/>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Το ειδικό αυτό αλφάβητο λέγεται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Διεθνές Φωνητικό Αλφάβητο</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(IPA)</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το οποίο αποτελείται από τα γράμματα του λατινικού αλφάβητου, κάποια γράμματα του ελληνικού αλφάβητου, και κάποια γράμματα που δεν υπάρχουν σε κανένα άλλο αλφάβητο. </a:t>
            </a:r>
            <a:endParaRPr lang="el-GR" sz="2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66841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3115917" y="375302"/>
            <a:ext cx="5864087" cy="966481"/>
          </a:xfrm>
        </p:spPr>
        <p:txBody>
          <a:bodyPr>
            <a:normAutofit fontScale="90000"/>
          </a:bodyPr>
          <a:lstStyle/>
          <a:p>
            <a:r>
              <a:rPr lang="el-GR" sz="3600" dirty="0">
                <a:latin typeface="Times New Roman" panose="02020603050405020304" pitchFamily="18" charset="0"/>
                <a:cs typeface="Times New Roman" panose="02020603050405020304" pitchFamily="18" charset="0"/>
              </a:rPr>
              <a:t>ΑΝΑΠΑΡΑΣΤΑΣΗ ΦΘΟΓΓΩΝ</a:t>
            </a:r>
          </a:p>
        </p:txBody>
      </p:sp>
      <p:sp>
        <p:nvSpPr>
          <p:cNvPr id="3" name="Θέση περιεχομένου 2">
            <a:extLst>
              <a:ext uri="{FF2B5EF4-FFF2-40B4-BE49-F238E27FC236}">
                <a16:creationId xmlns:a16="http://schemas.microsoft.com/office/drawing/2014/main" id="{3AE29C72-C763-5E44-BA6A-CE3F1FA4A3A9}"/>
              </a:ext>
            </a:extLst>
          </p:cNvPr>
          <p:cNvSpPr>
            <a:spLocks noGrp="1"/>
          </p:cNvSpPr>
          <p:nvPr>
            <p:ph idx="1"/>
          </p:nvPr>
        </p:nvSpPr>
        <p:spPr>
          <a:xfrm>
            <a:off x="506896" y="1162878"/>
            <a:ext cx="11082130" cy="5536096"/>
          </a:xfrm>
        </p:spPr>
        <p:txBody>
          <a:bodyPr>
            <a:normAutofit/>
          </a:bodyPr>
          <a:lstStyle/>
          <a:p>
            <a:pPr marL="0" lvl="0" indent="0" algn="just">
              <a:lnSpc>
                <a:spcPts val="1800"/>
              </a:lnSpc>
              <a:spcAft>
                <a:spcPts val="1000"/>
              </a:spcAft>
              <a:buNone/>
            </a:pPr>
            <a:endParaRPr lang="el-GR"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Για να δείξουμε ότι το αλφάβητο με το οποίο γράφουμε τους φθόγγους είναι το Διεθνές Φωνητικό Αλφάβητο</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και όχι κάποιο άλλο, αυτά που γράφουμε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τα βάζουμε μέσα σε αγκύλες</a:t>
            </a:r>
            <a:r>
              <a:rPr lang="el-GR" sz="2800" b="1" dirty="0">
                <a:latin typeface="Calibri" panose="020F0502020204030204" pitchFamily="34" charset="0"/>
                <a:ea typeface="Times New Roman" panose="02020603050405020304" pitchFamily="18" charset="0"/>
                <a:cs typeface="Times New Roman" panose="02020603050405020304" pitchFamily="18" charset="0"/>
              </a:rPr>
              <a:t>.</a:t>
            </a:r>
          </a:p>
          <a:p>
            <a:pPr marL="0" lv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lv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π.χ. [θ</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ˈ</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mos</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είναι η γραφή με το διεθνές φωνητικό αλφάβητο της λέξης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θυμός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lvl="0" indent="0" algn="just">
              <a:lnSpc>
                <a:spcPct val="100000"/>
              </a:lnSpc>
              <a:spcAft>
                <a:spcPts val="1000"/>
              </a:spcAft>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η λέξη </a:t>
            </a:r>
            <a:r>
              <a:rPr lang="el-GR" sz="2800" i="1" dirty="0">
                <a:effectLst/>
                <a:latin typeface="Calibri" panose="020F0502020204030204" pitchFamily="34" charset="0"/>
                <a:ea typeface="Times New Roman" panose="02020603050405020304" pitchFamily="18" charset="0"/>
                <a:cs typeface="Times New Roman" panose="02020603050405020304" pitchFamily="18" charset="0"/>
              </a:rPr>
              <a:t>χυμός</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γράφεται ως [</a:t>
            </a:r>
            <a:r>
              <a:rPr lang="el-GR" sz="2800" dirty="0" err="1">
                <a:effectLst/>
                <a:latin typeface="Calibri" panose="020F0502020204030204" pitchFamily="34" charset="0"/>
                <a:ea typeface="Times New Roman" panose="02020603050405020304" pitchFamily="18" charset="0"/>
                <a:cs typeface="Times New Roman" panose="02020603050405020304" pitchFamily="18" charset="0"/>
              </a:rPr>
              <a:t>ç</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ˈ</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mos</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a:t>
            </a:r>
            <a:r>
              <a:rPr lang="el-GR" sz="2800" dirty="0">
                <a:effectLst/>
              </a:rPr>
              <a:t> </a:t>
            </a:r>
            <a:endParaRPr lang="el-GR"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5067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1633331" y="345485"/>
            <a:ext cx="8925338" cy="966481"/>
          </a:xfrm>
        </p:spPr>
        <p:txBody>
          <a:bodyPr>
            <a:normAutofit/>
          </a:bodyPr>
          <a:lstStyle/>
          <a:p>
            <a:r>
              <a:rPr lang="el-GR" sz="3600" dirty="0">
                <a:latin typeface="Times New Roman" panose="02020603050405020304" pitchFamily="18" charset="0"/>
                <a:cs typeface="Times New Roman" panose="02020603050405020304" pitchFamily="18" charset="0"/>
              </a:rPr>
              <a:t>ΔΙΕΘΝΕΣ ΦΩΝΗΤΙΚΟ ΑΛΦΑΒΗΤΟ  (</a:t>
            </a:r>
            <a:r>
              <a:rPr lang="en-US" sz="3600" dirty="0">
                <a:latin typeface="Times New Roman" panose="02020603050405020304" pitchFamily="18" charset="0"/>
                <a:cs typeface="Times New Roman" panose="02020603050405020304" pitchFamily="18" charset="0"/>
              </a:rPr>
              <a:t>IPA)</a:t>
            </a:r>
            <a:endParaRPr lang="el-GR" sz="3600" dirty="0">
              <a:latin typeface="Times New Roman" panose="02020603050405020304" pitchFamily="18" charset="0"/>
              <a:cs typeface="Times New Roman" panose="02020603050405020304" pitchFamily="18" charset="0"/>
            </a:endParaRPr>
          </a:p>
        </p:txBody>
      </p:sp>
      <p:pic>
        <p:nvPicPr>
          <p:cNvPr id="5" name="Θέση περιεχομένου 4" descr="Εικόνα που περιέχει κείμενο, αριθμός, γραμματοσειρά, σταυρόλεξο&#10;&#10;Περιγραφή που δημιουργήθηκε αυτόματα">
            <a:extLst>
              <a:ext uri="{FF2B5EF4-FFF2-40B4-BE49-F238E27FC236}">
                <a16:creationId xmlns:a16="http://schemas.microsoft.com/office/drawing/2014/main" id="{9ACFE188-19B9-7E70-A873-04036C0F823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8541" y="1137498"/>
            <a:ext cx="10272423" cy="5527957"/>
          </a:xfrm>
        </p:spPr>
      </p:pic>
    </p:spTree>
    <p:extLst>
      <p:ext uri="{BB962C8B-B14F-4D97-AF65-F5344CB8AC3E}">
        <p14:creationId xmlns:p14="http://schemas.microsoft.com/office/powerpoint/2010/main" val="31891687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1633331" y="345485"/>
            <a:ext cx="8925338" cy="966481"/>
          </a:xfrm>
        </p:spPr>
        <p:txBody>
          <a:bodyPr>
            <a:normAutofit/>
          </a:bodyPr>
          <a:lstStyle/>
          <a:p>
            <a:r>
              <a:rPr lang="el-GR" sz="3600" dirty="0">
                <a:latin typeface="Times New Roman" panose="02020603050405020304" pitchFamily="18" charset="0"/>
                <a:cs typeface="Times New Roman" panose="02020603050405020304" pitchFamily="18" charset="0"/>
              </a:rPr>
              <a:t>ΔΙΕΘΝΕΣ ΦΩΝΗΤΙΚΟ ΑΛΦΑΒΗΤΟ  (</a:t>
            </a:r>
            <a:r>
              <a:rPr lang="en-US" sz="3600" dirty="0">
                <a:latin typeface="Times New Roman" panose="02020603050405020304" pitchFamily="18" charset="0"/>
                <a:cs typeface="Times New Roman" panose="02020603050405020304" pitchFamily="18" charset="0"/>
              </a:rPr>
              <a:t>IPA)</a:t>
            </a:r>
            <a:endParaRPr lang="el-GR" sz="3600" dirty="0">
              <a:latin typeface="Times New Roman" panose="02020603050405020304" pitchFamily="18" charset="0"/>
              <a:cs typeface="Times New Roman" panose="02020603050405020304" pitchFamily="18" charset="0"/>
            </a:endParaRPr>
          </a:p>
        </p:txBody>
      </p:sp>
      <p:pic>
        <p:nvPicPr>
          <p:cNvPr id="7" name="Θέση περιεχομένου 6" descr="Εικόνα που περιέχει κείμενο, απόδειξη, γραμμή, γραμματοσειρά&#10;&#10;Περιγραφή που δημιουργήθηκε αυτόματα">
            <a:extLst>
              <a:ext uri="{FF2B5EF4-FFF2-40B4-BE49-F238E27FC236}">
                <a16:creationId xmlns:a16="http://schemas.microsoft.com/office/drawing/2014/main" id="{B4D8078D-C4D5-6CE9-86EB-241726EB12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20530" y="1587044"/>
            <a:ext cx="4546175" cy="4022924"/>
          </a:xfrm>
        </p:spPr>
      </p:pic>
    </p:spTree>
    <p:extLst>
      <p:ext uri="{BB962C8B-B14F-4D97-AF65-F5344CB8AC3E}">
        <p14:creationId xmlns:p14="http://schemas.microsoft.com/office/powerpoint/2010/main" val="5367917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8A197-6EDD-DF40-87E4-EB2BEB454CC1}"/>
              </a:ext>
            </a:extLst>
          </p:cNvPr>
          <p:cNvSpPr>
            <a:spLocks noGrp="1"/>
          </p:cNvSpPr>
          <p:nvPr>
            <p:ph type="title"/>
          </p:nvPr>
        </p:nvSpPr>
        <p:spPr>
          <a:xfrm>
            <a:off x="1633331" y="345485"/>
            <a:ext cx="8925338" cy="966481"/>
          </a:xfrm>
        </p:spPr>
        <p:txBody>
          <a:bodyPr>
            <a:normAutofit/>
          </a:bodyPr>
          <a:lstStyle/>
          <a:p>
            <a:r>
              <a:rPr lang="el-GR" sz="3600" dirty="0">
                <a:latin typeface="Times New Roman" panose="02020603050405020304" pitchFamily="18" charset="0"/>
                <a:cs typeface="Times New Roman" panose="02020603050405020304" pitchFamily="18" charset="0"/>
              </a:rPr>
              <a:t>ΔΙΕΘΝΕΣ ΦΩΝΗΤΙΚΟ ΑΛΦΑΒΗΤΟ  (</a:t>
            </a:r>
            <a:r>
              <a:rPr lang="en-US" sz="3600" dirty="0">
                <a:latin typeface="Times New Roman" panose="02020603050405020304" pitchFamily="18" charset="0"/>
                <a:cs typeface="Times New Roman" panose="02020603050405020304" pitchFamily="18" charset="0"/>
              </a:rPr>
              <a:t>IPA)</a:t>
            </a:r>
            <a:endParaRPr lang="el-GR" sz="3600" dirty="0">
              <a:latin typeface="Times New Roman" panose="02020603050405020304" pitchFamily="18" charset="0"/>
              <a:cs typeface="Times New Roman" panose="02020603050405020304" pitchFamily="18" charset="0"/>
            </a:endParaRPr>
          </a:p>
        </p:txBody>
      </p:sp>
      <p:pic>
        <p:nvPicPr>
          <p:cNvPr id="6" name="Θέση περιεχομένου 5" descr="Εικόνα που περιέχει κείμενο, απόδειξη, γραμματοσειρά, στιγμιότυπο οθόνης&#10;&#10;Περιγραφή που δημιουργήθηκε αυτόματα">
            <a:extLst>
              <a:ext uri="{FF2B5EF4-FFF2-40B4-BE49-F238E27FC236}">
                <a16:creationId xmlns:a16="http://schemas.microsoft.com/office/drawing/2014/main" id="{D0F8589E-33D5-2AFA-D85E-8C96857AE7A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5686" y="1868527"/>
            <a:ext cx="5931244" cy="3636923"/>
          </a:xfrm>
        </p:spPr>
      </p:pic>
    </p:spTree>
    <p:extLst>
      <p:ext uri="{BB962C8B-B14F-4D97-AF65-F5344CB8AC3E}">
        <p14:creationId xmlns:p14="http://schemas.microsoft.com/office/powerpoint/2010/main" val="3208946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4210249" y="434936"/>
            <a:ext cx="4044769" cy="881713"/>
          </a:xfrm>
        </p:spPr>
        <p:txBody>
          <a:bodyPr/>
          <a:lstStyle/>
          <a:p>
            <a:r>
              <a:rPr lang="el-GR" dirty="0"/>
              <a:t>ΦΩΝΗΤΙΚΗ</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Μονάδες της Φωνητικής:</a:t>
            </a:r>
          </a:p>
          <a:p>
            <a:endParaRPr lang="el-GR" sz="3600" dirty="0"/>
          </a:p>
          <a:p>
            <a:r>
              <a:rPr lang="el-GR" sz="3600" dirty="0"/>
              <a:t>Οι ΦΘΟΓΓΟΙ      (ΌΧΙ γράμματα!!!!)</a:t>
            </a:r>
            <a:endParaRPr lang="en-US" sz="3600" dirty="0"/>
          </a:p>
          <a:p>
            <a:pPr lvl="1"/>
            <a:endParaRPr lang="el-GR" sz="800" dirty="0"/>
          </a:p>
        </p:txBody>
      </p:sp>
    </p:spTree>
    <p:extLst>
      <p:ext uri="{BB962C8B-B14F-4D97-AF65-F5344CB8AC3E}">
        <p14:creationId xmlns:p14="http://schemas.microsoft.com/office/powerpoint/2010/main" val="4179862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4210249" y="434936"/>
            <a:ext cx="4044769" cy="881713"/>
          </a:xfrm>
        </p:spPr>
        <p:txBody>
          <a:bodyPr/>
          <a:lstStyle/>
          <a:p>
            <a:r>
              <a:rPr lang="el-GR" dirty="0"/>
              <a:t>ΦΩΝΗΤΙΚΗ</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Στόχος της Φωνητικής:</a:t>
            </a:r>
            <a:endParaRPr lang="en-US" sz="3600" dirty="0"/>
          </a:p>
          <a:p>
            <a:pPr lvl="1"/>
            <a:endParaRPr lang="el-GR" sz="800" dirty="0"/>
          </a:p>
        </p:txBody>
      </p:sp>
    </p:spTree>
    <p:extLst>
      <p:ext uri="{BB962C8B-B14F-4D97-AF65-F5344CB8AC3E}">
        <p14:creationId xmlns:p14="http://schemas.microsoft.com/office/powerpoint/2010/main" val="3561193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4210249" y="434936"/>
            <a:ext cx="4044769" cy="881713"/>
          </a:xfrm>
        </p:spPr>
        <p:txBody>
          <a:bodyPr/>
          <a:lstStyle/>
          <a:p>
            <a:r>
              <a:rPr lang="el-GR" dirty="0"/>
              <a:t>ΦΩΝΗΤΙΚΗ</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ormAutofit/>
          </a:bodyPr>
          <a:lstStyle/>
          <a:p>
            <a:r>
              <a:rPr lang="el-GR" sz="3600" dirty="0"/>
              <a:t>Στόχος της Φωνητικής:</a:t>
            </a:r>
            <a:endParaRPr lang="en-US" sz="3600" dirty="0"/>
          </a:p>
          <a:p>
            <a:endParaRPr lang="en-US" sz="3600" dirty="0"/>
          </a:p>
          <a:p>
            <a:pPr marL="0" indent="0">
              <a:buNone/>
            </a:pPr>
            <a:r>
              <a:rPr lang="en-US" sz="2800" b="1" dirty="0">
                <a:latin typeface="Calibri" panose="020F0502020204030204" pitchFamily="34" charset="0"/>
                <a:ea typeface="Times New Roman" panose="02020603050405020304" pitchFamily="18" charset="0"/>
                <a:cs typeface="Times New Roman" panose="02020603050405020304" pitchFamily="18" charset="0"/>
              </a:rPr>
              <a:t>H </a:t>
            </a:r>
            <a:r>
              <a:rPr lang="en-US" sz="2800" b="1" dirty="0" err="1">
                <a:latin typeface="Calibri" panose="020F0502020204030204" pitchFamily="34" charset="0"/>
                <a:ea typeface="Times New Roman" panose="02020603050405020304" pitchFamily="18" charset="0"/>
                <a:cs typeface="Times New Roman" panose="02020603050405020304" pitchFamily="18" charset="0"/>
              </a:rPr>
              <a:t>ό</a:t>
            </a:r>
            <a:r>
              <a:rPr lang="el-GR" sz="2800" b="1" dirty="0" err="1">
                <a:latin typeface="Calibri" panose="020F0502020204030204" pitchFamily="34" charset="0"/>
                <a:ea typeface="Times New Roman" panose="02020603050405020304" pitchFamily="18" charset="0"/>
                <a:cs typeface="Times New Roman" panose="02020603050405020304" pitchFamily="18" charset="0"/>
              </a:rPr>
              <a:t>σο</a:t>
            </a:r>
            <a:r>
              <a:rPr lang="el-GR" sz="2800" b="1" dirty="0">
                <a:latin typeface="Calibri" panose="020F0502020204030204" pitchFamily="34" charset="0"/>
                <a:ea typeface="Times New Roman" panose="02020603050405020304" pitchFamily="18" charset="0"/>
                <a:cs typeface="Times New Roman" panose="02020603050405020304" pitchFamily="18" charset="0"/>
              </a:rPr>
              <a:t> το δυνατόν πιο</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 ακριβής, λεπτομερής αντικειμενική περιγραφή των φθόγγων κάθε γλώσσας.</a:t>
            </a: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2800" dirty="0"/>
          </a:p>
          <a:p>
            <a:pPr lvl="1"/>
            <a:endParaRPr lang="el-GR" sz="800" dirty="0"/>
          </a:p>
        </p:txBody>
      </p:sp>
    </p:spTree>
    <p:extLst>
      <p:ext uri="{BB962C8B-B14F-4D97-AF65-F5344CB8AC3E}">
        <p14:creationId xmlns:p14="http://schemas.microsoft.com/office/powerpoint/2010/main" val="3265225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A217E-1246-BB44-8765-214DD0B9F3C6}"/>
              </a:ext>
            </a:extLst>
          </p:cNvPr>
          <p:cNvSpPr>
            <a:spLocks noGrp="1"/>
          </p:cNvSpPr>
          <p:nvPr>
            <p:ph type="title"/>
          </p:nvPr>
        </p:nvSpPr>
        <p:spPr>
          <a:xfrm>
            <a:off x="4210249" y="434936"/>
            <a:ext cx="4044769" cy="881713"/>
          </a:xfrm>
        </p:spPr>
        <p:txBody>
          <a:bodyPr/>
          <a:lstStyle/>
          <a:p>
            <a:r>
              <a:rPr lang="el-GR" dirty="0"/>
              <a:t>ΦΩΝΗΤΙΚΗ</a:t>
            </a:r>
          </a:p>
        </p:txBody>
      </p:sp>
      <p:sp>
        <p:nvSpPr>
          <p:cNvPr id="3" name="Θέση περιεχομένου 2">
            <a:extLst>
              <a:ext uri="{FF2B5EF4-FFF2-40B4-BE49-F238E27FC236}">
                <a16:creationId xmlns:a16="http://schemas.microsoft.com/office/drawing/2014/main" id="{F033852E-B822-7540-8434-FE731AE0E543}"/>
              </a:ext>
            </a:extLst>
          </p:cNvPr>
          <p:cNvSpPr>
            <a:spLocks noGrp="1"/>
          </p:cNvSpPr>
          <p:nvPr>
            <p:ph idx="1"/>
          </p:nvPr>
        </p:nvSpPr>
        <p:spPr>
          <a:xfrm>
            <a:off x="578069" y="1671145"/>
            <a:ext cx="11309131" cy="4929352"/>
          </a:xfrm>
        </p:spPr>
        <p:txBody>
          <a:bodyPr anchor="ctr">
            <a:normAutofit/>
          </a:bodyPr>
          <a:lstStyle/>
          <a:p>
            <a:pPr algn="just">
              <a:lnSpc>
                <a:spcPct val="110000"/>
              </a:lnSpc>
              <a:spcAft>
                <a:spcPts val="1000"/>
              </a:spcAft>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Από τη στιγμή που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παράγεται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ένας φθόγγος από έναν ομιλητή, μέχρι τη στιγμή που τον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ακούει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και τον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καταλαβαίνει</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ο συνομιλητής του, οι φθόγγοι περνούν από </a:t>
            </a:r>
            <a:r>
              <a:rPr lang="el-GR" sz="2800" b="1" dirty="0">
                <a:effectLst/>
                <a:latin typeface="Calibri" panose="020F0502020204030204" pitchFamily="34" charset="0"/>
                <a:ea typeface="Times New Roman" panose="02020603050405020304" pitchFamily="18" charset="0"/>
                <a:cs typeface="Times New Roman" panose="02020603050405020304" pitchFamily="18" charset="0"/>
              </a:rPr>
              <a:t>τρία διαφορετικά στάδια:</a:t>
            </a: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lgn="just">
              <a:lnSpc>
                <a:spcPct val="110000"/>
              </a:lnSpc>
              <a:buNone/>
            </a:pPr>
            <a:r>
              <a:rPr lang="el-GR" sz="2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800" dirty="0"/>
          </a:p>
        </p:txBody>
      </p:sp>
    </p:spTree>
    <p:extLst>
      <p:ext uri="{BB962C8B-B14F-4D97-AF65-F5344CB8AC3E}">
        <p14:creationId xmlns:p14="http://schemas.microsoft.com/office/powerpoint/2010/main" val="31439102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Ξυλογραφί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Ξυλογραφία</Template>
  <TotalTime>205</TotalTime>
  <Words>3255</Words>
  <Application>Microsoft Macintosh PowerPoint</Application>
  <PresentationFormat>Ευρεία οθόνη</PresentationFormat>
  <Paragraphs>230</Paragraphs>
  <Slides>56</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56</vt:i4>
      </vt:variant>
    </vt:vector>
  </HeadingPairs>
  <TitlesOfParts>
    <vt:vector size="66" baseType="lpstr">
      <vt:lpstr>Arial</vt:lpstr>
      <vt:lpstr>Calibri</vt:lpstr>
      <vt:lpstr>Cambria</vt:lpstr>
      <vt:lpstr>Rockwell</vt:lpstr>
      <vt:lpstr>Rockwell Condensed</vt:lpstr>
      <vt:lpstr>Rockwell Extra Bold</vt:lpstr>
      <vt:lpstr>Symbol</vt:lpstr>
      <vt:lpstr>Times New Roman</vt:lpstr>
      <vt:lpstr>Wingdings</vt:lpstr>
      <vt:lpstr>Ξυλογραφία</vt:lpstr>
      <vt:lpstr>ΦωνΗΤΙΚΗ : Εισαγωγή</vt:lpstr>
      <vt:lpstr>ΦΩΝΗΤΙΚΗ</vt:lpstr>
      <vt:lpstr>ΦΩΝΗΤΙΚΗ</vt:lpstr>
      <vt:lpstr>ΦΩΝΗΤΙΚΗ</vt:lpstr>
      <vt:lpstr>ΦΩΝΗΤΙΚΗ</vt:lpstr>
      <vt:lpstr>ΦΩΝΗΤΙΚΗ</vt:lpstr>
      <vt:lpstr>ΦΩΝΗΤΙΚΗ</vt:lpstr>
      <vt:lpstr>ΦΩΝΗΤΙΚΗ</vt:lpstr>
      <vt:lpstr>ΦΩΝΗΤΙΚΗ</vt:lpstr>
      <vt:lpstr>ΦΩΝΗΤΙΚΗ</vt:lpstr>
      <vt:lpstr>ΕΙΔΗ ΦΩΝΗΤΙΚΗΣ</vt:lpstr>
      <vt:lpstr>ΕΙΔΗ ΦΩΝΗΤΙΚΗΣ</vt:lpstr>
      <vt:lpstr>ΕΙΔΗ ΦΩΝΗΤΙΚΗΣ</vt:lpstr>
      <vt:lpstr>ΕΙΔΗ ΦΩΝΗΤΙΚΗΣ</vt:lpstr>
      <vt:lpstr>ΕΙΔΗ ΦΩΝΗΤΙΚΗΣ</vt:lpstr>
      <vt:lpstr>ΕΙΔΗ ΦΩΝΗΤΙΚΗΣ</vt:lpstr>
      <vt:lpstr>ΕΙΔΗ ΦΩΝΗΤΙΚΗΣ</vt:lpstr>
      <vt:lpstr>ΕΙΔΗ ΦΩΝΗΤΙΚΗΣ</vt:lpstr>
      <vt:lpstr>ΕΙΔΗ ΦΩΝΗΤΙΚΗΣ</vt:lpstr>
      <vt:lpstr>ΕΙΔΗ ΦΩΝΗΤΙΚΗΣ</vt:lpstr>
      <vt:lpstr>ΕΙΔΗ ΦΩΝΗΤΙΚΗΣ</vt:lpstr>
      <vt:lpstr>ΕΙΔΗ ΦΩΝΗΤΙΚΗΣ</vt:lpstr>
      <vt:lpstr>ΦΘΟΓΓΟΣ</vt:lpstr>
      <vt:lpstr>ΦΘΟΓΓΟΣ</vt:lpstr>
      <vt:lpstr>ΦΘΟΓΓΟΙ ΩΣ ΠΡΟΣ ΤΟΝ ΤΡΟΠΟ ΑΡΘΡΩΣΗΣ</vt:lpstr>
      <vt:lpstr>ΦΘΟΓΓΟΙ ΩΣ ΠΡΟΣ ΤΟΝ ΤΡΟΠΟ ΑΡΘΡΩΣΗΣ</vt:lpstr>
      <vt:lpstr>ΦΘΟΓΓΟΙ ΩΣ ΠΡΟΣ ΤΟΝ ΤΡΟΠΟ ΑΡΘΡΩΣΗΣ</vt:lpstr>
      <vt:lpstr>ΦΘΟΓΓΟΙ ΩΣ ΠΡΟΣ ΤΟΝ ΤΡΟΠΟ ΑΡΘΡΩΣΗΣ</vt:lpstr>
      <vt:lpstr>ΦΘΟΓΓΟΙ ΩΣ ΠΡΟΣ ΤΟΝ ΤΡΟΠΟ ΑΡΘΡΩΣΗΣ</vt:lpstr>
      <vt:lpstr>ΦΘΟΓΓΟΙ ΩΣ ΠΡΟΣ ΤΟΝ ΤΡΟΠΟ ΑΡΘΡΩΣΗΣ</vt:lpstr>
      <vt:lpstr>ΦΘΟΓΓΟΙ ΩΣ ΠΡΟΣ ΤΟΝ ΤΡΟΠΟ ΑΡΘΡΩΣΗΣ</vt:lpstr>
      <vt:lpstr>ΦΘΟΓΓΟΙ ΩΣ ΠΡΟΣ ΤΟΝ ΤΡΟΠΟ ΑΡΘΡΩΣΗΣ</vt:lpstr>
      <vt:lpstr>ΦΘΟΓΓΟΙ ΩΣ ΠΡΟΣ ΤΟΝ ΤΟΠΟ ΑΡΘΡΩΣΗΣ</vt:lpstr>
      <vt:lpstr>ΦΘΟΓΓΟΙ ΩΣ ΠΡΟΣ ΤΟΝ ΤΟΠΟ ΑΡΘΡΩΣΗΣ</vt:lpstr>
      <vt:lpstr>ΦΘΟΓΓΟΙ ΩΣ ΠΡΟΣ ΤΟΝ ΤΟΠΟ ΑΡΘΡΩΣΗΣ</vt:lpstr>
      <vt:lpstr>ΦΘΟΓΓΟΙ ΩΣ ΠΡΟΣ ΤΟΝ ΤΟΠΟ ΑΡΘΡΩΣΗΣ</vt:lpstr>
      <vt:lpstr>ΦΘΟΓΓΟΙ ΩΣ ΠΡΟΣ ΤΟΝ ΤΟΠΟ ΑΡΘΡΩΣΗΣ</vt:lpstr>
      <vt:lpstr>ΟΜΑΔΕΣ ΦΘΟΓΓΩΝ ΩΣ ΠΡΟΣ ΤΟΝ ΤΟΠΟ ΑΡΘΡΩΣΗΣ</vt:lpstr>
      <vt:lpstr>ΟΜΑΔΕΣ ΦΘΟΓΓΩΝ ΩΣ ΠΡΟΣ ΤΟΝ ΤΟΠΟ ΑΡΘΡΩΣΗΣ</vt:lpstr>
      <vt:lpstr>ΟΜΑΔΕΣ ΦΘΟΓΓΩΝ ΩΣ ΠΡΟΣ ΤΟΝ ΤΟΠΟ ΑΡΘΡΩΣΗΣ</vt:lpstr>
      <vt:lpstr>ΟΜΑΔΕΣ ΦΘΟΓΓΩΝ ΩΣ ΠΡΟΣ ΤΟΝ ΤΟΠΟ ΑΡΘΡΩΣΗΣ</vt:lpstr>
      <vt:lpstr>ΟΜΑΔΕΣ ΦΘΟΓΓΩΝ ΩΣ ΠΡΟΣ ΤΟΝ ΤΟΠΟ ΑΡΘΡΩΣΗΣ</vt:lpstr>
      <vt:lpstr>ΟΜΑΔΕΣ ΦΘΟΓΓΩΝ ΩΣ ΠΡΟΣ ΤΟΝ ΤΟΠΟ ΑΡΘΡΩΣΗΣ</vt:lpstr>
      <vt:lpstr>ΣΥΜΦΩΝΑ Vs ΦΩΝΗΕΝΤΑ</vt:lpstr>
      <vt:lpstr>ΣΥΜΦΩΝΑ Vs ΦΩΝΗΕΝΤΑ</vt:lpstr>
      <vt:lpstr>ΟΡΙΣΜΟΣ ΦΩΝΗΕΝΤΙΚΩΝ ΦΘΟΓΓΩΝ</vt:lpstr>
      <vt:lpstr>Τόπος Άρθρωσης ΦΩΝΗΕΝΤων</vt:lpstr>
      <vt:lpstr>Τόπος Άρθρωσης ΦΩΝΗΕΝΤων</vt:lpstr>
      <vt:lpstr>Τόπος Άρθρωσης ΦΩΝΗΕΝΤων</vt:lpstr>
      <vt:lpstr>ΑΝΑΠΑΡΑΣΤΑΣΗ ΦΘΟΓΓΩΝ</vt:lpstr>
      <vt:lpstr>ΑΝΑΠΑΡΑΣΤΑΣΗ ΦΘΟΓΓΩΝ</vt:lpstr>
      <vt:lpstr>ΑΝΑΠΑΡΑΣΤΑΣΗ ΦΘΟΓΓΩΝ</vt:lpstr>
      <vt:lpstr>ΑΝΑΠΑΡΑΣΤΑΣΗ ΦΘΟΓΓΩΝ</vt:lpstr>
      <vt:lpstr>ΔΙΕΘΝΕΣ ΦΩΝΗΤΙΚΟ ΑΛΦΑΒΗΤΟ  (IPA)</vt:lpstr>
      <vt:lpstr>ΔΙΕΘΝΕΣ ΦΩΝΗΤΙΚΟ ΑΛΦΑΒΗΤΟ  (IPA)</vt:lpstr>
      <vt:lpstr>ΔΙΕΘΝΕΣ ΦΩΝΗΤΙΚΟ ΑΛΦΑΒΗΤΟ  (IPA)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Φωνητική - Φωνολογια</dc:title>
  <dc:creator>Παπαζαχαρίου Δημήτρης</dc:creator>
  <cp:lastModifiedBy>Dimitris Papazachariou</cp:lastModifiedBy>
  <cp:revision>8</cp:revision>
  <dcterms:created xsi:type="dcterms:W3CDTF">2021-11-18T06:34:58Z</dcterms:created>
  <dcterms:modified xsi:type="dcterms:W3CDTF">2023-10-05T08:39:23Z</dcterms:modified>
</cp:coreProperties>
</file>