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 id="268" r:id="rId14"/>
    <p:sldId id="269" r:id="rId15"/>
    <p:sldId id="274" r:id="rId16"/>
    <p:sldId id="273" r:id="rId17"/>
    <p:sldId id="270" r:id="rId18"/>
    <p:sldId id="272"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110" d="100"/>
          <a:sy n="110" d="100"/>
        </p:scale>
        <p:origin x="21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BB2D-E3C9-634B-1F91-ACB7D1357F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9CAE0-D110-4494-AF85-8402830A6A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99B328-37DD-CE9B-1043-D6A1B663381F}"/>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5" name="Footer Placeholder 4">
            <a:extLst>
              <a:ext uri="{FF2B5EF4-FFF2-40B4-BE49-F238E27FC236}">
                <a16:creationId xmlns:a16="http://schemas.microsoft.com/office/drawing/2014/main" id="{58B73697-F5C7-CFCF-2592-8E7B24846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D7260-3F42-322F-77F3-595796958DCF}"/>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408616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9FA0-590C-0A31-AB9A-09C6CECEE7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34EFF8-11A2-A89B-80C7-C310FF25ED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38EB1-B488-51D8-04D0-EF6D9A20E8F5}"/>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5" name="Footer Placeholder 4">
            <a:extLst>
              <a:ext uri="{FF2B5EF4-FFF2-40B4-BE49-F238E27FC236}">
                <a16:creationId xmlns:a16="http://schemas.microsoft.com/office/drawing/2014/main" id="{34899A18-D400-3A16-F750-402598C2A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6CD04-DA38-875C-AAA3-351D8CBAB5B9}"/>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3107027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B29370-C201-C6C9-0B96-0F49250070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9750D-6704-6B69-61DC-B45A2F7A47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1972A-CE4E-0F78-D115-BC9B57070483}"/>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5" name="Footer Placeholder 4">
            <a:extLst>
              <a:ext uri="{FF2B5EF4-FFF2-40B4-BE49-F238E27FC236}">
                <a16:creationId xmlns:a16="http://schemas.microsoft.com/office/drawing/2014/main" id="{1A800AEA-111B-3607-1A04-7D611E164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D61D8-6CAF-BEF7-5A9E-7D4917C79288}"/>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60407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ADBF-3790-8DE3-03F7-3BE662BDB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19537-7B4D-B313-9FA0-7740F2D96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5445A-B82D-7A58-4F2D-50583CD340C6}"/>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5" name="Footer Placeholder 4">
            <a:extLst>
              <a:ext uri="{FF2B5EF4-FFF2-40B4-BE49-F238E27FC236}">
                <a16:creationId xmlns:a16="http://schemas.microsoft.com/office/drawing/2014/main" id="{13331E3E-2E37-241C-2463-44BEDDBB9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57517-0B59-4329-4402-4E1325857F20}"/>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748577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5729-8040-F89C-4009-4BD85081C4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177163-B16B-E310-7F26-B5D4AF6B40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A0E6D5-3C0F-AD94-54C0-6CD21CFBCBD3}"/>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5" name="Footer Placeholder 4">
            <a:extLst>
              <a:ext uri="{FF2B5EF4-FFF2-40B4-BE49-F238E27FC236}">
                <a16:creationId xmlns:a16="http://schemas.microsoft.com/office/drawing/2014/main" id="{62A2E6C9-B449-7487-332B-7DE25A552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D2267-9420-44E0-F5A4-DD37727E66CA}"/>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3679898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D5F0-28E2-0455-60FA-5597FC20EE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F3E95-E972-7FDA-54CC-EA9DBDB153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ED1FF5-2784-9577-40B6-C798A23D60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064109-858D-0D2B-645A-9CD2B86B8430}"/>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6" name="Footer Placeholder 5">
            <a:extLst>
              <a:ext uri="{FF2B5EF4-FFF2-40B4-BE49-F238E27FC236}">
                <a16:creationId xmlns:a16="http://schemas.microsoft.com/office/drawing/2014/main" id="{FF86C600-78A9-926F-0EBD-70CDAA3C7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3E9CA-DA33-C858-F4C9-F2F8334DD011}"/>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3824555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B83D-3FD5-E813-F3D4-2114087EB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8F2076-D9C7-00CE-4CA8-A7DF021E73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1EE444-E47E-3BA8-95A0-E27C82987E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30FBC5-2CF0-0BE3-62E7-18B1E150A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829E6-74FB-D852-0A68-7F3CF6F34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FF32C6-6ACE-28DA-CDCB-8F0B9D0C72EF}"/>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8" name="Footer Placeholder 7">
            <a:extLst>
              <a:ext uri="{FF2B5EF4-FFF2-40B4-BE49-F238E27FC236}">
                <a16:creationId xmlns:a16="http://schemas.microsoft.com/office/drawing/2014/main" id="{EA65DCDF-0E65-79CE-476F-23EE4221F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644D8D-E59B-3899-2BD5-91ECF5545D91}"/>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189945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D6EF-C397-1EA9-DA84-7DFBE0848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E11C5E-F9ED-A155-E1C2-80BA71FD855E}"/>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4" name="Footer Placeholder 3">
            <a:extLst>
              <a:ext uri="{FF2B5EF4-FFF2-40B4-BE49-F238E27FC236}">
                <a16:creationId xmlns:a16="http://schemas.microsoft.com/office/drawing/2014/main" id="{CA9E0797-DBD9-0E51-E9FE-F8FDA4E8D2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BF65CB-6C5E-D87A-43E6-E74E7E174019}"/>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65724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1EA71-347E-3060-D451-43ECB1C8FD84}"/>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3" name="Footer Placeholder 2">
            <a:extLst>
              <a:ext uri="{FF2B5EF4-FFF2-40B4-BE49-F238E27FC236}">
                <a16:creationId xmlns:a16="http://schemas.microsoft.com/office/drawing/2014/main" id="{ADA5D67E-4517-3665-AF2E-F57BAD6B5B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F58AE-3212-A04F-9A53-65E5E9F1E983}"/>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317221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95A2-40B0-4343-E6BB-32EC86A54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A8A788-4E93-E2AC-6FD5-E81433C76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15CF0-380E-0735-0666-A2924D645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0041AE-C8E5-3A98-73CE-30586C640DA8}"/>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6" name="Footer Placeholder 5">
            <a:extLst>
              <a:ext uri="{FF2B5EF4-FFF2-40B4-BE49-F238E27FC236}">
                <a16:creationId xmlns:a16="http://schemas.microsoft.com/office/drawing/2014/main" id="{5E681079-94FA-B87A-F345-55537D075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011AA-5156-68E5-D783-693AB8BEFF63}"/>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416244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7124-491F-6291-77C7-25191F893F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6A3662-9625-7D87-8DB0-EC6AAF3FA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9D5766-DE00-075B-F2F2-66DD558312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39CB5-7786-2974-C98A-0ED5339DC7A1}"/>
              </a:ext>
            </a:extLst>
          </p:cNvPr>
          <p:cNvSpPr>
            <a:spLocks noGrp="1"/>
          </p:cNvSpPr>
          <p:nvPr>
            <p:ph type="dt" sz="half" idx="10"/>
          </p:nvPr>
        </p:nvSpPr>
        <p:spPr/>
        <p:txBody>
          <a:bodyPr/>
          <a:lstStyle/>
          <a:p>
            <a:fld id="{67D2AF40-2DB5-46FA-B9B9-570501278946}" type="datetimeFigureOut">
              <a:rPr lang="en-US" smtClean="0"/>
              <a:t>5/11/2026</a:t>
            </a:fld>
            <a:endParaRPr lang="en-US"/>
          </a:p>
        </p:txBody>
      </p:sp>
      <p:sp>
        <p:nvSpPr>
          <p:cNvPr id="6" name="Footer Placeholder 5">
            <a:extLst>
              <a:ext uri="{FF2B5EF4-FFF2-40B4-BE49-F238E27FC236}">
                <a16:creationId xmlns:a16="http://schemas.microsoft.com/office/drawing/2014/main" id="{5344546E-AC96-B89D-321A-671ED5E5D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92016-73A9-17D2-8B40-8C1188738BCB}"/>
              </a:ext>
            </a:extLst>
          </p:cNvPr>
          <p:cNvSpPr>
            <a:spLocks noGrp="1"/>
          </p:cNvSpPr>
          <p:nvPr>
            <p:ph type="sldNum" sz="quarter" idx="12"/>
          </p:nvPr>
        </p:nvSpPr>
        <p:spPr/>
        <p:txBody>
          <a:bodyPr/>
          <a:lstStyle/>
          <a:p>
            <a:fld id="{2344A5B8-08EC-41E8-8BF1-410A5B497F24}" type="slidenum">
              <a:rPr lang="en-US" smtClean="0"/>
              <a:t>‹#›</a:t>
            </a:fld>
            <a:endParaRPr lang="en-US"/>
          </a:p>
        </p:txBody>
      </p:sp>
    </p:spTree>
    <p:extLst>
      <p:ext uri="{BB962C8B-B14F-4D97-AF65-F5344CB8AC3E}">
        <p14:creationId xmlns:p14="http://schemas.microsoft.com/office/powerpoint/2010/main" val="1766166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C35D9F-8B2D-BDF2-72A8-589ED7812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B66592-1490-0290-6702-68034C53A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50B84-E05A-469A-E373-4DE6E212B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2AF40-2DB5-46FA-B9B9-570501278946}" type="datetimeFigureOut">
              <a:rPr lang="en-US" smtClean="0"/>
              <a:t>5/11/2026</a:t>
            </a:fld>
            <a:endParaRPr lang="en-US"/>
          </a:p>
        </p:txBody>
      </p:sp>
      <p:sp>
        <p:nvSpPr>
          <p:cNvPr id="5" name="Footer Placeholder 4">
            <a:extLst>
              <a:ext uri="{FF2B5EF4-FFF2-40B4-BE49-F238E27FC236}">
                <a16:creationId xmlns:a16="http://schemas.microsoft.com/office/drawing/2014/main" id="{58F36332-0EEF-A25B-A5CF-D36983543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E84E24-E3B1-58FA-F9AE-A9FCF1BFE9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4A5B8-08EC-41E8-8BF1-410A5B497F24}" type="slidenum">
              <a:rPr lang="en-US" smtClean="0"/>
              <a:t>‹#›</a:t>
            </a:fld>
            <a:endParaRPr lang="en-US"/>
          </a:p>
        </p:txBody>
      </p:sp>
    </p:spTree>
    <p:extLst>
      <p:ext uri="{BB962C8B-B14F-4D97-AF65-F5344CB8AC3E}">
        <p14:creationId xmlns:p14="http://schemas.microsoft.com/office/powerpoint/2010/main" val="3549927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BA1CB-B911-33F8-6EE8-97127FEC481A}"/>
              </a:ext>
            </a:extLst>
          </p:cNvPr>
          <p:cNvSpPr>
            <a:spLocks noGrp="1"/>
          </p:cNvSpPr>
          <p:nvPr>
            <p:ph type="ctrTitle"/>
          </p:nvPr>
        </p:nvSpPr>
        <p:spPr>
          <a:xfrm>
            <a:off x="174171" y="235132"/>
            <a:ext cx="9144000" cy="1324112"/>
          </a:xfrm>
          <a:solidFill>
            <a:schemeClr val="tx1"/>
          </a:solidFill>
        </p:spPr>
        <p:txBody>
          <a:bodyPr>
            <a:normAutofit/>
          </a:bodyPr>
          <a:lstStyle/>
          <a:p>
            <a:r>
              <a:rPr lang="el-GR" sz="4000" dirty="0">
                <a:solidFill>
                  <a:schemeClr val="bg1"/>
                </a:solidFill>
              </a:rPr>
              <a:t>Μελέτες Γεωλογικής </a:t>
            </a:r>
            <a:r>
              <a:rPr lang="el-GR" sz="4000" dirty="0" err="1">
                <a:solidFill>
                  <a:schemeClr val="bg1"/>
                </a:solidFill>
              </a:rPr>
              <a:t>Καταλληλότητας</a:t>
            </a:r>
            <a:r>
              <a:rPr lang="el-GR" sz="4000" dirty="0">
                <a:solidFill>
                  <a:schemeClr val="bg1"/>
                </a:solidFill>
              </a:rPr>
              <a:t> (ΜΓΚ)</a:t>
            </a:r>
            <a:endParaRPr lang="en-US" sz="4000" dirty="0">
              <a:solidFill>
                <a:schemeClr val="bg1"/>
              </a:solidFill>
            </a:endParaRPr>
          </a:p>
        </p:txBody>
      </p:sp>
      <p:sp>
        <p:nvSpPr>
          <p:cNvPr id="3" name="Subtitle 2">
            <a:extLst>
              <a:ext uri="{FF2B5EF4-FFF2-40B4-BE49-F238E27FC236}">
                <a16:creationId xmlns:a16="http://schemas.microsoft.com/office/drawing/2014/main" id="{21AC0A78-C89B-5F63-706F-F135C00FB703}"/>
              </a:ext>
            </a:extLst>
          </p:cNvPr>
          <p:cNvSpPr>
            <a:spLocks noGrp="1"/>
          </p:cNvSpPr>
          <p:nvPr>
            <p:ph type="subTitle" idx="1"/>
          </p:nvPr>
        </p:nvSpPr>
        <p:spPr>
          <a:xfrm>
            <a:off x="-1306285" y="6249443"/>
            <a:ext cx="9144000" cy="1655762"/>
          </a:xfrm>
        </p:spPr>
        <p:txBody>
          <a:bodyPr/>
          <a:lstStyle/>
          <a:p>
            <a:r>
              <a:rPr lang="el-GR" dirty="0" err="1">
                <a:solidFill>
                  <a:schemeClr val="bg1"/>
                </a:solidFill>
              </a:rPr>
              <a:t>Ενεργότητα</a:t>
            </a:r>
            <a:r>
              <a:rPr lang="el-GR" dirty="0">
                <a:solidFill>
                  <a:schemeClr val="bg1"/>
                </a:solidFill>
              </a:rPr>
              <a:t> ρηγμάτων-</a:t>
            </a:r>
            <a:r>
              <a:rPr lang="el-GR" dirty="0" err="1">
                <a:solidFill>
                  <a:schemeClr val="bg1"/>
                </a:solidFill>
              </a:rPr>
              <a:t>Σεισμοτεκτονική</a:t>
            </a:r>
            <a:r>
              <a:rPr lang="el-GR" dirty="0">
                <a:solidFill>
                  <a:schemeClr val="bg1"/>
                </a:solidFill>
              </a:rPr>
              <a:t> μελέτη</a:t>
            </a:r>
            <a:endParaRPr lang="en-US" dirty="0">
              <a:solidFill>
                <a:schemeClr val="bg1"/>
              </a:solidFill>
            </a:endParaRPr>
          </a:p>
        </p:txBody>
      </p:sp>
    </p:spTree>
    <p:extLst>
      <p:ext uri="{BB962C8B-B14F-4D97-AF65-F5344CB8AC3E}">
        <p14:creationId xmlns:p14="http://schemas.microsoft.com/office/powerpoint/2010/main" val="213007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314F7-D2DA-5EDE-ADCD-DC6097BD4B44}"/>
              </a:ext>
            </a:extLst>
          </p:cNvPr>
          <p:cNvPicPr>
            <a:picLocks noChangeAspect="1"/>
          </p:cNvPicPr>
          <p:nvPr/>
        </p:nvPicPr>
        <p:blipFill>
          <a:blip r:embed="rId2"/>
          <a:stretch>
            <a:fillRect/>
          </a:stretch>
        </p:blipFill>
        <p:spPr>
          <a:xfrm>
            <a:off x="190542" y="123537"/>
            <a:ext cx="4060288" cy="2883658"/>
          </a:xfrm>
          <a:prstGeom prst="rect">
            <a:avLst/>
          </a:prstGeom>
        </p:spPr>
      </p:pic>
      <p:sp>
        <p:nvSpPr>
          <p:cNvPr id="5" name="TextBox 4">
            <a:extLst>
              <a:ext uri="{FF2B5EF4-FFF2-40B4-BE49-F238E27FC236}">
                <a16:creationId xmlns:a16="http://schemas.microsoft.com/office/drawing/2014/main" id="{D8B7002A-5DC3-99FF-5C92-6A1B2B728014}"/>
              </a:ext>
            </a:extLst>
          </p:cNvPr>
          <p:cNvSpPr txBox="1"/>
          <p:nvPr/>
        </p:nvSpPr>
        <p:spPr>
          <a:xfrm>
            <a:off x="4711337" y="123537"/>
            <a:ext cx="7010400" cy="400110"/>
          </a:xfrm>
          <a:prstGeom prst="rect">
            <a:avLst/>
          </a:prstGeom>
          <a:noFill/>
        </p:spPr>
        <p:txBody>
          <a:bodyPr wrap="square">
            <a:spAutoFit/>
          </a:bodyPr>
          <a:lstStyle/>
          <a:p>
            <a:r>
              <a:rPr lang="el-GR" sz="1000" dirty="0"/>
              <a:t>Σύμφωνα με τον τρέχοντα χάρτη σεισμικής επικινδυνότητας της Ελλάδας (Ενημέρωση του Ελληνικού Αντισεισμικού Κώδικα ΕΑΚ, 2003, http://www.oasp.gr/) η θέση μελέτης βρίσκεται στη Ζώνη III </a:t>
            </a:r>
            <a:endParaRPr lang="en-US" sz="1000" dirty="0"/>
          </a:p>
        </p:txBody>
      </p:sp>
      <p:pic>
        <p:nvPicPr>
          <p:cNvPr id="7" name="Picture 6">
            <a:extLst>
              <a:ext uri="{FF2B5EF4-FFF2-40B4-BE49-F238E27FC236}">
                <a16:creationId xmlns:a16="http://schemas.microsoft.com/office/drawing/2014/main" id="{C5708B87-7706-1759-D646-61E9A93D7B93}"/>
              </a:ext>
            </a:extLst>
          </p:cNvPr>
          <p:cNvPicPr>
            <a:picLocks noChangeAspect="1"/>
          </p:cNvPicPr>
          <p:nvPr/>
        </p:nvPicPr>
        <p:blipFill>
          <a:blip r:embed="rId3"/>
          <a:stretch>
            <a:fillRect/>
          </a:stretch>
        </p:blipFill>
        <p:spPr>
          <a:xfrm>
            <a:off x="4693920" y="609968"/>
            <a:ext cx="2515670" cy="3061681"/>
          </a:xfrm>
          <a:prstGeom prst="rect">
            <a:avLst/>
          </a:prstGeom>
        </p:spPr>
      </p:pic>
      <p:sp>
        <p:nvSpPr>
          <p:cNvPr id="8" name="Rectangle 2">
            <a:extLst>
              <a:ext uri="{FF2B5EF4-FFF2-40B4-BE49-F238E27FC236}">
                <a16:creationId xmlns:a16="http://schemas.microsoft.com/office/drawing/2014/main" id="{08F03319-57C0-3B60-B9DE-A7A37F999D77}"/>
              </a:ext>
            </a:extLst>
          </p:cNvPr>
          <p:cNvSpPr>
            <a:spLocks noChangeArrowheads="1"/>
          </p:cNvSpPr>
          <p:nvPr/>
        </p:nvSpPr>
        <p:spPr bwMode="auto">
          <a:xfrm>
            <a:off x="8138416" y="549492"/>
            <a:ext cx="3698476"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Burton</a:t>
            </a:r>
            <a:r>
              <a:rPr kumimoji="0" lang="el-GR" altLang="en-US" sz="9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 </a:t>
            </a:r>
            <a:r>
              <a:rPr kumimoji="0" lang="en-US" altLang="en-US" sz="9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et</a:t>
            </a:r>
            <a:r>
              <a:rPr kumimoji="0" lang="el-GR" altLang="en-US" sz="9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 </a:t>
            </a:r>
            <a:r>
              <a:rPr kumimoji="0" lang="en-US" altLang="en-US" sz="9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al</a:t>
            </a:r>
            <a:r>
              <a:rPr kumimoji="0" lang="el-GR" altLang="en-US" sz="9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 (2003)</a:t>
            </a:r>
            <a:endParaRPr kumimoji="0" lang="en-US" altLang="en-US" sz="9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sz="9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Calibri" panose="020F0502020204030204" pitchFamily="34" charset="0"/>
              </a:rPr>
              <a:t>Στην εργασία αυτή οι συγγραφείς χρησιμοποιούν έναν νέο σεισμικό κατάλογο για τα έτη 1900-1999, κατανομές </a:t>
            </a:r>
            <a:r>
              <a:rPr kumimoji="0" lang="en-US" altLang="en-US" sz="9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Calibri" panose="020F0502020204030204" pitchFamily="34" charset="0"/>
              </a:rPr>
              <a:t>Gumbel</a:t>
            </a:r>
            <a:r>
              <a:rPr kumimoji="0" lang="el-GR" altLang="en-US" sz="9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Calibri" panose="020F0502020204030204" pitchFamily="34" charset="0"/>
              </a:rPr>
              <a:t> για ακραία γεγονότα και νέες σχέσεις απόσβεσης, για να υπολογίσουν τη σεισμική επικινδυνότητα του Ελλαδικού χώρου. Στο Σχήμα 3.2 παρουσιάζονται τα αποτελέσματα για 90% πιθανότητα μη υπέρβασης για 50 χρόνια. Στην περιοχή μελέτης προτείνονται τιμές της σεισμικής επικινδυνότητας ~300</a:t>
            </a:r>
            <a:r>
              <a:rPr kumimoji="0" lang="en-US" altLang="en-US" sz="9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Calibri" panose="020F0502020204030204" pitchFamily="34" charset="0"/>
              </a:rPr>
              <a:t>cm</a:t>
            </a:r>
            <a:r>
              <a:rPr kumimoji="0" lang="el-GR" altLang="en-US" sz="9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Calibri" panose="020F0502020204030204" pitchFamily="34" charset="0"/>
              </a:rPr>
              <a:t>s</a:t>
            </a:r>
            <a:r>
              <a:rPr kumimoji="0" lang="el-GR" altLang="en-US" sz="900" b="0" i="0" u="none" strike="noStrike" cap="none" normalizeH="0" baseline="30000" dirty="0">
                <a:ln>
                  <a:noFill/>
                </a:ln>
                <a:solidFill>
                  <a:schemeClr val="tx1"/>
                </a:solidFill>
                <a:effectLst/>
                <a:latin typeface="Century Gothic" panose="020B0502020202020204" pitchFamily="34" charset="0"/>
                <a:ea typeface="Calibri" panose="020F0502020204030204" pitchFamily="34" charset="0"/>
                <a:cs typeface="Calibri" panose="020F0502020204030204" pitchFamily="34" charset="0"/>
              </a:rPr>
              <a:t>2</a:t>
            </a:r>
            <a:r>
              <a:rPr kumimoji="0" lang="el-GR" altLang="en-US" sz="9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Calibri" panose="020F0502020204030204" pitchFamily="34" charset="0"/>
              </a:rPr>
              <a:t>.</a:t>
            </a:r>
            <a:endParaRPr kumimoji="0" lang="en-US" altLang="en-US" sz="9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pic>
        <p:nvPicPr>
          <p:cNvPr id="1025" name="Picture 9">
            <a:extLst>
              <a:ext uri="{FF2B5EF4-FFF2-40B4-BE49-F238E27FC236}">
                <a16:creationId xmlns:a16="http://schemas.microsoft.com/office/drawing/2014/main" id="{CEF76C54-7731-C801-DE6C-26612DECD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1169" y="1689183"/>
            <a:ext cx="4060289" cy="30533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636FB15B-45E5-8534-B4F6-074051863ECC}"/>
              </a:ext>
            </a:extLst>
          </p:cNvPr>
          <p:cNvSpPr>
            <a:spLocks noChangeArrowheads="1"/>
          </p:cNvSpPr>
          <p:nvPr/>
        </p:nvSpPr>
        <p:spPr bwMode="auto">
          <a:xfrm>
            <a:off x="8216537" y="4768707"/>
            <a:ext cx="3810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bmk="_Toc15797800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Απ</a:t>
            </a:r>
            <a:r>
              <a:rPr kumimoji="0" lang="en-US" altLang="en-US" sz="1000" b="0" i="0" u="none" strike="noStrike" cap="none" normalizeH="0" baseline="0" dirty="0" err="1" bmk="_Toc15797800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οτελέσμ</a:t>
            </a:r>
            <a:r>
              <a:rPr kumimoji="0" lang="en-US" altLang="en-US" sz="1000" b="0" i="0" u="none" strike="noStrike" cap="none" normalizeH="0" baseline="0" dirty="0" bmk="_Toc15797800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ατα σεισμικής επικινδυνότητας σύμφωνα με Burton et al., 2003.</a:t>
            </a:r>
            <a:r>
              <a:rPr kumimoji="0" lang="en-US" altLang="en-US" sz="1000" b="0" i="0" u="none" strike="noStrike" cap="none" normalizeH="0" baseline="0" dirty="0">
                <a:ln>
                  <a:noFill/>
                </a:ln>
                <a:solidFill>
                  <a:schemeClr val="tx1"/>
                </a:solidFill>
                <a:effectLst/>
                <a:latin typeface="Arial" panose="020B0604020202020204" pitchFamily="34" charset="0"/>
              </a:rPr>
              <a:t> </a:t>
            </a:r>
          </a:p>
        </p:txBody>
      </p:sp>
      <p:sp>
        <p:nvSpPr>
          <p:cNvPr id="11" name="TextBox 10">
            <a:extLst>
              <a:ext uri="{FF2B5EF4-FFF2-40B4-BE49-F238E27FC236}">
                <a16:creationId xmlns:a16="http://schemas.microsoft.com/office/drawing/2014/main" id="{29D3FD55-364D-2206-82B7-8B697D93BEF0}"/>
              </a:ext>
            </a:extLst>
          </p:cNvPr>
          <p:cNvSpPr txBox="1"/>
          <p:nvPr/>
        </p:nvSpPr>
        <p:spPr>
          <a:xfrm>
            <a:off x="90236" y="3302479"/>
            <a:ext cx="4060288" cy="1122038"/>
          </a:xfrm>
          <a:prstGeom prst="rect">
            <a:avLst/>
          </a:prstGeom>
          <a:noFill/>
        </p:spPr>
        <p:txBody>
          <a:bodyPr wrap="square">
            <a:spAutoFit/>
          </a:bodyPr>
          <a:lstStyle/>
          <a:p>
            <a:pPr marL="0" marR="0">
              <a:lnSpc>
                <a:spcPct val="107000"/>
              </a:lnSpc>
              <a:spcAft>
                <a:spcPts val="800"/>
              </a:spcAft>
              <a:buNone/>
            </a:pPr>
            <a:r>
              <a:rPr lang="en-US" sz="900" b="1" dirty="0" err="1">
                <a:effectLst/>
                <a:latin typeface="Century Gothic" panose="020B0502020202020204" pitchFamily="34" charset="0"/>
                <a:ea typeface="Calibri" panose="020F0502020204030204" pitchFamily="34" charset="0"/>
                <a:cs typeface="Arial" panose="020B0604020202020204" pitchFamily="34" charset="0"/>
              </a:rPr>
              <a:t>Tsapanos</a:t>
            </a:r>
            <a:r>
              <a:rPr lang="en-US" sz="900" b="1" dirty="0">
                <a:effectLst/>
                <a:latin typeface="Century Gothic" panose="020B0502020202020204" pitchFamily="34" charset="0"/>
                <a:ea typeface="Calibri" panose="020F0502020204030204" pitchFamily="34" charset="0"/>
                <a:cs typeface="Arial" panose="020B0604020202020204" pitchFamily="34" charset="0"/>
              </a:rPr>
              <a:t> et al</a:t>
            </a:r>
            <a:r>
              <a:rPr lang="el-GR" sz="900" b="1" dirty="0">
                <a:effectLst/>
                <a:latin typeface="Century Gothic" panose="020B0502020202020204" pitchFamily="34" charset="0"/>
                <a:ea typeface="Calibri" panose="020F0502020204030204" pitchFamily="34" charset="0"/>
                <a:cs typeface="Arial" panose="020B0604020202020204" pitchFamily="34" charset="0"/>
              </a:rPr>
              <a:t>. (2004)</a:t>
            </a:r>
            <a:r>
              <a:rPr lang="el-GR" sz="900" b="1" dirty="0">
                <a:latin typeface="Calibri" panose="020F0502020204030204" pitchFamily="34" charset="0"/>
                <a:ea typeface="Calibri" panose="020F0502020204030204" pitchFamily="34" charset="0"/>
                <a:cs typeface="Arial" panose="020B0604020202020204" pitchFamily="34" charset="0"/>
              </a:rPr>
              <a:t> </a:t>
            </a:r>
            <a:r>
              <a:rPr lang="el-GR" sz="900" dirty="0">
                <a:effectLst/>
                <a:latin typeface="Century Gothic" panose="020B0502020202020204" pitchFamily="34" charset="0"/>
                <a:ea typeface="Calibri" panose="020F0502020204030204" pitchFamily="34" charset="0"/>
                <a:cs typeface="Calibri" panose="020F0502020204030204" pitchFamily="34" charset="0"/>
              </a:rPr>
              <a:t>Στην εργασία αυτή οι συγγραφείς χρησιμοποιούν μια μεθοδολογία υπολογισμού της σεισμικής επικινδυνότητας χωρίς τη χρήση σεισμικών πηγών σε συνδυασμό με ιστορικούς και σύγχρονους καταλόγους σεισμών. Τα αποτελέσματα για 90% πιθανότητα μη υπέρβασης για 50 χρόνια παρουσιάζονται στο Σχήμα 3.3. Στην περιοχή μελέτης προτείνονται τιμές της σεισμικής επικινδυνότητας ~0.15</a:t>
            </a:r>
            <a:r>
              <a:rPr lang="en-US" sz="900" dirty="0">
                <a:effectLst/>
                <a:latin typeface="Century Gothic" panose="020B0502020202020204" pitchFamily="34" charset="0"/>
                <a:ea typeface="Calibri" panose="020F0502020204030204" pitchFamily="34" charset="0"/>
                <a:cs typeface="Calibri" panose="020F0502020204030204" pitchFamily="34" charset="0"/>
              </a:rPr>
              <a:t>g</a:t>
            </a:r>
            <a:r>
              <a:rPr lang="el-GR" sz="900" dirty="0">
                <a:effectLst/>
                <a:latin typeface="Century Gothic" panose="020B0502020202020204" pitchFamily="34" charset="0"/>
                <a:ea typeface="Calibri" panose="020F0502020204030204" pitchFamily="34" charset="0"/>
                <a:cs typeface="Calibri" panose="020F0502020204030204" pitchFamily="34" charset="0"/>
              </a:rPr>
              <a:t>-0.16</a:t>
            </a:r>
            <a:r>
              <a:rPr lang="en-US" sz="900" dirty="0">
                <a:effectLst/>
                <a:latin typeface="Century Gothic" panose="020B0502020202020204" pitchFamily="34" charset="0"/>
                <a:ea typeface="Calibri" panose="020F0502020204030204" pitchFamily="34" charset="0"/>
                <a:cs typeface="Calibri" panose="020F0502020204030204" pitchFamily="34" charset="0"/>
              </a:rPr>
              <a:t>g</a:t>
            </a:r>
            <a:r>
              <a:rPr lang="el-GR" sz="900" dirty="0">
                <a:effectLst/>
                <a:latin typeface="Century Gothic" panose="020B0502020202020204" pitchFamily="34" charset="0"/>
                <a:ea typeface="Calibri" panose="020F0502020204030204" pitchFamily="34" charset="0"/>
                <a:cs typeface="Calibri" panose="020F0502020204030204" pitchFamily="34" charset="0"/>
              </a:rPr>
              <a:t>.</a:t>
            </a:r>
            <a:endParaRPr lang="en-US" sz="9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B15F656-3456-65E8-7B66-7AF8F6914D5E}"/>
              </a:ext>
            </a:extLst>
          </p:cNvPr>
          <p:cNvPicPr>
            <a:picLocks noChangeAspect="1"/>
          </p:cNvPicPr>
          <p:nvPr/>
        </p:nvPicPr>
        <p:blipFill>
          <a:blip r:embed="rId5"/>
          <a:stretch>
            <a:fillRect/>
          </a:stretch>
        </p:blipFill>
        <p:spPr>
          <a:xfrm>
            <a:off x="440224" y="4473702"/>
            <a:ext cx="2824186" cy="2364920"/>
          </a:xfrm>
          <a:prstGeom prst="rect">
            <a:avLst/>
          </a:prstGeom>
        </p:spPr>
      </p:pic>
      <p:pic>
        <p:nvPicPr>
          <p:cNvPr id="15" name="Picture 14">
            <a:extLst>
              <a:ext uri="{FF2B5EF4-FFF2-40B4-BE49-F238E27FC236}">
                <a16:creationId xmlns:a16="http://schemas.microsoft.com/office/drawing/2014/main" id="{928774AB-E475-BB8B-1A3B-5FF46F659AB4}"/>
              </a:ext>
            </a:extLst>
          </p:cNvPr>
          <p:cNvPicPr>
            <a:picLocks noChangeAspect="1"/>
          </p:cNvPicPr>
          <p:nvPr/>
        </p:nvPicPr>
        <p:blipFill>
          <a:blip r:embed="rId6"/>
          <a:stretch>
            <a:fillRect/>
          </a:stretch>
        </p:blipFill>
        <p:spPr>
          <a:xfrm>
            <a:off x="4050217" y="4227603"/>
            <a:ext cx="2889749" cy="2581468"/>
          </a:xfrm>
          <a:prstGeom prst="rect">
            <a:avLst/>
          </a:prstGeom>
        </p:spPr>
      </p:pic>
      <p:sp>
        <p:nvSpPr>
          <p:cNvPr id="17" name="TextBox 16">
            <a:extLst>
              <a:ext uri="{FF2B5EF4-FFF2-40B4-BE49-F238E27FC236}">
                <a16:creationId xmlns:a16="http://schemas.microsoft.com/office/drawing/2014/main" id="{F01882F9-3BC0-4C48-13E0-D139240D7702}"/>
              </a:ext>
            </a:extLst>
          </p:cNvPr>
          <p:cNvSpPr txBox="1"/>
          <p:nvPr/>
        </p:nvSpPr>
        <p:spPr>
          <a:xfrm>
            <a:off x="4250830" y="3757971"/>
            <a:ext cx="2280599" cy="507831"/>
          </a:xfrm>
          <a:prstGeom prst="rect">
            <a:avLst/>
          </a:prstGeom>
          <a:noFill/>
        </p:spPr>
        <p:txBody>
          <a:bodyPr wrap="square">
            <a:spAutoFit/>
          </a:bodyPr>
          <a:lstStyle/>
          <a:p>
            <a:pPr marL="0" marR="16510" algn="just">
              <a:spcAft>
                <a:spcPts val="600"/>
              </a:spcAft>
              <a:buNone/>
            </a:pPr>
            <a:r>
              <a:rPr lang="el-GR" sz="900" dirty="0">
                <a:effectLst/>
                <a:latin typeface="Century Gothic" panose="020B0502020202020204" pitchFamily="34" charset="0"/>
                <a:ea typeface="Times New Roman" panose="02020603050405020304" pitchFamily="18" charset="0"/>
                <a:cs typeface="Calibri" panose="020F0502020204030204" pitchFamily="34" charset="0"/>
              </a:rPr>
              <a:t>Χάρτης σεισμικής επικινδυνότητας (πιθανολογική προσέγγιση) από </a:t>
            </a:r>
            <a:r>
              <a:rPr lang="el-GR" sz="900" b="1" dirty="0" err="1">
                <a:effectLst/>
                <a:latin typeface="Century Gothic" panose="020B0502020202020204" pitchFamily="34" charset="0"/>
                <a:ea typeface="Times New Roman" panose="02020603050405020304" pitchFamily="18" charset="0"/>
                <a:cs typeface="Calibri" panose="020F0502020204030204" pitchFamily="34" charset="0"/>
              </a:rPr>
              <a:t>Papaioannou</a:t>
            </a:r>
            <a:r>
              <a:rPr lang="el-GR" sz="900" b="1" dirty="0">
                <a:effectLst/>
                <a:latin typeface="Century Gothic" panose="020B0502020202020204" pitchFamily="34" charset="0"/>
                <a:ea typeface="Times New Roman" panose="02020603050405020304" pitchFamily="18" charset="0"/>
                <a:cs typeface="Calibri" panose="020F0502020204030204" pitchFamily="34" charset="0"/>
              </a:rPr>
              <a:t> </a:t>
            </a:r>
            <a:r>
              <a:rPr lang="el-GR" sz="900" b="1" dirty="0" err="1">
                <a:effectLst/>
                <a:latin typeface="Century Gothic" panose="020B0502020202020204" pitchFamily="34" charset="0"/>
                <a:ea typeface="Times New Roman" panose="02020603050405020304" pitchFamily="18" charset="0"/>
                <a:cs typeface="Calibri" panose="020F0502020204030204" pitchFamily="34" charset="0"/>
              </a:rPr>
              <a:t>et</a:t>
            </a:r>
            <a:r>
              <a:rPr lang="el-GR" sz="900" b="1" dirty="0">
                <a:effectLst/>
                <a:latin typeface="Century Gothic" panose="020B0502020202020204" pitchFamily="34" charset="0"/>
                <a:ea typeface="Times New Roman" panose="02020603050405020304" pitchFamily="18" charset="0"/>
                <a:cs typeface="Calibri" panose="020F0502020204030204" pitchFamily="34" charset="0"/>
              </a:rPr>
              <a:t> </a:t>
            </a:r>
            <a:r>
              <a:rPr lang="el-GR" sz="900" b="1" dirty="0" err="1">
                <a:effectLst/>
                <a:latin typeface="Century Gothic" panose="020B0502020202020204" pitchFamily="34" charset="0"/>
                <a:ea typeface="Times New Roman" panose="02020603050405020304" pitchFamily="18" charset="0"/>
                <a:cs typeface="Calibri" panose="020F0502020204030204" pitchFamily="34" charset="0"/>
              </a:rPr>
              <a:t>al</a:t>
            </a:r>
            <a:r>
              <a:rPr lang="el-GR" sz="900" b="1" dirty="0">
                <a:effectLst/>
                <a:latin typeface="Century Gothic" panose="020B0502020202020204" pitchFamily="34" charset="0"/>
                <a:ea typeface="Times New Roman" panose="02020603050405020304" pitchFamily="18" charset="0"/>
                <a:cs typeface="Calibri" panose="020F0502020204030204" pitchFamily="34" charset="0"/>
              </a:rPr>
              <a:t>. 2008.</a:t>
            </a:r>
            <a:endParaRPr lang="en-US" sz="900" b="1" dirty="0">
              <a:effectLst/>
              <a:latin typeface="Century Gothic" panose="020B050202020202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AA2E6644-9515-03D8-E3DB-0451D4C63E70}"/>
              </a:ext>
            </a:extLst>
          </p:cNvPr>
          <p:cNvSpPr txBox="1"/>
          <p:nvPr/>
        </p:nvSpPr>
        <p:spPr>
          <a:xfrm>
            <a:off x="8447314" y="5518337"/>
            <a:ext cx="2743200" cy="1020216"/>
          </a:xfrm>
          <a:prstGeom prst="rect">
            <a:avLst/>
          </a:prstGeom>
          <a:noFill/>
        </p:spPr>
        <p:txBody>
          <a:bodyPr wrap="square">
            <a:spAutoFit/>
          </a:bodyPr>
          <a:lstStyle/>
          <a:p>
            <a:pPr marR="0" lvl="0" algn="just" hangingPunct="0">
              <a:lnSpc>
                <a:spcPct val="150000"/>
              </a:lnSpc>
            </a:pPr>
            <a:r>
              <a:rPr lang="el-GR" sz="1400" b="1" kern="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ΣΕΙΣΜΙΚΗ ΕΠΙΚΙΝΔΥΝΟΤΗΤΑ ΣΤΗΝ ΕΛΛΑΔΑ–ΥΦΙΣΤΑΜΕΝΕΣ ΜΕΛΕΤΕΣ</a:t>
            </a:r>
            <a:endParaRPr lang="en-US" sz="1400" b="1" kern="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0655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ECCDC-F5B2-9E88-EA62-99C72D963704}"/>
              </a:ext>
            </a:extLst>
          </p:cNvPr>
          <p:cNvPicPr>
            <a:picLocks noChangeAspect="1"/>
          </p:cNvPicPr>
          <p:nvPr/>
        </p:nvPicPr>
        <p:blipFill>
          <a:blip r:embed="rId2"/>
          <a:stretch>
            <a:fillRect/>
          </a:stretch>
        </p:blipFill>
        <p:spPr>
          <a:xfrm>
            <a:off x="56670" y="914102"/>
            <a:ext cx="3336478" cy="3486343"/>
          </a:xfrm>
          <a:prstGeom prst="rect">
            <a:avLst/>
          </a:prstGeom>
        </p:spPr>
      </p:pic>
      <p:sp>
        <p:nvSpPr>
          <p:cNvPr id="5" name="TextBox 4">
            <a:extLst>
              <a:ext uri="{FF2B5EF4-FFF2-40B4-BE49-F238E27FC236}">
                <a16:creationId xmlns:a16="http://schemas.microsoft.com/office/drawing/2014/main" id="{A9C50237-1D0E-EE00-2BAE-3ED9DA5B2A80}"/>
              </a:ext>
            </a:extLst>
          </p:cNvPr>
          <p:cNvSpPr txBox="1"/>
          <p:nvPr/>
        </p:nvSpPr>
        <p:spPr>
          <a:xfrm>
            <a:off x="148045" y="4581547"/>
            <a:ext cx="3048001" cy="430887"/>
          </a:xfrm>
          <a:prstGeom prst="rect">
            <a:avLst/>
          </a:prstGeom>
          <a:noFill/>
        </p:spPr>
        <p:txBody>
          <a:bodyPr wrap="square">
            <a:spAutoFit/>
          </a:bodyPr>
          <a:lstStyle/>
          <a:p>
            <a:r>
              <a:rPr lang="en-US" sz="1100" dirty="0">
                <a:effectLst/>
                <a:latin typeface="Calibri" panose="020F0502020204030204" pitchFamily="34" charset="0"/>
                <a:ea typeface="Calibri" panose="020F0502020204030204" pitchFamily="34" charset="0"/>
                <a:cs typeface="Arial" panose="020B0604020202020204" pitchFamily="34" charset="0"/>
              </a:rPr>
              <a:t>Απ</a:t>
            </a:r>
            <a:r>
              <a:rPr lang="en-US" sz="1100" dirty="0" err="1">
                <a:effectLst/>
                <a:latin typeface="Calibri" panose="020F0502020204030204" pitchFamily="34" charset="0"/>
                <a:ea typeface="Calibri" panose="020F0502020204030204" pitchFamily="34" charset="0"/>
                <a:cs typeface="Arial" panose="020B0604020202020204" pitchFamily="34" charset="0"/>
              </a:rPr>
              <a:t>οτελέσμ</a:t>
            </a:r>
            <a:r>
              <a:rPr lang="en-US" sz="1100" dirty="0">
                <a:effectLst/>
                <a:latin typeface="Calibri" panose="020F0502020204030204" pitchFamily="34" charset="0"/>
                <a:ea typeface="Calibri" panose="020F0502020204030204" pitchFamily="34" charset="0"/>
                <a:cs typeface="Arial" panose="020B0604020202020204" pitchFamily="34" charset="0"/>
              </a:rPr>
              <a:t>ατα πιθανολογικής εκτίμησης της σεισμικής επικινδυνότητας από </a:t>
            </a:r>
            <a:r>
              <a:rPr lang="en-US" sz="1100" b="1" dirty="0">
                <a:effectLst/>
                <a:latin typeface="Calibri" panose="020F0502020204030204" pitchFamily="34" charset="0"/>
                <a:ea typeface="Calibri" panose="020F0502020204030204" pitchFamily="34" charset="0"/>
                <a:cs typeface="Arial" panose="020B0604020202020204" pitchFamily="34" charset="0"/>
              </a:rPr>
              <a:t>Vamvakaris, 2010</a:t>
            </a:r>
            <a:endParaRPr lang="en-US" sz="1100" b="1" dirty="0"/>
          </a:p>
        </p:txBody>
      </p:sp>
      <p:pic>
        <p:nvPicPr>
          <p:cNvPr id="7" name="Picture 6">
            <a:extLst>
              <a:ext uri="{FF2B5EF4-FFF2-40B4-BE49-F238E27FC236}">
                <a16:creationId xmlns:a16="http://schemas.microsoft.com/office/drawing/2014/main" id="{E349606C-21C7-A284-49CB-A647D3A1491C}"/>
              </a:ext>
            </a:extLst>
          </p:cNvPr>
          <p:cNvPicPr>
            <a:picLocks noChangeAspect="1"/>
          </p:cNvPicPr>
          <p:nvPr/>
        </p:nvPicPr>
        <p:blipFill>
          <a:blip r:embed="rId3"/>
          <a:stretch>
            <a:fillRect/>
          </a:stretch>
        </p:blipFill>
        <p:spPr>
          <a:xfrm>
            <a:off x="3671299" y="1071894"/>
            <a:ext cx="3649674" cy="3170758"/>
          </a:xfrm>
          <a:prstGeom prst="rect">
            <a:avLst/>
          </a:prstGeom>
        </p:spPr>
      </p:pic>
      <p:sp>
        <p:nvSpPr>
          <p:cNvPr id="9" name="TextBox 8">
            <a:extLst>
              <a:ext uri="{FF2B5EF4-FFF2-40B4-BE49-F238E27FC236}">
                <a16:creationId xmlns:a16="http://schemas.microsoft.com/office/drawing/2014/main" id="{158FB40A-20DF-2802-A155-C247B344F2BE}"/>
              </a:ext>
            </a:extLst>
          </p:cNvPr>
          <p:cNvSpPr txBox="1"/>
          <p:nvPr/>
        </p:nvSpPr>
        <p:spPr>
          <a:xfrm>
            <a:off x="3775647" y="4581547"/>
            <a:ext cx="3336478" cy="577081"/>
          </a:xfrm>
          <a:prstGeom prst="rect">
            <a:avLst/>
          </a:prstGeom>
          <a:noFill/>
        </p:spPr>
        <p:txBody>
          <a:bodyPr wrap="square">
            <a:spAutoFit/>
          </a:bodyPr>
          <a:lstStyle/>
          <a:p>
            <a:r>
              <a:rPr lang="en-US" sz="1050" dirty="0" err="1">
                <a:effectLst/>
                <a:latin typeface="Calibri" panose="020F0502020204030204" pitchFamily="34" charset="0"/>
                <a:ea typeface="Calibri" panose="020F0502020204030204" pitchFamily="34" charset="0"/>
                <a:cs typeface="Arial" panose="020B0604020202020204" pitchFamily="34" charset="0"/>
              </a:rPr>
              <a:t>Χάρτης</a:t>
            </a:r>
            <a:r>
              <a:rPr lang="en-US" sz="1050" dirty="0">
                <a:effectLst/>
                <a:latin typeface="Calibri" panose="020F0502020204030204" pitchFamily="34" charset="0"/>
                <a:ea typeface="Calibri" panose="020F0502020204030204" pitchFamily="34" charset="0"/>
                <a:cs typeface="Arial" panose="020B0604020202020204" pitchFamily="34" charset="0"/>
              </a:rPr>
              <a:t> </a:t>
            </a:r>
            <a:r>
              <a:rPr lang="en-US" sz="1050" dirty="0" err="1">
                <a:effectLst/>
                <a:latin typeface="Calibri" panose="020F0502020204030204" pitchFamily="34" charset="0"/>
                <a:ea typeface="Calibri" panose="020F0502020204030204" pitchFamily="34" charset="0"/>
                <a:cs typeface="Arial" panose="020B0604020202020204" pitchFamily="34" charset="0"/>
              </a:rPr>
              <a:t>σεισμικής</a:t>
            </a:r>
            <a:r>
              <a:rPr lang="en-US" sz="1050" dirty="0">
                <a:effectLst/>
                <a:latin typeface="Calibri" panose="020F0502020204030204" pitchFamily="34" charset="0"/>
                <a:ea typeface="Calibri" panose="020F0502020204030204" pitchFamily="34" charset="0"/>
                <a:cs typeface="Arial" panose="020B0604020202020204" pitchFamily="34" charset="0"/>
              </a:rPr>
              <a:t> επ</a:t>
            </a:r>
            <a:r>
              <a:rPr lang="en-US" sz="1050" dirty="0" err="1">
                <a:effectLst/>
                <a:latin typeface="Calibri" panose="020F0502020204030204" pitchFamily="34" charset="0"/>
                <a:ea typeface="Calibri" panose="020F0502020204030204" pitchFamily="34" charset="0"/>
                <a:cs typeface="Arial" panose="020B0604020202020204" pitchFamily="34" charset="0"/>
              </a:rPr>
              <a:t>ικινδυνότητ</a:t>
            </a:r>
            <a:r>
              <a:rPr lang="en-US" sz="1050" dirty="0">
                <a:effectLst/>
                <a:latin typeface="Calibri" panose="020F0502020204030204" pitchFamily="34" charset="0"/>
                <a:ea typeface="Calibri" panose="020F0502020204030204" pitchFamily="34" charset="0"/>
                <a:cs typeface="Arial" panose="020B0604020202020204" pitchFamily="34" charset="0"/>
              </a:rPr>
              <a:t>ας (σε PGA) για σεισμικό υπόβαθρο, περίοδος επανάληψης 475 χρόνια (</a:t>
            </a:r>
            <a:r>
              <a:rPr lang="en-US" sz="1050" b="1" dirty="0">
                <a:effectLst/>
                <a:latin typeface="Calibri" panose="020F0502020204030204" pitchFamily="34" charset="0"/>
                <a:ea typeface="Calibri" panose="020F0502020204030204" pitchFamily="34" charset="0"/>
                <a:cs typeface="Arial" panose="020B0604020202020204" pitchFamily="34" charset="0"/>
              </a:rPr>
              <a:t>Segkou, 2010).</a:t>
            </a:r>
            <a:endParaRPr lang="en-US" sz="1050" b="1" dirty="0"/>
          </a:p>
        </p:txBody>
      </p:sp>
      <p:pic>
        <p:nvPicPr>
          <p:cNvPr id="11" name="Picture 10">
            <a:extLst>
              <a:ext uri="{FF2B5EF4-FFF2-40B4-BE49-F238E27FC236}">
                <a16:creationId xmlns:a16="http://schemas.microsoft.com/office/drawing/2014/main" id="{01CCE04F-910A-171D-DBD4-134518380FFB}"/>
              </a:ext>
            </a:extLst>
          </p:cNvPr>
          <p:cNvPicPr>
            <a:picLocks noChangeAspect="1"/>
          </p:cNvPicPr>
          <p:nvPr/>
        </p:nvPicPr>
        <p:blipFill>
          <a:blip r:embed="rId4"/>
          <a:stretch>
            <a:fillRect/>
          </a:stretch>
        </p:blipFill>
        <p:spPr>
          <a:xfrm>
            <a:off x="7268722" y="1071894"/>
            <a:ext cx="4866608" cy="3109496"/>
          </a:xfrm>
          <a:prstGeom prst="rect">
            <a:avLst/>
          </a:prstGeom>
        </p:spPr>
      </p:pic>
      <p:sp>
        <p:nvSpPr>
          <p:cNvPr id="13" name="TextBox 12">
            <a:extLst>
              <a:ext uri="{FF2B5EF4-FFF2-40B4-BE49-F238E27FC236}">
                <a16:creationId xmlns:a16="http://schemas.microsoft.com/office/drawing/2014/main" id="{6B845A52-7759-0B87-182D-5E19F4A56E0B}"/>
              </a:ext>
            </a:extLst>
          </p:cNvPr>
          <p:cNvSpPr txBox="1"/>
          <p:nvPr/>
        </p:nvSpPr>
        <p:spPr>
          <a:xfrm>
            <a:off x="7907381" y="4469977"/>
            <a:ext cx="4014653" cy="400110"/>
          </a:xfrm>
          <a:prstGeom prst="rect">
            <a:avLst/>
          </a:prstGeom>
          <a:noFill/>
        </p:spPr>
        <p:txBody>
          <a:bodyPr wrap="square">
            <a:spAutoFit/>
          </a:bodyPr>
          <a:lstStyle/>
          <a:p>
            <a:pPr marL="0" marR="16510" algn="just">
              <a:spcAft>
                <a:spcPts val="600"/>
              </a:spcAft>
              <a:buNone/>
            </a:pPr>
            <a:r>
              <a:rPr lang="el-GR" sz="1000" dirty="0">
                <a:effectLst/>
                <a:ea typeface="Times New Roman" panose="02020603050405020304" pitchFamily="18" charset="0"/>
                <a:cs typeface="Calibri" panose="020F0502020204030204" pitchFamily="34" charset="0"/>
              </a:rPr>
              <a:t>Χάρτης σεισμικής επικινδυνότητας (σε PGA) περίοδος επανάληψης 475 χρόνια από </a:t>
            </a:r>
            <a:r>
              <a:rPr lang="el-GR" sz="1000" b="1" dirty="0" err="1">
                <a:effectLst/>
                <a:ea typeface="Times New Roman" panose="02020603050405020304" pitchFamily="18" charset="0"/>
                <a:cs typeface="Calibri" panose="020F0502020204030204" pitchFamily="34" charset="0"/>
              </a:rPr>
              <a:t>Weatherhill</a:t>
            </a:r>
            <a:r>
              <a:rPr lang="el-GR" sz="1000" b="1" dirty="0">
                <a:effectLst/>
                <a:ea typeface="Times New Roman" panose="02020603050405020304" pitchFamily="18" charset="0"/>
                <a:cs typeface="Calibri" panose="020F0502020204030204" pitchFamily="34" charset="0"/>
              </a:rPr>
              <a:t> and </a:t>
            </a:r>
            <a:r>
              <a:rPr lang="el-GR" sz="1000" b="1" dirty="0" err="1">
                <a:effectLst/>
                <a:ea typeface="Times New Roman" panose="02020603050405020304" pitchFamily="18" charset="0"/>
                <a:cs typeface="Calibri" panose="020F0502020204030204" pitchFamily="34" charset="0"/>
              </a:rPr>
              <a:t>Burton</a:t>
            </a:r>
            <a:r>
              <a:rPr lang="el-GR" sz="1000" b="1" dirty="0">
                <a:effectLst/>
                <a:ea typeface="Times New Roman" panose="02020603050405020304" pitchFamily="18" charset="0"/>
                <a:cs typeface="Calibri" panose="020F0502020204030204" pitchFamily="34" charset="0"/>
              </a:rPr>
              <a:t> (2010)</a:t>
            </a:r>
            <a:endParaRPr lang="en-US" sz="1000" b="1" dirty="0">
              <a:effectLst/>
              <a:ea typeface="Times New Roman" panose="020206030504050203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7F6ECB18-C0C4-DFDD-50BF-BB678E72FEFF}"/>
              </a:ext>
            </a:extLst>
          </p:cNvPr>
          <p:cNvSpPr txBox="1"/>
          <p:nvPr/>
        </p:nvSpPr>
        <p:spPr>
          <a:xfrm>
            <a:off x="4284618" y="0"/>
            <a:ext cx="7785462" cy="373885"/>
          </a:xfrm>
          <a:prstGeom prst="rect">
            <a:avLst/>
          </a:prstGeom>
          <a:noFill/>
        </p:spPr>
        <p:txBody>
          <a:bodyPr wrap="square">
            <a:spAutoFit/>
          </a:bodyPr>
          <a:lstStyle/>
          <a:p>
            <a:pPr marR="0" lvl="0" algn="just" hangingPunct="0">
              <a:lnSpc>
                <a:spcPct val="150000"/>
              </a:lnSpc>
            </a:pPr>
            <a:r>
              <a:rPr lang="el-GR" sz="1400" b="1" kern="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ΣΕΙΣΜΙΚΗ ΕΠΙΚΙΝΔΥΝΟΤΗΤΑ ΣΤΗΝ ΕΛΛΑΔΑ–ΥΦΙΣΤΑΜΕΝΕΣ ΜΕΛΕΤΕΣ</a:t>
            </a:r>
            <a:endParaRPr lang="en-US" sz="1400" b="1" kern="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365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3252C-B0D1-90FC-9FAC-DDD0ED8776F0}"/>
              </a:ext>
            </a:extLst>
          </p:cNvPr>
          <p:cNvPicPr>
            <a:picLocks noChangeAspect="1"/>
          </p:cNvPicPr>
          <p:nvPr/>
        </p:nvPicPr>
        <p:blipFill>
          <a:blip r:embed="rId2"/>
          <a:stretch>
            <a:fillRect/>
          </a:stretch>
        </p:blipFill>
        <p:spPr>
          <a:xfrm>
            <a:off x="513557" y="167405"/>
            <a:ext cx="4495681" cy="4256549"/>
          </a:xfrm>
          <a:prstGeom prst="rect">
            <a:avLst/>
          </a:prstGeom>
        </p:spPr>
      </p:pic>
      <p:sp>
        <p:nvSpPr>
          <p:cNvPr id="5" name="TextBox 4">
            <a:extLst>
              <a:ext uri="{FF2B5EF4-FFF2-40B4-BE49-F238E27FC236}">
                <a16:creationId xmlns:a16="http://schemas.microsoft.com/office/drawing/2014/main" id="{429D1F70-1A34-A87D-147C-5E4AEC02C149}"/>
              </a:ext>
            </a:extLst>
          </p:cNvPr>
          <p:cNvSpPr txBox="1"/>
          <p:nvPr/>
        </p:nvSpPr>
        <p:spPr>
          <a:xfrm>
            <a:off x="513557" y="4533175"/>
            <a:ext cx="4241323" cy="769441"/>
          </a:xfrm>
          <a:prstGeom prst="rect">
            <a:avLst/>
          </a:prstGeom>
          <a:noFill/>
        </p:spPr>
        <p:txBody>
          <a:bodyPr wrap="square">
            <a:spAutoFit/>
          </a:bodyPr>
          <a:lstStyle/>
          <a:p>
            <a:pPr marL="0" marR="16510" algn="just">
              <a:spcAft>
                <a:spcPts val="600"/>
              </a:spcAft>
              <a:buNone/>
            </a:pPr>
            <a:r>
              <a:rPr lang="el-GR" sz="1100" b="1" dirty="0">
                <a:effectLst/>
                <a:latin typeface="Century Gothic" panose="020B0502020202020204" pitchFamily="34" charset="0"/>
                <a:ea typeface="Times New Roman" panose="02020603050405020304" pitchFamily="18" charset="0"/>
                <a:cs typeface="Calibri" panose="020F0502020204030204" pitchFamily="34" charset="0"/>
              </a:rPr>
              <a:t>Γενικευμένος χάρτης μέγιστων εντάσεων που παρατηρήθηκαν στον Ελλαδικό χώρο κατά την περίοδο 1700-1981, από </a:t>
            </a:r>
            <a:r>
              <a:rPr lang="el-GR" sz="1100" b="1" dirty="0" err="1">
                <a:effectLst/>
                <a:latin typeface="Century Gothic" panose="020B0502020202020204" pitchFamily="34" charset="0"/>
                <a:ea typeface="Times New Roman" panose="02020603050405020304" pitchFamily="18" charset="0"/>
                <a:cs typeface="Calibri" panose="020F0502020204030204" pitchFamily="34" charset="0"/>
              </a:rPr>
              <a:t>Σεισμοτεκτονικό</a:t>
            </a:r>
            <a:r>
              <a:rPr lang="el-GR" sz="1100" b="1" dirty="0">
                <a:effectLst/>
                <a:latin typeface="Century Gothic" panose="020B0502020202020204" pitchFamily="34" charset="0"/>
                <a:ea typeface="Times New Roman" panose="02020603050405020304" pitchFamily="18" charset="0"/>
                <a:cs typeface="Calibri" panose="020F0502020204030204" pitchFamily="34" charset="0"/>
              </a:rPr>
              <a:t> Χάρτη της Ελλάδος, ΟΑΣΠ (κλίμακα 1:500.000).</a:t>
            </a:r>
            <a:endParaRPr lang="en-US" sz="1100" b="1" dirty="0">
              <a:effectLst/>
              <a:latin typeface="Century Gothic" panose="020B050202020202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1CEF8142-124F-AF9A-042A-D8E28887ADA0}"/>
              </a:ext>
            </a:extLst>
          </p:cNvPr>
          <p:cNvPicPr>
            <a:picLocks noChangeAspect="1"/>
          </p:cNvPicPr>
          <p:nvPr/>
        </p:nvPicPr>
        <p:blipFill>
          <a:blip r:embed="rId3"/>
          <a:stretch>
            <a:fillRect/>
          </a:stretch>
        </p:blipFill>
        <p:spPr>
          <a:xfrm>
            <a:off x="5146766" y="108361"/>
            <a:ext cx="4789714" cy="3003322"/>
          </a:xfrm>
          <a:prstGeom prst="rect">
            <a:avLst/>
          </a:prstGeom>
        </p:spPr>
      </p:pic>
      <p:sp>
        <p:nvSpPr>
          <p:cNvPr id="9" name="TextBox 8">
            <a:extLst>
              <a:ext uri="{FF2B5EF4-FFF2-40B4-BE49-F238E27FC236}">
                <a16:creationId xmlns:a16="http://schemas.microsoft.com/office/drawing/2014/main" id="{6403AE28-3275-2475-9BE1-1C0ADB5D6857}"/>
              </a:ext>
            </a:extLst>
          </p:cNvPr>
          <p:cNvSpPr txBox="1"/>
          <p:nvPr/>
        </p:nvSpPr>
        <p:spPr>
          <a:xfrm>
            <a:off x="5416730" y="3152001"/>
            <a:ext cx="3727269" cy="553998"/>
          </a:xfrm>
          <a:prstGeom prst="rect">
            <a:avLst/>
          </a:prstGeom>
          <a:noFill/>
        </p:spPr>
        <p:txBody>
          <a:bodyPr wrap="square">
            <a:spAutoFit/>
          </a:bodyPr>
          <a:lstStyle/>
          <a:p>
            <a:pPr marL="0" marR="16510" algn="just">
              <a:spcAft>
                <a:spcPts val="600"/>
              </a:spcAft>
              <a:buNone/>
            </a:pPr>
            <a:r>
              <a:rPr lang="el-GR" sz="1000" b="1" dirty="0">
                <a:effectLst/>
                <a:ea typeface="Times New Roman" panose="02020603050405020304" pitchFamily="18" charset="0"/>
                <a:cs typeface="Calibri" panose="020F0502020204030204" pitchFamily="34" charset="0"/>
              </a:rPr>
              <a:t>Ιστορικοί σεισμοί (500πΧ έως 1910μΧ) στην περιοχή μελέτης (με κόκκινο χρώμα είναι οι σεισμοί με μέγεθος Μ&gt;6.5) (Papazachos and </a:t>
            </a:r>
            <a:r>
              <a:rPr lang="el-GR" sz="1000" b="1" dirty="0" err="1">
                <a:effectLst/>
                <a:ea typeface="Times New Roman" panose="02020603050405020304" pitchFamily="18" charset="0"/>
                <a:cs typeface="Calibri" panose="020F0502020204030204" pitchFamily="34" charset="0"/>
              </a:rPr>
              <a:t>Papazachou</a:t>
            </a:r>
            <a:r>
              <a:rPr lang="el-GR" sz="1000" b="1" dirty="0">
                <a:effectLst/>
                <a:ea typeface="Times New Roman" panose="02020603050405020304" pitchFamily="18" charset="0"/>
                <a:cs typeface="Calibri" panose="020F0502020204030204" pitchFamily="34" charset="0"/>
              </a:rPr>
              <a:t>, 2003)</a:t>
            </a:r>
            <a:endParaRPr lang="en-US" sz="1000" b="1" dirty="0">
              <a:effectLst/>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65D5EC77-EAFF-406F-42C1-1E736BA9A3C2}"/>
              </a:ext>
            </a:extLst>
          </p:cNvPr>
          <p:cNvSpPr txBox="1"/>
          <p:nvPr/>
        </p:nvSpPr>
        <p:spPr>
          <a:xfrm>
            <a:off x="5416729" y="3746317"/>
            <a:ext cx="6635933" cy="938719"/>
          </a:xfrm>
          <a:prstGeom prst="rect">
            <a:avLst/>
          </a:prstGeom>
          <a:noFill/>
        </p:spPr>
        <p:txBody>
          <a:bodyPr wrap="square">
            <a:spAutoFit/>
          </a:bodyPr>
          <a:lstStyle/>
          <a:p>
            <a:r>
              <a:rPr lang="el-GR" sz="1100" dirty="0">
                <a:effectLst/>
                <a:ea typeface="Calibri" panose="020F0502020204030204" pitchFamily="34" charset="0"/>
                <a:cs typeface="Calibri" panose="020F0502020204030204" pitchFamily="34" charset="0"/>
              </a:rPr>
              <a:t>Παράλληλα με τον κατάλογο των Papazachos </a:t>
            </a:r>
            <a:r>
              <a:rPr lang="el-GR" sz="1100" dirty="0" err="1">
                <a:effectLst/>
                <a:ea typeface="Calibri" panose="020F0502020204030204" pitchFamily="34" charset="0"/>
                <a:cs typeface="Calibri" panose="020F0502020204030204" pitchFamily="34" charset="0"/>
              </a:rPr>
              <a:t>et</a:t>
            </a:r>
            <a:r>
              <a:rPr lang="el-GR" sz="1100" dirty="0">
                <a:effectLst/>
                <a:ea typeface="Calibri" panose="020F0502020204030204" pitchFamily="34" charset="0"/>
                <a:cs typeface="Calibri" panose="020F0502020204030204" pitchFamily="34" charset="0"/>
              </a:rPr>
              <a:t> </a:t>
            </a:r>
            <a:r>
              <a:rPr lang="el-GR" sz="1100" dirty="0" err="1">
                <a:effectLst/>
                <a:ea typeface="Calibri" panose="020F0502020204030204" pitchFamily="34" charset="0"/>
                <a:cs typeface="Calibri" panose="020F0502020204030204" pitchFamily="34" charset="0"/>
              </a:rPr>
              <a:t>al</a:t>
            </a:r>
            <a:r>
              <a:rPr lang="el-GR" sz="1100" dirty="0">
                <a:effectLst/>
                <a:ea typeface="Calibri" panose="020F0502020204030204" pitchFamily="34" charset="0"/>
                <a:cs typeface="Calibri" panose="020F0502020204030204" pitchFamily="34" charset="0"/>
              </a:rPr>
              <a:t>. (2000) χρησιμοποιήθηκαν και τα στοιχεία που περιέχονται στο «</a:t>
            </a:r>
            <a:r>
              <a:rPr lang="el-GR" sz="1100" b="1" dirty="0">
                <a:effectLst/>
                <a:ea typeface="Calibri" panose="020F0502020204030204" pitchFamily="34" charset="0"/>
                <a:cs typeface="Calibri" panose="020F0502020204030204" pitchFamily="34" charset="0"/>
              </a:rPr>
              <a:t>Ευρωπαϊκό Αρχείο Ιστορικών Δεδομένων για τους Σεισμούς 1000-1899», (European </a:t>
            </a:r>
            <a:r>
              <a:rPr lang="el-GR" sz="1100" b="1" dirty="0" err="1">
                <a:effectLst/>
                <a:ea typeface="Calibri" panose="020F0502020204030204" pitchFamily="34" charset="0"/>
                <a:cs typeface="Calibri" panose="020F0502020204030204" pitchFamily="34" charset="0"/>
              </a:rPr>
              <a:t>Archive</a:t>
            </a:r>
            <a:r>
              <a:rPr lang="el-GR" sz="1100" b="1" dirty="0">
                <a:effectLst/>
                <a:ea typeface="Calibri" panose="020F0502020204030204" pitchFamily="34" charset="0"/>
                <a:cs typeface="Calibri" panose="020F0502020204030204" pitchFamily="34" charset="0"/>
              </a:rPr>
              <a:t> of </a:t>
            </a:r>
            <a:r>
              <a:rPr lang="el-GR" sz="1100" b="1" dirty="0" err="1">
                <a:effectLst/>
                <a:ea typeface="Calibri" panose="020F0502020204030204" pitchFamily="34" charset="0"/>
                <a:cs typeface="Calibri" panose="020F0502020204030204" pitchFamily="34" charset="0"/>
              </a:rPr>
              <a:t>Historical</a:t>
            </a:r>
            <a:r>
              <a:rPr lang="el-GR" sz="1100" b="1" dirty="0">
                <a:effectLst/>
                <a:ea typeface="Calibri" panose="020F0502020204030204" pitchFamily="34" charset="0"/>
                <a:cs typeface="Calibri" panose="020F0502020204030204" pitchFamily="34" charset="0"/>
              </a:rPr>
              <a:t> </a:t>
            </a:r>
            <a:r>
              <a:rPr lang="el-GR" sz="1100" b="1" dirty="0" err="1">
                <a:effectLst/>
                <a:ea typeface="Calibri" panose="020F0502020204030204" pitchFamily="34" charset="0"/>
                <a:cs typeface="Calibri" panose="020F0502020204030204" pitchFamily="34" charset="0"/>
              </a:rPr>
              <a:t>Earthquake</a:t>
            </a:r>
            <a:r>
              <a:rPr lang="el-GR" sz="1100" b="1" dirty="0">
                <a:effectLst/>
                <a:ea typeface="Calibri" panose="020F0502020204030204" pitchFamily="34" charset="0"/>
                <a:cs typeface="Calibri" panose="020F0502020204030204" pitchFamily="34" charset="0"/>
              </a:rPr>
              <a:t> </a:t>
            </a:r>
            <a:r>
              <a:rPr lang="el-GR" sz="1100" b="1" dirty="0" err="1">
                <a:effectLst/>
                <a:ea typeface="Calibri" panose="020F0502020204030204" pitchFamily="34" charset="0"/>
                <a:cs typeface="Calibri" panose="020F0502020204030204" pitchFamily="34" charset="0"/>
              </a:rPr>
              <a:t>Data</a:t>
            </a:r>
            <a:r>
              <a:rPr lang="el-GR" sz="1100" b="1" dirty="0">
                <a:effectLst/>
                <a:ea typeface="Calibri" panose="020F0502020204030204" pitchFamily="34" charset="0"/>
                <a:cs typeface="Calibri" panose="020F0502020204030204" pitchFamily="34" charset="0"/>
              </a:rPr>
              <a:t> 1000-1899,AHEAD) </a:t>
            </a:r>
            <a:r>
              <a:rPr lang="el-GR" sz="1100" b="1" dirty="0" err="1">
                <a:effectLst/>
                <a:ea typeface="Calibri" panose="020F0502020204030204" pitchFamily="34" charset="0"/>
                <a:cs typeface="Calibri" panose="020F0502020204030204" pitchFamily="34" charset="0"/>
              </a:rPr>
              <a:t>Albini</a:t>
            </a:r>
            <a:r>
              <a:rPr lang="el-GR" sz="1100" b="1" dirty="0">
                <a:effectLst/>
                <a:ea typeface="Calibri" panose="020F0502020204030204" pitchFamily="34" charset="0"/>
                <a:cs typeface="Calibri" panose="020F0502020204030204" pitchFamily="34" charset="0"/>
              </a:rPr>
              <a:t> </a:t>
            </a:r>
            <a:r>
              <a:rPr lang="el-GR" sz="1100" b="1" dirty="0" err="1">
                <a:effectLst/>
                <a:ea typeface="Calibri" panose="020F0502020204030204" pitchFamily="34" charset="0"/>
                <a:cs typeface="Calibri" panose="020F0502020204030204" pitchFamily="34" charset="0"/>
              </a:rPr>
              <a:t>et</a:t>
            </a:r>
            <a:r>
              <a:rPr lang="el-GR" sz="1100" b="1" dirty="0">
                <a:effectLst/>
                <a:ea typeface="Calibri" panose="020F0502020204030204" pitchFamily="34" charset="0"/>
                <a:cs typeface="Calibri" panose="020F0502020204030204" pitchFamily="34" charset="0"/>
              </a:rPr>
              <a:t> </a:t>
            </a:r>
            <a:r>
              <a:rPr lang="el-GR" sz="1100" b="1" dirty="0" err="1">
                <a:effectLst/>
                <a:ea typeface="Calibri" panose="020F0502020204030204" pitchFamily="34" charset="0"/>
                <a:cs typeface="Calibri" panose="020F0502020204030204" pitchFamily="34" charset="0"/>
              </a:rPr>
              <a:t>al</a:t>
            </a:r>
            <a:r>
              <a:rPr lang="el-GR" sz="1100" b="1" dirty="0">
                <a:effectLst/>
                <a:ea typeface="Calibri" panose="020F0502020204030204" pitchFamily="34" charset="0"/>
                <a:cs typeface="Calibri" panose="020F0502020204030204" pitchFamily="34" charset="0"/>
              </a:rPr>
              <a:t>., 2013. </a:t>
            </a:r>
            <a:r>
              <a:rPr lang="el-GR" sz="1100" dirty="0">
                <a:effectLst/>
                <a:ea typeface="Calibri" panose="020F0502020204030204" pitchFamily="34" charset="0"/>
                <a:cs typeface="Calibri" panose="020F0502020204030204" pitchFamily="34" charset="0"/>
              </a:rPr>
              <a:t>Το AHEAD αποτελεί μια ολοκληρωμένη βάση δεδομένων ιστορικών σεισμών, η οποία συγκεντρώνει και οργανώνει το σύνολο των διαθέσιμων πληροφοριών για κάθε σεισμικό γεγονός (</a:t>
            </a:r>
            <a:r>
              <a:rPr lang="el-GR" sz="1100" dirty="0" err="1">
                <a:effectLst/>
                <a:ea typeface="Calibri" panose="020F0502020204030204" pitchFamily="34" charset="0"/>
                <a:cs typeface="Calibri" panose="020F0502020204030204" pitchFamily="34" charset="0"/>
              </a:rPr>
              <a:t>Locati</a:t>
            </a:r>
            <a:r>
              <a:rPr lang="el-GR" sz="1100" dirty="0">
                <a:effectLst/>
                <a:ea typeface="Calibri" panose="020F0502020204030204" pitchFamily="34" charset="0"/>
                <a:cs typeface="Calibri" panose="020F0502020204030204" pitchFamily="34" charset="0"/>
              </a:rPr>
              <a:t> </a:t>
            </a:r>
            <a:r>
              <a:rPr lang="el-GR" sz="1100" dirty="0" err="1">
                <a:effectLst/>
                <a:ea typeface="Calibri" panose="020F0502020204030204" pitchFamily="34" charset="0"/>
                <a:cs typeface="Calibri" panose="020F0502020204030204" pitchFamily="34" charset="0"/>
              </a:rPr>
              <a:t>et</a:t>
            </a:r>
            <a:r>
              <a:rPr lang="el-GR" sz="1100" dirty="0">
                <a:effectLst/>
                <a:ea typeface="Calibri" panose="020F0502020204030204" pitchFamily="34" charset="0"/>
                <a:cs typeface="Calibri" panose="020F0502020204030204" pitchFamily="34" charset="0"/>
              </a:rPr>
              <a:t> </a:t>
            </a:r>
            <a:r>
              <a:rPr lang="el-GR" sz="1100" dirty="0" err="1">
                <a:effectLst/>
                <a:ea typeface="Calibri" panose="020F0502020204030204" pitchFamily="34" charset="0"/>
                <a:cs typeface="Calibri" panose="020F0502020204030204" pitchFamily="34" charset="0"/>
              </a:rPr>
              <a:t>al</a:t>
            </a:r>
            <a:r>
              <a:rPr lang="el-GR" sz="1100" dirty="0">
                <a:effectLst/>
                <a:ea typeface="Calibri" panose="020F0502020204030204" pitchFamily="34" charset="0"/>
                <a:cs typeface="Calibri" panose="020F0502020204030204" pitchFamily="34" charset="0"/>
              </a:rPr>
              <a:t>., 2014). </a:t>
            </a:r>
            <a:endParaRPr lang="en-US" sz="1100" dirty="0"/>
          </a:p>
        </p:txBody>
      </p:sp>
    </p:spTree>
    <p:extLst>
      <p:ext uri="{BB962C8B-B14F-4D97-AF65-F5344CB8AC3E}">
        <p14:creationId xmlns:p14="http://schemas.microsoft.com/office/powerpoint/2010/main" val="2444157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67472-4314-B16A-EBEA-7E252054BA56}"/>
              </a:ext>
            </a:extLst>
          </p:cNvPr>
          <p:cNvPicPr>
            <a:picLocks noChangeAspect="1"/>
          </p:cNvPicPr>
          <p:nvPr/>
        </p:nvPicPr>
        <p:blipFill>
          <a:blip r:embed="rId2"/>
          <a:stretch>
            <a:fillRect/>
          </a:stretch>
        </p:blipFill>
        <p:spPr>
          <a:xfrm>
            <a:off x="69670" y="437683"/>
            <a:ext cx="3082834" cy="2862866"/>
          </a:xfrm>
          <a:prstGeom prst="rect">
            <a:avLst/>
          </a:prstGeom>
        </p:spPr>
      </p:pic>
      <p:sp>
        <p:nvSpPr>
          <p:cNvPr id="5" name="TextBox 4">
            <a:extLst>
              <a:ext uri="{FF2B5EF4-FFF2-40B4-BE49-F238E27FC236}">
                <a16:creationId xmlns:a16="http://schemas.microsoft.com/office/drawing/2014/main" id="{9E690AAB-309C-CE8B-968D-61F180A7BA23}"/>
              </a:ext>
            </a:extLst>
          </p:cNvPr>
          <p:cNvSpPr txBox="1"/>
          <p:nvPr/>
        </p:nvSpPr>
        <p:spPr>
          <a:xfrm>
            <a:off x="2168434" y="5022798"/>
            <a:ext cx="7062652" cy="827855"/>
          </a:xfrm>
          <a:prstGeom prst="rect">
            <a:avLst/>
          </a:prstGeom>
          <a:noFill/>
        </p:spPr>
        <p:txBody>
          <a:bodyPr wrap="square">
            <a:spAutoFit/>
          </a:bodyPr>
          <a:lstStyle/>
          <a:p>
            <a:pPr marL="0" marR="0" algn="just">
              <a:lnSpc>
                <a:spcPct val="110000"/>
              </a:lnSpc>
              <a:spcBef>
                <a:spcPts val="600"/>
              </a:spcBef>
              <a:spcAft>
                <a:spcPts val="800"/>
              </a:spcAft>
              <a:buNone/>
            </a:pPr>
            <a:r>
              <a:rPr lang="el-GR" sz="1100" dirty="0">
                <a:effectLst/>
                <a:ea typeface="Calibri" panose="020F0502020204030204" pitchFamily="34" charset="0"/>
                <a:cs typeface="Calibri" panose="020F0502020204030204" pitchFamily="34" charset="0"/>
              </a:rPr>
              <a:t>Αρκετοί κατάλογοι σεισμικότητας είναι διαθέσιμοι στο διαδίκτυο π.χ. στο ΓΙ-ΕΑΑ (http:/www.gein.noa.gr/services/cat.html), στον Τομέα Γεωφυσικής, του Τμήματος Γεωλογίας, του Αριστοτελείου Πανεπιστημίου (http:/geophysics.geo.auth.gr/ss/) και στο Εργαστήριο Σεισμολογίας του ΕΚΠΑ (http://dggsl.geol.uoa.gr/).</a:t>
            </a:r>
            <a:endParaRPr lang="en-US" sz="1100" dirty="0">
              <a:effectLst/>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1AB6618-8D4F-7762-560F-818BC80918D3}"/>
              </a:ext>
            </a:extLst>
          </p:cNvPr>
          <p:cNvSpPr txBox="1"/>
          <p:nvPr/>
        </p:nvSpPr>
        <p:spPr>
          <a:xfrm>
            <a:off x="103145" y="3429000"/>
            <a:ext cx="3370217" cy="461665"/>
          </a:xfrm>
          <a:prstGeom prst="rect">
            <a:avLst/>
          </a:prstGeom>
          <a:noFill/>
        </p:spPr>
        <p:txBody>
          <a:bodyPr wrap="square">
            <a:spAutoFit/>
          </a:bodyPr>
          <a:lstStyle/>
          <a:p>
            <a:r>
              <a:rPr lang="en-US" sz="1200" dirty="0" err="1">
                <a:effectLst/>
                <a:latin typeface="Calibri" panose="020F0502020204030204" pitchFamily="34" charset="0"/>
                <a:ea typeface="Calibri" panose="020F0502020204030204" pitchFamily="34" charset="0"/>
                <a:cs typeface="Arial" panose="020B0604020202020204" pitchFamily="34" charset="0"/>
              </a:rPr>
              <a:t>Ενόργ</a:t>
            </a:r>
            <a:r>
              <a:rPr lang="en-US" sz="1200" dirty="0">
                <a:effectLst/>
                <a:latin typeface="Calibri" panose="020F0502020204030204" pitchFamily="34" charset="0"/>
                <a:ea typeface="Calibri" panose="020F0502020204030204" pitchFamily="34" charset="0"/>
                <a:cs typeface="Arial" panose="020B0604020202020204" pitchFamily="34" charset="0"/>
              </a:rPr>
              <a:t>ανη σεισμικότητα στην περιοχή μελέτης (Mw&gt;4.5, 1900-2023)</a:t>
            </a:r>
            <a:endParaRPr lang="en-US" dirty="0"/>
          </a:p>
        </p:txBody>
      </p:sp>
      <p:pic>
        <p:nvPicPr>
          <p:cNvPr id="9" name="Picture 8">
            <a:extLst>
              <a:ext uri="{FF2B5EF4-FFF2-40B4-BE49-F238E27FC236}">
                <a16:creationId xmlns:a16="http://schemas.microsoft.com/office/drawing/2014/main" id="{B225F899-24E2-31F6-AD39-3E1673380EFF}"/>
              </a:ext>
            </a:extLst>
          </p:cNvPr>
          <p:cNvPicPr>
            <a:picLocks noChangeAspect="1"/>
          </p:cNvPicPr>
          <p:nvPr/>
        </p:nvPicPr>
        <p:blipFill>
          <a:blip r:embed="rId3"/>
          <a:stretch>
            <a:fillRect/>
          </a:stretch>
        </p:blipFill>
        <p:spPr>
          <a:xfrm>
            <a:off x="3473362" y="1007347"/>
            <a:ext cx="3193246" cy="2965400"/>
          </a:xfrm>
          <a:prstGeom prst="rect">
            <a:avLst/>
          </a:prstGeom>
        </p:spPr>
      </p:pic>
      <p:sp>
        <p:nvSpPr>
          <p:cNvPr id="11" name="TextBox 10">
            <a:extLst>
              <a:ext uri="{FF2B5EF4-FFF2-40B4-BE49-F238E27FC236}">
                <a16:creationId xmlns:a16="http://schemas.microsoft.com/office/drawing/2014/main" id="{11989452-8B2E-90A1-23CB-1E76ECB2EFC7}"/>
              </a:ext>
            </a:extLst>
          </p:cNvPr>
          <p:cNvSpPr txBox="1"/>
          <p:nvPr/>
        </p:nvSpPr>
        <p:spPr>
          <a:xfrm>
            <a:off x="3296391" y="3890665"/>
            <a:ext cx="3370217" cy="430887"/>
          </a:xfrm>
          <a:prstGeom prst="rect">
            <a:avLst/>
          </a:prstGeom>
          <a:noFill/>
        </p:spPr>
        <p:txBody>
          <a:bodyPr wrap="square">
            <a:spAutoFit/>
          </a:bodyPr>
          <a:lstStyle/>
          <a:p>
            <a:pPr marL="0" marR="16510" algn="just">
              <a:spcAft>
                <a:spcPts val="600"/>
              </a:spcAft>
              <a:buNone/>
            </a:pPr>
            <a:r>
              <a:rPr lang="el-GR" sz="1100" dirty="0">
                <a:effectLst/>
                <a:ea typeface="Times New Roman" panose="02020603050405020304" pitchFamily="18" charset="0"/>
                <a:cs typeface="Calibri" panose="020F0502020204030204" pitchFamily="34" charset="0"/>
              </a:rPr>
              <a:t>Ενόργανη σεισμικότητα στην περιοχή μελέτης (</a:t>
            </a:r>
            <a:r>
              <a:rPr lang="el-GR" sz="1100" dirty="0" err="1">
                <a:effectLst/>
                <a:ea typeface="Times New Roman" panose="02020603050405020304" pitchFamily="18" charset="0"/>
                <a:cs typeface="Calibri" panose="020F0502020204030204" pitchFamily="34" charset="0"/>
              </a:rPr>
              <a:t>Mw</a:t>
            </a:r>
            <a:r>
              <a:rPr lang="el-GR" sz="1100" dirty="0">
                <a:effectLst/>
                <a:ea typeface="Times New Roman" panose="02020603050405020304" pitchFamily="18" charset="0"/>
                <a:cs typeface="Calibri" panose="020F0502020204030204" pitchFamily="34" charset="0"/>
              </a:rPr>
              <a:t>&gt;5.5, 1900-2023)</a:t>
            </a:r>
            <a:endParaRPr lang="en-US" sz="1100" dirty="0">
              <a:effectLst/>
              <a:ea typeface="Times New Roman" panose="020206030504050203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B37CFECE-0D43-393F-865A-0267A46D7B02}"/>
              </a:ext>
            </a:extLst>
          </p:cNvPr>
          <p:cNvPicPr>
            <a:picLocks noChangeAspect="1"/>
          </p:cNvPicPr>
          <p:nvPr/>
        </p:nvPicPr>
        <p:blipFill>
          <a:blip r:embed="rId4"/>
          <a:stretch>
            <a:fillRect/>
          </a:stretch>
        </p:blipFill>
        <p:spPr>
          <a:xfrm>
            <a:off x="6987466" y="1007346"/>
            <a:ext cx="3086372" cy="2862865"/>
          </a:xfrm>
          <a:prstGeom prst="rect">
            <a:avLst/>
          </a:prstGeom>
        </p:spPr>
      </p:pic>
      <p:sp>
        <p:nvSpPr>
          <p:cNvPr id="14" name="TextBox 13">
            <a:extLst>
              <a:ext uri="{FF2B5EF4-FFF2-40B4-BE49-F238E27FC236}">
                <a16:creationId xmlns:a16="http://schemas.microsoft.com/office/drawing/2014/main" id="{A42F61CD-1EFD-193F-1668-D26143E222CF}"/>
              </a:ext>
            </a:extLst>
          </p:cNvPr>
          <p:cNvSpPr txBox="1"/>
          <p:nvPr/>
        </p:nvSpPr>
        <p:spPr>
          <a:xfrm>
            <a:off x="7031009" y="3909984"/>
            <a:ext cx="3370217" cy="430887"/>
          </a:xfrm>
          <a:prstGeom prst="rect">
            <a:avLst/>
          </a:prstGeom>
          <a:noFill/>
        </p:spPr>
        <p:txBody>
          <a:bodyPr wrap="square">
            <a:spAutoFit/>
          </a:bodyPr>
          <a:lstStyle/>
          <a:p>
            <a:pPr marL="0" marR="16510" algn="just">
              <a:spcAft>
                <a:spcPts val="600"/>
              </a:spcAft>
              <a:buNone/>
            </a:pPr>
            <a:r>
              <a:rPr lang="el-GR" sz="1100" dirty="0">
                <a:effectLst/>
                <a:ea typeface="Times New Roman" panose="02020603050405020304" pitchFamily="18" charset="0"/>
                <a:cs typeface="Calibri" panose="020F0502020204030204" pitchFamily="34" charset="0"/>
              </a:rPr>
              <a:t>Ενόργανη σεισμικότητα στην περιοχή μελέτης (</a:t>
            </a:r>
            <a:r>
              <a:rPr lang="el-GR" sz="1100" dirty="0" err="1">
                <a:effectLst/>
                <a:ea typeface="Times New Roman" panose="02020603050405020304" pitchFamily="18" charset="0"/>
                <a:cs typeface="Calibri" panose="020F0502020204030204" pitchFamily="34" charset="0"/>
              </a:rPr>
              <a:t>Mw</a:t>
            </a:r>
            <a:r>
              <a:rPr lang="el-GR" sz="1100" dirty="0">
                <a:effectLst/>
                <a:ea typeface="Times New Roman" panose="02020603050405020304" pitchFamily="18" charset="0"/>
                <a:cs typeface="Calibri" panose="020F0502020204030204" pitchFamily="34" charset="0"/>
              </a:rPr>
              <a:t>&gt;</a:t>
            </a:r>
            <a:r>
              <a:rPr lang="el-GR" sz="1100" dirty="0">
                <a:ea typeface="Times New Roman" panose="02020603050405020304" pitchFamily="18" charset="0"/>
                <a:cs typeface="Calibri" panose="020F0502020204030204" pitchFamily="34" charset="0"/>
              </a:rPr>
              <a:t>6</a:t>
            </a:r>
            <a:r>
              <a:rPr lang="el-GR" sz="1100" dirty="0">
                <a:effectLst/>
                <a:ea typeface="Times New Roman" panose="02020603050405020304" pitchFamily="18" charset="0"/>
                <a:cs typeface="Calibri" panose="020F0502020204030204" pitchFamily="34" charset="0"/>
              </a:rPr>
              <a:t>.0, 1900-2023)</a:t>
            </a:r>
            <a:endParaRPr lang="en-US" sz="1100" dirty="0">
              <a:effectLs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556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D118A-9949-8732-0AA0-D6C2CE3CA518}"/>
              </a:ext>
            </a:extLst>
          </p:cNvPr>
          <p:cNvSpPr txBox="1"/>
          <p:nvPr/>
        </p:nvSpPr>
        <p:spPr>
          <a:xfrm>
            <a:off x="304800" y="219549"/>
            <a:ext cx="11582400" cy="2381742"/>
          </a:xfrm>
          <a:prstGeom prst="rect">
            <a:avLst/>
          </a:prstGeom>
          <a:noFill/>
        </p:spPr>
        <p:txBody>
          <a:bodyPr wrap="square">
            <a:spAutoFit/>
          </a:bodyPr>
          <a:lstStyle/>
          <a:p>
            <a:pPr marL="0" marR="0" indent="182880" algn="just">
              <a:lnSpc>
                <a:spcPct val="115000"/>
              </a:lnSpc>
              <a:spcBef>
                <a:spcPts val="600"/>
              </a:spcBef>
              <a:spcAft>
                <a:spcPts val="800"/>
              </a:spcAft>
              <a:buNone/>
            </a:pPr>
            <a:r>
              <a:rPr lang="el-GR" sz="1200" dirty="0">
                <a:effectLst/>
                <a:latin typeface="Century Gothic" panose="020B0502020202020204" pitchFamily="34" charset="0"/>
                <a:ea typeface="Calibri" panose="020F0502020204030204" pitchFamily="34" charset="0"/>
                <a:cs typeface="Calibri" panose="020F0502020204030204" pitchFamily="34" charset="0"/>
              </a:rPr>
              <a:t>Με στόχο τον καθορισμό ζωνών </a:t>
            </a:r>
            <a:r>
              <a:rPr lang="el-GR" sz="1200" dirty="0" err="1">
                <a:effectLst/>
                <a:latin typeface="Century Gothic" panose="020B0502020202020204" pitchFamily="34" charset="0"/>
                <a:ea typeface="Calibri" panose="020F0502020204030204" pitchFamily="34" charset="0"/>
                <a:cs typeface="Calibri" panose="020F0502020204030204" pitchFamily="34" charset="0"/>
              </a:rPr>
              <a:t>ρηγματικής</a:t>
            </a:r>
            <a:r>
              <a:rPr lang="el-GR" sz="1200" dirty="0">
                <a:effectLst/>
                <a:latin typeface="Century Gothic" panose="020B0502020202020204" pitchFamily="34" charset="0"/>
                <a:ea typeface="Calibri" panose="020F0502020204030204" pitchFamily="34" charset="0"/>
                <a:cs typeface="Calibri" panose="020F0502020204030204" pitchFamily="34" charset="0"/>
              </a:rPr>
              <a:t> επιρροής - ειδικής δόμησης υπό προϋποθέσεις, είτε και ζωνών απαγόρευσης της δόμησης (ζώνες προστασίας) εντός των υπό μελέτη περιοχών για την αντιμετώπιση της σεισμικής δράσης, οι μελετητές θα συμπεριλαμβάνουν και θα εξετάζουν περαιτέρω τα ρήγματα που: </a:t>
            </a:r>
            <a:r>
              <a:rPr lang="el-GR" sz="1200" b="1" dirty="0">
                <a:effectLst/>
                <a:latin typeface="Century Gothic" panose="020B0502020202020204" pitchFamily="34" charset="0"/>
                <a:ea typeface="Calibri" panose="020F0502020204030204" pitchFamily="34" charset="0"/>
                <a:cs typeface="Calibri" panose="020F0502020204030204" pitchFamily="34" charset="0"/>
              </a:rPr>
              <a:t>ι) </a:t>
            </a:r>
            <a:r>
              <a:rPr lang="el-GR" sz="1200" b="1" i="1" dirty="0">
                <a:effectLst/>
                <a:latin typeface="Century Gothic" panose="020B0502020202020204" pitchFamily="34" charset="0"/>
                <a:ea typeface="Calibri" panose="020F0502020204030204" pitchFamily="34" charset="0"/>
                <a:cs typeface="Calibri" panose="020F0502020204030204" pitchFamily="34" charset="0"/>
              </a:rPr>
              <a:t>αξιολογούνται αναλυτικά σε διδακτορικές διατριβές που παρατίθενται,</a:t>
            </a:r>
            <a:r>
              <a:rPr lang="el-GR" sz="1200" b="1" dirty="0">
                <a:effectLst/>
                <a:latin typeface="Century Gothic" panose="020B0502020202020204" pitchFamily="34" charset="0"/>
                <a:ea typeface="Calibri" panose="020F0502020204030204" pitchFamily="34" charset="0"/>
                <a:cs typeface="Calibri" panose="020F0502020204030204" pitchFamily="34" charset="0"/>
              </a:rPr>
              <a:t> και </a:t>
            </a:r>
            <a:r>
              <a:rPr lang="el-GR" sz="1200" b="1" dirty="0" err="1">
                <a:effectLst/>
                <a:latin typeface="Century Gothic" panose="020B0502020202020204" pitchFamily="34" charset="0"/>
                <a:ea typeface="Calibri" panose="020F0502020204030204" pitchFamily="34" charset="0"/>
                <a:cs typeface="Calibri" panose="020F0502020204030204" pitchFamily="34" charset="0"/>
              </a:rPr>
              <a:t>ιι</a:t>
            </a:r>
            <a:r>
              <a:rPr lang="el-GR" sz="1200" b="1" dirty="0">
                <a:effectLst/>
                <a:latin typeface="Century Gothic" panose="020B0502020202020204" pitchFamily="34" charset="0"/>
                <a:ea typeface="Calibri" panose="020F0502020204030204" pitchFamily="34" charset="0"/>
                <a:cs typeface="Calibri" panose="020F0502020204030204" pitchFamily="34" charset="0"/>
              </a:rPr>
              <a:t>) </a:t>
            </a:r>
            <a:r>
              <a:rPr lang="el-GR" sz="1200" b="1" i="1" dirty="0">
                <a:effectLst/>
                <a:latin typeface="Century Gothic" panose="020B0502020202020204" pitchFamily="34" charset="0"/>
                <a:ea typeface="Calibri" panose="020F0502020204030204" pitchFamily="34" charset="0"/>
                <a:cs typeface="Calibri" panose="020F0502020204030204" pitchFamily="34" charset="0"/>
              </a:rPr>
              <a:t>αυτά που είναι καταχωρημένα στους Γεωλογικούς, </a:t>
            </a:r>
            <a:r>
              <a:rPr lang="el-GR" sz="1200" b="1" i="1" dirty="0" err="1">
                <a:effectLst/>
                <a:latin typeface="Century Gothic" panose="020B0502020202020204" pitchFamily="34" charset="0"/>
                <a:ea typeface="Calibri" panose="020F0502020204030204" pitchFamily="34" charset="0"/>
                <a:cs typeface="Calibri" panose="020F0502020204030204" pitchFamily="34" charset="0"/>
              </a:rPr>
              <a:t>Σεισμοτεκτονικούς</a:t>
            </a:r>
            <a:r>
              <a:rPr lang="el-GR" sz="1200" b="1" i="1" dirty="0">
                <a:effectLst/>
                <a:latin typeface="Century Gothic" panose="020B0502020202020204" pitchFamily="34" charset="0"/>
                <a:ea typeface="Calibri" panose="020F0502020204030204" pitchFamily="34" charset="0"/>
                <a:cs typeface="Calibri" panose="020F0502020204030204" pitchFamily="34" charset="0"/>
              </a:rPr>
              <a:t>, </a:t>
            </a:r>
            <a:r>
              <a:rPr lang="el-GR" sz="1200" b="1" i="1" dirty="0" err="1">
                <a:effectLst/>
                <a:latin typeface="Century Gothic" panose="020B0502020202020204" pitchFamily="34" charset="0"/>
                <a:ea typeface="Calibri" panose="020F0502020204030204" pitchFamily="34" charset="0"/>
                <a:cs typeface="Calibri" panose="020F0502020204030204" pitchFamily="34" charset="0"/>
              </a:rPr>
              <a:t>Νεοτεκτονικούς</a:t>
            </a:r>
            <a:r>
              <a:rPr lang="el-GR" sz="1200" b="1" i="1" dirty="0">
                <a:effectLst/>
                <a:latin typeface="Century Gothic" panose="020B0502020202020204" pitchFamily="34" charset="0"/>
                <a:ea typeface="Calibri" panose="020F0502020204030204" pitchFamily="34" charset="0"/>
                <a:cs typeface="Calibri" panose="020F0502020204030204" pitchFamily="34" charset="0"/>
              </a:rPr>
              <a:t> Χάρτες, καθώς και σε ψηφιακές βάσεις δεδομένων</a:t>
            </a:r>
            <a:r>
              <a:rPr lang="el-GR" sz="1200" dirty="0">
                <a:effectLst/>
                <a:latin typeface="Century Gothic" panose="020B0502020202020204" pitchFamily="34" charset="0"/>
                <a:ea typeface="Calibri" panose="020F0502020204030204" pitchFamily="34" charset="0"/>
                <a:cs typeface="Calibri" panose="020F0502020204030204" pitchFamily="34" charset="0"/>
              </a:rPr>
              <a:t>, αλλά ταυτόχρονα είναι συνδεδεμένα με ενόργανο ή ιστορικά καταγεγραμμένο σεισμό και διατίθενται για αυτά επαρκή στοιχεία για τα χαρακτηριστικά τους (γωνίες παράταξης/κλίσης/ολίσθησης, εστιακό βάθος σεισμού που συνδέεται με το ρήγμα, μέγιστο αναμενόμενο μέγεθος σεισμού, με πιθανότητα 90 % να μην υπάρξει υπέρβαση των σεισμικών συντελεστών τα επόμενα 50 χρόνια κλπ. </a:t>
            </a:r>
          </a:p>
          <a:p>
            <a:pPr marL="0" marR="0" indent="182880" algn="just">
              <a:lnSpc>
                <a:spcPct val="115000"/>
              </a:lnSpc>
              <a:spcBef>
                <a:spcPts val="600"/>
              </a:spcBef>
              <a:spcAft>
                <a:spcPts val="800"/>
              </a:spcAft>
              <a:buNone/>
            </a:pPr>
            <a:r>
              <a:rPr lang="el-GR" sz="1200" dirty="0">
                <a:effectLst/>
                <a:latin typeface="Century Gothic" panose="020B0502020202020204" pitchFamily="34" charset="0"/>
                <a:ea typeface="Calibri" panose="020F0502020204030204" pitchFamily="34" charset="0"/>
                <a:cs typeface="Calibri" panose="020F0502020204030204" pitchFamily="34" charset="0"/>
              </a:rPr>
              <a:t>Επίσης </a:t>
            </a:r>
            <a:r>
              <a:rPr lang="el-GR" sz="1200" i="1" dirty="0">
                <a:effectLst/>
                <a:latin typeface="Century Gothic" panose="020B0502020202020204" pitchFamily="34" charset="0"/>
                <a:ea typeface="Calibri" panose="020F0502020204030204" pitchFamily="34" charset="0"/>
                <a:cs typeface="Calibri" panose="020F0502020204030204" pitchFamily="34" charset="0"/>
              </a:rPr>
              <a:t>υπό διερεύνηση χρήζουν τα ρήγματα εκείνα που είναι κατάλληλα προσανατολισμένα στο κυρίαρχο πεδίο τάσεων της περιοχής</a:t>
            </a:r>
            <a:r>
              <a:rPr lang="el-GR" sz="1200" dirty="0">
                <a:effectLst/>
                <a:latin typeface="Century Gothic" panose="020B0502020202020204" pitchFamily="34" charset="0"/>
                <a:ea typeface="Calibri" panose="020F0502020204030204" pitchFamily="34" charset="0"/>
                <a:cs typeface="Calibri" panose="020F0502020204030204" pitchFamily="34" charset="0"/>
              </a:rPr>
              <a:t>(π.χ. κάθετα ή υπό μεγάλη γωνία στον μέγιστο άξονα διαστολής για τα κανονικά ρήγματα), έχουν ικανό μήκος (</a:t>
            </a:r>
            <a:r>
              <a:rPr lang="en-US" sz="1200" dirty="0">
                <a:effectLst/>
                <a:latin typeface="Century Gothic" panose="020B0502020202020204" pitchFamily="34" charset="0"/>
                <a:ea typeface="Calibri" panose="020F0502020204030204" pitchFamily="34" charset="0"/>
                <a:cs typeface="Calibri" panose="020F0502020204030204" pitchFamily="34" charset="0"/>
              </a:rPr>
              <a:t>L</a:t>
            </a:r>
            <a:r>
              <a:rPr lang="el-GR" sz="1200" dirty="0">
                <a:effectLst/>
                <a:latin typeface="Century Gothic" panose="020B0502020202020204" pitchFamily="34" charset="0"/>
                <a:ea typeface="Calibri" panose="020F0502020204030204" pitchFamily="34" charset="0"/>
                <a:cs typeface="Calibri" panose="020F0502020204030204" pitchFamily="34" charset="0"/>
              </a:rPr>
              <a:t> &gt; 5 </a:t>
            </a:r>
            <a:r>
              <a:rPr lang="el-GR" sz="1200" dirty="0" err="1">
                <a:effectLst/>
                <a:latin typeface="Century Gothic" panose="020B0502020202020204" pitchFamily="34" charset="0"/>
                <a:ea typeface="Calibri" panose="020F0502020204030204" pitchFamily="34" charset="0"/>
                <a:cs typeface="Calibri" panose="020F0502020204030204" pitchFamily="34" charset="0"/>
              </a:rPr>
              <a:t>km</a:t>
            </a:r>
            <a:r>
              <a:rPr lang="el-GR" sz="1200" dirty="0">
                <a:effectLst/>
                <a:latin typeface="Century Gothic" panose="020B0502020202020204" pitchFamily="34" charset="0"/>
                <a:ea typeface="Calibri" panose="020F0502020204030204" pitchFamily="34" charset="0"/>
                <a:cs typeface="Calibri" panose="020F0502020204030204" pitchFamily="34" charset="0"/>
              </a:rPr>
              <a:t>)και το μέγιστο αναμενόμενο μέγεθος σεισμού κατά την ενεργοποίησή τους να είναι Μ ≥ 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B755C246-AAC8-D42D-2393-BFA28108C953}"/>
              </a:ext>
            </a:extLst>
          </p:cNvPr>
          <p:cNvSpPr txBox="1"/>
          <p:nvPr/>
        </p:nvSpPr>
        <p:spPr>
          <a:xfrm>
            <a:off x="256903" y="2677519"/>
            <a:ext cx="6170023" cy="3642792"/>
          </a:xfrm>
          <a:prstGeom prst="rect">
            <a:avLst/>
          </a:prstGeom>
          <a:noFill/>
        </p:spPr>
        <p:txBody>
          <a:bodyPr wrap="square">
            <a:spAutoFit/>
          </a:bodyPr>
          <a:lstStyle/>
          <a:p>
            <a:pPr marL="0" marR="0" indent="182880" algn="just">
              <a:lnSpc>
                <a:spcPct val="110000"/>
              </a:lnSpc>
              <a:spcBef>
                <a:spcPts val="600"/>
              </a:spcBef>
              <a:spcAft>
                <a:spcPts val="800"/>
              </a:spcAft>
              <a:buNone/>
            </a:pPr>
            <a:r>
              <a:rPr lang="el-GR" sz="1200" dirty="0">
                <a:effectLst/>
                <a:latin typeface="Century Gothic" panose="020B0502020202020204" pitchFamily="34" charset="0"/>
                <a:ea typeface="Calibri" panose="020F0502020204030204" pitchFamily="34" charset="0"/>
                <a:cs typeface="Calibri" panose="020F0502020204030204" pitchFamily="34" charset="0"/>
              </a:rPr>
              <a:t>Για την </a:t>
            </a:r>
            <a:r>
              <a:rPr lang="el-GR" sz="1200" b="1" dirty="0">
                <a:effectLst/>
                <a:latin typeface="Century Gothic" panose="020B0502020202020204" pitchFamily="34" charset="0"/>
                <a:ea typeface="Calibri" panose="020F0502020204030204" pitchFamily="34" charset="0"/>
                <a:cs typeface="Calibri" panose="020F0502020204030204" pitchFamily="34" charset="0"/>
              </a:rPr>
              <a:t>ολοκληρωμένη αξιολόγηση και χαρακτηρισμό ενός ρήγματος ως ενεργό χρειάζεται να εξετάζονται διάφορα κριτήρια όπως</a:t>
            </a:r>
            <a:r>
              <a:rPr lang="el-GR" sz="1200" dirty="0">
                <a:effectLst/>
                <a:latin typeface="Century Gothic" panose="020B050202020202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indent="182880" algn="just">
              <a:lnSpc>
                <a:spcPct val="110000"/>
              </a:lnSpc>
              <a:spcBef>
                <a:spcPts val="600"/>
              </a:spcBef>
              <a:spcAft>
                <a:spcPts val="800"/>
              </a:spcAft>
              <a:buNone/>
            </a:pPr>
            <a:r>
              <a:rPr lang="el-GR" sz="1200" dirty="0">
                <a:effectLst/>
                <a:latin typeface="Century Gothic" panose="020B0502020202020204" pitchFamily="34" charset="0"/>
                <a:ea typeface="Calibri" panose="020F0502020204030204" pitchFamily="34" charset="0"/>
                <a:cs typeface="Calibri" panose="020F0502020204030204" pitchFamily="34" charset="0"/>
              </a:rPr>
              <a:t>• </a:t>
            </a:r>
            <a:r>
              <a:rPr lang="el-GR" sz="1000" dirty="0">
                <a:effectLst/>
                <a:ea typeface="Calibri" panose="020F0502020204030204" pitchFamily="34" charset="0"/>
                <a:cs typeface="Calibri" panose="020F0502020204030204" pitchFamily="34" charset="0"/>
              </a:rPr>
              <a:t>να έχει δώσει επιφανειακή διάρρηξη με ιστορικό ή σύγχρονο σεισμό</a:t>
            </a:r>
            <a:endParaRPr lang="en-US" sz="1000" dirty="0">
              <a:effectLst/>
              <a:ea typeface="Calibri" panose="020F0502020204030204" pitchFamily="34" charset="0"/>
              <a:cs typeface="Arial" panose="020B0604020202020204" pitchFamily="34" charset="0"/>
            </a:endParaRPr>
          </a:p>
          <a:p>
            <a:pPr marL="0" marR="0" indent="182880" algn="just">
              <a:lnSpc>
                <a:spcPct val="110000"/>
              </a:lnSpc>
              <a:spcBef>
                <a:spcPts val="600"/>
              </a:spcBef>
              <a:spcAft>
                <a:spcPts val="800"/>
              </a:spcAft>
              <a:buNone/>
            </a:pPr>
            <a:r>
              <a:rPr lang="el-GR" sz="1000" dirty="0">
                <a:effectLst/>
                <a:ea typeface="Calibri" panose="020F0502020204030204" pitchFamily="34" charset="0"/>
                <a:cs typeface="Calibri" panose="020F0502020204030204" pitchFamily="34" charset="0"/>
              </a:rPr>
              <a:t>• να έχει εδαφικές διαρρήξεις χρονολογημένες στην περίοδο Ανωτέρου Πλειστοκαίνου-</a:t>
            </a:r>
            <a:r>
              <a:rPr lang="el-GR" sz="1000" dirty="0" err="1">
                <a:effectLst/>
                <a:ea typeface="Calibri" panose="020F0502020204030204" pitchFamily="34" charset="0"/>
                <a:cs typeface="Calibri" panose="020F0502020204030204" pitchFamily="34" charset="0"/>
              </a:rPr>
              <a:t>Ολοκαίνου</a:t>
            </a:r>
            <a:r>
              <a:rPr lang="el-GR" sz="1000" dirty="0">
                <a:effectLst/>
                <a:ea typeface="Calibri" panose="020F0502020204030204" pitchFamily="34" charset="0"/>
                <a:cs typeface="Calibri" panose="020F0502020204030204" pitchFamily="34" charset="0"/>
              </a:rPr>
              <a:t>, (από δεδομένα </a:t>
            </a:r>
            <a:r>
              <a:rPr lang="el-GR" sz="1000" dirty="0" err="1">
                <a:effectLst/>
                <a:ea typeface="Calibri" panose="020F0502020204030204" pitchFamily="34" charset="0"/>
                <a:cs typeface="Calibri" panose="020F0502020204030204" pitchFamily="34" charset="0"/>
              </a:rPr>
              <a:t>παλαιοσεισμολογίας</a:t>
            </a:r>
            <a:r>
              <a:rPr lang="el-GR" sz="1000" dirty="0">
                <a:effectLst/>
                <a:ea typeface="Calibri" panose="020F0502020204030204" pitchFamily="34" charset="0"/>
                <a:cs typeface="Calibri" panose="020F0502020204030204" pitchFamily="34" charset="0"/>
              </a:rPr>
              <a:t> κάθετα στο ίχνος του)</a:t>
            </a:r>
            <a:endParaRPr lang="en-US" sz="1000" dirty="0">
              <a:effectLst/>
              <a:ea typeface="Calibri" panose="020F0502020204030204" pitchFamily="34" charset="0"/>
              <a:cs typeface="Arial" panose="020B0604020202020204" pitchFamily="34" charset="0"/>
            </a:endParaRPr>
          </a:p>
          <a:p>
            <a:pPr marL="0" marR="0" indent="182880" algn="just">
              <a:lnSpc>
                <a:spcPct val="110000"/>
              </a:lnSpc>
              <a:spcBef>
                <a:spcPts val="600"/>
              </a:spcBef>
              <a:spcAft>
                <a:spcPts val="800"/>
              </a:spcAft>
              <a:buNone/>
            </a:pPr>
            <a:r>
              <a:rPr lang="el-GR" sz="1000" dirty="0">
                <a:effectLst/>
                <a:ea typeface="Calibri" panose="020F0502020204030204" pitchFamily="34" charset="0"/>
                <a:cs typeface="Calibri" panose="020F0502020204030204" pitchFamily="34" charset="0"/>
              </a:rPr>
              <a:t>•να παραμορφώνει ή να ελέγχει τεκτονικά γεωλογικούς σχηματισμούς του </a:t>
            </a:r>
            <a:r>
              <a:rPr lang="el-GR" sz="1000" dirty="0" err="1">
                <a:effectLst/>
                <a:ea typeface="Calibri" panose="020F0502020204030204" pitchFamily="34" charset="0"/>
                <a:cs typeface="Calibri" panose="020F0502020204030204" pitchFamily="34" charset="0"/>
              </a:rPr>
              <a:t>Ολοκαίνου</a:t>
            </a:r>
            <a:r>
              <a:rPr lang="el-GR" sz="1000" dirty="0">
                <a:effectLst/>
                <a:ea typeface="Calibri" panose="020F0502020204030204" pitchFamily="34" charset="0"/>
                <a:cs typeface="Calibri" panose="020F0502020204030204" pitchFamily="34" charset="0"/>
              </a:rPr>
              <a:t> – Ανώτερου Πλειστοκαίνου</a:t>
            </a:r>
            <a:endParaRPr lang="en-US" sz="1000" dirty="0">
              <a:effectLst/>
              <a:ea typeface="Calibri" panose="020F0502020204030204" pitchFamily="34" charset="0"/>
              <a:cs typeface="Arial" panose="020B0604020202020204" pitchFamily="34" charset="0"/>
            </a:endParaRPr>
          </a:p>
          <a:p>
            <a:pPr marL="0" marR="0" indent="182880" algn="just">
              <a:lnSpc>
                <a:spcPct val="110000"/>
              </a:lnSpc>
              <a:spcBef>
                <a:spcPts val="600"/>
              </a:spcBef>
              <a:spcAft>
                <a:spcPts val="800"/>
              </a:spcAft>
              <a:buNone/>
            </a:pPr>
            <a:r>
              <a:rPr lang="el-GR" sz="1000" dirty="0">
                <a:effectLst/>
                <a:ea typeface="Calibri" panose="020F0502020204030204" pitchFamily="34" charset="0"/>
                <a:cs typeface="Calibri" panose="020F0502020204030204" pitchFamily="34" charset="0"/>
              </a:rPr>
              <a:t>•κατά μήκος του ρήγματος να εμφανίζει, κατά θέσεις, καλά </a:t>
            </a:r>
            <a:r>
              <a:rPr lang="el-GR" sz="1000" dirty="0" err="1">
                <a:effectLst/>
                <a:ea typeface="Calibri" panose="020F0502020204030204" pitchFamily="34" charset="0"/>
                <a:cs typeface="Calibri" panose="020F0502020204030204" pitchFamily="34" charset="0"/>
              </a:rPr>
              <a:t>λειανσμένες</a:t>
            </a:r>
            <a:r>
              <a:rPr lang="el-GR" sz="1000" dirty="0">
                <a:effectLst/>
                <a:ea typeface="Calibri" panose="020F0502020204030204" pitchFamily="34" charset="0"/>
                <a:cs typeface="Calibri" panose="020F0502020204030204" pitchFamily="34" charset="0"/>
              </a:rPr>
              <a:t> κατοπτρικές επιφάνειες με γραμμές προστριβής που δεν έχουν διαβρωθεί</a:t>
            </a:r>
            <a:endParaRPr lang="en-US" sz="1000" dirty="0">
              <a:effectLst/>
              <a:ea typeface="Calibri" panose="020F0502020204030204" pitchFamily="34" charset="0"/>
              <a:cs typeface="Arial" panose="020B0604020202020204" pitchFamily="34" charset="0"/>
            </a:endParaRPr>
          </a:p>
          <a:p>
            <a:pPr marL="0" marR="0" indent="182880" algn="just">
              <a:lnSpc>
                <a:spcPct val="110000"/>
              </a:lnSpc>
              <a:spcBef>
                <a:spcPts val="600"/>
              </a:spcBef>
              <a:spcAft>
                <a:spcPts val="800"/>
              </a:spcAft>
              <a:buNone/>
            </a:pPr>
            <a:r>
              <a:rPr lang="el-GR" sz="1000" dirty="0">
                <a:effectLst/>
                <a:ea typeface="Calibri" panose="020F0502020204030204" pitchFamily="34" charset="0"/>
                <a:cs typeface="Calibri" panose="020F0502020204030204" pitchFamily="34" charset="0"/>
              </a:rPr>
              <a:t>•να εμφανίζει κατά μήκος του χαρακτηριστικούς κρημνούς (</a:t>
            </a:r>
            <a:r>
              <a:rPr lang="el-GR" sz="1000" dirty="0" err="1">
                <a:effectLst/>
                <a:ea typeface="Calibri" panose="020F0502020204030204" pitchFamily="34" charset="0"/>
                <a:cs typeface="Calibri" panose="020F0502020204030204" pitchFamily="34" charset="0"/>
              </a:rPr>
              <a:t>escarpments</a:t>
            </a:r>
            <a:r>
              <a:rPr lang="el-GR" sz="1000" dirty="0">
                <a:effectLst/>
                <a:ea typeface="Calibri" panose="020F0502020204030204" pitchFamily="34" charset="0"/>
                <a:cs typeface="Calibri" panose="020F0502020204030204" pitchFamily="34" charset="0"/>
              </a:rPr>
              <a:t>) και τεκτονικά πρανή (</a:t>
            </a:r>
            <a:r>
              <a:rPr lang="el-GR" sz="1000" dirty="0" err="1">
                <a:effectLst/>
                <a:ea typeface="Calibri" panose="020F0502020204030204" pitchFamily="34" charset="0"/>
                <a:cs typeface="Calibri" panose="020F0502020204030204" pitchFamily="34" charset="0"/>
              </a:rPr>
              <a:t>scarps</a:t>
            </a:r>
            <a:r>
              <a:rPr lang="el-GR" sz="1000" dirty="0">
                <a:effectLst/>
                <a:ea typeface="Calibri" panose="020F0502020204030204" pitchFamily="34" charset="0"/>
                <a:cs typeface="Calibri" panose="020F0502020204030204" pitchFamily="34" charset="0"/>
              </a:rPr>
              <a:t>)</a:t>
            </a:r>
            <a:endParaRPr lang="en-US" sz="1000" dirty="0">
              <a:effectLst/>
              <a:ea typeface="Calibri" panose="020F0502020204030204" pitchFamily="34" charset="0"/>
              <a:cs typeface="Arial" panose="020B0604020202020204" pitchFamily="34" charset="0"/>
            </a:endParaRPr>
          </a:p>
          <a:p>
            <a:pPr marL="0" marR="0" indent="182880" algn="just">
              <a:lnSpc>
                <a:spcPct val="110000"/>
              </a:lnSpc>
              <a:spcBef>
                <a:spcPts val="600"/>
              </a:spcBef>
              <a:spcAft>
                <a:spcPts val="800"/>
              </a:spcAft>
              <a:buNone/>
            </a:pPr>
            <a:r>
              <a:rPr lang="el-GR" sz="1000" dirty="0">
                <a:effectLst/>
                <a:ea typeface="Calibri" panose="020F0502020204030204" pitchFamily="34" charset="0"/>
                <a:cs typeface="Calibri" panose="020F0502020204030204" pitchFamily="34" charset="0"/>
              </a:rPr>
              <a:t>•στη βάση των πρανών να αναπτύσσονται </a:t>
            </a:r>
            <a:r>
              <a:rPr lang="el-GR" sz="1000" dirty="0" err="1">
                <a:effectLst/>
                <a:ea typeface="Calibri" panose="020F0502020204030204" pitchFamily="34" charset="0"/>
                <a:cs typeface="Calibri" panose="020F0502020204030204" pitchFamily="34" charset="0"/>
              </a:rPr>
              <a:t>κορήματα</a:t>
            </a:r>
            <a:r>
              <a:rPr lang="el-GR" sz="1000" dirty="0">
                <a:effectLst/>
                <a:ea typeface="Calibri" panose="020F0502020204030204" pitchFamily="34" charset="0"/>
                <a:cs typeface="Calibri" panose="020F0502020204030204" pitchFamily="34" charset="0"/>
              </a:rPr>
              <a:t> ή κώνοι </a:t>
            </a:r>
            <a:r>
              <a:rPr lang="el-GR" sz="1000" dirty="0" err="1">
                <a:effectLst/>
                <a:ea typeface="Calibri" panose="020F0502020204030204" pitchFamily="34" charset="0"/>
                <a:cs typeface="Calibri" panose="020F0502020204030204" pitchFamily="34" charset="0"/>
              </a:rPr>
              <a:t>κορημάτων</a:t>
            </a:r>
            <a:endParaRPr lang="en-US" sz="1000" dirty="0">
              <a:effectLst/>
              <a:ea typeface="Calibri" panose="020F0502020204030204" pitchFamily="34" charset="0"/>
              <a:cs typeface="Arial" panose="020B0604020202020204" pitchFamily="34" charset="0"/>
            </a:endParaRPr>
          </a:p>
          <a:p>
            <a:pPr marL="0" marR="0" indent="182880" algn="just">
              <a:lnSpc>
                <a:spcPct val="110000"/>
              </a:lnSpc>
              <a:spcBef>
                <a:spcPts val="600"/>
              </a:spcBef>
              <a:spcAft>
                <a:spcPts val="800"/>
              </a:spcAft>
              <a:buNone/>
            </a:pPr>
            <a:r>
              <a:rPr lang="el-GR" sz="1000" dirty="0">
                <a:effectLst/>
                <a:ea typeface="Calibri" panose="020F0502020204030204" pitchFamily="34" charset="0"/>
                <a:cs typeface="Calibri" panose="020F0502020204030204" pitchFamily="34" charset="0"/>
              </a:rPr>
              <a:t>•να εμφανίζει κατά μήκος του χαρακτηριστικές γεωμορφολογικές δομές (π.χ. τριγωνικές δομές-</a:t>
            </a:r>
            <a:r>
              <a:rPr lang="en-US" sz="1000" dirty="0">
                <a:effectLst/>
                <a:ea typeface="Calibri" panose="020F0502020204030204" pitchFamily="34" charset="0"/>
                <a:cs typeface="Calibri" panose="020F0502020204030204" pitchFamily="34" charset="0"/>
              </a:rPr>
              <a:t>triangular facets </a:t>
            </a:r>
            <a:r>
              <a:rPr lang="en-US" sz="1000" dirty="0" err="1">
                <a:effectLst/>
                <a:ea typeface="Calibri" panose="020F0502020204030204" pitchFamily="34" charset="0"/>
                <a:cs typeface="Calibri" panose="020F0502020204030204" pitchFamily="34" charset="0"/>
              </a:rPr>
              <a:t>etc</a:t>
            </a:r>
            <a:r>
              <a:rPr lang="el-GR" sz="1000" dirty="0">
                <a:effectLst/>
                <a:ea typeface="Calibri" panose="020F0502020204030204" pitchFamily="34" charset="0"/>
                <a:cs typeface="Calibri" panose="020F0502020204030204" pitchFamily="34" charset="0"/>
              </a:rPr>
              <a:t>.)</a:t>
            </a:r>
            <a:endParaRPr lang="en-US" sz="1000" dirty="0">
              <a:effectLst/>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2C04E376-7B6A-EECB-2A9F-F6CDB90C7024}"/>
              </a:ext>
            </a:extLst>
          </p:cNvPr>
          <p:cNvSpPr txBox="1"/>
          <p:nvPr/>
        </p:nvSpPr>
        <p:spPr>
          <a:xfrm>
            <a:off x="6540137" y="3429000"/>
            <a:ext cx="5460274" cy="2674322"/>
          </a:xfrm>
          <a:prstGeom prst="rect">
            <a:avLst/>
          </a:prstGeom>
          <a:noFill/>
        </p:spPr>
        <p:txBody>
          <a:bodyPr wrap="square">
            <a:spAutoFit/>
          </a:bodyPr>
          <a:lstStyle/>
          <a:p>
            <a:pPr marL="0" marR="0" lvl="0" indent="182880" algn="just" defTabSz="914400" rtl="0" eaLnBrk="1" fontAlgn="auto" latinLnBrk="0" hangingPunct="1">
              <a:lnSpc>
                <a:spcPct val="110000"/>
              </a:lnSpc>
              <a:spcBef>
                <a:spcPts val="600"/>
              </a:spcBef>
              <a:spcAft>
                <a:spcPts val="80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να αποκόπτει ή μετατοπίζει τις κοίτες ποταμών ή χειμάρρων με συστηματικό τρόπο</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0" marR="0" lvl="0" indent="182880" algn="just" defTabSz="914400" rtl="0" eaLnBrk="1" fontAlgn="auto" latinLnBrk="0" hangingPunct="1">
              <a:lnSpc>
                <a:spcPct val="110000"/>
              </a:lnSpc>
              <a:spcBef>
                <a:spcPts val="600"/>
              </a:spcBef>
              <a:spcAft>
                <a:spcPts val="80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•να παρουσιάζει αποδεδειγμένη ασεισμική ολίσθηση (με γεωδαιτικές μετρήσεις ή άλλες ενδείξεις)</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0" marR="0" lvl="0" indent="182880" algn="just" defTabSz="914400" rtl="0" eaLnBrk="1" fontAlgn="auto" latinLnBrk="0" hangingPunct="1">
              <a:lnSpc>
                <a:spcPct val="110000"/>
              </a:lnSpc>
              <a:spcBef>
                <a:spcPts val="600"/>
              </a:spcBef>
              <a:spcAft>
                <a:spcPts val="80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να συνδέεται με σεισμικά επίκεντρα της ενόργανης περιόδου ή με ευθυγράμμιση μικροσεισμών</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0" marR="0" lvl="0" indent="182880" algn="just" defTabSz="914400" rtl="0" eaLnBrk="1" fontAlgn="auto" latinLnBrk="0" hangingPunct="1">
              <a:lnSpc>
                <a:spcPct val="110000"/>
              </a:lnSpc>
              <a:spcBef>
                <a:spcPts val="600"/>
              </a:spcBef>
              <a:spcAft>
                <a:spcPts val="80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να έχει δομική σχέση με άλλο γνωστό ενεργό ρήγμα (π.χ. </a:t>
            </a:r>
            <a:r>
              <a:rPr kumimoji="0" lang="el-GR" sz="10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υποπαράλληλο</a:t>
            </a:r>
            <a:r>
              <a:rPr kumimoji="0" lang="el-GR"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ή με κλιμακωτή γεωμετρία κ.λπ.)</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0" marR="0" lvl="0" indent="182880" algn="just" defTabSz="914400" rtl="0" eaLnBrk="1" fontAlgn="auto" latinLnBrk="0" hangingPunct="1">
              <a:lnSpc>
                <a:spcPct val="110000"/>
              </a:lnSpc>
              <a:spcBef>
                <a:spcPts val="600"/>
              </a:spcBef>
              <a:spcAft>
                <a:spcPts val="80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να συνδέεται με ενεργή ηφαιστειότητα ή θερμές πηγές</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0" marR="0" lvl="0" indent="182880" algn="just" defTabSz="914400" rtl="0" eaLnBrk="1" fontAlgn="auto" latinLnBrk="0" hangingPunct="1">
              <a:lnSpc>
                <a:spcPct val="110000"/>
              </a:lnSpc>
              <a:spcBef>
                <a:spcPts val="600"/>
              </a:spcBef>
              <a:spcAft>
                <a:spcPts val="80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το πεδίο των τεκτονικών τάσεων ή </a:t>
            </a:r>
            <a:r>
              <a:rPr kumimoji="0" lang="el-GR" sz="10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παλαιοτάσεων</a:t>
            </a:r>
            <a:r>
              <a:rPr kumimoji="0" lang="el-GR"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που προσδιορίστηκε για την τελευταία ενεργοποίηση του είναι περίπου ίδιο αυτό που δίνουν οι μηχανισμοί γένεσης των σεισμών στην ίδια περιοχή.</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5873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7285E-6A6E-8515-0696-7653402BC421}"/>
              </a:ext>
            </a:extLst>
          </p:cNvPr>
          <p:cNvPicPr>
            <a:picLocks noChangeAspect="1"/>
          </p:cNvPicPr>
          <p:nvPr/>
        </p:nvPicPr>
        <p:blipFill>
          <a:blip r:embed="rId2"/>
          <a:stretch>
            <a:fillRect/>
          </a:stretch>
        </p:blipFill>
        <p:spPr>
          <a:xfrm>
            <a:off x="2760617" y="-204760"/>
            <a:ext cx="7053943" cy="3768340"/>
          </a:xfrm>
          <a:prstGeom prst="rect">
            <a:avLst/>
          </a:prstGeom>
        </p:spPr>
      </p:pic>
      <p:pic>
        <p:nvPicPr>
          <p:cNvPr id="5" name="Picture 4">
            <a:extLst>
              <a:ext uri="{FF2B5EF4-FFF2-40B4-BE49-F238E27FC236}">
                <a16:creationId xmlns:a16="http://schemas.microsoft.com/office/drawing/2014/main" id="{73FCF349-1003-85B2-6480-BFDCB9BEA852}"/>
              </a:ext>
            </a:extLst>
          </p:cNvPr>
          <p:cNvPicPr>
            <a:picLocks noChangeAspect="1"/>
          </p:cNvPicPr>
          <p:nvPr/>
        </p:nvPicPr>
        <p:blipFill>
          <a:blip r:embed="rId3"/>
          <a:stretch>
            <a:fillRect/>
          </a:stretch>
        </p:blipFill>
        <p:spPr>
          <a:xfrm>
            <a:off x="2952206" y="3563580"/>
            <a:ext cx="7053943" cy="3207334"/>
          </a:xfrm>
          <a:prstGeom prst="rect">
            <a:avLst/>
          </a:prstGeom>
        </p:spPr>
      </p:pic>
    </p:spTree>
    <p:extLst>
      <p:ext uri="{BB962C8B-B14F-4D97-AF65-F5344CB8AC3E}">
        <p14:creationId xmlns:p14="http://schemas.microsoft.com/office/powerpoint/2010/main" val="2275447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1F097-57DF-C0E0-8BA4-ABA2D118AA68}"/>
              </a:ext>
            </a:extLst>
          </p:cNvPr>
          <p:cNvPicPr>
            <a:picLocks noChangeAspect="1"/>
          </p:cNvPicPr>
          <p:nvPr/>
        </p:nvPicPr>
        <p:blipFill>
          <a:blip r:embed="rId2"/>
          <a:stretch>
            <a:fillRect/>
          </a:stretch>
        </p:blipFill>
        <p:spPr>
          <a:xfrm>
            <a:off x="797321" y="0"/>
            <a:ext cx="3944010" cy="6858000"/>
          </a:xfrm>
          <a:prstGeom prst="rect">
            <a:avLst/>
          </a:prstGeom>
        </p:spPr>
      </p:pic>
      <p:pic>
        <p:nvPicPr>
          <p:cNvPr id="5" name="Picture 4">
            <a:extLst>
              <a:ext uri="{FF2B5EF4-FFF2-40B4-BE49-F238E27FC236}">
                <a16:creationId xmlns:a16="http://schemas.microsoft.com/office/drawing/2014/main" id="{E69DA9ED-BB28-0A0A-9582-8EED5969E783}"/>
              </a:ext>
            </a:extLst>
          </p:cNvPr>
          <p:cNvPicPr>
            <a:picLocks noChangeAspect="1"/>
          </p:cNvPicPr>
          <p:nvPr/>
        </p:nvPicPr>
        <p:blipFill>
          <a:blip r:embed="rId3"/>
          <a:stretch>
            <a:fillRect/>
          </a:stretch>
        </p:blipFill>
        <p:spPr>
          <a:xfrm>
            <a:off x="4741331" y="294049"/>
            <a:ext cx="6653348" cy="6538994"/>
          </a:xfrm>
          <a:prstGeom prst="rect">
            <a:avLst/>
          </a:prstGeom>
        </p:spPr>
      </p:pic>
    </p:spTree>
    <p:extLst>
      <p:ext uri="{BB962C8B-B14F-4D97-AF65-F5344CB8AC3E}">
        <p14:creationId xmlns:p14="http://schemas.microsoft.com/office/powerpoint/2010/main" val="25698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04FDE-933B-30AA-BCA1-F894515D1A3D}"/>
              </a:ext>
            </a:extLst>
          </p:cNvPr>
          <p:cNvPicPr>
            <a:picLocks noChangeAspect="1"/>
          </p:cNvPicPr>
          <p:nvPr/>
        </p:nvPicPr>
        <p:blipFill>
          <a:blip r:embed="rId2"/>
          <a:stretch>
            <a:fillRect/>
          </a:stretch>
        </p:blipFill>
        <p:spPr>
          <a:xfrm>
            <a:off x="364230" y="196583"/>
            <a:ext cx="4320981" cy="6464834"/>
          </a:xfrm>
          <a:prstGeom prst="rect">
            <a:avLst/>
          </a:prstGeom>
        </p:spPr>
      </p:pic>
      <p:pic>
        <p:nvPicPr>
          <p:cNvPr id="5" name="Picture 4">
            <a:extLst>
              <a:ext uri="{FF2B5EF4-FFF2-40B4-BE49-F238E27FC236}">
                <a16:creationId xmlns:a16="http://schemas.microsoft.com/office/drawing/2014/main" id="{84CB5D3A-1C21-B380-E86B-55B9300ECF52}"/>
              </a:ext>
            </a:extLst>
          </p:cNvPr>
          <p:cNvPicPr>
            <a:picLocks noChangeAspect="1"/>
          </p:cNvPicPr>
          <p:nvPr/>
        </p:nvPicPr>
        <p:blipFill>
          <a:blip r:embed="rId3"/>
          <a:stretch>
            <a:fillRect/>
          </a:stretch>
        </p:blipFill>
        <p:spPr>
          <a:xfrm>
            <a:off x="5256144" y="202346"/>
            <a:ext cx="4715171" cy="6459071"/>
          </a:xfrm>
          <a:prstGeom prst="rect">
            <a:avLst/>
          </a:prstGeom>
        </p:spPr>
      </p:pic>
    </p:spTree>
    <p:extLst>
      <p:ext uri="{BB962C8B-B14F-4D97-AF65-F5344CB8AC3E}">
        <p14:creationId xmlns:p14="http://schemas.microsoft.com/office/powerpoint/2010/main" val="1981480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33C25-F8C7-F2FD-BCE3-E3741C15946C}"/>
              </a:ext>
            </a:extLst>
          </p:cNvPr>
          <p:cNvSpPr txBox="1"/>
          <p:nvPr/>
        </p:nvSpPr>
        <p:spPr>
          <a:xfrm>
            <a:off x="583474" y="340168"/>
            <a:ext cx="6096000" cy="869790"/>
          </a:xfrm>
          <a:prstGeom prst="rect">
            <a:avLst/>
          </a:prstGeom>
          <a:noFill/>
        </p:spPr>
        <p:txBody>
          <a:bodyPr wrap="square">
            <a:spAutoFit/>
          </a:bodyPr>
          <a:lstStyle/>
          <a:p>
            <a:pPr marR="0" lvl="0" algn="just" hangingPunct="0">
              <a:lnSpc>
                <a:spcPct val="150000"/>
              </a:lnSpc>
            </a:pPr>
            <a:r>
              <a:rPr lang="el-GR" sz="1800" b="1" kern="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Εκτίμηση της Μέγιστης Εδαφικής Επιτάχυνσης (PGA) στη θέση μελέτης</a:t>
            </a:r>
            <a:endParaRPr lang="en-US" sz="1800" b="1" kern="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6750E0F-4E4A-6F0B-9194-5282C8AB4320}"/>
              </a:ext>
            </a:extLst>
          </p:cNvPr>
          <p:cNvSpPr txBox="1"/>
          <p:nvPr/>
        </p:nvSpPr>
        <p:spPr>
          <a:xfrm>
            <a:off x="435429" y="1418550"/>
            <a:ext cx="3979817" cy="646331"/>
          </a:xfrm>
          <a:prstGeom prst="rect">
            <a:avLst/>
          </a:prstGeom>
          <a:noFill/>
        </p:spPr>
        <p:txBody>
          <a:bodyPr wrap="square">
            <a:spAutoFit/>
          </a:bodyPr>
          <a:lstStyle/>
          <a:p>
            <a:r>
              <a:rPr lang="el-GR" dirty="0"/>
              <a:t>•	Ισχυρό σεισμικό γεγονός από το ρήγμα Κεφαλονιάς – Λευκάδας</a:t>
            </a:r>
            <a:endParaRPr lang="en-US" dirty="0"/>
          </a:p>
        </p:txBody>
      </p:sp>
      <p:pic>
        <p:nvPicPr>
          <p:cNvPr id="7" name="Picture 6">
            <a:extLst>
              <a:ext uri="{FF2B5EF4-FFF2-40B4-BE49-F238E27FC236}">
                <a16:creationId xmlns:a16="http://schemas.microsoft.com/office/drawing/2014/main" id="{961F714D-5E4B-D5CE-984F-BD0E82E5F65A}"/>
              </a:ext>
            </a:extLst>
          </p:cNvPr>
          <p:cNvPicPr>
            <a:picLocks noChangeAspect="1"/>
          </p:cNvPicPr>
          <p:nvPr/>
        </p:nvPicPr>
        <p:blipFill>
          <a:blip r:embed="rId2"/>
          <a:stretch>
            <a:fillRect/>
          </a:stretch>
        </p:blipFill>
        <p:spPr>
          <a:xfrm>
            <a:off x="435429" y="2207657"/>
            <a:ext cx="3133807" cy="2024673"/>
          </a:xfrm>
          <a:prstGeom prst="rect">
            <a:avLst/>
          </a:prstGeom>
        </p:spPr>
      </p:pic>
      <p:pic>
        <p:nvPicPr>
          <p:cNvPr id="9" name="Picture 8">
            <a:extLst>
              <a:ext uri="{FF2B5EF4-FFF2-40B4-BE49-F238E27FC236}">
                <a16:creationId xmlns:a16="http://schemas.microsoft.com/office/drawing/2014/main" id="{9EA84727-106F-1DF6-3307-701CB85446CA}"/>
              </a:ext>
            </a:extLst>
          </p:cNvPr>
          <p:cNvPicPr>
            <a:picLocks noChangeAspect="1"/>
          </p:cNvPicPr>
          <p:nvPr/>
        </p:nvPicPr>
        <p:blipFill>
          <a:blip r:embed="rId3"/>
          <a:stretch>
            <a:fillRect/>
          </a:stretch>
        </p:blipFill>
        <p:spPr>
          <a:xfrm>
            <a:off x="677990" y="4271478"/>
            <a:ext cx="2788021" cy="2586522"/>
          </a:xfrm>
          <a:prstGeom prst="rect">
            <a:avLst/>
          </a:prstGeom>
        </p:spPr>
      </p:pic>
      <p:sp>
        <p:nvSpPr>
          <p:cNvPr id="11" name="TextBox 10">
            <a:extLst>
              <a:ext uri="{FF2B5EF4-FFF2-40B4-BE49-F238E27FC236}">
                <a16:creationId xmlns:a16="http://schemas.microsoft.com/office/drawing/2014/main" id="{6337290D-64D8-5A88-7A12-DC5FE541F30A}"/>
              </a:ext>
            </a:extLst>
          </p:cNvPr>
          <p:cNvSpPr txBox="1"/>
          <p:nvPr/>
        </p:nvSpPr>
        <p:spPr>
          <a:xfrm>
            <a:off x="5756366" y="1127231"/>
            <a:ext cx="6096000" cy="646331"/>
          </a:xfrm>
          <a:prstGeom prst="rect">
            <a:avLst/>
          </a:prstGeom>
          <a:noFill/>
        </p:spPr>
        <p:txBody>
          <a:bodyPr wrap="square">
            <a:spAutoFit/>
          </a:bodyPr>
          <a:lstStyle/>
          <a:p>
            <a:r>
              <a:rPr lang="el-GR" dirty="0"/>
              <a:t>•	Δύο Σενάρια τοπικών σεισμών από τη ρηξιγενή ζώνη </a:t>
            </a:r>
            <a:r>
              <a:rPr lang="el-GR" dirty="0" err="1"/>
              <a:t>Φρύνης-Απόλπαινας-Καλλιγόνι</a:t>
            </a:r>
            <a:endParaRPr lang="en-US" dirty="0"/>
          </a:p>
        </p:txBody>
      </p:sp>
      <p:pic>
        <p:nvPicPr>
          <p:cNvPr id="13" name="Picture 12">
            <a:extLst>
              <a:ext uri="{FF2B5EF4-FFF2-40B4-BE49-F238E27FC236}">
                <a16:creationId xmlns:a16="http://schemas.microsoft.com/office/drawing/2014/main" id="{A5A0D2AF-C2B0-208E-0F2C-B0D7E62E347F}"/>
              </a:ext>
            </a:extLst>
          </p:cNvPr>
          <p:cNvPicPr>
            <a:picLocks noChangeAspect="1"/>
          </p:cNvPicPr>
          <p:nvPr/>
        </p:nvPicPr>
        <p:blipFill>
          <a:blip r:embed="rId4"/>
          <a:stretch>
            <a:fillRect/>
          </a:stretch>
        </p:blipFill>
        <p:spPr>
          <a:xfrm>
            <a:off x="4499928" y="2207657"/>
            <a:ext cx="2972026" cy="1734551"/>
          </a:xfrm>
          <a:prstGeom prst="rect">
            <a:avLst/>
          </a:prstGeom>
        </p:spPr>
      </p:pic>
      <p:pic>
        <p:nvPicPr>
          <p:cNvPr id="15" name="Picture 14">
            <a:extLst>
              <a:ext uri="{FF2B5EF4-FFF2-40B4-BE49-F238E27FC236}">
                <a16:creationId xmlns:a16="http://schemas.microsoft.com/office/drawing/2014/main" id="{E13FAD3B-7EC2-428C-578F-5DF7178513D5}"/>
              </a:ext>
            </a:extLst>
          </p:cNvPr>
          <p:cNvPicPr>
            <a:picLocks noChangeAspect="1"/>
          </p:cNvPicPr>
          <p:nvPr/>
        </p:nvPicPr>
        <p:blipFill>
          <a:blip r:embed="rId5"/>
          <a:stretch>
            <a:fillRect/>
          </a:stretch>
        </p:blipFill>
        <p:spPr>
          <a:xfrm>
            <a:off x="8402646" y="1873580"/>
            <a:ext cx="2972026" cy="2358750"/>
          </a:xfrm>
          <a:prstGeom prst="rect">
            <a:avLst/>
          </a:prstGeom>
        </p:spPr>
      </p:pic>
      <p:pic>
        <p:nvPicPr>
          <p:cNvPr id="16" name="Picture 15">
            <a:extLst>
              <a:ext uri="{FF2B5EF4-FFF2-40B4-BE49-F238E27FC236}">
                <a16:creationId xmlns:a16="http://schemas.microsoft.com/office/drawing/2014/main" id="{A20B1701-FC8C-44E4-3993-09068104D4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5246" y="4571580"/>
            <a:ext cx="2972026" cy="1735739"/>
          </a:xfrm>
          <a:prstGeom prst="rect">
            <a:avLst/>
          </a:prstGeom>
          <a:noFill/>
          <a:ln>
            <a:noFill/>
          </a:ln>
        </p:spPr>
      </p:pic>
      <p:pic>
        <p:nvPicPr>
          <p:cNvPr id="18" name="Picture 17">
            <a:extLst>
              <a:ext uri="{FF2B5EF4-FFF2-40B4-BE49-F238E27FC236}">
                <a16:creationId xmlns:a16="http://schemas.microsoft.com/office/drawing/2014/main" id="{4C586F0A-BC81-BF0B-40D6-0EE24A59C0C7}"/>
              </a:ext>
            </a:extLst>
          </p:cNvPr>
          <p:cNvPicPr>
            <a:picLocks noChangeAspect="1"/>
          </p:cNvPicPr>
          <p:nvPr/>
        </p:nvPicPr>
        <p:blipFill>
          <a:blip r:embed="rId7"/>
          <a:stretch>
            <a:fillRect/>
          </a:stretch>
        </p:blipFill>
        <p:spPr>
          <a:xfrm>
            <a:off x="8402646" y="4324137"/>
            <a:ext cx="2972026" cy="2359090"/>
          </a:xfrm>
          <a:prstGeom prst="rect">
            <a:avLst/>
          </a:prstGeom>
        </p:spPr>
      </p:pic>
      <p:sp>
        <p:nvSpPr>
          <p:cNvPr id="20" name="TextBox 19">
            <a:extLst>
              <a:ext uri="{FF2B5EF4-FFF2-40B4-BE49-F238E27FC236}">
                <a16:creationId xmlns:a16="http://schemas.microsoft.com/office/drawing/2014/main" id="{6EC1C43D-69CE-3743-23F4-2FB8012F1412}"/>
              </a:ext>
            </a:extLst>
          </p:cNvPr>
          <p:cNvSpPr txBox="1"/>
          <p:nvPr/>
        </p:nvSpPr>
        <p:spPr>
          <a:xfrm>
            <a:off x="3944983" y="4052591"/>
            <a:ext cx="6096000" cy="279757"/>
          </a:xfrm>
          <a:prstGeom prst="rect">
            <a:avLst/>
          </a:prstGeom>
          <a:noFill/>
        </p:spPr>
        <p:txBody>
          <a:bodyPr wrap="square">
            <a:spAutoFit/>
          </a:bodyPr>
          <a:lstStyle/>
          <a:p>
            <a:pPr marL="0" marR="0" algn="just">
              <a:lnSpc>
                <a:spcPct val="107000"/>
              </a:lnSpc>
              <a:spcAft>
                <a:spcPts val="800"/>
              </a:spcAft>
              <a:buNone/>
            </a:pPr>
            <a:r>
              <a:rPr lang="el-GR" sz="1200" b="1" u="sng" dirty="0">
                <a:effectLst/>
                <a:latin typeface="Century Gothic" panose="020B0502020202020204" pitchFamily="34" charset="0"/>
                <a:ea typeface="Calibri" panose="020F0502020204030204" pitchFamily="34" charset="0"/>
                <a:cs typeface="Arial" panose="020B0604020202020204" pitchFamily="34" charset="0"/>
              </a:rPr>
              <a:t>Διάμεσος 0.20</a:t>
            </a:r>
            <a:r>
              <a:rPr lang="en-US" sz="1200" b="1" u="sng" dirty="0">
                <a:effectLst/>
                <a:latin typeface="Century Gothic" panose="020B0502020202020204" pitchFamily="34" charset="0"/>
                <a:ea typeface="Calibri" panose="020F0502020204030204" pitchFamily="34" charset="0"/>
                <a:cs typeface="Arial" panose="020B0604020202020204" pitchFamily="34" charset="0"/>
              </a:rPr>
              <a:t>g</a:t>
            </a:r>
            <a:r>
              <a:rPr lang="el-GR" sz="1200" b="1" u="sng" dirty="0">
                <a:effectLst/>
                <a:latin typeface="Century Gothic" panose="020B0502020202020204" pitchFamily="34" charset="0"/>
                <a:ea typeface="Calibri" panose="020F0502020204030204" pitchFamily="34" charset="0"/>
                <a:cs typeface="Arial" panose="020B0604020202020204" pitchFamily="34" charset="0"/>
              </a:rPr>
              <a:t>, Μέση Τιμή 0.26 </a:t>
            </a:r>
            <a:r>
              <a:rPr lang="en-US" sz="1200" b="1" u="sng" dirty="0">
                <a:effectLst/>
                <a:latin typeface="Century Gothic" panose="020B0502020202020204" pitchFamily="34" charset="0"/>
                <a:ea typeface="Calibri" panose="020F0502020204030204" pitchFamily="34" charset="0"/>
                <a:cs typeface="Arial" panose="020B0604020202020204" pitchFamily="34" charset="0"/>
              </a:rPr>
              <a:t>g</a:t>
            </a:r>
            <a:r>
              <a:rPr lang="el-GR" sz="1200" b="1" u="sng" dirty="0">
                <a:effectLst/>
                <a:latin typeface="Century Gothic" panose="020B0502020202020204" pitchFamily="34" charset="0"/>
                <a:ea typeface="Calibri" panose="020F0502020204030204" pitchFamily="34" charset="0"/>
                <a:cs typeface="Arial" panose="020B0604020202020204" pitchFamily="34" charset="0"/>
              </a:rPr>
              <a:t>, Τυπική απόκλιση 0.18</a:t>
            </a:r>
            <a:r>
              <a:rPr lang="el-GR" sz="1200" dirty="0">
                <a:effectLst/>
                <a:latin typeface="Century Gothic" panose="020B0502020202020204" pitchFamily="34" charset="0"/>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6230910-50B4-FF12-39AC-15EBF0FC0941}"/>
              </a:ext>
            </a:extLst>
          </p:cNvPr>
          <p:cNvSpPr txBox="1"/>
          <p:nvPr/>
        </p:nvSpPr>
        <p:spPr>
          <a:xfrm>
            <a:off x="3875315" y="6331620"/>
            <a:ext cx="6096000" cy="279757"/>
          </a:xfrm>
          <a:prstGeom prst="rect">
            <a:avLst/>
          </a:prstGeom>
          <a:noFill/>
        </p:spPr>
        <p:txBody>
          <a:bodyPr wrap="square">
            <a:spAutoFit/>
          </a:bodyPr>
          <a:lstStyle/>
          <a:p>
            <a:pPr marL="0" marR="0" algn="just">
              <a:lnSpc>
                <a:spcPct val="107000"/>
              </a:lnSpc>
              <a:spcAft>
                <a:spcPts val="800"/>
              </a:spcAft>
              <a:buNone/>
            </a:pPr>
            <a:r>
              <a:rPr lang="el-GR" sz="1200" b="1" u="sng" dirty="0">
                <a:effectLst/>
                <a:latin typeface="Century Gothic" panose="020B0502020202020204" pitchFamily="34" charset="0"/>
                <a:ea typeface="Calibri" panose="020F0502020204030204" pitchFamily="34" charset="0"/>
                <a:cs typeface="Arial" panose="020B0604020202020204" pitchFamily="34" charset="0"/>
              </a:rPr>
              <a:t>Διάμεσος 0.14</a:t>
            </a:r>
            <a:r>
              <a:rPr lang="en-US" sz="1200" b="1" u="sng" dirty="0">
                <a:effectLst/>
                <a:latin typeface="Century Gothic" panose="020B0502020202020204" pitchFamily="34" charset="0"/>
                <a:ea typeface="Calibri" panose="020F0502020204030204" pitchFamily="34" charset="0"/>
                <a:cs typeface="Arial" panose="020B0604020202020204" pitchFamily="34" charset="0"/>
              </a:rPr>
              <a:t>g</a:t>
            </a:r>
            <a:r>
              <a:rPr lang="el-GR" sz="1200" b="1" u="sng" dirty="0">
                <a:effectLst/>
                <a:latin typeface="Century Gothic" panose="020B0502020202020204" pitchFamily="34" charset="0"/>
                <a:ea typeface="Calibri" panose="020F0502020204030204" pitchFamily="34" charset="0"/>
                <a:cs typeface="Arial" panose="020B0604020202020204" pitchFamily="34" charset="0"/>
              </a:rPr>
              <a:t>, Μέση Τιμή 0.18 </a:t>
            </a:r>
            <a:r>
              <a:rPr lang="en-US" sz="1200" b="1" u="sng" dirty="0">
                <a:effectLst/>
                <a:latin typeface="Century Gothic" panose="020B0502020202020204" pitchFamily="34" charset="0"/>
                <a:ea typeface="Calibri" panose="020F0502020204030204" pitchFamily="34" charset="0"/>
                <a:cs typeface="Arial" panose="020B0604020202020204" pitchFamily="34" charset="0"/>
              </a:rPr>
              <a:t>g</a:t>
            </a:r>
            <a:r>
              <a:rPr lang="el-GR" sz="1200" b="1" u="sng" dirty="0">
                <a:effectLst/>
                <a:latin typeface="Century Gothic" panose="020B0502020202020204" pitchFamily="34" charset="0"/>
                <a:ea typeface="Calibri" panose="020F0502020204030204" pitchFamily="34" charset="0"/>
                <a:cs typeface="Arial" panose="020B0604020202020204" pitchFamily="34" charset="0"/>
              </a:rPr>
              <a:t>, Τυπική απόκλιση 0.14</a:t>
            </a:r>
            <a:r>
              <a:rPr lang="el-GR" sz="1200" dirty="0">
                <a:effectLst/>
                <a:latin typeface="Century Gothic" panose="020B0502020202020204" pitchFamily="34" charset="0"/>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05220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1CEF0-E957-A424-536D-72B468367A98}"/>
              </a:ext>
            </a:extLst>
          </p:cNvPr>
          <p:cNvPicPr>
            <a:picLocks noChangeAspect="1"/>
          </p:cNvPicPr>
          <p:nvPr/>
        </p:nvPicPr>
        <p:blipFill>
          <a:blip r:embed="rId2"/>
          <a:stretch>
            <a:fillRect/>
          </a:stretch>
        </p:blipFill>
        <p:spPr>
          <a:xfrm>
            <a:off x="262312" y="243839"/>
            <a:ext cx="4255015" cy="2425045"/>
          </a:xfrm>
          <a:prstGeom prst="rect">
            <a:avLst/>
          </a:prstGeom>
        </p:spPr>
      </p:pic>
      <p:sp>
        <p:nvSpPr>
          <p:cNvPr id="5" name="TextBox 4">
            <a:extLst>
              <a:ext uri="{FF2B5EF4-FFF2-40B4-BE49-F238E27FC236}">
                <a16:creationId xmlns:a16="http://schemas.microsoft.com/office/drawing/2014/main" id="{B841177A-DF6A-C022-D840-D9E71D562159}"/>
              </a:ext>
            </a:extLst>
          </p:cNvPr>
          <p:cNvSpPr txBox="1"/>
          <p:nvPr/>
        </p:nvSpPr>
        <p:spPr>
          <a:xfrm>
            <a:off x="262312" y="2830265"/>
            <a:ext cx="4100682" cy="866006"/>
          </a:xfrm>
          <a:prstGeom prst="rect">
            <a:avLst/>
          </a:prstGeom>
          <a:noFill/>
        </p:spPr>
        <p:txBody>
          <a:bodyPr wrap="square">
            <a:spAutoFit/>
          </a:bodyPr>
          <a:lstStyle/>
          <a:p>
            <a:pPr marL="0" marR="16510" algn="just">
              <a:spcAft>
                <a:spcPts val="600"/>
              </a:spcAft>
              <a:buNone/>
            </a:pPr>
            <a:r>
              <a:rPr lang="el-GR" sz="1100" b="1" dirty="0">
                <a:effectLst/>
                <a:latin typeface="Century Gothic" panose="020B0502020202020204" pitchFamily="34" charset="0"/>
                <a:ea typeface="Times New Roman" panose="02020603050405020304" pitchFamily="18" charset="0"/>
                <a:cs typeface="Calibri" panose="020F0502020204030204" pitchFamily="34" charset="0"/>
              </a:rPr>
              <a:t>Το κεντρικό τμήμα του κανονικού ρήγματος </a:t>
            </a:r>
            <a:r>
              <a:rPr lang="el-GR" sz="1100" b="1" dirty="0" err="1">
                <a:effectLst/>
                <a:latin typeface="Century Gothic" panose="020B0502020202020204" pitchFamily="34" charset="0"/>
                <a:ea typeface="Times New Roman" panose="02020603050405020304" pitchFamily="18" charset="0"/>
                <a:cs typeface="Calibri" panose="020F0502020204030204" pitchFamily="34" charset="0"/>
              </a:rPr>
              <a:t>Φρύνης</a:t>
            </a:r>
            <a:r>
              <a:rPr lang="el-GR" sz="1100" b="1" dirty="0">
                <a:effectLst/>
                <a:latin typeface="Century Gothic" panose="020B0502020202020204" pitchFamily="34" charset="0"/>
                <a:ea typeface="Times New Roman" panose="02020603050405020304" pitchFamily="18" charset="0"/>
                <a:cs typeface="Calibri" panose="020F0502020204030204" pitchFamily="34" charset="0"/>
              </a:rPr>
              <a:t>, με μικρές κατοπτρικές επιφάνειες να </a:t>
            </a:r>
            <a:r>
              <a:rPr lang="el-GR" sz="1100" b="1" dirty="0" err="1">
                <a:effectLst/>
                <a:latin typeface="Century Gothic" panose="020B0502020202020204" pitchFamily="34" charset="0"/>
                <a:ea typeface="Times New Roman" panose="02020603050405020304" pitchFamily="18" charset="0"/>
                <a:cs typeface="Calibri" panose="020F0502020204030204" pitchFamily="34" charset="0"/>
              </a:rPr>
              <a:t>διακρινονται</a:t>
            </a:r>
            <a:r>
              <a:rPr lang="el-GR" sz="1100" b="1" dirty="0">
                <a:effectLst/>
                <a:latin typeface="Century Gothic" panose="020B0502020202020204" pitchFamily="34" charset="0"/>
                <a:ea typeface="Times New Roman" panose="02020603050405020304" pitchFamily="18" charset="0"/>
                <a:cs typeface="Calibri" panose="020F0502020204030204" pitchFamily="34" charset="0"/>
              </a:rPr>
              <a:t> στη βάση του πρανούς.</a:t>
            </a:r>
            <a:endParaRPr lang="en-US" sz="1100" b="1" dirty="0">
              <a:effectLst/>
              <a:latin typeface="Century Gothic" panose="020B0502020202020204" pitchFamily="34" charset="0"/>
              <a:ea typeface="Times New Roman" panose="02020603050405020304" pitchFamily="18" charset="0"/>
              <a:cs typeface="Calibri" panose="020F0502020204030204" pitchFamily="34" charset="0"/>
            </a:endParaRPr>
          </a:p>
          <a:p>
            <a:pPr marL="0" marR="0">
              <a:lnSpc>
                <a:spcPct val="107000"/>
              </a:lnSpc>
              <a:spcAft>
                <a:spcPts val="800"/>
              </a:spcAft>
              <a:buNone/>
            </a:pPr>
            <a:r>
              <a:rPr lang="el-GR"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2BBBA09-2CD0-8CD8-58F8-141DEC74A795}"/>
              </a:ext>
            </a:extLst>
          </p:cNvPr>
          <p:cNvPicPr>
            <a:picLocks noChangeAspect="1"/>
          </p:cNvPicPr>
          <p:nvPr/>
        </p:nvPicPr>
        <p:blipFill>
          <a:blip r:embed="rId3"/>
          <a:stretch>
            <a:fillRect/>
          </a:stretch>
        </p:blipFill>
        <p:spPr>
          <a:xfrm>
            <a:off x="7076593" y="0"/>
            <a:ext cx="4605077" cy="6858000"/>
          </a:xfrm>
          <a:prstGeom prst="rect">
            <a:avLst/>
          </a:prstGeom>
        </p:spPr>
      </p:pic>
      <p:sp>
        <p:nvSpPr>
          <p:cNvPr id="9" name="TextBox 8">
            <a:extLst>
              <a:ext uri="{FF2B5EF4-FFF2-40B4-BE49-F238E27FC236}">
                <a16:creationId xmlns:a16="http://schemas.microsoft.com/office/drawing/2014/main" id="{0EEFBC5C-A59C-C466-DD45-1BC47E15CEEB}"/>
              </a:ext>
            </a:extLst>
          </p:cNvPr>
          <p:cNvSpPr txBox="1"/>
          <p:nvPr/>
        </p:nvSpPr>
        <p:spPr>
          <a:xfrm>
            <a:off x="330926" y="4189117"/>
            <a:ext cx="6096000" cy="1938992"/>
          </a:xfrm>
          <a:prstGeom prst="rect">
            <a:avLst/>
          </a:prstGeom>
          <a:noFill/>
        </p:spPr>
        <p:txBody>
          <a:bodyPr wrap="square">
            <a:spAutoFit/>
          </a:bodyPr>
          <a:lstStyle/>
          <a:p>
            <a:r>
              <a:rPr lang="el-GR"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Ο συνδυασμός των κριτηρίων και της υπαίθριας </a:t>
            </a:r>
            <a:r>
              <a:rPr lang="el-GR" sz="1200" b="1" i="1" dirty="0" err="1">
                <a:solidFill>
                  <a:srgbClr val="000000"/>
                </a:solidFill>
                <a:effectLst/>
                <a:latin typeface="Century Gothic" panose="020B0502020202020204" pitchFamily="34" charset="0"/>
                <a:ea typeface="Calibri" panose="020F0502020204030204" pitchFamily="34" charset="0"/>
                <a:cs typeface="Arial" panose="020B0604020202020204" pitchFamily="34" charset="0"/>
              </a:rPr>
              <a:t>παρατηρήσης</a:t>
            </a:r>
            <a:r>
              <a:rPr lang="el-GR"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 χαρακτηρίζουν την ρηξιγενή ζώνη </a:t>
            </a:r>
            <a:r>
              <a:rPr lang="el-GR" sz="1200" b="1" i="1" dirty="0" err="1">
                <a:solidFill>
                  <a:srgbClr val="000000"/>
                </a:solidFill>
                <a:effectLst/>
                <a:latin typeface="Century Gothic" panose="020B0502020202020204" pitchFamily="34" charset="0"/>
                <a:ea typeface="Calibri" panose="020F0502020204030204" pitchFamily="34" charset="0"/>
                <a:cs typeface="Arial" panose="020B0604020202020204" pitchFamily="34" charset="0"/>
              </a:rPr>
              <a:t>Φρύνης-Απόλπαινας-Καλλιγόνι</a:t>
            </a:r>
            <a:r>
              <a:rPr lang="el-GR"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 </a:t>
            </a:r>
            <a:r>
              <a:rPr lang="el-GR" sz="1200" b="1" i="1" u="sng"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ως πιθανά ενεργή ζώνη</a:t>
            </a:r>
            <a:r>
              <a:rPr lang="el-GR"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 Η απόσταση των 200 μέτρων της θέσης κατασκευής ως ακτίνα από τα κοντινότερα ίχνη των δυνητικά ενεργών ρηγμάτων </a:t>
            </a:r>
            <a:r>
              <a:rPr lang="el-GR" sz="1200" b="1" i="1" dirty="0" err="1">
                <a:solidFill>
                  <a:srgbClr val="000000"/>
                </a:solidFill>
                <a:effectLst/>
                <a:latin typeface="Century Gothic" panose="020B0502020202020204" pitchFamily="34" charset="0"/>
                <a:ea typeface="Calibri" panose="020F0502020204030204" pitchFamily="34" charset="0"/>
                <a:cs typeface="Arial" panose="020B0604020202020204" pitchFamily="34" charset="0"/>
              </a:rPr>
              <a:t>Φρύνης</a:t>
            </a:r>
            <a:r>
              <a:rPr lang="el-GR"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 και </a:t>
            </a:r>
            <a:r>
              <a:rPr lang="el-GR" sz="1200" b="1" i="1" dirty="0" err="1">
                <a:solidFill>
                  <a:srgbClr val="000000"/>
                </a:solidFill>
                <a:effectLst/>
                <a:latin typeface="Century Gothic" panose="020B0502020202020204" pitchFamily="34" charset="0"/>
                <a:ea typeface="Calibri" panose="020F0502020204030204" pitchFamily="34" charset="0"/>
                <a:cs typeface="Arial" panose="020B0604020202020204" pitchFamily="34" charset="0"/>
              </a:rPr>
              <a:t>Απόλπαινας</a:t>
            </a:r>
            <a:r>
              <a:rPr lang="el-GR"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 στην βάση (</a:t>
            </a:r>
            <a:r>
              <a:rPr lang="en-US"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footwall block</a:t>
            </a:r>
            <a:r>
              <a:rPr lang="el-GR"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 των δύο ρηγμάτων με λιθολογία τους βραχώδεις σχηματισμούς των </a:t>
            </a:r>
            <a:r>
              <a:rPr lang="el-GR" sz="1200" b="1" i="1" dirty="0" err="1">
                <a:solidFill>
                  <a:srgbClr val="000000"/>
                </a:solidFill>
                <a:effectLst/>
                <a:latin typeface="Century Gothic" panose="020B0502020202020204" pitchFamily="34" charset="0"/>
                <a:ea typeface="Calibri" panose="020F0502020204030204" pitchFamily="34" charset="0"/>
                <a:cs typeface="Arial" panose="020B0604020202020204" pitchFamily="34" charset="0"/>
              </a:rPr>
              <a:t>Ασβεστολίθων</a:t>
            </a:r>
            <a:r>
              <a:rPr lang="el-GR" sz="1200" b="1"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 Παντοκράτορα, θεωρείτε επαρκής και ασφαλής σε ενδεχόμενη πιθανή ενεργοποίηση</a:t>
            </a:r>
            <a:r>
              <a:rPr lang="el-GR" sz="12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 μιας και η ελάχιστη επιτρεπτή απόσταση ασφαλείας θεωρείτε η απόσταση των 50-60 μέτρων στη βάση ενός ενεργού κανονικού ρήγματος</a:t>
            </a:r>
            <a:r>
              <a:rPr lang="el-GR" sz="1200" dirty="0">
                <a:effectLst/>
                <a:latin typeface="Century Gothic" panose="020B0502020202020204" pitchFamily="34" charset="0"/>
                <a:ea typeface="Calibri" panose="020F0502020204030204" pitchFamily="34" charset="0"/>
                <a:cs typeface="Arial" panose="020B0604020202020204" pitchFamily="34" charset="0"/>
              </a:rPr>
              <a:t>. Επιπλέον τα επιφανειακά μήκη των ρηγμάτων είναι μικρά και κυμαίνονται από 2-6 </a:t>
            </a:r>
            <a:r>
              <a:rPr lang="en-US" sz="1200" dirty="0">
                <a:effectLst/>
                <a:latin typeface="Century Gothic" panose="020B0502020202020204" pitchFamily="34" charset="0"/>
                <a:ea typeface="Calibri" panose="020F0502020204030204" pitchFamily="34" charset="0"/>
                <a:cs typeface="Arial" panose="020B0604020202020204" pitchFamily="34" charset="0"/>
              </a:rPr>
              <a:t>km</a:t>
            </a:r>
            <a:r>
              <a:rPr lang="el-GR" sz="1200" dirty="0">
                <a:effectLst/>
                <a:latin typeface="Century Gothic" panose="020B0502020202020204" pitchFamily="34" charset="0"/>
                <a:ea typeface="Calibri" panose="020F050202020403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3994390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E9223-65F5-5F30-196A-50672FFFBA3E}"/>
              </a:ext>
            </a:extLst>
          </p:cNvPr>
          <p:cNvSpPr txBox="1"/>
          <p:nvPr/>
        </p:nvSpPr>
        <p:spPr>
          <a:xfrm>
            <a:off x="435429" y="327970"/>
            <a:ext cx="6096000" cy="2862322"/>
          </a:xfrm>
          <a:prstGeom prst="rect">
            <a:avLst/>
          </a:prstGeom>
          <a:noFill/>
        </p:spPr>
        <p:txBody>
          <a:bodyPr wrap="square">
            <a:spAutoFit/>
          </a:bodyPr>
          <a:lstStyle/>
          <a:p>
            <a:pPr>
              <a:buNone/>
            </a:pPr>
            <a:r>
              <a:rPr lang="el-GR" b="1" dirty="0"/>
              <a:t>1. Εντοπισμός και Χαρτογράφηση Ρηγμάτων</a:t>
            </a:r>
          </a:p>
          <a:p>
            <a:pPr>
              <a:buNone/>
            </a:pPr>
            <a:r>
              <a:rPr lang="el-GR" dirty="0"/>
              <a:t>Δεν αποτελούν όλα τα ρήγματα κίνδυνο. Η μελέτη επικεντρώνεται στα </a:t>
            </a:r>
            <a:r>
              <a:rPr lang="el-GR" b="1" dirty="0"/>
              <a:t>ενεργά ρήγματα</a:t>
            </a:r>
            <a:r>
              <a:rPr lang="el-GR" dirty="0"/>
              <a:t>, δηλαδή εκείνα που έχουν δώσει μετακίνηση κατά το Πλειστόκαινο ή το </a:t>
            </a:r>
            <a:r>
              <a:rPr lang="el-GR" dirty="0" err="1"/>
              <a:t>Ολόκαινο</a:t>
            </a:r>
            <a:r>
              <a:rPr lang="el-GR" dirty="0"/>
              <a:t> (τα τελευταία 10.000 - 100.000 χρόνια).</a:t>
            </a:r>
          </a:p>
          <a:p>
            <a:pPr>
              <a:buFont typeface="Arial" panose="020B0604020202020204" pitchFamily="34" charset="0"/>
              <a:buChar char="•"/>
            </a:pPr>
            <a:r>
              <a:rPr lang="el-GR" b="1" dirty="0"/>
              <a:t>Υπαίθρια έρευνα:</a:t>
            </a:r>
            <a:r>
              <a:rPr lang="el-GR" dirty="0"/>
              <a:t> Εντοπισμός "κατόπτρων" (λείες επιφάνειες πάνω στο βράχο που μαρτυρούν κίνηση).</a:t>
            </a:r>
          </a:p>
          <a:p>
            <a:pPr>
              <a:buFont typeface="Arial" panose="020B0604020202020204" pitchFamily="34" charset="0"/>
              <a:buChar char="•"/>
            </a:pPr>
            <a:r>
              <a:rPr lang="el-GR" b="1" dirty="0"/>
              <a:t>Τεκτονική ανάλυση:</a:t>
            </a:r>
            <a:r>
              <a:rPr lang="el-GR" dirty="0"/>
              <a:t> Προσδιορισμός της διεύθυνσης, της κλίσης και του είδους του ρήγματος (κανονικό, ανάστροφο ή οριζόντιας μετατόπισης).</a:t>
            </a:r>
          </a:p>
        </p:txBody>
      </p:sp>
      <p:sp>
        <p:nvSpPr>
          <p:cNvPr id="7" name="TextBox 6">
            <a:extLst>
              <a:ext uri="{FF2B5EF4-FFF2-40B4-BE49-F238E27FC236}">
                <a16:creationId xmlns:a16="http://schemas.microsoft.com/office/drawing/2014/main" id="{814C55A5-012C-4E77-FAEA-7DD22BDD8220}"/>
              </a:ext>
            </a:extLst>
          </p:cNvPr>
          <p:cNvSpPr txBox="1"/>
          <p:nvPr/>
        </p:nvSpPr>
        <p:spPr>
          <a:xfrm>
            <a:off x="4066903" y="3062461"/>
            <a:ext cx="6096000" cy="2862322"/>
          </a:xfrm>
          <a:prstGeom prst="rect">
            <a:avLst/>
          </a:prstGeom>
          <a:noFill/>
        </p:spPr>
        <p:txBody>
          <a:bodyPr wrap="square">
            <a:spAutoFit/>
          </a:bodyPr>
          <a:lstStyle/>
          <a:p>
            <a:pPr>
              <a:buNone/>
            </a:pPr>
            <a:r>
              <a:rPr lang="el-GR" b="1" dirty="0"/>
              <a:t>2. </a:t>
            </a:r>
            <a:r>
              <a:rPr lang="el-GR" b="1" dirty="0" err="1"/>
              <a:t>Σεισμοτεκτονική</a:t>
            </a:r>
            <a:r>
              <a:rPr lang="el-GR" b="1" dirty="0"/>
              <a:t> Αξιολόγηση</a:t>
            </a:r>
          </a:p>
          <a:p>
            <a:pPr>
              <a:buNone/>
            </a:pPr>
            <a:r>
              <a:rPr lang="el-GR" dirty="0"/>
              <a:t>Εδώ εξετάζεται η σχέση των ρηγμάτων με την ιστορική σεισμικότητα της περιοχής.</a:t>
            </a:r>
          </a:p>
          <a:p>
            <a:pPr>
              <a:buFont typeface="Arial" panose="020B0604020202020204" pitchFamily="34" charset="0"/>
              <a:buChar char="•"/>
            </a:pPr>
            <a:r>
              <a:rPr lang="el-GR" b="1" dirty="0"/>
              <a:t>Ιστορικά δεδομένα:</a:t>
            </a:r>
            <a:r>
              <a:rPr lang="el-GR" dirty="0"/>
              <a:t> Καταγραφή σεισμών που έχουν συμβεί στο παρελθόν και σύνδεσή τους με συγκεκριμένα ρήγματα.</a:t>
            </a:r>
          </a:p>
          <a:p>
            <a:pPr>
              <a:buFont typeface="Arial" panose="020B0604020202020204" pitchFamily="34" charset="0"/>
              <a:buChar char="•"/>
            </a:pPr>
            <a:r>
              <a:rPr lang="el-GR" b="1" dirty="0" err="1"/>
              <a:t>Επικεντρική</a:t>
            </a:r>
            <a:r>
              <a:rPr lang="el-GR" b="1" dirty="0"/>
              <a:t> κατανομή:</a:t>
            </a:r>
            <a:r>
              <a:rPr lang="el-GR" dirty="0"/>
              <a:t> Χάρτες που δείχνουν πού εντοπίζονται τα επίκεντρα των σεισμών σε σχέση με τις τεκτονικές δομές.</a:t>
            </a:r>
          </a:p>
          <a:p>
            <a:pPr>
              <a:buFont typeface="Arial" panose="020B0604020202020204" pitchFamily="34" charset="0"/>
              <a:buChar char="•"/>
            </a:pPr>
            <a:r>
              <a:rPr lang="el-GR" b="1" dirty="0"/>
              <a:t>Μέγιστος Αναμενόμενος Σεισμός:</a:t>
            </a:r>
            <a:r>
              <a:rPr lang="el-GR" dirty="0"/>
              <a:t> Υπολογισμός του μεγέθους που μπορεί να δώσει ένα ρήγμα βάσει του μήκους του.</a:t>
            </a:r>
          </a:p>
        </p:txBody>
      </p:sp>
      <p:sp>
        <p:nvSpPr>
          <p:cNvPr id="2" name="TextBox 1">
            <a:extLst>
              <a:ext uri="{FF2B5EF4-FFF2-40B4-BE49-F238E27FC236}">
                <a16:creationId xmlns:a16="http://schemas.microsoft.com/office/drawing/2014/main" id="{8C55DB4F-F2CC-52E5-010F-A0726586B7A2}"/>
              </a:ext>
            </a:extLst>
          </p:cNvPr>
          <p:cNvSpPr txBox="1"/>
          <p:nvPr/>
        </p:nvSpPr>
        <p:spPr>
          <a:xfrm>
            <a:off x="6601097" y="235131"/>
            <a:ext cx="4798423" cy="646331"/>
          </a:xfrm>
          <a:prstGeom prst="rect">
            <a:avLst/>
          </a:prstGeom>
          <a:noFill/>
        </p:spPr>
        <p:txBody>
          <a:bodyPr wrap="square" rtlCol="0">
            <a:spAutoFit/>
          </a:bodyPr>
          <a:lstStyle/>
          <a:p>
            <a:pPr algn="ctr"/>
            <a:r>
              <a:rPr lang="el-GR" b="1" dirty="0"/>
              <a:t>Στάδια μελέτης σε ΜΓΚ και εξειδικευμένης </a:t>
            </a:r>
            <a:r>
              <a:rPr lang="el-GR" b="1" dirty="0" err="1"/>
              <a:t>σεισμοτεκτονικής</a:t>
            </a:r>
            <a:r>
              <a:rPr lang="el-GR" b="1" dirty="0"/>
              <a:t> μελέτης</a:t>
            </a:r>
            <a:endParaRPr lang="en-US" b="1" dirty="0"/>
          </a:p>
        </p:txBody>
      </p:sp>
    </p:spTree>
    <p:extLst>
      <p:ext uri="{BB962C8B-B14F-4D97-AF65-F5344CB8AC3E}">
        <p14:creationId xmlns:p14="http://schemas.microsoft.com/office/powerpoint/2010/main" val="1401040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2C85E-082A-AA6D-7CF2-B6E6779A86AE}"/>
              </a:ext>
            </a:extLst>
          </p:cNvPr>
          <p:cNvSpPr txBox="1"/>
          <p:nvPr/>
        </p:nvSpPr>
        <p:spPr>
          <a:xfrm>
            <a:off x="478972" y="406347"/>
            <a:ext cx="6096000" cy="3139321"/>
          </a:xfrm>
          <a:prstGeom prst="rect">
            <a:avLst/>
          </a:prstGeom>
          <a:noFill/>
        </p:spPr>
        <p:txBody>
          <a:bodyPr wrap="square">
            <a:spAutoFit/>
          </a:bodyPr>
          <a:lstStyle/>
          <a:p>
            <a:pPr>
              <a:buNone/>
            </a:pPr>
            <a:r>
              <a:rPr lang="el-GR" b="1" dirty="0"/>
              <a:t>3. Ζώνες Ασφαλείας και "Αδόμητες" Ζώνες</a:t>
            </a:r>
          </a:p>
          <a:p>
            <a:pPr>
              <a:buNone/>
            </a:pPr>
            <a:r>
              <a:rPr lang="el-GR" dirty="0"/>
              <a:t>Όταν ένα ενεργό ρήγμα εντοπίζεται εντός μιας προς δόμηση περιοχής, η μελέτη ορίζει ζώνες προστασίας:</a:t>
            </a:r>
          </a:p>
          <a:p>
            <a:pPr>
              <a:buFont typeface="Arial" panose="020B0604020202020204" pitchFamily="34" charset="0"/>
              <a:buChar char="•"/>
            </a:pPr>
            <a:r>
              <a:rPr lang="el-GR" b="1" dirty="0"/>
              <a:t>Ζώνη Επιρροής:</a:t>
            </a:r>
            <a:r>
              <a:rPr lang="el-GR" dirty="0"/>
              <a:t> Μια λωρίδα εδάφους εκατέρωθεν του ίχνους του ρήγματος (συνήθως 20-50 μέτρα) όπου η δόμηση απαγορεύεται αυστηρά, καθώς η παραμόρφωση του εδάφους σε περίπτωση σεισμού θα προξενούσε βλάβη οποιοδήποτε κτίριο.</a:t>
            </a:r>
          </a:p>
          <a:p>
            <a:pPr>
              <a:buFont typeface="Arial" panose="020B0604020202020204" pitchFamily="34" charset="0"/>
              <a:buChar char="•"/>
            </a:pPr>
            <a:r>
              <a:rPr lang="el-GR" b="1" dirty="0"/>
              <a:t>Τεχνικά Έργα:</a:t>
            </a:r>
            <a:r>
              <a:rPr lang="el-GR" dirty="0"/>
              <a:t> Αν το έργο είναι κρίσιμο (π.χ. γέφυρα ή αγωγός), η μελέτη προτείνει ειδικές κατασκευές που "αντέχουν" τη μετακίνηση.</a:t>
            </a:r>
          </a:p>
        </p:txBody>
      </p:sp>
      <p:sp>
        <p:nvSpPr>
          <p:cNvPr id="5" name="TextBox 4">
            <a:extLst>
              <a:ext uri="{FF2B5EF4-FFF2-40B4-BE49-F238E27FC236}">
                <a16:creationId xmlns:a16="http://schemas.microsoft.com/office/drawing/2014/main" id="{C0A78A9E-4B2A-2CE4-2A0B-E0F6DA9FFDF1}"/>
              </a:ext>
            </a:extLst>
          </p:cNvPr>
          <p:cNvSpPr txBox="1"/>
          <p:nvPr/>
        </p:nvSpPr>
        <p:spPr>
          <a:xfrm>
            <a:off x="5138058" y="3268669"/>
            <a:ext cx="6096000" cy="2585323"/>
          </a:xfrm>
          <a:prstGeom prst="rect">
            <a:avLst/>
          </a:prstGeom>
          <a:noFill/>
        </p:spPr>
        <p:txBody>
          <a:bodyPr wrap="square">
            <a:spAutoFit/>
          </a:bodyPr>
          <a:lstStyle/>
          <a:p>
            <a:pPr>
              <a:buNone/>
            </a:pPr>
            <a:r>
              <a:rPr lang="el-GR" b="1" dirty="0"/>
              <a:t>4. Δευτερογενή Σεισμικά Φαινόμενα</a:t>
            </a:r>
          </a:p>
          <a:p>
            <a:pPr>
              <a:buNone/>
            </a:pPr>
            <a:r>
              <a:rPr lang="el-GR" dirty="0"/>
              <a:t>Η </a:t>
            </a:r>
            <a:r>
              <a:rPr lang="el-GR" dirty="0" err="1"/>
              <a:t>σεισμοτεκτονική</a:t>
            </a:r>
            <a:r>
              <a:rPr lang="el-GR" dirty="0"/>
              <a:t> ανάλυση δεν αφορά μόνο τις εδαφικές διαρρήξεις και την μετατόπιση του εδάφους, αλλά και τι μπορεί να προκαλέσει η δόνηση:</a:t>
            </a:r>
          </a:p>
          <a:p>
            <a:pPr>
              <a:buFont typeface="Arial" panose="020B0604020202020204" pitchFamily="34" charset="0"/>
              <a:buChar char="•"/>
            </a:pPr>
            <a:r>
              <a:rPr lang="el-GR" b="1" dirty="0"/>
              <a:t>Ρευστοποίηση:</a:t>
            </a:r>
            <a:r>
              <a:rPr lang="el-GR" dirty="0"/>
              <a:t> Σε αμμώδη εδάφη με υψηλό υδροφόρο ορίζοντα, ο σεισμός μετατρέπει το έδαφος σε "ρευστό", προκαλώντας διαφορική βύθιση κτιρίων.</a:t>
            </a:r>
          </a:p>
          <a:p>
            <a:pPr>
              <a:buFont typeface="Arial" panose="020B0604020202020204" pitchFamily="34" charset="0"/>
              <a:buChar char="•"/>
            </a:pPr>
            <a:r>
              <a:rPr lang="el-GR" b="1" dirty="0"/>
              <a:t>Κατολισθήσεις:</a:t>
            </a:r>
            <a:r>
              <a:rPr lang="el-GR" dirty="0"/>
              <a:t> Η σεισμική επιτάχυνση μπορεί να ενεργοποιήσει ασταθή πρανή.</a:t>
            </a:r>
          </a:p>
        </p:txBody>
      </p:sp>
    </p:spTree>
    <p:extLst>
      <p:ext uri="{BB962C8B-B14F-4D97-AF65-F5344CB8AC3E}">
        <p14:creationId xmlns:p14="http://schemas.microsoft.com/office/powerpoint/2010/main" val="3676583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B74CA-6E94-1F11-B62A-9ED6A3592EC6}"/>
              </a:ext>
            </a:extLst>
          </p:cNvPr>
          <p:cNvSpPr txBox="1"/>
          <p:nvPr/>
        </p:nvSpPr>
        <p:spPr>
          <a:xfrm>
            <a:off x="548640" y="352421"/>
            <a:ext cx="6096000" cy="2308324"/>
          </a:xfrm>
          <a:prstGeom prst="rect">
            <a:avLst/>
          </a:prstGeom>
          <a:noFill/>
        </p:spPr>
        <p:txBody>
          <a:bodyPr wrap="square">
            <a:spAutoFit/>
          </a:bodyPr>
          <a:lstStyle/>
          <a:p>
            <a:pPr>
              <a:buNone/>
            </a:pPr>
            <a:r>
              <a:rPr lang="el-GR" dirty="0"/>
              <a:t>Ο υπολογισμός του </a:t>
            </a:r>
            <a:r>
              <a:rPr lang="el-GR" b="1" dirty="0"/>
              <a:t>Μέγιστου Αναμενόμενου Σεισμού (</a:t>
            </a:r>
            <a:r>
              <a:rPr lang="el-GR" b="1" dirty="0" err="1"/>
              <a:t>Maximum</a:t>
            </a:r>
            <a:r>
              <a:rPr lang="el-GR" b="1" dirty="0"/>
              <a:t> </a:t>
            </a:r>
            <a:r>
              <a:rPr lang="el-GR" b="1" dirty="0" err="1"/>
              <a:t>Credible</a:t>
            </a:r>
            <a:r>
              <a:rPr lang="el-GR" b="1" dirty="0"/>
              <a:t> </a:t>
            </a:r>
            <a:r>
              <a:rPr lang="el-GR" b="1" dirty="0" err="1"/>
              <a:t>Earthquake</a:t>
            </a:r>
            <a:r>
              <a:rPr lang="el-GR" b="1" dirty="0"/>
              <a:t> - MCE)</a:t>
            </a:r>
            <a:r>
              <a:rPr lang="el-GR" dirty="0"/>
              <a:t> είναι το κρισιμότερο στάδιο μιας </a:t>
            </a:r>
            <a:r>
              <a:rPr lang="el-GR" dirty="0" err="1"/>
              <a:t>σεισμοτεκτονικής</a:t>
            </a:r>
            <a:r>
              <a:rPr lang="el-GR" dirty="0"/>
              <a:t> μελέτης, καθώς καθορίζει τις παραμέτρους για τον αντισεισμικό σχεδιασμό των κατασκευών.</a:t>
            </a:r>
          </a:p>
          <a:p>
            <a:pPr>
              <a:buNone/>
            </a:pPr>
            <a:r>
              <a:rPr lang="el-GR" dirty="0"/>
              <a:t>Η διαδικασία βασίζεται κυρίως στην παραδοχή ότι το μέγεθος ενός σεισμού είναι ανάλογο με τις διαστάσεις του ρήγματος που ενεργοποιείται.</a:t>
            </a:r>
          </a:p>
        </p:txBody>
      </p:sp>
      <p:sp>
        <p:nvSpPr>
          <p:cNvPr id="5" name="TextBox 4">
            <a:extLst>
              <a:ext uri="{FF2B5EF4-FFF2-40B4-BE49-F238E27FC236}">
                <a16:creationId xmlns:a16="http://schemas.microsoft.com/office/drawing/2014/main" id="{2493539C-3C39-45DA-18DF-5AD5EC2FA283}"/>
              </a:ext>
            </a:extLst>
          </p:cNvPr>
          <p:cNvSpPr txBox="1"/>
          <p:nvPr/>
        </p:nvSpPr>
        <p:spPr>
          <a:xfrm>
            <a:off x="3840480" y="2559040"/>
            <a:ext cx="6096000" cy="3139321"/>
          </a:xfrm>
          <a:prstGeom prst="rect">
            <a:avLst/>
          </a:prstGeom>
          <a:noFill/>
        </p:spPr>
        <p:txBody>
          <a:bodyPr wrap="square">
            <a:spAutoFit/>
          </a:bodyPr>
          <a:lstStyle/>
          <a:p>
            <a:pPr>
              <a:buNone/>
            </a:pPr>
            <a:r>
              <a:rPr lang="el-GR" b="1" dirty="0">
                <a:effectLst/>
                <a:latin typeface="Google Sans"/>
              </a:rPr>
              <a:t>1. Εμπειρικές Σχέσεις Μεγέθους – Μήκους (</a:t>
            </a:r>
            <a:r>
              <a:rPr lang="el-GR" b="1" dirty="0" err="1">
                <a:effectLst/>
                <a:latin typeface="Google Sans"/>
              </a:rPr>
              <a:t>Scaling</a:t>
            </a:r>
            <a:r>
              <a:rPr lang="el-GR" b="1" dirty="0">
                <a:effectLst/>
                <a:latin typeface="Google Sans"/>
              </a:rPr>
              <a:t> </a:t>
            </a:r>
            <a:r>
              <a:rPr lang="el-GR" b="1" dirty="0" err="1">
                <a:effectLst/>
                <a:latin typeface="Google Sans"/>
              </a:rPr>
              <a:t>Laws</a:t>
            </a:r>
            <a:r>
              <a:rPr lang="el-GR" b="1" dirty="0">
                <a:effectLst/>
                <a:latin typeface="Google Sans"/>
              </a:rPr>
              <a:t>)</a:t>
            </a:r>
          </a:p>
          <a:p>
            <a:pPr>
              <a:buNone/>
            </a:pPr>
            <a:r>
              <a:rPr lang="el-GR" dirty="0">
                <a:effectLst/>
                <a:latin typeface="Google Sans Text"/>
              </a:rPr>
              <a:t>Η πιο διαδεδομένη μέθοδος είναι η χρήση παγκόσμιων ή τοπικών εμπειρικών εξισώσεων, όπως αυτές των </a:t>
            </a:r>
            <a:r>
              <a:rPr lang="el-GR" b="1" dirty="0" err="1">
                <a:effectLst/>
                <a:latin typeface="Google Sans Text"/>
              </a:rPr>
              <a:t>Wells</a:t>
            </a:r>
            <a:r>
              <a:rPr lang="el-GR" b="1" dirty="0">
                <a:effectLst/>
                <a:latin typeface="Google Sans Text"/>
              </a:rPr>
              <a:t> &amp; </a:t>
            </a:r>
            <a:r>
              <a:rPr lang="el-GR" b="1" dirty="0" err="1">
                <a:effectLst/>
                <a:latin typeface="Google Sans Text"/>
              </a:rPr>
              <a:t>Coppersmith</a:t>
            </a:r>
            <a:r>
              <a:rPr lang="el-GR" b="1" dirty="0">
                <a:effectLst/>
                <a:latin typeface="Google Sans Text"/>
              </a:rPr>
              <a:t> (1994)</a:t>
            </a:r>
            <a:r>
              <a:rPr lang="el-GR" dirty="0">
                <a:effectLst/>
                <a:latin typeface="Google Sans Text"/>
              </a:rPr>
              <a:t>. Οι εξισώσεις αυτές συνδέουν το μέγεθος </a:t>
            </a:r>
            <a:r>
              <a:rPr lang="el-GR" dirty="0" err="1">
                <a:effectLst/>
                <a:latin typeface="Google Sans Text"/>
              </a:rPr>
              <a:t>Mw</a:t>
            </a:r>
            <a:r>
              <a:rPr lang="el-GR" dirty="0">
                <a:effectLst/>
                <a:latin typeface="Google Sans Text"/>
              </a:rPr>
              <a:t>) με το ορατό μήκος του ρήγματος στην επιφάνεια (L).</a:t>
            </a:r>
          </a:p>
          <a:p>
            <a:pPr algn="ctr">
              <a:buNone/>
            </a:pPr>
            <a:r>
              <a:rPr lang="el-GR" dirty="0" err="1">
                <a:effectLst/>
                <a:latin typeface="Google Sans Text"/>
              </a:rPr>
              <a:t>Mw</a:t>
            </a:r>
            <a:r>
              <a:rPr lang="el-GR" dirty="0">
                <a:effectLst/>
                <a:latin typeface="Google Sans Text"/>
              </a:rPr>
              <a:t> = (a + b) </a:t>
            </a:r>
            <a:r>
              <a:rPr lang="en-US" dirty="0">
                <a:effectLst/>
                <a:latin typeface="Google Sans Text"/>
              </a:rPr>
              <a:t>x</a:t>
            </a:r>
            <a:r>
              <a:rPr lang="el-GR" dirty="0">
                <a:effectLst/>
                <a:latin typeface="Google Sans Text"/>
              </a:rPr>
              <a:t> </a:t>
            </a:r>
            <a:r>
              <a:rPr lang="el-GR" dirty="0" err="1">
                <a:effectLst/>
                <a:latin typeface="Google Sans Text"/>
              </a:rPr>
              <a:t>log</a:t>
            </a:r>
            <a:r>
              <a:rPr lang="el-GR" dirty="0">
                <a:effectLst/>
                <a:latin typeface="Google Sans Text"/>
              </a:rPr>
              <a:t>(L)</a:t>
            </a:r>
          </a:p>
          <a:p>
            <a:pPr>
              <a:buNone/>
            </a:pPr>
            <a:r>
              <a:rPr lang="el-GR" dirty="0">
                <a:effectLst/>
                <a:latin typeface="Google Sans Text"/>
              </a:rPr>
              <a:t>Όπου a και b είναι σταθερές που εξαρτώνται από τον τύπο του ρήγματος (κανονικό, ανάστροφο, οριζόντιας μετατόπισης). Για παράδειγμα, στην Ελλάδα χρησιμοποιούνται συχνά οι σχέσεις των </a:t>
            </a:r>
            <a:r>
              <a:rPr lang="el-GR" b="1" dirty="0" err="1">
                <a:effectLst/>
                <a:latin typeface="Google Sans Text"/>
              </a:rPr>
              <a:t>Παπαζάχου</a:t>
            </a:r>
            <a:r>
              <a:rPr lang="el-GR" b="1" dirty="0">
                <a:effectLst/>
                <a:latin typeface="Google Sans Text"/>
              </a:rPr>
              <a:t> </a:t>
            </a:r>
            <a:r>
              <a:rPr lang="el-GR" b="1" dirty="0" err="1">
                <a:effectLst/>
                <a:latin typeface="Google Sans Text"/>
              </a:rPr>
              <a:t>et</a:t>
            </a:r>
            <a:r>
              <a:rPr lang="el-GR" b="1" dirty="0">
                <a:effectLst/>
                <a:latin typeface="Google Sans Text"/>
              </a:rPr>
              <a:t> </a:t>
            </a:r>
            <a:r>
              <a:rPr lang="el-GR" b="1" dirty="0" err="1">
                <a:effectLst/>
                <a:latin typeface="Google Sans Text"/>
              </a:rPr>
              <a:t>al</a:t>
            </a:r>
            <a:r>
              <a:rPr lang="el-GR" b="1" dirty="0">
                <a:effectLst/>
                <a:latin typeface="Google Sans Text"/>
              </a:rPr>
              <a:t>.</a:t>
            </a:r>
            <a:r>
              <a:rPr lang="el-GR" dirty="0">
                <a:effectLst/>
                <a:latin typeface="Google Sans Text"/>
              </a:rPr>
              <a:t> που είναι προσαρμοσμένες στον ελληνικό χώρο.</a:t>
            </a:r>
          </a:p>
        </p:txBody>
      </p:sp>
    </p:spTree>
    <p:extLst>
      <p:ext uri="{BB962C8B-B14F-4D97-AF65-F5344CB8AC3E}">
        <p14:creationId xmlns:p14="http://schemas.microsoft.com/office/powerpoint/2010/main" val="36787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D12E6F-D295-93D3-EE14-E7E83FE21355}"/>
              </a:ext>
            </a:extLst>
          </p:cNvPr>
          <p:cNvSpPr txBox="1"/>
          <p:nvPr/>
        </p:nvSpPr>
        <p:spPr>
          <a:xfrm>
            <a:off x="557348" y="406348"/>
            <a:ext cx="6096000" cy="2585323"/>
          </a:xfrm>
          <a:prstGeom prst="rect">
            <a:avLst/>
          </a:prstGeom>
          <a:noFill/>
        </p:spPr>
        <p:txBody>
          <a:bodyPr wrap="square">
            <a:spAutoFit/>
          </a:bodyPr>
          <a:lstStyle/>
          <a:p>
            <a:pPr>
              <a:buNone/>
            </a:pPr>
            <a:r>
              <a:rPr lang="el-GR" b="1" dirty="0">
                <a:effectLst/>
                <a:latin typeface="Google Sans"/>
              </a:rPr>
              <a:t>2. Προσδιορισμός του "Σεισμογόνου Βάθους"</a:t>
            </a:r>
          </a:p>
          <a:p>
            <a:pPr>
              <a:buNone/>
            </a:pPr>
            <a:r>
              <a:rPr lang="el-GR" dirty="0">
                <a:effectLst/>
                <a:latin typeface="Google Sans Text"/>
              </a:rPr>
              <a:t>Δεν αρκεί μόνο το μήκος. Για να βρούμε το συνολικό μέγεθος, πρέπει να εκτιμήσουμε την επιφάνεια του ρήγματος (A = Μήκος Χ Πλάτος).</a:t>
            </a:r>
          </a:p>
          <a:p>
            <a:pPr>
              <a:buFont typeface="Arial" panose="020B0604020202020204" pitchFamily="34" charset="0"/>
              <a:buChar char="•"/>
            </a:pPr>
            <a:r>
              <a:rPr lang="el-GR" dirty="0">
                <a:effectLst/>
                <a:latin typeface="Google Sans Text"/>
              </a:rPr>
              <a:t>Το </a:t>
            </a:r>
            <a:r>
              <a:rPr lang="el-GR" b="1" dirty="0">
                <a:effectLst/>
                <a:latin typeface="Google Sans Text"/>
              </a:rPr>
              <a:t>Πλάτος (W)</a:t>
            </a:r>
            <a:r>
              <a:rPr lang="el-GR" dirty="0">
                <a:effectLst/>
                <a:latin typeface="Google Sans Text"/>
              </a:rPr>
              <a:t> εξαρτάται από το πάχος του σεισμογόνου στρώματος του φλοιού (συνήθως τα πρώτα 15-20 </a:t>
            </a:r>
            <a:r>
              <a:rPr lang="el-GR" dirty="0" err="1">
                <a:effectLst/>
                <a:latin typeface="Google Sans Text"/>
              </a:rPr>
              <a:t>χλμ</a:t>
            </a:r>
            <a:r>
              <a:rPr lang="el-GR" dirty="0">
                <a:effectLst/>
                <a:latin typeface="Google Sans Text"/>
              </a:rPr>
              <a:t> στην Ελλάδα).</a:t>
            </a:r>
          </a:p>
          <a:p>
            <a:pPr>
              <a:buFont typeface="Arial" panose="020B0604020202020204" pitchFamily="34" charset="0"/>
              <a:buChar char="•"/>
            </a:pPr>
            <a:r>
              <a:rPr lang="el-GR" dirty="0">
                <a:effectLst/>
                <a:latin typeface="Google Sans Text"/>
              </a:rPr>
              <a:t>Όσο μεγαλύτερη είναι η επιφάνεια που "σπάει", τόσο περισσότερη ενέργεια απελευθερώνεται (Σεισμική Ροπή M0).</a:t>
            </a:r>
          </a:p>
        </p:txBody>
      </p:sp>
      <p:sp>
        <p:nvSpPr>
          <p:cNvPr id="5" name="TextBox 4">
            <a:extLst>
              <a:ext uri="{FF2B5EF4-FFF2-40B4-BE49-F238E27FC236}">
                <a16:creationId xmlns:a16="http://schemas.microsoft.com/office/drawing/2014/main" id="{3A828FDD-8388-C7B7-C6DA-5C658E2768D2}"/>
              </a:ext>
            </a:extLst>
          </p:cNvPr>
          <p:cNvSpPr txBox="1"/>
          <p:nvPr/>
        </p:nvSpPr>
        <p:spPr>
          <a:xfrm>
            <a:off x="4537166" y="3176511"/>
            <a:ext cx="6096000" cy="3139321"/>
          </a:xfrm>
          <a:prstGeom prst="rect">
            <a:avLst/>
          </a:prstGeom>
          <a:noFill/>
        </p:spPr>
        <p:txBody>
          <a:bodyPr wrap="square">
            <a:spAutoFit/>
          </a:bodyPr>
          <a:lstStyle/>
          <a:p>
            <a:pPr>
              <a:buNone/>
            </a:pPr>
            <a:r>
              <a:rPr lang="el-GR" b="1" dirty="0">
                <a:effectLst/>
                <a:latin typeface="Google Sans"/>
              </a:rPr>
              <a:t>3. Στατιστική Ανάλυση (Μέθοδος </a:t>
            </a:r>
            <a:r>
              <a:rPr lang="el-GR" b="1" dirty="0" err="1">
                <a:effectLst/>
                <a:latin typeface="Google Sans"/>
              </a:rPr>
              <a:t>Gutenberg-Richter</a:t>
            </a:r>
            <a:r>
              <a:rPr lang="el-GR" b="1" dirty="0">
                <a:effectLst/>
                <a:latin typeface="Google Sans"/>
              </a:rPr>
              <a:t>)</a:t>
            </a:r>
          </a:p>
          <a:p>
            <a:pPr>
              <a:buNone/>
            </a:pPr>
            <a:r>
              <a:rPr lang="el-GR" dirty="0">
                <a:effectLst/>
                <a:latin typeface="Google Sans Text"/>
              </a:rPr>
              <a:t>Αν διαθέτουμε ένα καλό ιστορικό κατάλογο σεισμών για την περιοχή, χρησιμοποιούμε τη σχέση:</a:t>
            </a:r>
          </a:p>
          <a:p>
            <a:pPr algn="ctr">
              <a:buNone/>
            </a:pPr>
            <a:r>
              <a:rPr lang="el-GR" dirty="0">
                <a:effectLst/>
                <a:latin typeface="Google Sans Text"/>
              </a:rPr>
              <a:t>log</a:t>
            </a:r>
            <a:r>
              <a:rPr lang="el-GR" baseline="-25000" dirty="0">
                <a:effectLst/>
                <a:latin typeface="Google Sans Text"/>
              </a:rPr>
              <a:t>10</a:t>
            </a:r>
            <a:r>
              <a:rPr lang="el-GR" dirty="0">
                <a:effectLst/>
                <a:latin typeface="Google Sans Text"/>
              </a:rPr>
              <a:t> N = a - </a:t>
            </a:r>
            <a:r>
              <a:rPr lang="el-GR" dirty="0" err="1">
                <a:effectLst/>
                <a:latin typeface="Google Sans Text"/>
              </a:rPr>
              <a:t>bM</a:t>
            </a:r>
            <a:endParaRPr lang="el-GR" dirty="0">
              <a:effectLst/>
              <a:latin typeface="Google Sans Text"/>
            </a:endParaRPr>
          </a:p>
          <a:p>
            <a:pPr>
              <a:buFont typeface="Arial" panose="020B0604020202020204" pitchFamily="34" charset="0"/>
              <a:buChar char="•"/>
            </a:pPr>
            <a:r>
              <a:rPr lang="el-GR" b="1" dirty="0">
                <a:effectLst/>
                <a:latin typeface="Google Sans Text"/>
              </a:rPr>
              <a:t>N</a:t>
            </a:r>
            <a:r>
              <a:rPr lang="el-GR" dirty="0">
                <a:effectLst/>
                <a:latin typeface="Google Sans Text"/>
              </a:rPr>
              <a:t>: Ο αριθμός των σεισμών μεγέθους ≥M.</a:t>
            </a:r>
          </a:p>
          <a:p>
            <a:pPr>
              <a:buFont typeface="Arial" panose="020B0604020202020204" pitchFamily="34" charset="0"/>
              <a:buChar char="•"/>
            </a:pPr>
            <a:r>
              <a:rPr lang="el-GR" b="1" dirty="0">
                <a:effectLst/>
                <a:latin typeface="Google Sans Text"/>
              </a:rPr>
              <a:t>a</a:t>
            </a:r>
            <a:r>
              <a:rPr lang="el-GR" dirty="0">
                <a:effectLst/>
                <a:latin typeface="Google Sans Text"/>
              </a:rPr>
              <a:t>: Η συνολική σεισμικότητα της περιοχής.</a:t>
            </a:r>
          </a:p>
          <a:p>
            <a:pPr>
              <a:buFont typeface="Arial" panose="020B0604020202020204" pitchFamily="34" charset="0"/>
              <a:buChar char="•"/>
            </a:pPr>
            <a:r>
              <a:rPr lang="el-GR" b="1" dirty="0">
                <a:effectLst/>
                <a:latin typeface="Google Sans Text"/>
              </a:rPr>
              <a:t>b</a:t>
            </a:r>
            <a:r>
              <a:rPr lang="el-GR" dirty="0">
                <a:effectLst/>
                <a:latin typeface="Google Sans Text"/>
              </a:rPr>
              <a:t>: Η αναλογία μεταξύ μικρών και μεγάλων σεισμών (συνήθως κοντά στο 1.0).</a:t>
            </a:r>
          </a:p>
          <a:p>
            <a:pPr>
              <a:buFont typeface="Arial" panose="020B0604020202020204" pitchFamily="34" charset="0"/>
              <a:buChar char="•"/>
            </a:pPr>
            <a:r>
              <a:rPr lang="el-GR" dirty="0">
                <a:effectLst/>
                <a:latin typeface="Google Sans Text"/>
              </a:rPr>
              <a:t>Με αυτή τη μέθοδο προβλέπουμε τη συχνότητα εμφάνισης ενός μεγάλου σεισμού σε ένα συγκεκριμένο χρονικό παράθυρο (π.χ. τα επόμενα 50 ή 100 χρόνια).</a:t>
            </a:r>
          </a:p>
        </p:txBody>
      </p:sp>
    </p:spTree>
    <p:extLst>
      <p:ext uri="{BB962C8B-B14F-4D97-AF65-F5344CB8AC3E}">
        <p14:creationId xmlns:p14="http://schemas.microsoft.com/office/powerpoint/2010/main" val="2850730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5B35F-85F2-77D8-6C8C-2AF091EA2122}"/>
              </a:ext>
            </a:extLst>
          </p:cNvPr>
          <p:cNvSpPr txBox="1"/>
          <p:nvPr/>
        </p:nvSpPr>
        <p:spPr>
          <a:xfrm>
            <a:off x="548640" y="465632"/>
            <a:ext cx="6096000" cy="2862322"/>
          </a:xfrm>
          <a:prstGeom prst="rect">
            <a:avLst/>
          </a:prstGeom>
          <a:noFill/>
        </p:spPr>
        <p:txBody>
          <a:bodyPr wrap="square">
            <a:spAutoFit/>
          </a:bodyPr>
          <a:lstStyle/>
          <a:p>
            <a:pPr>
              <a:buNone/>
            </a:pPr>
            <a:r>
              <a:rPr lang="el-GR" b="1" dirty="0"/>
              <a:t>4. </a:t>
            </a:r>
            <a:r>
              <a:rPr lang="el-GR" b="1" dirty="0" err="1"/>
              <a:t>Παλαιοσεισμολογία</a:t>
            </a:r>
            <a:endParaRPr lang="el-GR" b="1" dirty="0"/>
          </a:p>
          <a:p>
            <a:pPr>
              <a:buNone/>
            </a:pPr>
            <a:r>
              <a:rPr lang="el-GR" dirty="0"/>
              <a:t>Σε περιπτώσεις κρίσιμων υποδομών (π.χ. φράγματα), πραγματοποιείται </a:t>
            </a:r>
            <a:r>
              <a:rPr lang="el-GR" b="1" dirty="0"/>
              <a:t>διάνοιξη </a:t>
            </a:r>
            <a:r>
              <a:rPr lang="el-GR" b="1" dirty="0" err="1"/>
              <a:t>παλαιοσεισμολογικών</a:t>
            </a:r>
            <a:r>
              <a:rPr lang="el-GR" b="1" dirty="0"/>
              <a:t> τάφρων</a:t>
            </a:r>
            <a:r>
              <a:rPr lang="el-GR" dirty="0"/>
              <a:t>.</a:t>
            </a:r>
          </a:p>
          <a:p>
            <a:pPr>
              <a:buFont typeface="Arial" panose="020B0604020202020204" pitchFamily="34" charset="0"/>
              <a:buChar char="•"/>
            </a:pPr>
            <a:r>
              <a:rPr lang="el-GR" dirty="0"/>
              <a:t>Εξετάζονται τα στρώματα του εδάφους και τις στρωματογραφίας της οροφής του ρήγματος για ίχνη/ενδείξεις παλαιότερων σεισμικών γεγονότων (</a:t>
            </a:r>
            <a:r>
              <a:rPr lang="el-GR" dirty="0" err="1"/>
              <a:t>κολλουβιακές</a:t>
            </a:r>
            <a:r>
              <a:rPr lang="el-GR" dirty="0"/>
              <a:t> σφήνες </a:t>
            </a:r>
            <a:r>
              <a:rPr lang="el-GR" dirty="0" err="1"/>
              <a:t>κλπ</a:t>
            </a:r>
            <a:r>
              <a:rPr lang="el-GR" dirty="0"/>
              <a:t>).</a:t>
            </a:r>
          </a:p>
          <a:p>
            <a:pPr>
              <a:buFont typeface="Arial" panose="020B0604020202020204" pitchFamily="34" charset="0"/>
              <a:buChar char="•"/>
            </a:pPr>
            <a:r>
              <a:rPr lang="el-GR" dirty="0"/>
              <a:t>Αν βρεθεί ότι το ρήγμα έχει δώσει στο παρελθόν μετατόπιση π.χ. 1 μέτρου, αυτό μας επιτρέπει να υπολογίσουμε με ακρίβεια το μέγεθος εκείνου του συγκεκριμένου γεγονότος.</a:t>
            </a:r>
          </a:p>
        </p:txBody>
      </p:sp>
      <p:sp>
        <p:nvSpPr>
          <p:cNvPr id="5" name="TextBox 4">
            <a:extLst>
              <a:ext uri="{FF2B5EF4-FFF2-40B4-BE49-F238E27FC236}">
                <a16:creationId xmlns:a16="http://schemas.microsoft.com/office/drawing/2014/main" id="{33666FB3-B20F-A7DF-EB32-11E6C6CDA8F7}"/>
              </a:ext>
            </a:extLst>
          </p:cNvPr>
          <p:cNvSpPr txBox="1"/>
          <p:nvPr/>
        </p:nvSpPr>
        <p:spPr>
          <a:xfrm>
            <a:off x="4537166" y="3530047"/>
            <a:ext cx="6096000" cy="2031325"/>
          </a:xfrm>
          <a:prstGeom prst="rect">
            <a:avLst/>
          </a:prstGeom>
          <a:noFill/>
        </p:spPr>
        <p:txBody>
          <a:bodyPr wrap="square">
            <a:spAutoFit/>
          </a:bodyPr>
          <a:lstStyle/>
          <a:p>
            <a:pPr>
              <a:buNone/>
            </a:pPr>
            <a:r>
              <a:rPr lang="el-GR" b="1" dirty="0">
                <a:effectLst/>
                <a:latin typeface="Google Sans"/>
              </a:rPr>
              <a:t>5. Τιμές Σεισμικής Επιτάχυνσης (PGA)</a:t>
            </a:r>
          </a:p>
          <a:p>
            <a:pPr>
              <a:buNone/>
            </a:pPr>
            <a:r>
              <a:rPr lang="el-GR" dirty="0">
                <a:effectLst/>
                <a:latin typeface="Google Sans Text"/>
              </a:rPr>
              <a:t>Αφού βρούμε το μέγεθος (</a:t>
            </a:r>
            <a:r>
              <a:rPr lang="el-GR" dirty="0" err="1">
                <a:effectLst/>
                <a:latin typeface="Google Sans Text"/>
              </a:rPr>
              <a:t>Mw</a:t>
            </a:r>
            <a:r>
              <a:rPr lang="el-GR" dirty="0">
                <a:effectLst/>
                <a:latin typeface="Google Sans Text"/>
              </a:rPr>
              <a:t>), το επόμενο βήμα στη μελέτη </a:t>
            </a:r>
            <a:r>
              <a:rPr lang="el-GR" dirty="0" err="1">
                <a:effectLst/>
                <a:latin typeface="Google Sans Text"/>
              </a:rPr>
              <a:t>καταλληλότητας</a:t>
            </a:r>
            <a:r>
              <a:rPr lang="el-GR" dirty="0">
                <a:effectLst/>
                <a:latin typeface="Google Sans Text"/>
              </a:rPr>
              <a:t> είναι να υπολογίσουμε την </a:t>
            </a:r>
            <a:r>
              <a:rPr lang="el-GR" b="1" dirty="0" err="1">
                <a:effectLst/>
                <a:latin typeface="Google Sans Text"/>
              </a:rPr>
              <a:t>Peak</a:t>
            </a:r>
            <a:r>
              <a:rPr lang="el-GR" b="1" dirty="0">
                <a:effectLst/>
                <a:latin typeface="Google Sans Text"/>
              </a:rPr>
              <a:t> </a:t>
            </a:r>
            <a:r>
              <a:rPr lang="el-GR" b="1" dirty="0" err="1">
                <a:effectLst/>
                <a:latin typeface="Google Sans Text"/>
              </a:rPr>
              <a:t>Ground</a:t>
            </a:r>
            <a:r>
              <a:rPr lang="el-GR" b="1" dirty="0">
                <a:effectLst/>
                <a:latin typeface="Google Sans Text"/>
              </a:rPr>
              <a:t> </a:t>
            </a:r>
            <a:r>
              <a:rPr lang="el-GR" b="1" dirty="0" err="1">
                <a:effectLst/>
                <a:latin typeface="Google Sans Text"/>
              </a:rPr>
              <a:t>Acceleration</a:t>
            </a:r>
            <a:r>
              <a:rPr lang="el-GR" b="1" dirty="0">
                <a:effectLst/>
                <a:latin typeface="Google Sans Text"/>
              </a:rPr>
              <a:t> (PGA)</a:t>
            </a:r>
            <a:r>
              <a:rPr lang="el-GR" dirty="0">
                <a:effectLst/>
                <a:latin typeface="Google Sans Text"/>
              </a:rPr>
              <a:t>, δηλαδή πόσο δυνατά θα "κουνηθεί" το έδαφος στη συγκεκριμένη θέση, λαμβάνοντας υπόψη την απόσταση από το ρήγμα και το είδος του εδάφους (βράχος </a:t>
            </a:r>
            <a:r>
              <a:rPr lang="el-GR" dirty="0" err="1">
                <a:effectLst/>
                <a:latin typeface="Google Sans Text"/>
              </a:rPr>
              <a:t>vs</a:t>
            </a:r>
            <a:r>
              <a:rPr lang="el-GR" dirty="0">
                <a:effectLst/>
                <a:latin typeface="Google Sans Text"/>
              </a:rPr>
              <a:t>. χαλαρά ιζήματα).</a:t>
            </a:r>
          </a:p>
        </p:txBody>
      </p:sp>
    </p:spTree>
    <p:extLst>
      <p:ext uri="{BB962C8B-B14F-4D97-AF65-F5344CB8AC3E}">
        <p14:creationId xmlns:p14="http://schemas.microsoft.com/office/powerpoint/2010/main" val="2349449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97197-284A-F74C-B413-224D1885519A}"/>
              </a:ext>
            </a:extLst>
          </p:cNvPr>
          <p:cNvPicPr>
            <a:picLocks noChangeAspect="1"/>
          </p:cNvPicPr>
          <p:nvPr/>
        </p:nvPicPr>
        <p:blipFill>
          <a:blip r:embed="rId2"/>
          <a:stretch>
            <a:fillRect/>
          </a:stretch>
        </p:blipFill>
        <p:spPr>
          <a:xfrm>
            <a:off x="650735" y="474544"/>
            <a:ext cx="10757494" cy="6444416"/>
          </a:xfrm>
          <a:prstGeom prst="rect">
            <a:avLst/>
          </a:prstGeom>
        </p:spPr>
      </p:pic>
      <p:sp>
        <p:nvSpPr>
          <p:cNvPr id="5" name="TextBox 4">
            <a:extLst>
              <a:ext uri="{FF2B5EF4-FFF2-40B4-BE49-F238E27FC236}">
                <a16:creationId xmlns:a16="http://schemas.microsoft.com/office/drawing/2014/main" id="{C3CECE0E-9F2E-8EF8-A736-52789BCD792A}"/>
              </a:ext>
            </a:extLst>
          </p:cNvPr>
          <p:cNvSpPr txBox="1"/>
          <p:nvPr/>
        </p:nvSpPr>
        <p:spPr>
          <a:xfrm>
            <a:off x="391886" y="30443"/>
            <a:ext cx="6096000" cy="369332"/>
          </a:xfrm>
          <a:prstGeom prst="rect">
            <a:avLst/>
          </a:prstGeom>
          <a:noFill/>
        </p:spPr>
        <p:txBody>
          <a:bodyPr wrap="square">
            <a:spAutoFit/>
          </a:bodyPr>
          <a:lstStyle/>
          <a:p>
            <a:r>
              <a:rPr lang="en-US" dirty="0">
                <a:solidFill>
                  <a:srgbClr val="FF0000"/>
                </a:solidFill>
              </a:rPr>
              <a:t>http://hazard.efehr.org/en/hazard-data-access/hazard-maps/</a:t>
            </a:r>
          </a:p>
        </p:txBody>
      </p:sp>
      <p:sp>
        <p:nvSpPr>
          <p:cNvPr id="7" name="TextBox 6">
            <a:extLst>
              <a:ext uri="{FF2B5EF4-FFF2-40B4-BE49-F238E27FC236}">
                <a16:creationId xmlns:a16="http://schemas.microsoft.com/office/drawing/2014/main" id="{01EB9201-7A35-DB52-D066-38EDD82228B6}"/>
              </a:ext>
            </a:extLst>
          </p:cNvPr>
          <p:cNvSpPr txBox="1"/>
          <p:nvPr/>
        </p:nvSpPr>
        <p:spPr>
          <a:xfrm>
            <a:off x="6426926" y="-5174"/>
            <a:ext cx="6096000" cy="369332"/>
          </a:xfrm>
          <a:prstGeom prst="rect">
            <a:avLst/>
          </a:prstGeom>
          <a:noFill/>
        </p:spPr>
        <p:txBody>
          <a:bodyPr wrap="square">
            <a:spAutoFit/>
          </a:bodyPr>
          <a:lstStyle/>
          <a:p>
            <a:r>
              <a:rPr lang="en-US" b="1" dirty="0">
                <a:solidFill>
                  <a:schemeClr val="accent1"/>
                </a:solidFill>
              </a:rPr>
              <a:t>European Facilities for Earthquake Hazard and Risk (EFEHR) </a:t>
            </a:r>
          </a:p>
        </p:txBody>
      </p:sp>
    </p:spTree>
    <p:extLst>
      <p:ext uri="{BB962C8B-B14F-4D97-AF65-F5344CB8AC3E}">
        <p14:creationId xmlns:p14="http://schemas.microsoft.com/office/powerpoint/2010/main" val="1838322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5AAF0D-7280-BF37-824C-1D8B7430DAAA}"/>
              </a:ext>
            </a:extLst>
          </p:cNvPr>
          <p:cNvSpPr txBox="1"/>
          <p:nvPr/>
        </p:nvSpPr>
        <p:spPr>
          <a:xfrm>
            <a:off x="448491" y="118302"/>
            <a:ext cx="11295017" cy="6740307"/>
          </a:xfrm>
          <a:prstGeom prst="rect">
            <a:avLst/>
          </a:prstGeom>
          <a:noFill/>
        </p:spPr>
        <p:txBody>
          <a:bodyPr wrap="square">
            <a:spAutoFit/>
          </a:bodyPr>
          <a:lstStyle/>
          <a:p>
            <a:pPr>
              <a:buNone/>
            </a:pPr>
            <a:r>
              <a:rPr lang="el-GR" b="1" dirty="0"/>
              <a:t>Δεδομένα Περιοχής (Σχέση </a:t>
            </a:r>
            <a:r>
              <a:rPr lang="en-US" b="1" dirty="0"/>
              <a:t>Gutenberg-Richter)</a:t>
            </a:r>
            <a:endParaRPr lang="en-US" b="1" dirty="0">
              <a:effectLst/>
              <a:latin typeface="Google Sans Text"/>
            </a:endParaRPr>
          </a:p>
          <a:p>
            <a:pPr>
              <a:buNone/>
            </a:pPr>
            <a:r>
              <a:rPr lang="el-GR" dirty="0">
                <a:effectLst/>
                <a:latin typeface="Google Sans Text"/>
              </a:rPr>
              <a:t>Έστω ότι μελετάμε μια περιοχή όπου η στατιστική ανάλυση των ιστορικών σεισμών μας έδωσε τη σχέση:</a:t>
            </a:r>
          </a:p>
          <a:p>
            <a:pPr algn="ctr">
              <a:buNone/>
            </a:pPr>
            <a:r>
              <a:rPr lang="el-GR" dirty="0">
                <a:effectLst/>
                <a:latin typeface="Google Sans Text"/>
              </a:rPr>
              <a:t>log</a:t>
            </a:r>
            <a:r>
              <a:rPr lang="el-GR" baseline="-25000" dirty="0">
                <a:effectLst/>
                <a:latin typeface="Google Sans Text"/>
              </a:rPr>
              <a:t>10</a:t>
            </a:r>
            <a:r>
              <a:rPr lang="el-GR" dirty="0">
                <a:effectLst/>
                <a:latin typeface="Google Sans Text"/>
              </a:rPr>
              <a:t>N = 4.5 – </a:t>
            </a:r>
            <a:r>
              <a:rPr lang="el-GR" dirty="0">
                <a:latin typeface="Google Sans Text"/>
              </a:rPr>
              <a:t>1.0 Μ</a:t>
            </a:r>
            <a:endParaRPr lang="el-GR" dirty="0">
              <a:effectLst/>
              <a:latin typeface="Google Sans Text"/>
            </a:endParaRPr>
          </a:p>
          <a:p>
            <a:pPr>
              <a:buNone/>
            </a:pPr>
            <a:r>
              <a:rPr lang="el-GR" dirty="0">
                <a:effectLst/>
                <a:latin typeface="Google Sans Text"/>
              </a:rPr>
              <a:t>Αν θέλουμε να βρούμε πόσο συχνά συμβαίνει ένας σεισμός μεγέθους </a:t>
            </a:r>
            <a:r>
              <a:rPr lang="el-GR" b="1" dirty="0">
                <a:effectLst/>
                <a:latin typeface="Google Sans Text"/>
              </a:rPr>
              <a:t>M&gt; 6.0</a:t>
            </a:r>
            <a:r>
              <a:rPr lang="el-GR" dirty="0">
                <a:effectLst/>
                <a:latin typeface="Google Sans Text"/>
              </a:rPr>
              <a:t>:</a:t>
            </a:r>
          </a:p>
          <a:p>
            <a:pPr>
              <a:buFont typeface="Arial" panose="020B0604020202020204" pitchFamily="34" charset="0"/>
              <a:buChar char="•"/>
            </a:pPr>
            <a:r>
              <a:rPr lang="el-GR" dirty="0">
                <a:effectLst/>
                <a:latin typeface="Google Sans Text"/>
              </a:rPr>
              <a:t>log</a:t>
            </a:r>
            <a:r>
              <a:rPr lang="el-GR" baseline="-25000" dirty="0">
                <a:effectLst/>
                <a:latin typeface="Google Sans Text"/>
              </a:rPr>
              <a:t>10</a:t>
            </a:r>
            <a:r>
              <a:rPr lang="el-GR" dirty="0">
                <a:effectLst/>
                <a:latin typeface="Google Sans Text"/>
              </a:rPr>
              <a:t> N = 4.5 - (1.0 </a:t>
            </a:r>
            <a:r>
              <a:rPr lang="en-US" dirty="0">
                <a:latin typeface="Google Sans Text"/>
              </a:rPr>
              <a:t>x </a:t>
            </a:r>
            <a:r>
              <a:rPr lang="el-GR" dirty="0">
                <a:effectLst/>
                <a:latin typeface="Google Sans Text"/>
              </a:rPr>
              <a:t>6.0</a:t>
            </a:r>
            <a:r>
              <a:rPr lang="en-US" dirty="0">
                <a:effectLst/>
                <a:latin typeface="Google Sans Text"/>
              </a:rPr>
              <a:t>)</a:t>
            </a:r>
            <a:endParaRPr lang="el-GR" dirty="0">
              <a:effectLst/>
              <a:latin typeface="Google Sans Text"/>
            </a:endParaRPr>
          </a:p>
          <a:p>
            <a:pPr>
              <a:buFont typeface="Arial" panose="020B0604020202020204" pitchFamily="34" charset="0"/>
              <a:buChar char="•"/>
            </a:pPr>
            <a:r>
              <a:rPr lang="el-GR" dirty="0">
                <a:effectLst/>
                <a:latin typeface="Google Sans Text"/>
              </a:rPr>
              <a:t>log</a:t>
            </a:r>
            <a:r>
              <a:rPr lang="el-GR" baseline="-25000" dirty="0">
                <a:effectLst/>
                <a:latin typeface="Google Sans Text"/>
              </a:rPr>
              <a:t>10</a:t>
            </a:r>
            <a:r>
              <a:rPr lang="el-GR" dirty="0">
                <a:effectLst/>
                <a:latin typeface="Google Sans Text"/>
              </a:rPr>
              <a:t> N = -1.5</a:t>
            </a:r>
          </a:p>
          <a:p>
            <a:pPr>
              <a:buFont typeface="Arial" panose="020B0604020202020204" pitchFamily="34" charset="0"/>
              <a:buChar char="•"/>
            </a:pPr>
            <a:r>
              <a:rPr lang="el-GR" dirty="0">
                <a:effectLst/>
                <a:latin typeface="Google Sans Text"/>
              </a:rPr>
              <a:t>N = 10</a:t>
            </a:r>
            <a:r>
              <a:rPr lang="el-GR" baseline="30000" dirty="0">
                <a:effectLst/>
                <a:latin typeface="Google Sans Text"/>
              </a:rPr>
              <a:t>-1.5 </a:t>
            </a:r>
            <a:r>
              <a:rPr lang="en-US" dirty="0">
                <a:effectLst/>
                <a:latin typeface="Google Sans Text"/>
              </a:rPr>
              <a:t>=</a:t>
            </a:r>
            <a:r>
              <a:rPr lang="el-GR" dirty="0">
                <a:effectLst/>
                <a:latin typeface="Google Sans Text"/>
              </a:rPr>
              <a:t>0.0316 </a:t>
            </a:r>
            <a:r>
              <a:rPr lang="el-GR" b="1" dirty="0">
                <a:effectLst/>
                <a:latin typeface="Google Sans Text"/>
              </a:rPr>
              <a:t>σεισμοί ανά έτος</a:t>
            </a:r>
            <a:r>
              <a:rPr lang="el-GR" dirty="0">
                <a:effectLst/>
                <a:latin typeface="Google Sans Text"/>
              </a:rPr>
              <a:t>.</a:t>
            </a:r>
          </a:p>
          <a:p>
            <a:pPr>
              <a:buNone/>
            </a:pPr>
            <a:endParaRPr lang="en-US" b="1" dirty="0">
              <a:effectLst/>
              <a:latin typeface="Google Sans"/>
            </a:endParaRPr>
          </a:p>
          <a:p>
            <a:pPr>
              <a:buNone/>
            </a:pPr>
            <a:r>
              <a:rPr lang="el-GR" b="1" dirty="0">
                <a:effectLst/>
                <a:latin typeface="Google Sans"/>
              </a:rPr>
              <a:t>2. Υπολογισμός Περιόδου Επανεμφάνισης (</a:t>
            </a:r>
            <a:r>
              <a:rPr lang="el-GR" b="1" dirty="0">
                <a:effectLst/>
                <a:latin typeface="Google Sans Text"/>
              </a:rPr>
              <a:t>T</a:t>
            </a:r>
            <a:r>
              <a:rPr lang="el-GR" b="1" dirty="0">
                <a:effectLst/>
                <a:latin typeface="Google Sans"/>
              </a:rPr>
              <a:t>)</a:t>
            </a:r>
          </a:p>
          <a:p>
            <a:pPr>
              <a:buNone/>
            </a:pPr>
            <a:r>
              <a:rPr lang="el-GR" dirty="0">
                <a:effectLst/>
                <a:latin typeface="Google Sans Text"/>
              </a:rPr>
              <a:t>Η μέση περίοδος επανεμφάνισης είναι το αντίστροφο του ετήσιου ρυθμού (N):</a:t>
            </a:r>
          </a:p>
          <a:p>
            <a:pPr algn="ctr">
              <a:buNone/>
            </a:pPr>
            <a:r>
              <a:rPr lang="el-GR" dirty="0">
                <a:effectLst/>
                <a:latin typeface="Google Sans Text"/>
              </a:rPr>
              <a:t>T = </a:t>
            </a:r>
            <a:r>
              <a:rPr lang="en-US" dirty="0">
                <a:effectLst/>
                <a:latin typeface="Google Sans Text"/>
              </a:rPr>
              <a:t>1/N</a:t>
            </a:r>
            <a:r>
              <a:rPr lang="el-GR" dirty="0">
                <a:effectLst/>
                <a:latin typeface="Google Sans Text"/>
              </a:rPr>
              <a:t> = 1</a:t>
            </a:r>
            <a:r>
              <a:rPr lang="en-US" dirty="0">
                <a:effectLst/>
                <a:latin typeface="Google Sans Text"/>
              </a:rPr>
              <a:t>/</a:t>
            </a:r>
            <a:r>
              <a:rPr lang="el-GR" dirty="0">
                <a:effectLst/>
                <a:latin typeface="Google Sans Text"/>
              </a:rPr>
              <a:t>0.0316</a:t>
            </a:r>
            <a:r>
              <a:rPr lang="en-US" dirty="0">
                <a:effectLst/>
                <a:latin typeface="Google Sans Text"/>
              </a:rPr>
              <a:t> =</a:t>
            </a:r>
            <a:r>
              <a:rPr lang="el-GR" dirty="0">
                <a:effectLst/>
                <a:latin typeface="Google Sans Text"/>
              </a:rPr>
              <a:t>31.6 έτη</a:t>
            </a:r>
          </a:p>
          <a:p>
            <a:pPr>
              <a:buNone/>
            </a:pPr>
            <a:r>
              <a:rPr lang="el-GR" dirty="0">
                <a:effectLst/>
                <a:latin typeface="Google Sans Text"/>
              </a:rPr>
              <a:t>Αυτό σημαίνει ότι, στατιστικά, ένας σεισμός M ≥6.0 συμβαίνει στην περιοχή περίπου κάθε 32 χρόνια.</a:t>
            </a:r>
          </a:p>
          <a:p>
            <a:pPr>
              <a:buNone/>
            </a:pPr>
            <a:br>
              <a:rPr lang="el-GR" dirty="0"/>
            </a:br>
            <a:endParaRPr lang="el-GR" dirty="0"/>
          </a:p>
          <a:p>
            <a:pPr>
              <a:buNone/>
            </a:pPr>
            <a:r>
              <a:rPr lang="el-GR" b="1" dirty="0">
                <a:effectLst/>
                <a:latin typeface="Google Sans"/>
              </a:rPr>
              <a:t>3. Πιθανότητα Εμφάνισης στα επόμενα 50 χρόνια</a:t>
            </a:r>
          </a:p>
          <a:p>
            <a:pPr>
              <a:buNone/>
            </a:pPr>
            <a:r>
              <a:rPr lang="el-GR" dirty="0">
                <a:effectLst/>
                <a:latin typeface="Google Sans Text"/>
              </a:rPr>
              <a:t>Για να βρούμε την πιθανότητα (P) να συμβεί </a:t>
            </a:r>
            <a:r>
              <a:rPr lang="el-GR" b="1" dirty="0">
                <a:effectLst/>
                <a:latin typeface="Google Sans Text"/>
              </a:rPr>
              <a:t>τουλάχιστον ένας</a:t>
            </a:r>
            <a:r>
              <a:rPr lang="el-GR" dirty="0">
                <a:effectLst/>
                <a:latin typeface="Google Sans Text"/>
              </a:rPr>
              <a:t> τέτοιος σεισμός στο χρονικό διάστημα t = 50 έτη, χρησιμοποιούμε τον τύπο:</a:t>
            </a:r>
          </a:p>
          <a:p>
            <a:pPr>
              <a:buNone/>
            </a:pPr>
            <a:r>
              <a:rPr lang="el-GR" dirty="0">
                <a:effectLst/>
                <a:latin typeface="Google Sans Text"/>
              </a:rPr>
              <a:t>P(t) = 1 - e</a:t>
            </a:r>
            <a:r>
              <a:rPr lang="el-GR" baseline="30000" dirty="0">
                <a:effectLst/>
                <a:latin typeface="Google Sans Text"/>
              </a:rPr>
              <a:t>-N</a:t>
            </a:r>
            <a:r>
              <a:rPr lang="en-US" baseline="30000" dirty="0">
                <a:effectLst/>
                <a:latin typeface="Google Sans Text"/>
              </a:rPr>
              <a:t> </a:t>
            </a:r>
            <a:r>
              <a:rPr lang="el-GR" baseline="30000" dirty="0">
                <a:effectLst/>
                <a:latin typeface="Google Sans Text"/>
              </a:rPr>
              <a:t>t </a:t>
            </a:r>
          </a:p>
          <a:p>
            <a:pPr>
              <a:buNone/>
            </a:pPr>
            <a:r>
              <a:rPr lang="el-GR" b="1" dirty="0">
                <a:effectLst/>
                <a:latin typeface="Google Sans Text"/>
              </a:rPr>
              <a:t>Εφαρμογή:</a:t>
            </a:r>
            <a:endParaRPr lang="el-GR" dirty="0">
              <a:effectLst/>
              <a:latin typeface="Google Sans Text"/>
            </a:endParaRPr>
          </a:p>
          <a:p>
            <a:pPr>
              <a:buFont typeface="Arial" panose="020B0604020202020204" pitchFamily="34" charset="0"/>
              <a:buChar char="•"/>
            </a:pPr>
            <a:r>
              <a:rPr lang="el-GR" dirty="0">
                <a:effectLst/>
                <a:latin typeface="Google Sans Text"/>
              </a:rPr>
              <a:t>N = 0.0316</a:t>
            </a:r>
          </a:p>
          <a:p>
            <a:pPr>
              <a:buFont typeface="Arial" panose="020B0604020202020204" pitchFamily="34" charset="0"/>
              <a:buChar char="•"/>
            </a:pPr>
            <a:r>
              <a:rPr lang="el-GR" dirty="0">
                <a:effectLst/>
                <a:latin typeface="Google Sans Text"/>
              </a:rPr>
              <a:t>t = 50</a:t>
            </a:r>
          </a:p>
          <a:p>
            <a:pPr>
              <a:buFont typeface="Arial" panose="020B0604020202020204" pitchFamily="34" charset="0"/>
              <a:buChar char="•"/>
            </a:pPr>
            <a:r>
              <a:rPr lang="el-GR" dirty="0">
                <a:effectLst/>
                <a:latin typeface="Google Sans Text"/>
              </a:rPr>
              <a:t>N t = 0.0316 </a:t>
            </a:r>
            <a:r>
              <a:rPr lang="en-US" dirty="0">
                <a:effectLst/>
                <a:latin typeface="Google Sans Text"/>
              </a:rPr>
              <a:t>x </a:t>
            </a:r>
            <a:r>
              <a:rPr lang="el-GR" dirty="0">
                <a:effectLst/>
                <a:latin typeface="Google Sans Text"/>
              </a:rPr>
              <a:t>50 = 1.58 (αυτός είναι ο αναμενόμενος αριθμός σεισμών στα 50 έτη)</a:t>
            </a:r>
          </a:p>
          <a:p>
            <a:pPr algn="ctr">
              <a:buNone/>
            </a:pPr>
            <a:r>
              <a:rPr lang="el-GR" dirty="0">
                <a:effectLst/>
                <a:latin typeface="Google Sans Text"/>
              </a:rPr>
              <a:t>P(50) = 1 - e</a:t>
            </a:r>
            <a:r>
              <a:rPr lang="el-GR" baseline="30000" dirty="0">
                <a:effectLst/>
                <a:latin typeface="Google Sans Text"/>
              </a:rPr>
              <a:t>-1.58</a:t>
            </a:r>
          </a:p>
          <a:p>
            <a:pPr algn="ctr">
              <a:buNone/>
            </a:pPr>
            <a:r>
              <a:rPr lang="el-GR" dirty="0">
                <a:effectLst/>
                <a:latin typeface="Google Sans Text"/>
              </a:rPr>
              <a:t>P(50) = 1 - 0.206</a:t>
            </a:r>
            <a:r>
              <a:rPr lang="en-US" dirty="0">
                <a:effectLst/>
                <a:latin typeface="Google Sans Text"/>
              </a:rPr>
              <a:t>, </a:t>
            </a:r>
            <a:r>
              <a:rPr lang="el-GR" dirty="0">
                <a:effectLst/>
                <a:latin typeface="Google Sans Text"/>
              </a:rPr>
              <a:t>P(50) = 0.794</a:t>
            </a:r>
            <a:r>
              <a:rPr lang="en-US" dirty="0">
                <a:effectLst/>
                <a:latin typeface="Google Sans Text"/>
              </a:rPr>
              <a:t> </a:t>
            </a:r>
            <a:r>
              <a:rPr lang="el-GR" dirty="0">
                <a:effectLst/>
                <a:latin typeface="Google Sans Text"/>
              </a:rPr>
              <a:t>ή 79.4%</a:t>
            </a:r>
          </a:p>
        </p:txBody>
      </p:sp>
    </p:spTree>
    <p:extLst>
      <p:ext uri="{BB962C8B-B14F-4D97-AF65-F5344CB8AC3E}">
        <p14:creationId xmlns:p14="http://schemas.microsoft.com/office/powerpoint/2010/main" val="149791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1874-4C94-BFA4-6BCC-C5FD2234A5CA}"/>
              </a:ext>
            </a:extLst>
          </p:cNvPr>
          <p:cNvSpPr txBox="1"/>
          <p:nvPr/>
        </p:nvSpPr>
        <p:spPr>
          <a:xfrm>
            <a:off x="339634" y="415167"/>
            <a:ext cx="6096000" cy="1754326"/>
          </a:xfrm>
          <a:prstGeom prst="rect">
            <a:avLst/>
          </a:prstGeom>
          <a:noFill/>
        </p:spPr>
        <p:txBody>
          <a:bodyPr wrap="square">
            <a:spAutoFit/>
          </a:bodyPr>
          <a:lstStyle/>
          <a:p>
            <a:pPr algn="just"/>
            <a:r>
              <a:rPr lang="el-GR" sz="1200" dirty="0">
                <a:effectLst/>
                <a:latin typeface="Century Gothic" panose="020B0502020202020204" pitchFamily="34" charset="0"/>
                <a:ea typeface="Calibri" panose="020F0502020204030204" pitchFamily="34" charset="0"/>
                <a:cs typeface="Arial" panose="020B0604020202020204" pitchFamily="34" charset="0"/>
              </a:rPr>
              <a:t>Χρησιμοποιούνται κυρίως οι δύο γνωστές βάσεις ενεργών ρηγμάτων α) η </a:t>
            </a:r>
            <a:r>
              <a:rPr lang="el-GR" sz="1200" b="1" i="1" dirty="0">
                <a:effectLst/>
                <a:latin typeface="Century Gothic" panose="020B0502020202020204" pitchFamily="34" charset="0"/>
                <a:ea typeface="Calibri" panose="020F0502020204030204" pitchFamily="34" charset="0"/>
                <a:cs typeface="Arial" panose="020B0604020202020204" pitchFamily="34" charset="0"/>
              </a:rPr>
              <a:t>βάση </a:t>
            </a:r>
            <a:r>
              <a:rPr lang="el-GR" sz="1200" b="1" i="1" dirty="0" err="1">
                <a:effectLst/>
                <a:latin typeface="Century Gothic" panose="020B0502020202020204" pitchFamily="34" charset="0"/>
                <a:ea typeface="Calibri" panose="020F0502020204030204" pitchFamily="34" charset="0"/>
                <a:cs typeface="Arial" panose="020B0604020202020204" pitchFamily="34" charset="0"/>
              </a:rPr>
              <a:t>GreDaSS</a:t>
            </a:r>
            <a:r>
              <a:rPr lang="el-GR" sz="1200" dirty="0">
                <a:effectLst/>
                <a:latin typeface="Century Gothic" panose="020B0502020202020204" pitchFamily="34" charset="0"/>
                <a:ea typeface="Calibri" panose="020F0502020204030204" pitchFamily="34" charset="0"/>
                <a:cs typeface="Arial" panose="020B0604020202020204" pitchFamily="34" charset="0"/>
              </a:rPr>
              <a:t>, (Sboras 2011, </a:t>
            </a:r>
            <a:r>
              <a:rPr lang="el-GR" sz="1200" dirty="0" err="1">
                <a:effectLst/>
                <a:latin typeface="Century Gothic" panose="020B0502020202020204" pitchFamily="34" charset="0"/>
                <a:ea typeface="Calibri" panose="020F0502020204030204" pitchFamily="34" charset="0"/>
                <a:cs typeface="Arial" panose="020B0604020202020204" pitchFamily="34" charset="0"/>
              </a:rPr>
              <a:t>Caputo</a:t>
            </a:r>
            <a:r>
              <a:rPr lang="el-GR" sz="1200" dirty="0">
                <a:effectLst/>
                <a:latin typeface="Century Gothic" panose="020B0502020202020204" pitchFamily="34" charset="0"/>
                <a:ea typeface="Calibri" panose="020F0502020204030204" pitchFamily="34" charset="0"/>
                <a:cs typeface="Arial" panose="020B0604020202020204" pitchFamily="34" charset="0"/>
              </a:rPr>
              <a:t> </a:t>
            </a:r>
            <a:r>
              <a:rPr lang="el-GR" sz="1200" dirty="0" err="1">
                <a:effectLst/>
                <a:latin typeface="Century Gothic" panose="020B0502020202020204" pitchFamily="34" charset="0"/>
                <a:ea typeface="Calibri" panose="020F0502020204030204" pitchFamily="34" charset="0"/>
                <a:cs typeface="Arial" panose="020B0604020202020204" pitchFamily="34" charset="0"/>
              </a:rPr>
              <a:t>et</a:t>
            </a:r>
            <a:r>
              <a:rPr lang="el-GR" sz="1200" dirty="0">
                <a:effectLst/>
                <a:latin typeface="Century Gothic" panose="020B0502020202020204" pitchFamily="34" charset="0"/>
                <a:ea typeface="Calibri" panose="020F0502020204030204" pitchFamily="34" charset="0"/>
                <a:cs typeface="Arial" panose="020B0604020202020204" pitchFamily="34" charset="0"/>
              </a:rPr>
              <a:t> </a:t>
            </a:r>
            <a:r>
              <a:rPr lang="el-GR" sz="1200" dirty="0" err="1">
                <a:effectLst/>
                <a:latin typeface="Century Gothic" panose="020B0502020202020204" pitchFamily="34" charset="0"/>
                <a:ea typeface="Calibri" panose="020F0502020204030204" pitchFamily="34" charset="0"/>
                <a:cs typeface="Arial" panose="020B0604020202020204" pitchFamily="34" charset="0"/>
              </a:rPr>
              <a:t>al</a:t>
            </a:r>
            <a:r>
              <a:rPr lang="el-GR" sz="1200" dirty="0">
                <a:effectLst/>
                <a:latin typeface="Century Gothic" panose="020B0502020202020204" pitchFamily="34" charset="0"/>
                <a:ea typeface="Calibri" panose="020F0502020204030204" pitchFamily="34" charset="0"/>
                <a:cs typeface="Arial" panose="020B0604020202020204" pitchFamily="34" charset="0"/>
              </a:rPr>
              <a:t>., 2012, </a:t>
            </a:r>
            <a:r>
              <a:rPr lang="el-GR" sz="1200" dirty="0" err="1">
                <a:effectLst/>
                <a:latin typeface="Century Gothic" panose="020B0502020202020204" pitchFamily="34" charset="0"/>
                <a:ea typeface="Calibri" panose="020F0502020204030204" pitchFamily="34" charset="0"/>
                <a:cs typeface="Arial" panose="020B0604020202020204" pitchFamily="34" charset="0"/>
              </a:rPr>
              <a:t>Caputo</a:t>
            </a:r>
            <a:r>
              <a:rPr lang="el-GR" sz="1200" dirty="0">
                <a:effectLst/>
                <a:latin typeface="Century Gothic" panose="020B0502020202020204" pitchFamily="34" charset="0"/>
                <a:ea typeface="Calibri" panose="020F0502020204030204" pitchFamily="34" charset="0"/>
                <a:cs typeface="Arial" panose="020B0604020202020204" pitchFamily="34" charset="0"/>
              </a:rPr>
              <a:t> and Pavlides 2013) και β) η βάση </a:t>
            </a:r>
            <a:r>
              <a:rPr lang="el-GR" sz="1200" b="1" i="1" dirty="0">
                <a:effectLst/>
                <a:latin typeface="Century Gothic" panose="020B0502020202020204" pitchFamily="34" charset="0"/>
                <a:ea typeface="Calibri" panose="020F0502020204030204" pitchFamily="34" charset="0"/>
                <a:cs typeface="Arial" panose="020B0604020202020204" pitchFamily="34" charset="0"/>
              </a:rPr>
              <a:t>NOAFAULTS 5.01</a:t>
            </a:r>
            <a:r>
              <a:rPr lang="el-GR" sz="1200" dirty="0">
                <a:effectLst/>
                <a:latin typeface="Century Gothic" panose="020B0502020202020204" pitchFamily="34" charset="0"/>
                <a:ea typeface="Calibri" panose="020F0502020204030204" pitchFamily="34" charset="0"/>
                <a:cs typeface="Arial" panose="020B0604020202020204" pitchFamily="34" charset="0"/>
              </a:rPr>
              <a:t> (Ganas </a:t>
            </a:r>
            <a:r>
              <a:rPr lang="el-GR" sz="1200" dirty="0" err="1">
                <a:effectLst/>
                <a:latin typeface="Century Gothic" panose="020B0502020202020204" pitchFamily="34" charset="0"/>
                <a:ea typeface="Calibri" panose="020F0502020204030204" pitchFamily="34" charset="0"/>
                <a:cs typeface="Arial" panose="020B0604020202020204" pitchFamily="34" charset="0"/>
              </a:rPr>
              <a:t>et</a:t>
            </a:r>
            <a:r>
              <a:rPr lang="el-GR" sz="1200" dirty="0">
                <a:effectLst/>
                <a:latin typeface="Century Gothic" panose="020B0502020202020204" pitchFamily="34" charset="0"/>
                <a:ea typeface="Calibri" panose="020F0502020204030204" pitchFamily="34" charset="0"/>
                <a:cs typeface="Arial" panose="020B0604020202020204" pitchFamily="34" charset="0"/>
              </a:rPr>
              <a:t> </a:t>
            </a:r>
            <a:r>
              <a:rPr lang="el-GR" sz="1200" dirty="0" err="1">
                <a:effectLst/>
                <a:latin typeface="Century Gothic" panose="020B0502020202020204" pitchFamily="34" charset="0"/>
                <a:ea typeface="Calibri" panose="020F0502020204030204" pitchFamily="34" charset="0"/>
                <a:cs typeface="Arial" panose="020B0604020202020204" pitchFamily="34" charset="0"/>
              </a:rPr>
              <a:t>al</a:t>
            </a:r>
            <a:r>
              <a:rPr lang="el-GR" sz="1200" dirty="0">
                <a:effectLst/>
                <a:latin typeface="Century Gothic" panose="020B0502020202020204" pitchFamily="34" charset="0"/>
                <a:ea typeface="Calibri" panose="020F0502020204030204" pitchFamily="34" charset="0"/>
                <a:cs typeface="Arial" panose="020B0604020202020204" pitchFamily="34" charset="0"/>
              </a:rPr>
              <a:t>., 2013). Κατά τη διάρκεια της εκπόνησης της συγκεκριμένης μελέτης δημοσιεύτηκε και μια νέα βάση ενεργών ρηγμάτων με βάση γεωμορφολογικά χαρακτηριστικά του </a:t>
            </a:r>
            <a:r>
              <a:rPr lang="el-GR" sz="1200" dirty="0" err="1">
                <a:effectLst/>
                <a:latin typeface="Century Gothic" panose="020B0502020202020204" pitchFamily="34" charset="0"/>
                <a:ea typeface="Calibri" panose="020F0502020204030204" pitchFamily="34" charset="0"/>
                <a:cs typeface="Arial" panose="020B0604020202020204" pitchFamily="34" charset="0"/>
              </a:rPr>
              <a:t>αναγλύφου</a:t>
            </a:r>
            <a:r>
              <a:rPr lang="el-GR" sz="1200" dirty="0">
                <a:effectLst/>
                <a:latin typeface="Century Gothic" panose="020B0502020202020204" pitchFamily="34" charset="0"/>
                <a:ea typeface="Calibri" panose="020F0502020204030204" pitchFamily="34" charset="0"/>
                <a:cs typeface="Arial" panose="020B0604020202020204" pitchFamily="34" charset="0"/>
              </a:rPr>
              <a:t>, σε κλίμακα 1:25000 και πάνω στο λεπτομερές υπόβαθρο του Κτηματολογίου, η </a:t>
            </a:r>
            <a:r>
              <a:rPr lang="el-GR" sz="1200" b="1" i="1" dirty="0">
                <a:effectLst/>
                <a:latin typeface="Century Gothic" panose="020B0502020202020204" pitchFamily="34" charset="0"/>
                <a:ea typeface="Calibri" panose="020F0502020204030204" pitchFamily="34" charset="0"/>
                <a:cs typeface="Arial" panose="020B0604020202020204" pitchFamily="34" charset="0"/>
              </a:rPr>
              <a:t>βάση </a:t>
            </a:r>
            <a:r>
              <a:rPr lang="en-US" sz="1200" b="1" i="1" dirty="0">
                <a:effectLst/>
                <a:latin typeface="Century Gothic" panose="020B0502020202020204" pitchFamily="34" charset="0"/>
                <a:ea typeface="Calibri" panose="020F0502020204030204" pitchFamily="34" charset="0"/>
                <a:cs typeface="Arial" panose="020B0604020202020204" pitchFamily="34" charset="0"/>
              </a:rPr>
              <a:t>AFG</a:t>
            </a:r>
            <a:r>
              <a:rPr lang="el-GR" sz="1200" dirty="0">
                <a:effectLst/>
                <a:latin typeface="Century Gothic" panose="020B0502020202020204" pitchFamily="34" charset="0"/>
                <a:ea typeface="Calibri" panose="020F0502020204030204" pitchFamily="34" charset="0"/>
                <a:cs typeface="Arial" panose="020B0604020202020204" pitchFamily="34" charset="0"/>
              </a:rPr>
              <a:t> (</a:t>
            </a:r>
            <a:r>
              <a:rPr lang="en-US" sz="1200" dirty="0">
                <a:effectLst/>
                <a:latin typeface="Century Gothic" panose="020B0502020202020204" pitchFamily="34" charset="0"/>
                <a:ea typeface="Calibri" panose="020F0502020204030204" pitchFamily="34" charset="0"/>
                <a:cs typeface="Arial" panose="020B0604020202020204" pitchFamily="34" charset="0"/>
              </a:rPr>
              <a:t>Active Faults of Greece</a:t>
            </a:r>
            <a:r>
              <a:rPr lang="el-GR" sz="1200" dirty="0">
                <a:effectLst/>
                <a:latin typeface="Century Gothic" panose="020B0502020202020204" pitchFamily="34" charset="0"/>
                <a:ea typeface="Calibri" panose="020F0502020204030204" pitchFamily="34" charset="0"/>
                <a:cs typeface="Arial" panose="020B0604020202020204" pitchFamily="34" charset="0"/>
              </a:rPr>
              <a:t>; </a:t>
            </a:r>
            <a:r>
              <a:rPr lang="en-US" sz="1200" dirty="0">
                <a:effectLst/>
                <a:latin typeface="Century Gothic" panose="020B0502020202020204" pitchFamily="34" charset="0"/>
                <a:ea typeface="Calibri" panose="020F0502020204030204" pitchFamily="34" charset="0"/>
                <a:cs typeface="Arial" panose="020B0604020202020204" pitchFamily="34" charset="0"/>
              </a:rPr>
              <a:t>Begg et al</a:t>
            </a:r>
            <a:r>
              <a:rPr lang="el-GR" sz="1200" dirty="0">
                <a:effectLst/>
                <a:latin typeface="Century Gothic" panose="020B0502020202020204" pitchFamily="34" charset="0"/>
                <a:ea typeface="Calibri" panose="020F0502020204030204" pitchFamily="34" charset="0"/>
                <a:cs typeface="Arial" panose="020B0604020202020204" pitchFamily="34" charset="0"/>
              </a:rPr>
              <a:t>., 2025) οπότε μπορούν να συμπεριλαμβάνονται και ρήγματα αυτής της βάσης δεδομένων σε μια μελέτη. Επίσης στοιχεία μπορούν να συμπεριληφθούν και από τους </a:t>
            </a:r>
            <a:r>
              <a:rPr lang="el-GR" sz="1200" dirty="0" err="1">
                <a:effectLst/>
                <a:latin typeface="Century Gothic" panose="020B0502020202020204" pitchFamily="34" charset="0"/>
                <a:ea typeface="Calibri" panose="020F0502020204030204" pitchFamily="34" charset="0"/>
                <a:cs typeface="Arial" panose="020B0604020202020204" pitchFamily="34" charset="0"/>
              </a:rPr>
              <a:t>Νεοτεκτονικούς</a:t>
            </a:r>
            <a:r>
              <a:rPr lang="el-GR" sz="1200" dirty="0">
                <a:effectLst/>
                <a:latin typeface="Century Gothic" panose="020B0502020202020204" pitchFamily="34" charset="0"/>
                <a:ea typeface="Calibri" panose="020F0502020204030204" pitchFamily="34" charset="0"/>
                <a:cs typeface="Arial" panose="020B0604020202020204" pitchFamily="34" charset="0"/>
              </a:rPr>
              <a:t> χάρτες. </a:t>
            </a:r>
            <a:endParaRPr lang="en-US" dirty="0"/>
          </a:p>
        </p:txBody>
      </p:sp>
      <p:pic>
        <p:nvPicPr>
          <p:cNvPr id="5" name="Picture 4">
            <a:extLst>
              <a:ext uri="{FF2B5EF4-FFF2-40B4-BE49-F238E27FC236}">
                <a16:creationId xmlns:a16="http://schemas.microsoft.com/office/drawing/2014/main" id="{FBA5FC8C-A41C-AA76-034B-FE58B6B6A7DE}"/>
              </a:ext>
            </a:extLst>
          </p:cNvPr>
          <p:cNvPicPr>
            <a:picLocks noChangeAspect="1"/>
          </p:cNvPicPr>
          <p:nvPr/>
        </p:nvPicPr>
        <p:blipFill>
          <a:blip r:embed="rId2"/>
          <a:stretch>
            <a:fillRect/>
          </a:stretch>
        </p:blipFill>
        <p:spPr>
          <a:xfrm>
            <a:off x="6726225" y="539932"/>
            <a:ext cx="5465775" cy="5471416"/>
          </a:xfrm>
          <a:prstGeom prst="rect">
            <a:avLst/>
          </a:prstGeom>
        </p:spPr>
      </p:pic>
      <p:pic>
        <p:nvPicPr>
          <p:cNvPr id="7" name="Picture 6">
            <a:extLst>
              <a:ext uri="{FF2B5EF4-FFF2-40B4-BE49-F238E27FC236}">
                <a16:creationId xmlns:a16="http://schemas.microsoft.com/office/drawing/2014/main" id="{8BFEE497-0F09-CC71-5EB5-3B44DB633BDB}"/>
              </a:ext>
            </a:extLst>
          </p:cNvPr>
          <p:cNvPicPr>
            <a:picLocks noChangeAspect="1"/>
          </p:cNvPicPr>
          <p:nvPr/>
        </p:nvPicPr>
        <p:blipFill>
          <a:blip r:embed="rId3"/>
          <a:stretch>
            <a:fillRect/>
          </a:stretch>
        </p:blipFill>
        <p:spPr>
          <a:xfrm>
            <a:off x="624163" y="2198380"/>
            <a:ext cx="5036410" cy="3812968"/>
          </a:xfrm>
          <a:prstGeom prst="rect">
            <a:avLst/>
          </a:prstGeom>
        </p:spPr>
      </p:pic>
      <p:sp>
        <p:nvSpPr>
          <p:cNvPr id="9" name="TextBox 8">
            <a:extLst>
              <a:ext uri="{FF2B5EF4-FFF2-40B4-BE49-F238E27FC236}">
                <a16:creationId xmlns:a16="http://schemas.microsoft.com/office/drawing/2014/main" id="{C7FC6C16-7680-7541-FFA8-592C2A0BD796}"/>
              </a:ext>
            </a:extLst>
          </p:cNvPr>
          <p:cNvSpPr txBox="1"/>
          <p:nvPr/>
        </p:nvSpPr>
        <p:spPr>
          <a:xfrm>
            <a:off x="452846" y="6130723"/>
            <a:ext cx="5036410" cy="430887"/>
          </a:xfrm>
          <a:prstGeom prst="rect">
            <a:avLst/>
          </a:prstGeom>
          <a:noFill/>
        </p:spPr>
        <p:txBody>
          <a:bodyPr wrap="square">
            <a:spAutoFit/>
          </a:bodyPr>
          <a:lstStyle/>
          <a:p>
            <a:pPr marL="0" marR="16510" algn="just">
              <a:spcAft>
                <a:spcPts val="600"/>
              </a:spcAft>
              <a:buNone/>
            </a:pPr>
            <a:r>
              <a:rPr lang="el-GR" sz="1100" b="1" dirty="0">
                <a:effectLst/>
                <a:latin typeface="Century Gothic" panose="020B0502020202020204" pitchFamily="34" charset="0"/>
                <a:ea typeface="Times New Roman" panose="02020603050405020304" pitchFamily="18" charset="0"/>
                <a:cs typeface="Calibri" panose="020F0502020204030204" pitchFamily="34" charset="0"/>
              </a:rPr>
              <a:t>Ρήγματα στην ευρύτερη περιοχή και σε ακτίνα 50 </a:t>
            </a:r>
            <a:r>
              <a:rPr lang="en-US" sz="1100" b="1" dirty="0">
                <a:effectLst/>
                <a:latin typeface="Century Gothic" panose="020B0502020202020204" pitchFamily="34" charset="0"/>
                <a:ea typeface="Times New Roman" panose="02020603050405020304" pitchFamily="18" charset="0"/>
                <a:cs typeface="Calibri" panose="020F0502020204030204" pitchFamily="34" charset="0"/>
              </a:rPr>
              <a:t>km </a:t>
            </a:r>
            <a:r>
              <a:rPr lang="el-GR" sz="1100" b="1" dirty="0">
                <a:effectLst/>
                <a:latin typeface="Century Gothic" panose="020B0502020202020204" pitchFamily="34" charset="0"/>
                <a:ea typeface="Times New Roman" panose="02020603050405020304" pitchFamily="18" charset="0"/>
                <a:cs typeface="Calibri" panose="020F0502020204030204" pitchFamily="34" charset="0"/>
              </a:rPr>
              <a:t>από τη θέση μελέτης (ενεργά ρήγματα από </a:t>
            </a:r>
            <a:r>
              <a:rPr lang="el-GR" sz="1100" b="1" dirty="0" err="1">
                <a:effectLst/>
                <a:latin typeface="Century Gothic" panose="020B0502020202020204" pitchFamily="34" charset="0"/>
                <a:ea typeface="Times New Roman" panose="02020603050405020304" pitchFamily="18" charset="0"/>
                <a:cs typeface="Calibri" panose="020F0502020204030204" pitchFamily="34" charset="0"/>
              </a:rPr>
              <a:t>GreDaSS</a:t>
            </a:r>
            <a:r>
              <a:rPr lang="el-GR" sz="1100" b="1" dirty="0">
                <a:effectLst/>
                <a:latin typeface="Century Gothic" panose="020B0502020202020204" pitchFamily="34" charset="0"/>
                <a:ea typeface="Times New Roman" panose="02020603050405020304" pitchFamily="18" charset="0"/>
                <a:cs typeface="Calibri" panose="020F0502020204030204" pitchFamily="34" charset="0"/>
              </a:rPr>
              <a:t> και NOAFAULTS)</a:t>
            </a:r>
            <a:endParaRPr lang="en-US" sz="1100" b="1" dirty="0">
              <a:effectLst/>
              <a:latin typeface="Century Gothic" panose="020B050202020202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78366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2272</Words>
  <Application>Microsoft Office PowerPoint</Application>
  <PresentationFormat>Widescreen</PresentationFormat>
  <Paragraphs>111</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Century Gothic</vt:lpstr>
      <vt:lpstr>Google Sans</vt:lpstr>
      <vt:lpstr>Google Sans Text</vt:lpstr>
      <vt:lpstr>Times New Roman</vt:lpstr>
      <vt:lpstr>Office Theme</vt:lpstr>
      <vt:lpstr>Μελέτες Γεωλογικής Καταλληλότητας (ΜΓΚ)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Sotiris K</dc:creator>
  <cp:lastModifiedBy>Sotiris K</cp:lastModifiedBy>
  <cp:revision>7</cp:revision>
  <dcterms:created xsi:type="dcterms:W3CDTF">2026-05-11T08:03:12Z</dcterms:created>
  <dcterms:modified xsi:type="dcterms:W3CDTF">2026-05-11T14:31:26Z</dcterms:modified>
</cp:coreProperties>
</file>