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85" r:id="rId4"/>
    <p:sldId id="292" r:id="rId5"/>
    <p:sldId id="293" r:id="rId6"/>
    <p:sldId id="294" r:id="rId7"/>
    <p:sldId id="262" r:id="rId8"/>
    <p:sldId id="272" r:id="rId9"/>
    <p:sldId id="286" r:id="rId10"/>
    <p:sldId id="276" r:id="rId11"/>
    <p:sldId id="280" r:id="rId12"/>
    <p:sldId id="281" r:id="rId13"/>
    <p:sldId id="290" r:id="rId14"/>
    <p:sldId id="282" r:id="rId15"/>
    <p:sldId id="283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FCF6-9958-4480-A4E5-E7785B3EF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9ED4-370E-46D4-8CF4-6FB66E90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399C-DA88-46BB-BC34-CD2440660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F78D-CB9F-4FF0-AE48-4E5FF382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86596-98A3-4683-926C-E55E2E127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2EA7-2097-43D9-A30E-8004614F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0790-60A1-4241-ABE4-0AF2EAB3C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FFD26-57D0-411B-B073-6C3629497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2428-ED1D-4054-AB7D-305BA52E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8F24F-8E03-420E-AD7C-65558EC77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3767-7A0D-414F-875E-5C9485C9E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BB444E-C384-494E-8D5F-5880D6EC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424862" cy="936625"/>
          </a:xfrm>
        </p:spPr>
        <p:txBody>
          <a:bodyPr/>
          <a:lstStyle/>
          <a:p>
            <a:pPr eaLnBrk="1" hangingPunct="1"/>
            <a:r>
              <a:rPr lang="el-GR" sz="4000" i="1" u="sng" smtClean="0">
                <a:latin typeface="Calibri" pitchFamily="34" charset="0"/>
              </a:rPr>
              <a:t>Εφαρμογές Οργανικής Πετρογραφίας</a:t>
            </a:r>
            <a:endParaRPr lang="en-US" sz="4000" i="1" u="sng" smtClean="0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424862" cy="44640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dirty="0" smtClean="0">
                <a:latin typeface="Calibri" pitchFamily="34" charset="0"/>
              </a:rPr>
              <a:t>  Συσχέτιση  στρωμάτων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dirty="0" smtClean="0">
                <a:latin typeface="Calibri" pitchFamily="34" charset="0"/>
              </a:rPr>
              <a:t>  Ερμηνεία γεωλογικών δομών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dirty="0" smtClean="0">
                <a:latin typeface="Calibri" pitchFamily="34" charset="0"/>
              </a:rPr>
              <a:t>  Αναπαράσταση </a:t>
            </a:r>
            <a:r>
              <a:rPr lang="el-GR" sz="2400" dirty="0" err="1" smtClean="0">
                <a:latin typeface="Calibri" pitchFamily="34" charset="0"/>
              </a:rPr>
              <a:t>παλαιοπεριβαλλόντων</a:t>
            </a:r>
            <a:r>
              <a:rPr lang="el-GR" sz="2400" dirty="0" smtClean="0">
                <a:latin typeface="Calibri" pitchFamily="34" charset="0"/>
              </a:rPr>
              <a:t> ιζηματογένεσης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dirty="0" smtClean="0">
                <a:latin typeface="Calibri" pitchFamily="34" charset="0"/>
              </a:rPr>
              <a:t>  Γεωθερμική έρευνα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dirty="0" smtClean="0">
                <a:latin typeface="Calibri" pitchFamily="34" charset="0"/>
              </a:rPr>
              <a:t>  Έρευνα για εντοπισμό υδρογονανθράκων</a:t>
            </a:r>
          </a:p>
          <a:p>
            <a:pPr algn="l" eaLnBrk="1" hangingPunct="1">
              <a:lnSpc>
                <a:spcPct val="130000"/>
              </a:lnSpc>
              <a:tabLst>
                <a:tab pos="441325" algn="l"/>
              </a:tabLst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7993062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i="1" u="sng" smtClean="0">
                <a:latin typeface="Calibri" pitchFamily="34" charset="0"/>
              </a:rPr>
              <a:t>Τεχνολογικές εφαρμογές (2)</a:t>
            </a:r>
            <a:endParaRPr lang="en-US" sz="1800" i="1" u="sng" smtClean="0">
              <a:latin typeface="Calibri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771775" y="1428750"/>
            <a:ext cx="41767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Tx/>
              <a:buChar char="•"/>
            </a:pPr>
            <a:r>
              <a:rPr lang="el-GR" sz="2400">
                <a:latin typeface="Calibri" pitchFamily="34" charset="0"/>
              </a:rPr>
              <a:t>Πλινθοποίηση</a:t>
            </a:r>
          </a:p>
          <a:p>
            <a:pPr marL="355600" indent="-355600">
              <a:buFontTx/>
              <a:buChar char="•"/>
            </a:pPr>
            <a:endParaRPr lang="el-GR" sz="2400">
              <a:latin typeface="Calibri" pitchFamily="34" charset="0"/>
            </a:endParaRPr>
          </a:p>
          <a:p>
            <a:pPr marL="355600" indent="-355600">
              <a:buFontTx/>
              <a:buChar char="•"/>
            </a:pPr>
            <a:r>
              <a:rPr lang="el-GR" sz="2400">
                <a:latin typeface="Calibri" pitchFamily="34" charset="0"/>
              </a:rPr>
              <a:t>Εμπλουτισμός</a:t>
            </a:r>
          </a:p>
          <a:p>
            <a:pPr marL="355600" indent="-355600">
              <a:buFontTx/>
              <a:buChar char="•"/>
            </a:pPr>
            <a:endParaRPr lang="el-GR" sz="2400">
              <a:latin typeface="Calibri" pitchFamily="34" charset="0"/>
            </a:endParaRPr>
          </a:p>
          <a:p>
            <a:pPr marL="355600" indent="-355600">
              <a:buFontTx/>
              <a:buChar char="•"/>
            </a:pPr>
            <a:r>
              <a:rPr lang="el-GR" sz="2400">
                <a:latin typeface="Calibri" pitchFamily="34" charset="0"/>
              </a:rPr>
              <a:t>Οπτανθράκωση</a:t>
            </a:r>
          </a:p>
          <a:p>
            <a:pPr marL="355600" indent="-355600">
              <a:buFontTx/>
              <a:buChar char="•"/>
            </a:pPr>
            <a:endParaRPr lang="en-US" sz="2400">
              <a:latin typeface="Calibri" pitchFamily="34" charset="0"/>
            </a:endParaRPr>
          </a:p>
          <a:p>
            <a:pPr marL="355600" indent="-355600">
              <a:buFontTx/>
              <a:buChar char="•"/>
            </a:pPr>
            <a:r>
              <a:rPr lang="el-GR" sz="2400">
                <a:latin typeface="Calibri" pitchFamily="34" charset="0"/>
              </a:rPr>
              <a:t>Εξαερίωση – υγροποίηση</a:t>
            </a:r>
          </a:p>
          <a:p>
            <a:pPr marL="355600" indent="-355600">
              <a:buFontTx/>
              <a:buChar char="•"/>
            </a:pPr>
            <a:endParaRPr lang="el-GR" sz="2400">
              <a:latin typeface="Calibri" pitchFamily="34" charset="0"/>
            </a:endParaRPr>
          </a:p>
          <a:p>
            <a:pPr marL="355600" indent="-355600">
              <a:buFontTx/>
              <a:buChar char="•"/>
            </a:pPr>
            <a:r>
              <a:rPr lang="en-US" sz="2400">
                <a:latin typeface="Calibri" pitchFamily="34" charset="0"/>
              </a:rPr>
              <a:t>Coal-Bed Methane (CBM)</a:t>
            </a:r>
          </a:p>
          <a:p>
            <a:pPr marL="355600" indent="-355600">
              <a:buFontTx/>
              <a:buChar char="•"/>
            </a:pPr>
            <a:endParaRPr lang="en-US" sz="2400">
              <a:latin typeface="Calibri" pitchFamily="34" charset="0"/>
            </a:endParaRPr>
          </a:p>
          <a:p>
            <a:pPr marL="355600" indent="-355600">
              <a:buFontTx/>
              <a:buChar char="•"/>
            </a:pPr>
            <a:r>
              <a:rPr lang="el-GR" sz="2400">
                <a:latin typeface="Calibri" pitchFamily="34" charset="0"/>
              </a:rPr>
              <a:t>Δέσμευση </a:t>
            </a:r>
            <a:r>
              <a:rPr lang="en-US" sz="2400">
                <a:latin typeface="Calibri" pitchFamily="34" charset="0"/>
              </a:rPr>
              <a:t>CO</a:t>
            </a:r>
            <a:r>
              <a:rPr lang="en-US" sz="2400" baseline="-25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424862" cy="936625"/>
          </a:xfrm>
        </p:spPr>
        <p:txBody>
          <a:bodyPr/>
          <a:lstStyle/>
          <a:p>
            <a:pPr eaLnBrk="1" hangingPunct="1"/>
            <a:r>
              <a:rPr lang="el-GR" sz="4000" i="1" u="sng" smtClean="0">
                <a:latin typeface="Calibri" pitchFamily="34" charset="0"/>
              </a:rPr>
              <a:t>Εφαρμογές Οργανικής Πετρογραφίας</a:t>
            </a:r>
            <a:endParaRPr lang="en-US" sz="4000" i="1" u="sng" smtClean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424862" cy="44640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Συσχέτιση  στρωμάτων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Ερμηνεία γεωλογικών δομών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Αναπαράσταση παλαιοπεριβαλλόντων ιζηματογένεσης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Γεωθερμική έρευνα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Έρευνα για εντοπισμό υδρογονανθράκων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Τεχνολογικές εφαρμογές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Περιβαλλοντικές εφαρμογές</a:t>
            </a:r>
          </a:p>
          <a:p>
            <a:pPr algn="l" eaLnBrk="1" hangingPunct="1">
              <a:lnSpc>
                <a:spcPct val="130000"/>
              </a:lnSpc>
              <a:tabLst>
                <a:tab pos="441325" algn="l"/>
              </a:tabLst>
            </a:pPr>
            <a:endParaRPr lang="en-U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625" y="1857375"/>
            <a:ext cx="8072438" cy="3781425"/>
          </a:xfrm>
        </p:spPr>
        <p:txBody>
          <a:bodyPr>
            <a:normAutofit/>
          </a:bodyPr>
          <a:lstStyle/>
          <a:p>
            <a:pPr marL="355600" indent="-355600" algn="just" eaLnBrk="1" hangingPunct="1">
              <a:buFont typeface="Wingdings" pitchFamily="2" charset="2"/>
              <a:buChar char="v"/>
              <a:defRPr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Περιγραφή και ταξινόμηση των στερεών προϊόντων της ατελούς καύσης γαιανθράκων (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chars)</a:t>
            </a:r>
            <a:endParaRPr lang="el-GR" sz="2400" dirty="0" smtClean="0">
              <a:latin typeface="Calibri" pitchFamily="34" charset="0"/>
              <a:cs typeface="Times New Roman" pitchFamily="18" charset="0"/>
            </a:endParaRPr>
          </a:p>
          <a:p>
            <a:pPr marL="355600" indent="-355600" algn="just" eaLnBrk="1" hangingPunct="1">
              <a:buFont typeface="Wingdings" pitchFamily="2" charset="2"/>
              <a:buChar char="v"/>
              <a:defRPr/>
            </a:pPr>
            <a:endParaRPr lang="en-US" sz="2400" dirty="0" smtClean="0">
              <a:latin typeface="Calibri" pitchFamily="34" charset="0"/>
              <a:cs typeface="Times New Roman" pitchFamily="18" charset="0"/>
            </a:endParaRPr>
          </a:p>
          <a:p>
            <a:pPr marL="355600" indent="-355600" algn="just" eaLnBrk="1" hangingPunct="1">
              <a:buFont typeface="Wingdings" pitchFamily="2" charset="2"/>
              <a:buChar char="v"/>
              <a:defRPr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Περιγραφή και ταξινόμηση των συστατικών της ιπτάμενης τέφρας (οργανικά και ανόργανα συστατικά)</a:t>
            </a:r>
          </a:p>
          <a:p>
            <a:pPr marL="355600" indent="-355600" algn="just" eaLnBrk="1" hangingPunct="1">
              <a:buFont typeface="Wingdings" pitchFamily="2" charset="2"/>
              <a:buChar char="v"/>
              <a:defRPr/>
            </a:pPr>
            <a:endParaRPr lang="el-GR" sz="2400" dirty="0" smtClean="0">
              <a:latin typeface="Calibri" pitchFamily="34" charset="0"/>
              <a:cs typeface="Times New Roman" pitchFamily="18" charset="0"/>
            </a:endParaRPr>
          </a:p>
          <a:p>
            <a:pPr marL="355600" indent="-355600" algn="just" eaLnBrk="1" hangingPunct="1">
              <a:buFont typeface="Wingdings" pitchFamily="2" charset="2"/>
              <a:buChar char="v"/>
              <a:defRPr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Μελέτη της οργανικής ύλης εδαφών και σύγχρονων ιζημάτων-διάκριση μεταξύ φυσικού και ανθρωπογενούς οργανικού υλικού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l-GR" sz="24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404813"/>
            <a:ext cx="8424862" cy="936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i="1" u="sng" dirty="0">
                <a:latin typeface="Calibri" pitchFamily="34" charset="0"/>
                <a:ea typeface="+mj-ea"/>
                <a:cs typeface="+mj-cs"/>
              </a:rPr>
              <a:t>Περιβαλλοντικές εφαρμογές</a:t>
            </a:r>
            <a:endParaRPr lang="en-US" sz="4000" i="1" u="sng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Ορθογώνιο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 </a:t>
            </a:r>
          </a:p>
          <a:p>
            <a:endParaRPr lang="el-GR"/>
          </a:p>
        </p:txBody>
      </p:sp>
      <p:pic>
        <p:nvPicPr>
          <p:cNvPr id="30723" name="Picture 18"/>
          <p:cNvPicPr>
            <a:picLocks noChangeAspect="1" noChangeArrowheads="1"/>
          </p:cNvPicPr>
          <p:nvPr/>
        </p:nvPicPr>
        <p:blipFill>
          <a:blip r:embed="rId2" cstate="print"/>
          <a:srcRect l="6088" r="50000" b="10545"/>
          <a:stretch>
            <a:fillRect/>
          </a:stretch>
        </p:blipFill>
        <p:spPr bwMode="auto">
          <a:xfrm>
            <a:off x="0" y="0"/>
            <a:ext cx="451643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0"/>
            <a:ext cx="4565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788" y="109538"/>
            <a:ext cx="1552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700" y="3484563"/>
            <a:ext cx="45291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" y="5927725"/>
            <a:ext cx="14668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5338" y="3484563"/>
            <a:ext cx="457517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0788" y="3716338"/>
            <a:ext cx="1555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Ορθογώνιο 9"/>
          <p:cNvSpPr/>
          <p:nvPr/>
        </p:nvSpPr>
        <p:spPr>
          <a:xfrm>
            <a:off x="4760913" y="3687763"/>
            <a:ext cx="1106487" cy="246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fly ash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653338" y="2852738"/>
            <a:ext cx="1154112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pet coke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61925" y="144463"/>
            <a:ext cx="881063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coke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4613" y="3687763"/>
            <a:ext cx="1257300" cy="604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oxidized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particle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8448675" y="44450"/>
            <a:ext cx="719138" cy="274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char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4 - Εικόνα" descr="Figure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928938"/>
            <a:ext cx="45545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5 - Εικόνα" descr="F1F2 factor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925" y="1071563"/>
            <a:ext cx="5105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214313" y="1571625"/>
            <a:ext cx="39290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000" dirty="0">
                <a:latin typeface="Calibri" pitchFamily="34" charset="0"/>
                <a:ea typeface="+mj-ea"/>
                <a:cs typeface="Times New Roman" pitchFamily="18" charset="0"/>
              </a:rPr>
              <a:t>Ιζήματα Αλφειού</a:t>
            </a:r>
          </a:p>
        </p:txBody>
      </p:sp>
      <p:sp>
        <p:nvSpPr>
          <p:cNvPr id="28677" name="7 - Τίτλος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 i="1" u="sng" smtClean="0">
                <a:latin typeface="Calibri" pitchFamily="34" charset="0"/>
                <a:cs typeface="Times New Roman" pitchFamily="18" charset="0"/>
              </a:rPr>
              <a:t>Περιβαλλοντικές</a:t>
            </a:r>
            <a:r>
              <a:rPr lang="el-GR" sz="4000" i="1" u="sng" smtClean="0">
                <a:latin typeface="Calibri" pitchFamily="34" charset="0"/>
              </a:rPr>
              <a:t> εφαρμογές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79388" y="642938"/>
            <a:ext cx="66881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</a:pPr>
            <a:r>
              <a:rPr lang="el-GR" sz="2200">
                <a:latin typeface="Calibri" pitchFamily="34" charset="0"/>
              </a:rPr>
              <a:t> Εκτίμηση του βαθμού ρύπανσης εδαφών και ιζημάτων</a:t>
            </a:r>
            <a:endParaRPr lang="en-US" sz="2200">
              <a:latin typeface="Calibri" pitchFamily="34" charset="0"/>
            </a:endParaRPr>
          </a:p>
          <a:p>
            <a:pPr>
              <a:buClr>
                <a:schemeClr val="bg2"/>
              </a:buClr>
            </a:pPr>
            <a:r>
              <a:rPr lang="en-US" sz="2200">
                <a:latin typeface="Calibri" pitchFamily="34" charset="0"/>
              </a:rPr>
              <a:t> </a:t>
            </a:r>
            <a:r>
              <a:rPr lang="el-GR" sz="2200">
                <a:latin typeface="Calibri" pitchFamily="34" charset="0"/>
              </a:rPr>
              <a:t>Συσχέτιση με τον «μαύρο άνθρακα»</a:t>
            </a:r>
            <a:r>
              <a:rPr lang="en-US" sz="2200">
                <a:latin typeface="Calibri" pitchFamily="34" charset="0"/>
              </a:rPr>
              <a:t> (Black Carbon-BC)</a:t>
            </a:r>
          </a:p>
          <a:p>
            <a:pPr>
              <a:buClr>
                <a:schemeClr val="bg2"/>
              </a:buClr>
            </a:pPr>
            <a:r>
              <a:rPr lang="en-US" sz="2200">
                <a:latin typeface="Calibri" pitchFamily="34" charset="0"/>
              </a:rPr>
              <a:t> </a:t>
            </a:r>
            <a:r>
              <a:rPr lang="el-GR" sz="2200">
                <a:latin typeface="Calibri" pitchFamily="34" charset="0"/>
              </a:rPr>
              <a:t>Κατασκευή μοντέλων ρόφησης οργανικών ρυπαντών σε</a:t>
            </a:r>
          </a:p>
          <a:p>
            <a:pPr>
              <a:buClr>
                <a:schemeClr val="bg2"/>
              </a:buClr>
            </a:pPr>
            <a:r>
              <a:rPr lang="el-GR" sz="2200">
                <a:latin typeface="Calibri" pitchFamily="34" charset="0"/>
              </a:rPr>
              <a:t> φυσικά ή τεχνητά υλικά-σχεδιασμός μέτρων</a:t>
            </a:r>
          </a:p>
          <a:p>
            <a:pPr>
              <a:buClr>
                <a:schemeClr val="bg2"/>
              </a:buClr>
            </a:pPr>
            <a:r>
              <a:rPr lang="el-GR" sz="2200">
                <a:latin typeface="Calibri" pitchFamily="34" charset="0"/>
              </a:rPr>
              <a:t> απορρύπανσης επιβαρυμένων περιοχών</a:t>
            </a:r>
            <a:endParaRPr lang="en-US" sz="2200">
              <a:latin typeface="Calibri" pitchFamily="34" charset="0"/>
            </a:endParaRPr>
          </a:p>
          <a:p>
            <a:endParaRPr lang="el-GR" sz="2200">
              <a:latin typeface="Calibri" pitchFamily="34" charset="0"/>
            </a:endParaRP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7938" y="6215063"/>
            <a:ext cx="500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 i="1">
                <a:latin typeface="Calibri" pitchFamily="34" charset="0"/>
              </a:rPr>
              <a:t>Πηγή</a:t>
            </a:r>
            <a:r>
              <a:rPr lang="en-US" sz="1400">
                <a:latin typeface="Calibri" pitchFamily="34" charset="0"/>
              </a:rPr>
              <a:t>: Cornelissen et al., 2006, Env. Sci. &amp; Technol., 40, 1197-1203 </a:t>
            </a:r>
            <a:endParaRPr lang="el-GR" sz="1400">
              <a:latin typeface="Calibri" pitchFamily="34" charset="0"/>
            </a:endParaRPr>
          </a:p>
        </p:txBody>
      </p:sp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008313"/>
            <a:ext cx="4787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186113"/>
            <a:ext cx="46069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4714875" y="6435725"/>
            <a:ext cx="430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 i="1">
                <a:latin typeface="Calibri" pitchFamily="34" charset="0"/>
              </a:rPr>
              <a:t>Πηγή</a:t>
            </a:r>
            <a:r>
              <a:rPr lang="en-US" sz="1400">
                <a:latin typeface="Calibri" pitchFamily="34" charset="0"/>
              </a:rPr>
              <a:t>: Kalaitzidis et al., 2006, Int. J. Coal Geol., 68, 30-38 </a:t>
            </a:r>
            <a:endParaRPr lang="el-GR" sz="14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04813"/>
            <a:ext cx="7993062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i="1" u="sng" smtClean="0">
                <a:latin typeface="Calibri" pitchFamily="34" charset="0"/>
              </a:rPr>
              <a:t>Ανακεφαλαίωση</a:t>
            </a:r>
            <a:endParaRPr lang="en-US" sz="1800" i="1" u="sng" smtClean="0">
              <a:latin typeface="Calibri" pitchFamily="34" charset="0"/>
            </a:endParaRPr>
          </a:p>
        </p:txBody>
      </p:sp>
      <p:graphicFrame>
        <p:nvGraphicFramePr>
          <p:cNvPr id="24292" name="Group 740"/>
          <p:cNvGraphicFramePr>
            <a:graphicFrameLocks noGrp="1"/>
          </p:cNvGraphicFramePr>
          <p:nvPr/>
        </p:nvGraphicFramePr>
        <p:xfrm>
          <a:off x="107950" y="1052513"/>
          <a:ext cx="8952736" cy="5730240"/>
        </p:xfrm>
        <a:graphic>
          <a:graphicData uri="http://schemas.openxmlformats.org/drawingml/2006/table">
            <a:tbl>
              <a:tblPr/>
              <a:tblGrid>
                <a:gridCol w="3024336"/>
                <a:gridCol w="1185680"/>
                <a:gridCol w="1185680"/>
                <a:gridCol w="1185680"/>
                <a:gridCol w="1185680"/>
                <a:gridCol w="118568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Εφαρμογές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Maceral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Μικρολιθότυποι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Λιθότυ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ποι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Ορυκτά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Συσχετισμός γεωτρήσεων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Εξόρυξη-εμπλουτισμός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Πλινθοποίηση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Οπτανθράκωση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Εξαερίωση – υγροποίηση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Παλαιογεωγραφία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Τεκτονική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Γεωθερμική έρευνα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Έρευνα υδρογονανθράκων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Γεωαρχαιολογία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Περιβάλλον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353425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i="1" u="sng" smtClean="0">
                <a:latin typeface="Calibri" pitchFamily="34" charset="0"/>
              </a:rPr>
              <a:t>Αναζήτηση κοιτασμάτων υδρογονανθράκων</a:t>
            </a:r>
            <a:endParaRPr lang="en-US" sz="1800" i="1" u="sng" smtClean="0">
              <a:latin typeface="Calibri" pitchFamily="34" charset="0"/>
            </a:endParaRPr>
          </a:p>
        </p:txBody>
      </p:sp>
      <p:pic>
        <p:nvPicPr>
          <p:cNvPr id="19459" name="Picture 3" descr="img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17600"/>
            <a:ext cx="70564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- Εικόνα" descr="kerogen typ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66750"/>
            <a:ext cx="792956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 l="51614" t="27869" b="51215"/>
          <a:stretch>
            <a:fillRect/>
          </a:stretch>
        </p:blipFill>
        <p:spPr>
          <a:xfrm>
            <a:off x="0" y="0"/>
            <a:ext cx="9144000" cy="3141663"/>
          </a:xfrm>
          <a:noFill/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 l="51250" t="53001" b="25209"/>
          <a:stretch>
            <a:fillRect/>
          </a:stretch>
        </p:blipFill>
        <p:spPr bwMode="auto">
          <a:xfrm>
            <a:off x="0" y="3368675"/>
            <a:ext cx="91567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34010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64" y="0"/>
            <a:ext cx="4446565" cy="3348000"/>
          </a:xfrm>
        </p:spPr>
      </p:pic>
      <p:pic>
        <p:nvPicPr>
          <p:cNvPr id="6147" name="Picture 3" descr="F:\Kimon\Papoulis\S-8\15_62_1160619_010_ov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37" y="3447696"/>
            <a:ext cx="454202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Kimon\Papoulis\S-8\15_62_1160619_011_ov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" y="3429000"/>
            <a:ext cx="455398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Τίτλος 1"/>
          <p:cNvSpPr txBox="1">
            <a:spLocks/>
          </p:cNvSpPr>
          <p:nvPr/>
        </p:nvSpPr>
        <p:spPr>
          <a:xfrm>
            <a:off x="3347864" y="3140968"/>
            <a:ext cx="2376264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/>
              <a:t>Πελοπόννησος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621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907704" y="5877272"/>
            <a:ext cx="5328592" cy="858019"/>
          </a:xfrm>
        </p:spPr>
        <p:txBody>
          <a:bodyPr>
            <a:normAutofit/>
          </a:bodyPr>
          <a:lstStyle/>
          <a:p>
            <a:pPr algn="ctr"/>
            <a:r>
              <a:rPr lang="el-GR" sz="2000" b="0" cap="none" dirty="0" err="1" smtClean="0"/>
              <a:t>Βιτουμενιούχος</a:t>
            </a:r>
            <a:r>
              <a:rPr lang="el-GR" sz="2000" b="0" cap="none" dirty="0" smtClean="0"/>
              <a:t> </a:t>
            </a:r>
            <a:r>
              <a:rPr lang="el-GR" sz="2000" b="0" cap="none" dirty="0" err="1" smtClean="0"/>
              <a:t>σχίστης</a:t>
            </a:r>
            <a:r>
              <a:rPr lang="el-GR" sz="2000" b="0" cap="none" dirty="0" smtClean="0"/>
              <a:t> στο </a:t>
            </a:r>
            <a:r>
              <a:rPr lang="en-US" sz="2000" b="0" cap="none" dirty="0" err="1" smtClean="0"/>
              <a:t>Sultani</a:t>
            </a:r>
            <a:r>
              <a:rPr lang="en-US" sz="2000" b="0" cap="none" dirty="0" smtClean="0"/>
              <a:t>, </a:t>
            </a:r>
            <a:r>
              <a:rPr lang="el-GR" sz="2000" b="0" cap="none" dirty="0" smtClean="0"/>
              <a:t>Ιορδανία </a:t>
            </a:r>
            <a:r>
              <a:rPr lang="en-US" sz="2000" b="0" cap="none" dirty="0" smtClean="0"/>
              <a:t>(</a:t>
            </a:r>
            <a:r>
              <a:rPr lang="en-US" sz="2000" b="0" cap="none" dirty="0" err="1" smtClean="0"/>
              <a:t>Fo</a:t>
            </a:r>
            <a:r>
              <a:rPr lang="el-GR" sz="2000" b="0" cap="none" dirty="0" smtClean="0"/>
              <a:t>: </a:t>
            </a:r>
            <a:r>
              <a:rPr lang="el-GR" sz="2000" b="0" cap="none" dirty="0" err="1" smtClean="0"/>
              <a:t>τρηματοφόρο</a:t>
            </a:r>
            <a:r>
              <a:rPr lang="el-GR" sz="2000" b="0" cap="none" dirty="0" smtClean="0"/>
              <a:t>,</a:t>
            </a:r>
            <a:r>
              <a:rPr lang="en-US" sz="2000" b="0" cap="none" dirty="0" smtClean="0"/>
              <a:t> </a:t>
            </a:r>
            <a:r>
              <a:rPr lang="en-US" sz="2000" b="0" cap="none" dirty="0" err="1" smtClean="0"/>
              <a:t>MgB</a:t>
            </a:r>
            <a:r>
              <a:rPr lang="el-GR" sz="2000" b="0" cap="none" dirty="0" smtClean="0"/>
              <a:t>: </a:t>
            </a:r>
            <a:r>
              <a:rPr lang="en-US" sz="2000" b="0" cap="none" dirty="0" err="1" smtClean="0"/>
              <a:t>migrabitumen</a:t>
            </a:r>
            <a:r>
              <a:rPr lang="en-US" sz="2000" b="0" cap="none" dirty="0" smtClean="0"/>
              <a:t>)</a:t>
            </a:r>
            <a:endParaRPr lang="el-GR" sz="2000" b="0" cap="none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38"/>
            <a:ext cx="4591050" cy="3455987"/>
          </a:xfrm>
        </p:spPr>
      </p:pic>
      <p:pic>
        <p:nvPicPr>
          <p:cNvPr id="2050" name="Picture 2" descr="F:\Sultanijör Jordan\15_62_1160527_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56" y="2204864"/>
            <a:ext cx="45903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ύγραμμο βέλος σύνδεσης 7"/>
          <p:cNvCxnSpPr/>
          <p:nvPr/>
        </p:nvCxnSpPr>
        <p:spPr>
          <a:xfrm flipH="1">
            <a:off x="2627784" y="3106680"/>
            <a:ext cx="288032" cy="6103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36536" y="2798903"/>
            <a:ext cx="35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Fo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952792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MgB</a:t>
            </a:r>
            <a:endParaRPr lang="el-GR" sz="1400" dirty="0">
              <a:solidFill>
                <a:schemeClr val="bg1"/>
              </a:solidFill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>
            <a:off x="2086984" y="3260569"/>
            <a:ext cx="396784" cy="10325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424862" cy="936625"/>
          </a:xfrm>
        </p:spPr>
        <p:txBody>
          <a:bodyPr/>
          <a:lstStyle/>
          <a:p>
            <a:pPr eaLnBrk="1" hangingPunct="1"/>
            <a:r>
              <a:rPr lang="el-GR" sz="4000" i="1" u="sng" smtClean="0">
                <a:latin typeface="Calibri" pitchFamily="34" charset="0"/>
              </a:rPr>
              <a:t>Εφαρμογές Οργανικής Πετρογραφίας</a:t>
            </a:r>
            <a:endParaRPr lang="en-US" sz="4000" i="1" u="sng" smtClean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989138"/>
            <a:ext cx="8424862" cy="4319587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Συσχέτιση  στρωμάτων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Ερμηνεία  γεωλογικών  δομών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Αναπαράσταση  παλαιοπεριβαλλόντων  ιζηματογένεσης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Γεωθερμική  έρευνα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Έρευνα  για  εντοπισμό  υδρογονανθράκων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  <a:tabLst>
                <a:tab pos="441325" algn="l"/>
              </a:tabLst>
            </a:pPr>
            <a:r>
              <a:rPr lang="el-GR" sz="2400" smtClean="0">
                <a:latin typeface="Calibri" pitchFamily="34" charset="0"/>
              </a:rPr>
              <a:t>  Τεχνολογικές  εφαρμογές</a:t>
            </a:r>
            <a:endParaRPr lang="en-U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7993062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i="1" u="sng" smtClean="0">
                <a:latin typeface="Calibri" pitchFamily="34" charset="0"/>
              </a:rPr>
              <a:t>Μίξη γαιανθράκων</a:t>
            </a:r>
            <a:endParaRPr lang="en-US" sz="1800" i="1" u="sng" smtClean="0">
              <a:latin typeface="Calibri" pitchFamily="34" charset="0"/>
            </a:endParaRPr>
          </a:p>
        </p:txBody>
      </p:sp>
      <p:pic>
        <p:nvPicPr>
          <p:cNvPr id="23555" name="Picture 4" descr="img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830263" y="981075"/>
            <a:ext cx="7278687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395288" y="4537075"/>
            <a:ext cx="8686800" cy="2205038"/>
          </a:xfrm>
        </p:spPr>
        <p:txBody>
          <a:bodyPr/>
          <a:lstStyle/>
          <a:p>
            <a:pPr algn="l"/>
            <a:r>
              <a:rPr lang="el-GR" sz="1800" smtClean="0"/>
              <a:t>Όπου:</a:t>
            </a:r>
            <a:br>
              <a:rPr lang="el-GR" sz="1800" smtClean="0"/>
            </a:br>
            <a:r>
              <a:rPr lang="el-GR" sz="1800" smtClean="0"/>
              <a:t>Λ</a:t>
            </a:r>
            <a:r>
              <a:rPr lang="en-GB" sz="1800" smtClean="0"/>
              <a:t>-1: </a:t>
            </a:r>
            <a:r>
              <a:rPr lang="el-GR" sz="1800" smtClean="0"/>
              <a:t>λιγνίτης</a:t>
            </a:r>
            <a:r>
              <a:rPr lang="en-GB" sz="1800" smtClean="0"/>
              <a:t> (</a:t>
            </a:r>
            <a:r>
              <a:rPr lang="el-GR" sz="1800" smtClean="0"/>
              <a:t>στα όρια</a:t>
            </a:r>
            <a:r>
              <a:rPr lang="en-GB" sz="1800" smtClean="0"/>
              <a:t> Weich- </a:t>
            </a:r>
            <a:r>
              <a:rPr lang="el-GR" sz="1800" smtClean="0"/>
              <a:t>και</a:t>
            </a:r>
            <a:r>
              <a:rPr lang="en-GB" sz="1800" smtClean="0"/>
              <a:t> Mattbraunkohle, lignite) </a:t>
            </a:r>
            <a:r>
              <a:rPr lang="el-GR" sz="1800" smtClean="0"/>
              <a:t>με</a:t>
            </a:r>
            <a:r>
              <a:rPr lang="en-GB" sz="1800" smtClean="0"/>
              <a:t> 0,35-0,37% Rr</a:t>
            </a:r>
            <a:r>
              <a:rPr lang="en-GB" sz="1800" baseline="-25000" smtClean="0"/>
              <a:t>oil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l-GR" sz="1800" smtClean="0"/>
              <a:t>Λ</a:t>
            </a:r>
            <a:r>
              <a:rPr lang="en-GB" sz="1800" smtClean="0"/>
              <a:t>-2: </a:t>
            </a:r>
            <a:r>
              <a:rPr lang="el-GR" sz="1800" smtClean="0"/>
              <a:t>λιγνίτης</a:t>
            </a:r>
            <a:r>
              <a:rPr lang="en-GB" sz="1800" smtClean="0"/>
              <a:t> (Weichbraunkohle, lignite) </a:t>
            </a:r>
            <a:r>
              <a:rPr lang="el-GR" sz="1800" smtClean="0"/>
              <a:t>με</a:t>
            </a:r>
            <a:r>
              <a:rPr lang="en-GB" sz="1800" smtClean="0"/>
              <a:t> 0,27% Rr</a:t>
            </a:r>
            <a:r>
              <a:rPr lang="en-GB" sz="1800" baseline="-25000" smtClean="0"/>
              <a:t>oil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l-GR" sz="1800" smtClean="0"/>
              <a:t>Λ</a:t>
            </a:r>
            <a:r>
              <a:rPr lang="en-US" sz="1800" smtClean="0"/>
              <a:t>-3: </a:t>
            </a:r>
            <a:r>
              <a:rPr lang="el-GR" sz="1800" smtClean="0"/>
              <a:t>λιγνίτης</a:t>
            </a:r>
            <a:r>
              <a:rPr lang="en-US" sz="1800" smtClean="0"/>
              <a:t> (</a:t>
            </a:r>
            <a:r>
              <a:rPr lang="en-GB" sz="1800" smtClean="0"/>
              <a:t>Glanzbraunkohle, sub-bituminous coal A) </a:t>
            </a:r>
            <a:r>
              <a:rPr lang="el-GR" sz="1800" smtClean="0"/>
              <a:t>με</a:t>
            </a:r>
            <a:r>
              <a:rPr lang="en-US" sz="1800" smtClean="0"/>
              <a:t> 0,</a:t>
            </a:r>
            <a:r>
              <a:rPr lang="en-GB" sz="1800" smtClean="0"/>
              <a:t>50</a:t>
            </a:r>
            <a:r>
              <a:rPr lang="en-US" sz="1800" smtClean="0"/>
              <a:t>%</a:t>
            </a:r>
            <a:r>
              <a:rPr lang="en-GB" sz="1800" smtClean="0"/>
              <a:t> Rr</a:t>
            </a:r>
            <a:r>
              <a:rPr lang="en-GB" sz="1800" baseline="-25000" smtClean="0"/>
              <a:t>oil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l-GR" sz="1800" smtClean="0"/>
              <a:t>Λ</a:t>
            </a:r>
            <a:r>
              <a:rPr lang="en-US" sz="1800" smtClean="0"/>
              <a:t>-4: </a:t>
            </a:r>
            <a:r>
              <a:rPr lang="el-GR" sz="1800" smtClean="0"/>
              <a:t>λιθάνθρακας</a:t>
            </a:r>
            <a:r>
              <a:rPr lang="en-US" sz="1800" smtClean="0"/>
              <a:t> (</a:t>
            </a:r>
            <a:r>
              <a:rPr lang="en-GB" sz="1800" smtClean="0"/>
              <a:t>Gaskohle</a:t>
            </a:r>
            <a:r>
              <a:rPr lang="en-US" sz="1800" smtClean="0"/>
              <a:t>, medium-volatile bituminous coal) </a:t>
            </a:r>
            <a:r>
              <a:rPr lang="el-GR" sz="1800" smtClean="0"/>
              <a:t>με</a:t>
            </a:r>
            <a:r>
              <a:rPr lang="en-US" sz="1800" smtClean="0"/>
              <a:t> 1,2</a:t>
            </a:r>
            <a:r>
              <a:rPr lang="en-GB" sz="1800" smtClean="0"/>
              <a:t>0</a:t>
            </a:r>
            <a:r>
              <a:rPr lang="en-US" sz="1800" smtClean="0"/>
              <a:t>%</a:t>
            </a:r>
            <a:r>
              <a:rPr lang="en-GB" sz="1800" smtClean="0"/>
              <a:t> Rr</a:t>
            </a:r>
            <a:r>
              <a:rPr lang="en-GB" sz="1800" baseline="-25000" smtClean="0"/>
              <a:t>oil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l-GR" sz="1800" smtClean="0"/>
              <a:t>Λ</a:t>
            </a:r>
            <a:r>
              <a:rPr lang="en-US" sz="1800" smtClean="0"/>
              <a:t>-5: </a:t>
            </a:r>
            <a:r>
              <a:rPr lang="el-GR" sz="1800" smtClean="0"/>
              <a:t>λιθάνθρακας</a:t>
            </a:r>
            <a:r>
              <a:rPr lang="en-US" sz="1800" smtClean="0"/>
              <a:t> (</a:t>
            </a:r>
            <a:r>
              <a:rPr lang="en-GB" sz="1800" smtClean="0"/>
              <a:t>Fettkohle, </a:t>
            </a:r>
            <a:r>
              <a:rPr lang="en-US" sz="1800" smtClean="0"/>
              <a:t>medium-</a:t>
            </a:r>
            <a:r>
              <a:rPr lang="en-GB" sz="1800" smtClean="0"/>
              <a:t>/low</a:t>
            </a:r>
            <a:r>
              <a:rPr lang="en-US" sz="1800" smtClean="0"/>
              <a:t>-volatile bituminous coal) </a:t>
            </a:r>
            <a:r>
              <a:rPr lang="el-GR" sz="1800" smtClean="0"/>
              <a:t>με</a:t>
            </a:r>
            <a:r>
              <a:rPr lang="en-US" sz="1800" smtClean="0"/>
              <a:t> 1,5</a:t>
            </a:r>
            <a:r>
              <a:rPr lang="en-GB" sz="1800" smtClean="0"/>
              <a:t>0</a:t>
            </a:r>
            <a:r>
              <a:rPr lang="en-US" sz="1800" smtClean="0"/>
              <a:t>%</a:t>
            </a:r>
            <a:r>
              <a:rPr lang="en-GB" sz="1800" smtClean="0"/>
              <a:t> Rr</a:t>
            </a:r>
            <a:r>
              <a:rPr lang="en-GB" sz="1800" baseline="-25000" smtClean="0"/>
              <a:t>oil</a:t>
            </a:r>
            <a:endParaRPr lang="el-GR" smtClean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388" y="260350"/>
          <a:ext cx="8785225" cy="3800478"/>
        </p:xfrm>
        <a:graphic>
          <a:graphicData uri="http://schemas.openxmlformats.org/drawingml/2006/table">
            <a:tbl>
              <a:tblPr/>
              <a:tblGrid>
                <a:gridCol w="1584325"/>
                <a:gridCol w="1200150"/>
                <a:gridCol w="1200150"/>
                <a:gridCol w="1200150"/>
                <a:gridCol w="1200150"/>
                <a:gridCol w="1200150"/>
                <a:gridCol w="120015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Κ-Λ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Λ-1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Λ-2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Λ-3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Λ-4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Λ-5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Μίγμα γαιανθράκων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330</Words>
  <Application>Microsoft Office PowerPoint</Application>
  <PresentationFormat>Προβολή στην οθόνη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Default Design</vt:lpstr>
      <vt:lpstr>Εφαρμογές Οργανικής Πετρογραφίας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Βιτουμενιούχος σχίστης στο Sultani, Ιορδανία (Fo: τρηματοφόρο, MgB: migrabitumen)</vt:lpstr>
      <vt:lpstr>Εφαρμογές Οργανικής Πετρογραφίας</vt:lpstr>
      <vt:lpstr>Παρουσίαση του PowerPoint</vt:lpstr>
      <vt:lpstr>Όπου: Λ-1: λιγνίτης (στα όρια Weich- και Mattbraunkohle, lignite) με 0,35-0,37% Rroil Λ-2: λιγνίτης (Weichbraunkohle, lignite) με 0,27% Rroil Λ-3: λιγνίτης (Glanzbraunkohle, sub-bituminous coal A) με 0,50% Rroil Λ-4: λιθάνθρακας (Gaskohle, medium-volatile bituminous coal) με 1,20% Rroil Λ-5: λιθάνθρακας (Fettkohle, medium-/low-volatile bituminous coal) με 1,50% Rroil</vt:lpstr>
      <vt:lpstr>Παρουσίαση του PowerPoint</vt:lpstr>
      <vt:lpstr>Εφαρμογές Οργανικής Πετρογραφίας</vt:lpstr>
      <vt:lpstr>Παρουσίαση του PowerPoint</vt:lpstr>
      <vt:lpstr>Παρουσίαση του PowerPoint</vt:lpstr>
      <vt:lpstr>Περιβαλλοντικές εφαρμογές</vt:lpstr>
      <vt:lpstr>Παρουσίαση του PowerPoint</vt:lpstr>
      <vt:lpstr>Παρουσίαση του PowerPoint</vt:lpstr>
    </vt:vector>
  </TitlesOfParts>
  <Company>University of Patras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Εφαρμογές</dc:title>
  <dc:creator>Kimon Christanis</dc:creator>
  <cp:lastModifiedBy>pilot</cp:lastModifiedBy>
  <cp:revision>57</cp:revision>
  <dcterms:created xsi:type="dcterms:W3CDTF">2009-11-01T20:47:34Z</dcterms:created>
  <dcterms:modified xsi:type="dcterms:W3CDTF">2018-05-13T07:58:04Z</dcterms:modified>
</cp:coreProperties>
</file>