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79" r:id="rId5"/>
    <p:sldId id="258" r:id="rId6"/>
    <p:sldId id="259" r:id="rId7"/>
    <p:sldId id="260" r:id="rId8"/>
    <p:sldId id="261" r:id="rId9"/>
    <p:sldId id="280" r:id="rId10"/>
    <p:sldId id="278" r:id="rId11"/>
    <p:sldId id="262" r:id="rId12"/>
    <p:sldId id="263" r:id="rId13"/>
    <p:sldId id="264" r:id="rId14"/>
    <p:sldId id="265" r:id="rId15"/>
    <p:sldId id="283" r:id="rId16"/>
    <p:sldId id="281" r:id="rId17"/>
    <p:sldId id="266" r:id="rId18"/>
    <p:sldId id="282" r:id="rId19"/>
    <p:sldId id="267" r:id="rId20"/>
    <p:sldId id="268" r:id="rId21"/>
    <p:sldId id="269" r:id="rId22"/>
    <p:sldId id="270" r:id="rId23"/>
    <p:sldId id="284" r:id="rId24"/>
    <p:sldId id="285" r:id="rId25"/>
    <p:sldId id="271" r:id="rId26"/>
    <p:sldId id="286" r:id="rId27"/>
    <p:sldId id="287" r:id="rId28"/>
    <p:sldId id="277" r:id="rId29"/>
    <p:sldId id="288" r:id="rId30"/>
    <p:sldId id="272" r:id="rId31"/>
    <p:sldId id="273" r:id="rId32"/>
    <p:sldId id="274" r:id="rId33"/>
    <p:sldId id="275"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45E3F83-C158-4712-92E2-90A0F0922A81}" type="datetimeFigureOut">
              <a:rPr lang="el-GR" smtClean="0"/>
              <a:pPr/>
              <a:t>26/9/2019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411885-81D1-41CF-94C1-A16D4AF1C12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45E3F83-C158-4712-92E2-90A0F0922A81}" type="datetimeFigureOut">
              <a:rPr lang="el-GR" smtClean="0"/>
              <a:pPr/>
              <a:t>26/9/2019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411885-81D1-41CF-94C1-A16D4AF1C12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45E3F83-C158-4712-92E2-90A0F0922A81}" type="datetimeFigureOut">
              <a:rPr lang="el-GR" smtClean="0"/>
              <a:pPr/>
              <a:t>26/9/2019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411885-81D1-41CF-94C1-A16D4AF1C12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45E3F83-C158-4712-92E2-90A0F0922A81}" type="datetimeFigureOut">
              <a:rPr lang="el-GR" smtClean="0"/>
              <a:pPr/>
              <a:t>26/9/2019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411885-81D1-41CF-94C1-A16D4AF1C12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45E3F83-C158-4712-92E2-90A0F0922A81}" type="datetimeFigureOut">
              <a:rPr lang="el-GR" smtClean="0"/>
              <a:pPr/>
              <a:t>26/9/2019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411885-81D1-41CF-94C1-A16D4AF1C12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45E3F83-C158-4712-92E2-90A0F0922A81}" type="datetimeFigureOut">
              <a:rPr lang="el-GR" smtClean="0"/>
              <a:pPr/>
              <a:t>26/9/2019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2411885-81D1-41CF-94C1-A16D4AF1C12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45E3F83-C158-4712-92E2-90A0F0922A81}" type="datetimeFigureOut">
              <a:rPr lang="el-GR" smtClean="0"/>
              <a:pPr/>
              <a:t>26/9/2019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2411885-81D1-41CF-94C1-A16D4AF1C12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45E3F83-C158-4712-92E2-90A0F0922A81}" type="datetimeFigureOut">
              <a:rPr lang="el-GR" smtClean="0"/>
              <a:pPr/>
              <a:t>26/9/2019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2411885-81D1-41CF-94C1-A16D4AF1C12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45E3F83-C158-4712-92E2-90A0F0922A81}" type="datetimeFigureOut">
              <a:rPr lang="el-GR" smtClean="0"/>
              <a:pPr/>
              <a:t>26/9/2019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2411885-81D1-41CF-94C1-A16D4AF1C12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45E3F83-C158-4712-92E2-90A0F0922A81}" type="datetimeFigureOut">
              <a:rPr lang="el-GR" smtClean="0"/>
              <a:pPr/>
              <a:t>26/9/2019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2411885-81D1-41CF-94C1-A16D4AF1C12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45E3F83-C158-4712-92E2-90A0F0922A81}" type="datetimeFigureOut">
              <a:rPr lang="el-GR" smtClean="0"/>
              <a:pPr/>
              <a:t>26/9/2019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2411885-81D1-41CF-94C1-A16D4AF1C12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E3F83-C158-4712-92E2-90A0F0922A81}" type="datetimeFigureOut">
              <a:rPr lang="el-GR" smtClean="0"/>
              <a:pPr/>
              <a:t>26/9/2019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11885-81D1-41CF-94C1-A16D4AF1C12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package" Target="../embeddings/______________Microsoft_PowerPoint.sldx"/><Relationship Id="rId7" Type="http://schemas.openxmlformats.org/officeDocument/2006/relationships/package" Target="../embeddings/______________Microsoft_PowerPoint2.sld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______________Microsoft_PowerPoint1.sldx"/><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0"/>
            <a:ext cx="7772400" cy="1196752"/>
          </a:xfrm>
        </p:spPr>
        <p:txBody>
          <a:bodyPr>
            <a:normAutofit fontScale="90000"/>
          </a:bodyPr>
          <a:lstStyle/>
          <a:p>
            <a:pPr lvl="0"/>
            <a:r>
              <a:rPr lang="el-GR" b="1" dirty="0" smtClean="0">
                <a:solidFill>
                  <a:srgbClr val="FF0000"/>
                </a:solidFill>
              </a:rPr>
              <a:t>ΤΕΚΤΟΝΙΚΗ</a:t>
            </a:r>
            <a:r>
              <a:rPr lang="el-GR" dirty="0" smtClean="0"/>
              <a:t/>
            </a:r>
            <a:br>
              <a:rPr lang="el-GR" dirty="0" smtClean="0"/>
            </a:br>
            <a:r>
              <a:rPr lang="el-GR" sz="3100" b="1" dirty="0" smtClean="0">
                <a:solidFill>
                  <a:srgbClr val="0070C0"/>
                </a:solidFill>
              </a:rPr>
              <a:t>ΡΗΓΜΑΤΑ - ΔΙΑΚΛΑΣΕΙΣ</a:t>
            </a:r>
            <a:endParaRPr lang="el-GR" sz="3100" dirty="0">
              <a:solidFill>
                <a:srgbClr val="0070C0"/>
              </a:solidFill>
            </a:endParaRPr>
          </a:p>
        </p:txBody>
      </p:sp>
      <p:sp>
        <p:nvSpPr>
          <p:cNvPr id="3" name="2 - Υπότιτλος"/>
          <p:cNvSpPr>
            <a:spLocks noGrp="1"/>
          </p:cNvSpPr>
          <p:nvPr>
            <p:ph type="subTitle" idx="1"/>
          </p:nvPr>
        </p:nvSpPr>
        <p:spPr>
          <a:xfrm>
            <a:off x="0" y="1340768"/>
            <a:ext cx="8964488" cy="5328592"/>
          </a:xfrm>
        </p:spPr>
        <p:txBody>
          <a:bodyPr>
            <a:normAutofit lnSpcReduction="10000"/>
          </a:bodyPr>
          <a:lstStyle/>
          <a:p>
            <a:pPr algn="just"/>
            <a:r>
              <a:rPr lang="el-GR" dirty="0">
                <a:solidFill>
                  <a:schemeClr val="tx1"/>
                </a:solidFill>
              </a:rPr>
              <a:t> Όταν σε ένα στερεό σώμα (γεωλογικό ή φυσικό) επιδράσουν πιέσεις μεταβάλλεται το πρωταρχικό σχήμα του, γεγονός που σημαίνει, αποκτά μια άλλη μορφή. </a:t>
            </a:r>
            <a:endParaRPr lang="en-US" dirty="0" smtClean="0">
              <a:solidFill>
                <a:schemeClr val="tx1"/>
              </a:solidFill>
            </a:endParaRPr>
          </a:p>
          <a:p>
            <a:pPr algn="just"/>
            <a:r>
              <a:rPr lang="el-GR" dirty="0" smtClean="0">
                <a:solidFill>
                  <a:srgbClr val="FF0000"/>
                </a:solidFill>
              </a:rPr>
              <a:t>Μια </a:t>
            </a:r>
            <a:r>
              <a:rPr lang="el-GR" dirty="0">
                <a:solidFill>
                  <a:srgbClr val="FF0000"/>
                </a:solidFill>
              </a:rPr>
              <a:t>τέτοια μεταβολή του αρχικού σχήματος ενός σώματος χαρακτηρίζεται ως παραμόρφωση. </a:t>
            </a:r>
          </a:p>
          <a:p>
            <a:pPr algn="just"/>
            <a:r>
              <a:rPr lang="el-GR" dirty="0">
                <a:solidFill>
                  <a:schemeClr val="tx1"/>
                </a:solidFill>
              </a:rPr>
              <a:t>Οι ρηξιγενείς τεκτονικές δομές, ανάλογα με το μηχανισμό γένεσης τους, διακρίνονται σε δυο μεγάλες κατηγορίες: α) </a:t>
            </a:r>
            <a:r>
              <a:rPr lang="el-GR" b="1" dirty="0">
                <a:solidFill>
                  <a:schemeClr val="tx1"/>
                </a:solidFill>
              </a:rPr>
              <a:t>Ρηξιγενείς δομές θραύσης ή εφελκυσμού. </a:t>
            </a:r>
            <a:r>
              <a:rPr lang="el-GR" dirty="0">
                <a:solidFill>
                  <a:schemeClr val="tx1"/>
                </a:solidFill>
              </a:rPr>
              <a:t>β) </a:t>
            </a:r>
            <a:r>
              <a:rPr lang="el-GR" b="1" dirty="0">
                <a:solidFill>
                  <a:schemeClr val="tx1"/>
                </a:solidFill>
              </a:rPr>
              <a:t>Ρηξιγενείς δομές ολίσθησης ή </a:t>
            </a:r>
            <a:r>
              <a:rPr lang="el-GR" b="1" dirty="0" err="1">
                <a:solidFill>
                  <a:schemeClr val="tx1"/>
                </a:solidFill>
              </a:rPr>
              <a:t>διατμητικές</a:t>
            </a:r>
            <a:r>
              <a:rPr lang="el-GR" b="1" dirty="0">
                <a:solidFill>
                  <a:schemeClr val="tx1"/>
                </a:solidFill>
              </a:rPr>
              <a:t> τεκτονικές δομές.</a:t>
            </a:r>
            <a:endParaRPr lang="el-GR" dirty="0">
              <a:solidFill>
                <a:schemeClr val="tx1"/>
              </a:solidFill>
            </a:endParaRP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25" name="Object 1"/>
          <p:cNvGraphicFramePr>
            <a:graphicFrameLocks noChangeAspect="1"/>
          </p:cNvGraphicFramePr>
          <p:nvPr/>
        </p:nvGraphicFramePr>
        <p:xfrm>
          <a:off x="1763688" y="332656"/>
          <a:ext cx="5112568" cy="2029990"/>
        </p:xfrm>
        <a:graphic>
          <a:graphicData uri="http://schemas.openxmlformats.org/presentationml/2006/ole">
            <mc:AlternateContent xmlns:mc="http://schemas.openxmlformats.org/markup-compatibility/2006">
              <mc:Choice xmlns:v="urn:schemas-microsoft-com:vml" Requires="v">
                <p:oleObj spid="_x0000_s1042" name="Διαφάνεια" r:id="rId3" imgW="4568937" imgH="3425852" progId="PowerPoint.Slide.12">
                  <p:embed/>
                </p:oleObj>
              </mc:Choice>
              <mc:Fallback>
                <p:oleObj name="Διαφάνεια" r:id="rId3" imgW="4568937" imgH="3425852"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l="20506" t="42000" r="19717" b="26250"/>
                      <a:stretch>
                        <a:fillRect/>
                      </a:stretch>
                    </p:blipFill>
                    <p:spPr bwMode="auto">
                      <a:xfrm>
                        <a:off x="1763688" y="332656"/>
                        <a:ext cx="5112568" cy="2029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27" name="Object 3"/>
          <p:cNvGraphicFramePr>
            <a:graphicFrameLocks noChangeAspect="1"/>
          </p:cNvGraphicFramePr>
          <p:nvPr/>
        </p:nvGraphicFramePr>
        <p:xfrm>
          <a:off x="1763688" y="1916832"/>
          <a:ext cx="5112568" cy="2513442"/>
        </p:xfrm>
        <a:graphic>
          <a:graphicData uri="http://schemas.openxmlformats.org/presentationml/2006/ole">
            <mc:AlternateContent xmlns:mc="http://schemas.openxmlformats.org/markup-compatibility/2006">
              <mc:Choice xmlns:v="urn:schemas-microsoft-com:vml" Requires="v">
                <p:oleObj spid="_x0000_s1043" name="Διαφάνεια" r:id="rId5" imgW="4568937" imgH="3425852" progId="PowerPoint.Slide.12">
                  <p:embed/>
                </p:oleObj>
              </mc:Choice>
              <mc:Fallback>
                <p:oleObj name="Διαφάνεια" r:id="rId5" imgW="4568937" imgH="3425852" progId="PowerPoint.Slide.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l="31548" t="36749" r="19717" b="31499"/>
                      <a:stretch>
                        <a:fillRect/>
                      </a:stretch>
                    </p:blipFill>
                    <p:spPr bwMode="auto">
                      <a:xfrm>
                        <a:off x="1763688" y="1916832"/>
                        <a:ext cx="5112568" cy="2513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29" name="Object 5"/>
          <p:cNvGraphicFramePr>
            <a:graphicFrameLocks noChangeAspect="1"/>
          </p:cNvGraphicFramePr>
          <p:nvPr/>
        </p:nvGraphicFramePr>
        <p:xfrm>
          <a:off x="1763688" y="4365104"/>
          <a:ext cx="5111282" cy="2160240"/>
        </p:xfrm>
        <a:graphic>
          <a:graphicData uri="http://schemas.openxmlformats.org/presentationml/2006/ole">
            <mc:AlternateContent xmlns:mc="http://schemas.openxmlformats.org/markup-compatibility/2006">
              <mc:Choice xmlns:v="urn:schemas-microsoft-com:vml" Requires="v">
                <p:oleObj spid="_x0000_s1044" name="Διαφάνεια" r:id="rId7" imgW="4568937" imgH="3425852" progId="PowerPoint.Slide.12">
                  <p:embed/>
                </p:oleObj>
              </mc:Choice>
              <mc:Fallback>
                <p:oleObj name="Διαφάνεια" r:id="rId7" imgW="4568937" imgH="3425852" progId="PowerPoint.Slide.12">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l="19717" t="39899" r="19717" b="26250"/>
                      <a:stretch>
                        <a:fillRect/>
                      </a:stretch>
                    </p:blipFill>
                    <p:spPr bwMode="auto">
                      <a:xfrm>
                        <a:off x="1763688" y="4365104"/>
                        <a:ext cx="5111282" cy="2160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92080" y="116632"/>
            <a:ext cx="3744416" cy="6624736"/>
          </a:xfrm>
        </p:spPr>
        <p:txBody>
          <a:bodyPr>
            <a:normAutofit/>
          </a:bodyPr>
          <a:lstStyle/>
          <a:p>
            <a:r>
              <a:rPr lang="el-GR" sz="2200" i="1" dirty="0">
                <a:solidFill>
                  <a:srgbClr val="FF0000"/>
                </a:solidFill>
              </a:rPr>
              <a:t>Οι κυριότεροι τύποι των ρηγμάτων. Α. κανονικό ρήγμα, Β. πλάγιο κανονικό ρήγμα αριστερόστροφο, C. πλάγιο κανονικό ρήγμα δεξιόστροφο, D. ανάστροφο ρήγμα. Ε. πλάγιο ανάστροφο ρήγμα αριστερόστροφο. F. πλάγιο ανάστροφο ρήγμα δεξιόστροφο, G. ρήγμα οριζόντιας μετατόπισης με κατακόρυφη ρηξιγενή επιφάνεια αριστερόστροφο, Η. ρήγμα οριζόντιας μετατόπισης με </a:t>
            </a:r>
            <a:r>
              <a:rPr lang="el-GR" sz="2200" i="1" dirty="0" smtClean="0">
                <a:solidFill>
                  <a:srgbClr val="FF0000"/>
                </a:solidFill>
              </a:rPr>
              <a:t>κεκλιμένη </a:t>
            </a:r>
            <a:r>
              <a:rPr lang="el-GR" sz="2200" i="1" dirty="0">
                <a:solidFill>
                  <a:srgbClr val="FF0000"/>
                </a:solidFill>
              </a:rPr>
              <a:t>ρηξιγενή επιφάνεια αριστερόστροφο, Ι. ρήγμα οριζόντιας μετατόπισης με κατακόρυφη ρηξιγενή επιφάνεια δεξιόστροφο. </a:t>
            </a:r>
            <a:endParaRPr lang="el-GR" dirty="0"/>
          </a:p>
        </p:txBody>
      </p:sp>
      <p:pic>
        <p:nvPicPr>
          <p:cNvPr id="4" name="3 - Θέση περιεχομένου" descr="http://www.geo.auth.gr/courses/ggg/ggg537y/ch5_files/p17.jpg"/>
          <p:cNvPicPr>
            <a:picLocks noGrp="1"/>
          </p:cNvPicPr>
          <p:nvPr>
            <p:ph idx="1"/>
          </p:nvPr>
        </p:nvPicPr>
        <p:blipFill>
          <a:blip r:embed="rId2" cstate="print"/>
          <a:srcRect/>
          <a:stretch>
            <a:fillRect/>
          </a:stretch>
        </p:blipFill>
        <p:spPr bwMode="auto">
          <a:xfrm>
            <a:off x="611560" y="260648"/>
            <a:ext cx="4608512" cy="590465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260649"/>
            <a:ext cx="8795320" cy="4176464"/>
          </a:xfrm>
        </p:spPr>
        <p:txBody>
          <a:bodyPr>
            <a:normAutofit fontScale="85000" lnSpcReduction="10000"/>
          </a:bodyPr>
          <a:lstStyle/>
          <a:p>
            <a:pPr>
              <a:buNone/>
            </a:pPr>
            <a:r>
              <a:rPr lang="el-GR" dirty="0"/>
              <a:t>Όταν πολλά, παράλληλα περίπου μεταξύ τους, ρήγματα </a:t>
            </a:r>
            <a:r>
              <a:rPr lang="el-GR" dirty="0" err="1"/>
              <a:t>εφιππεύσεων</a:t>
            </a:r>
            <a:r>
              <a:rPr lang="el-GR" dirty="0"/>
              <a:t> ή </a:t>
            </a:r>
            <a:r>
              <a:rPr lang="el-GR" dirty="0" err="1"/>
              <a:t>επωθήσεων</a:t>
            </a:r>
            <a:r>
              <a:rPr lang="el-GR" dirty="0"/>
              <a:t> ακολουθούν το ένα πίσω από το άλλο, σχηματίζεται τότε μια ζώνη που ονομάζεται </a:t>
            </a:r>
            <a:r>
              <a:rPr lang="el-GR" b="1" dirty="0"/>
              <a:t>ζώνη </a:t>
            </a:r>
            <a:r>
              <a:rPr lang="el-GR" b="1" dirty="0" err="1"/>
              <a:t>λεπιώσεων</a:t>
            </a:r>
            <a:r>
              <a:rPr lang="el-GR" dirty="0"/>
              <a:t>. </a:t>
            </a:r>
            <a:endParaRPr lang="en-US" dirty="0" smtClean="0"/>
          </a:p>
          <a:p>
            <a:pPr>
              <a:buNone/>
            </a:pPr>
            <a:r>
              <a:rPr lang="el-GR" dirty="0" smtClean="0"/>
              <a:t>Στα </a:t>
            </a:r>
            <a:r>
              <a:rPr lang="el-GR" dirty="0"/>
              <a:t>διάφορα </a:t>
            </a:r>
            <a:r>
              <a:rPr lang="el-GR" b="1" dirty="0"/>
              <a:t>λέπια</a:t>
            </a:r>
            <a:r>
              <a:rPr lang="el-GR" dirty="0"/>
              <a:t> που σχηματίζονται μεταξύ των ανάστροφων ρηγμάτων εμφανίζονται συχνά, σχεδόν οι ίδιες εναλλαγές των γεωλογικών σχηματισμών, αλλά και πολλές φορές, παλιότερης ηλικίας ή και υψηλότερης μεταμόρφωσης πετρώματα, τοποθετούνται πάνω σε νεότερα ή χαμηλότερης μεταμόρφωσης πετρώματα.</a:t>
            </a:r>
          </a:p>
          <a:p>
            <a:pPr>
              <a:buNone/>
            </a:pPr>
            <a:endParaRPr lang="el-GR" dirty="0"/>
          </a:p>
        </p:txBody>
      </p:sp>
      <p:pic>
        <p:nvPicPr>
          <p:cNvPr id="4" name="3 - Εικόνα" descr="C:\Users\makis\Desktop\Νέος φάκελος\Endogenis\35.jpg"/>
          <p:cNvPicPr/>
          <p:nvPr/>
        </p:nvPicPr>
        <p:blipFill>
          <a:blip r:embed="rId2" cstate="print"/>
          <a:srcRect t="7024" b="7024"/>
          <a:stretch>
            <a:fillRect/>
          </a:stretch>
        </p:blipFill>
        <p:spPr bwMode="auto">
          <a:xfrm>
            <a:off x="1187624" y="4149080"/>
            <a:ext cx="6696744" cy="27089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3212976"/>
          </a:xfrm>
        </p:spPr>
        <p:txBody>
          <a:bodyPr>
            <a:normAutofit fontScale="92500" lnSpcReduction="10000"/>
          </a:bodyPr>
          <a:lstStyle/>
          <a:p>
            <a:pPr>
              <a:buNone/>
            </a:pPr>
            <a:r>
              <a:rPr lang="el-GR" sz="2400" dirty="0"/>
              <a:t>Ένα πολύ σημαντικό εξ' άλλου τεκτονικό φαινόμενο, επακόλουθο της δράσης μικρής κλίσεως ή και οριζόντιων ανάστροφων ρηγμάτων, αποτελεί η δημιουργία των </a:t>
            </a:r>
            <a:r>
              <a:rPr lang="el-GR" sz="2400" b="1" dirty="0"/>
              <a:t>τεκτονικών καλυμμάτων</a:t>
            </a:r>
            <a:r>
              <a:rPr lang="el-GR" sz="2400" dirty="0"/>
              <a:t>.</a:t>
            </a:r>
          </a:p>
          <a:p>
            <a:r>
              <a:rPr lang="el-GR" sz="2400" dirty="0"/>
              <a:t>Ως </a:t>
            </a:r>
            <a:r>
              <a:rPr lang="el-GR" sz="2400" b="1" dirty="0"/>
              <a:t>τεκτονικό κάλυμμα </a:t>
            </a:r>
            <a:r>
              <a:rPr lang="el-GR" sz="2400" dirty="0"/>
              <a:t>χαρακτηρίζεται κάποιος γεωλογικός σχηματισμός, ο οποίος από τη δράση ακριβώς τέτοιων ανάστροφων ρηγμάτων, αποχωρίζεται από την πρωταρχική του θέση και τοποθετείται τεκτονικά, πάνω σε κάποιον άλλον γεωλογικό σχηματισμό. Η μετακίνηση αυτή του τεκτονικού καλύμματος από την αρχική του θέση, είναι δυνατόν να φθάσει σε μεγάλες αποστάσεις. Υπολογίσθηκαν έτσι, μετακινήσεις τεκτονικών καλυμμάτων μέχρι και 100 </a:t>
            </a:r>
            <a:r>
              <a:rPr lang="el-GR" sz="2400" dirty="0" err="1"/>
              <a:t>km</a:t>
            </a:r>
            <a:r>
              <a:rPr lang="el-GR" sz="2400" dirty="0"/>
              <a:t>.</a:t>
            </a:r>
          </a:p>
          <a:p>
            <a:pPr>
              <a:buNone/>
            </a:pPr>
            <a:endParaRPr lang="el-GR" sz="2400" dirty="0"/>
          </a:p>
        </p:txBody>
      </p:sp>
      <p:pic>
        <p:nvPicPr>
          <p:cNvPr id="4" name="3 - Εικόνα" descr="C:\Users\makis\Desktop\Νέος φάκελος\Endogenis\36.jpg"/>
          <p:cNvPicPr/>
          <p:nvPr/>
        </p:nvPicPr>
        <p:blipFill>
          <a:blip r:embed="rId2" cstate="print"/>
          <a:srcRect b="10679"/>
          <a:stretch>
            <a:fillRect/>
          </a:stretch>
        </p:blipFill>
        <p:spPr bwMode="auto">
          <a:xfrm>
            <a:off x="4211960" y="3068960"/>
            <a:ext cx="4501505" cy="3384376"/>
          </a:xfrm>
          <a:prstGeom prst="rect">
            <a:avLst/>
          </a:prstGeom>
          <a:noFill/>
          <a:ln w="9525">
            <a:noFill/>
            <a:miter lim="800000"/>
            <a:headEnd/>
            <a:tailEnd/>
          </a:ln>
        </p:spPr>
      </p:pic>
      <p:sp>
        <p:nvSpPr>
          <p:cNvPr id="5" name="2 - Θέση περιεχομένου"/>
          <p:cNvSpPr txBox="1">
            <a:spLocks/>
          </p:cNvSpPr>
          <p:nvPr/>
        </p:nvSpPr>
        <p:spPr>
          <a:xfrm>
            <a:off x="0" y="3140968"/>
            <a:ext cx="4716016" cy="36004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Το τεκτονικό κάλυμμα αποτελεί τον </a:t>
            </a:r>
            <a:r>
              <a:rPr kumimoji="0" lang="el-GR" sz="2400" b="1" i="0" u="none" strike="noStrike" kern="1200" cap="none" spc="0" normalizeH="0" baseline="0" noProof="0" dirty="0" err="1" smtClean="0">
                <a:ln>
                  <a:noFill/>
                </a:ln>
                <a:solidFill>
                  <a:schemeClr val="tx1"/>
                </a:solidFill>
                <a:effectLst/>
                <a:uLnTx/>
                <a:uFillTx/>
                <a:latin typeface="+mn-lt"/>
                <a:ea typeface="+mn-ea"/>
                <a:cs typeface="+mn-cs"/>
              </a:rPr>
              <a:t>αλλόχθονο</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γεωλογικό σχηματισμό, ενώ ο γεωλογικός σχηματισμός πάνω στον οποίο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επωθείται</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το τεκτονικό κάλυμμα, αποτελεί τον </a:t>
            </a:r>
            <a:r>
              <a:rPr kumimoji="0" lang="el-GR" sz="2400" b="1" i="0" u="none" strike="noStrike" kern="1200" cap="none" spc="0" normalizeH="0" baseline="0" noProof="0" dirty="0" err="1" smtClean="0">
                <a:ln>
                  <a:noFill/>
                </a:ln>
                <a:solidFill>
                  <a:schemeClr val="tx1"/>
                </a:solidFill>
                <a:effectLst/>
                <a:uLnTx/>
                <a:uFillTx/>
                <a:latin typeface="+mn-lt"/>
                <a:ea typeface="+mn-ea"/>
                <a:cs typeface="+mn-cs"/>
              </a:rPr>
              <a:t>αυτόχθονο</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Στενά συνδεδεμένο με τη δημιουργία των τεκτονικών καλυμμάτων βρίσκεται ο σχηματισμός του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τεκτονικού παράθυρου</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88640"/>
            <a:ext cx="8964488" cy="6480720"/>
          </a:xfrm>
        </p:spPr>
        <p:txBody>
          <a:bodyPr>
            <a:normAutofit fontScale="92500" lnSpcReduction="20000"/>
          </a:bodyPr>
          <a:lstStyle/>
          <a:p>
            <a:pPr>
              <a:buNone/>
            </a:pPr>
            <a:r>
              <a:rPr lang="el-GR" sz="2400" b="1" i="1" dirty="0">
                <a:solidFill>
                  <a:srgbClr val="FF0000"/>
                </a:solidFill>
              </a:rPr>
              <a:t>Ρήγματα απομάκρυνσης, ή ρήγματα έκτασης, ή κανονικά ρήγματα: </a:t>
            </a:r>
            <a:r>
              <a:rPr lang="el-GR" sz="2400" dirty="0">
                <a:solidFill>
                  <a:schemeClr val="tx2">
                    <a:lumMod val="60000"/>
                    <a:lumOff val="40000"/>
                  </a:schemeClr>
                </a:solidFill>
              </a:rPr>
              <a:t>Η κατηγορία αυτή των ρηγμάτων, αντίθετα με την κατηγορία των ανάστροφων ρηγμάτων, προκαλείται από </a:t>
            </a:r>
            <a:r>
              <a:rPr lang="el-GR" sz="2400" dirty="0" err="1">
                <a:solidFill>
                  <a:schemeClr val="tx2">
                    <a:lumMod val="60000"/>
                    <a:lumOff val="40000"/>
                  </a:schemeClr>
                </a:solidFill>
              </a:rPr>
              <a:t>εφελκυστικές</a:t>
            </a:r>
            <a:r>
              <a:rPr lang="el-GR" sz="2400" dirty="0">
                <a:solidFill>
                  <a:schemeClr val="tx2">
                    <a:lumMod val="60000"/>
                    <a:lumOff val="40000"/>
                  </a:schemeClr>
                </a:solidFill>
              </a:rPr>
              <a:t> τάσεις, ενώ συνδέονται συνήθως με μια </a:t>
            </a:r>
            <a:r>
              <a:rPr lang="el-GR" sz="2400" b="1" dirty="0">
                <a:solidFill>
                  <a:schemeClr val="tx2">
                    <a:lumMod val="60000"/>
                    <a:lumOff val="40000"/>
                  </a:schemeClr>
                </a:solidFill>
              </a:rPr>
              <a:t>επιμήκυνση</a:t>
            </a:r>
            <a:r>
              <a:rPr lang="el-GR" sz="2400" dirty="0">
                <a:solidFill>
                  <a:schemeClr val="tx2">
                    <a:lumMod val="60000"/>
                    <a:lumOff val="40000"/>
                  </a:schemeClr>
                </a:solidFill>
              </a:rPr>
              <a:t> ή </a:t>
            </a:r>
            <a:r>
              <a:rPr lang="el-GR" sz="2400" b="1" dirty="0">
                <a:solidFill>
                  <a:schemeClr val="tx2">
                    <a:lumMod val="60000"/>
                    <a:lumOff val="40000"/>
                  </a:schemeClr>
                </a:solidFill>
              </a:rPr>
              <a:t>έκταση</a:t>
            </a:r>
            <a:r>
              <a:rPr lang="el-GR" sz="2400" dirty="0">
                <a:solidFill>
                  <a:schemeClr val="tx2">
                    <a:lumMod val="60000"/>
                    <a:lumOff val="40000"/>
                  </a:schemeClr>
                </a:solidFill>
              </a:rPr>
              <a:t> του γεωλογικού σχηματισμού κατά το οριζόντιο επίπεδο. </a:t>
            </a:r>
            <a:endParaRPr lang="el-GR" sz="2400" dirty="0" smtClean="0">
              <a:solidFill>
                <a:schemeClr val="tx2">
                  <a:lumMod val="60000"/>
                  <a:lumOff val="40000"/>
                </a:schemeClr>
              </a:solidFill>
            </a:endParaRPr>
          </a:p>
          <a:p>
            <a:pPr>
              <a:buNone/>
            </a:pPr>
            <a:endParaRPr lang="el-GR" sz="2400" dirty="0">
              <a:solidFill>
                <a:schemeClr val="tx2">
                  <a:lumMod val="60000"/>
                  <a:lumOff val="40000"/>
                </a:schemeClr>
              </a:solidFill>
            </a:endParaRPr>
          </a:p>
          <a:p>
            <a:r>
              <a:rPr lang="el-GR" sz="2400" dirty="0"/>
              <a:t>Τα </a:t>
            </a:r>
            <a:r>
              <a:rPr lang="el-GR" sz="2400" b="1" dirty="0"/>
              <a:t>κανονικά</a:t>
            </a:r>
            <a:r>
              <a:rPr lang="el-GR" sz="2400" dirty="0"/>
              <a:t> </a:t>
            </a:r>
            <a:r>
              <a:rPr lang="el-GR" sz="2400" b="1" dirty="0"/>
              <a:t>ρήγματα</a:t>
            </a:r>
            <a:r>
              <a:rPr lang="el-GR" sz="2400" dirty="0"/>
              <a:t> προκαλούν τις </a:t>
            </a:r>
            <a:r>
              <a:rPr lang="el-GR" sz="2400" b="1" dirty="0"/>
              <a:t>μεταπτώσεις</a:t>
            </a:r>
            <a:r>
              <a:rPr lang="el-GR" sz="2400" dirty="0"/>
              <a:t> των τμημάτων του γεωλογικού σχηματισμού, που βρίσκονται εκατέρωθεν της ρηξιγενούς επιφάνειας, με τρόπο ώστε, το τμήμα που βρίσκεται πάνω από τη ρηξιγενή επιφάνεια κινείται προς τα κάτω, κάθετα στην παράταξη της ρηξιγενούς επιφάνειας, ενώ το τμήμα που βρίσκεται κάτω από τη ρηξιγενή επιφάνεια κινείται αντίθετα προς τα πάνω.</a:t>
            </a:r>
          </a:p>
          <a:p>
            <a:r>
              <a:rPr lang="el-GR" sz="2400" dirty="0"/>
              <a:t>Η παρουσία πολλών κανονικών ρηγμάτων σε μια περιοχή, έχει ως αποτέλεσμα, ανάλογα με τις διευθύνσεις κλίσεων των αντίστοιχων ρηγμάτων, τη δημιουργία χαρακτηριστικών τεκτονικών δομών, που ονομάζονται </a:t>
            </a:r>
            <a:r>
              <a:rPr lang="el-GR" sz="2400" b="1" dirty="0"/>
              <a:t>τεκτονικά κέρατα</a:t>
            </a:r>
            <a:r>
              <a:rPr lang="el-GR" sz="2400" dirty="0"/>
              <a:t> και </a:t>
            </a:r>
            <a:r>
              <a:rPr lang="el-GR" sz="2400" b="1" dirty="0"/>
              <a:t>τεκτονικές τάφροι</a:t>
            </a:r>
            <a:r>
              <a:rPr lang="el-GR" sz="2400" dirty="0"/>
              <a:t> ή τεκτονικά βυθίσματα.</a:t>
            </a:r>
          </a:p>
          <a:p>
            <a:r>
              <a:rPr lang="el-GR" sz="2400" dirty="0"/>
              <a:t>Όταν ένα </a:t>
            </a:r>
            <a:r>
              <a:rPr lang="el-GR" sz="2400" dirty="0" err="1"/>
              <a:t>τέμαχος</a:t>
            </a:r>
            <a:r>
              <a:rPr lang="el-GR" sz="2400" dirty="0"/>
              <a:t> του γεωλογικού σχηματισμού ανυψώνεται από τη δράση μιας ομάδας κανονικών ρηγμάτων με αντίθετες διευθύνσεις κλίσεων, τότε μιλάμε για τεκτονικό κέρας. Στην αντίθετη περίπτωση, βύθισης ενός τμήματος του γεωλογικού σχηματισμού, μιλάμε για τεκτονική τάφρο.</a:t>
            </a:r>
          </a:p>
          <a:p>
            <a:pPr>
              <a:buNone/>
            </a:pPr>
            <a:endParaRPr lang="el-G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08680" y="980728"/>
            <a:ext cx="9001000" cy="3690015"/>
          </a:xfrm>
          <a:prstGeom prst="rect">
            <a:avLst/>
          </a:prstGeom>
        </p:spPr>
      </p:pic>
    </p:spTree>
    <p:extLst>
      <p:ext uri="{BB962C8B-B14F-4D97-AF65-F5344CB8AC3E}">
        <p14:creationId xmlns:p14="http://schemas.microsoft.com/office/powerpoint/2010/main" val="81605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475656" y="116632"/>
            <a:ext cx="6264697" cy="4152462"/>
          </a:xfrm>
          <a:prstGeom prst="rect">
            <a:avLst/>
          </a:prstGeom>
        </p:spPr>
      </p:pic>
      <p:pic>
        <p:nvPicPr>
          <p:cNvPr id="5" name="Εικόνα 4"/>
          <p:cNvPicPr>
            <a:picLocks noChangeAspect="1"/>
          </p:cNvPicPr>
          <p:nvPr/>
        </p:nvPicPr>
        <p:blipFill>
          <a:blip r:embed="rId3"/>
          <a:stretch>
            <a:fillRect/>
          </a:stretch>
        </p:blipFill>
        <p:spPr>
          <a:xfrm>
            <a:off x="1223628" y="4397913"/>
            <a:ext cx="6768752" cy="2460087"/>
          </a:xfrm>
          <a:prstGeom prst="rect">
            <a:avLst/>
          </a:prstGeom>
        </p:spPr>
      </p:pic>
    </p:spTree>
    <p:extLst>
      <p:ext uri="{BB962C8B-B14F-4D97-AF65-F5344CB8AC3E}">
        <p14:creationId xmlns:p14="http://schemas.microsoft.com/office/powerpoint/2010/main" val="131511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7"/>
            <a:ext cx="8229600" cy="2592288"/>
          </a:xfrm>
        </p:spPr>
        <p:txBody>
          <a:bodyPr/>
          <a:lstStyle/>
          <a:p>
            <a:r>
              <a:rPr lang="el-GR" dirty="0" smtClean="0"/>
              <a:t>Στην περίπτωση που ένα πλήθος ρηγμάτων με την ίδια διεύθυνση κλίσης, προκαλεί σταδιακή ταπείνωση μιας περιοχής προς τη μια κατεύθυνση, τότε μιλάμε για </a:t>
            </a:r>
            <a:r>
              <a:rPr lang="el-GR" b="1" dirty="0" smtClean="0"/>
              <a:t>κλιμακωτή εμφάνιση των ρηγμάτων</a:t>
            </a:r>
            <a:r>
              <a:rPr lang="el-GR" dirty="0" smtClean="0"/>
              <a:t> αυτών.</a:t>
            </a:r>
          </a:p>
          <a:p>
            <a:endParaRPr lang="el-GR" dirty="0"/>
          </a:p>
        </p:txBody>
      </p:sp>
      <p:pic>
        <p:nvPicPr>
          <p:cNvPr id="4" name="3 - Εικόνα" descr="http://www.geo.auth.gr/courses/ggg/ggg537y/ch5_files/p32.jpg"/>
          <p:cNvPicPr/>
          <p:nvPr/>
        </p:nvPicPr>
        <p:blipFill>
          <a:blip r:embed="rId2" cstate="print"/>
          <a:srcRect t="6299"/>
          <a:stretch>
            <a:fillRect/>
          </a:stretch>
        </p:blipFill>
        <p:spPr bwMode="auto">
          <a:xfrm>
            <a:off x="1763688" y="3140968"/>
            <a:ext cx="5472608" cy="338437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71437" y="1000125"/>
            <a:ext cx="9001125" cy="4857750"/>
          </a:xfrm>
          <a:prstGeom prst="rect">
            <a:avLst/>
          </a:prstGeom>
        </p:spPr>
      </p:pic>
    </p:spTree>
    <p:extLst>
      <p:ext uri="{BB962C8B-B14F-4D97-AF65-F5344CB8AC3E}">
        <p14:creationId xmlns:p14="http://schemas.microsoft.com/office/powerpoint/2010/main" val="4272652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88640"/>
            <a:ext cx="8640960" cy="3312367"/>
          </a:xfrm>
        </p:spPr>
        <p:txBody>
          <a:bodyPr>
            <a:normAutofit fontScale="85000" lnSpcReduction="10000"/>
          </a:bodyPr>
          <a:lstStyle/>
          <a:p>
            <a:pPr>
              <a:buNone/>
            </a:pPr>
            <a:r>
              <a:rPr lang="el-GR" dirty="0"/>
              <a:t> Τα </a:t>
            </a:r>
            <a:r>
              <a:rPr lang="el-GR" b="1" dirty="0"/>
              <a:t>ρήγματα μετασχηματισμού</a:t>
            </a:r>
            <a:r>
              <a:rPr lang="el-GR" dirty="0"/>
              <a:t>, ανήκουν στην κατηγορία των ρηγμάτων οριζόντιας μετατόπισης, διαφέρουν όμως από αυτά, ως προς τον τρόπο γένεσης, ενώ εμφανίζονται κατά κύριο λόγο στις περιοχές των </a:t>
            </a:r>
            <a:r>
              <a:rPr lang="el-GR" dirty="0" err="1"/>
              <a:t>μεσο</a:t>
            </a:r>
            <a:r>
              <a:rPr lang="el-GR" dirty="0"/>
              <a:t>-</a:t>
            </a:r>
            <a:r>
              <a:rPr lang="el-GR" dirty="0" err="1"/>
              <a:t>ωκεανείων</a:t>
            </a:r>
            <a:r>
              <a:rPr lang="el-GR" dirty="0"/>
              <a:t> </a:t>
            </a:r>
            <a:r>
              <a:rPr lang="el-GR" dirty="0" err="1"/>
              <a:t>ράχεων</a:t>
            </a:r>
            <a:r>
              <a:rPr lang="el-GR" dirty="0"/>
              <a:t>, </a:t>
            </a:r>
            <a:endParaRPr lang="en-US" dirty="0" smtClean="0"/>
          </a:p>
          <a:p>
            <a:pPr>
              <a:buNone/>
            </a:pPr>
            <a:r>
              <a:rPr lang="el-GR" dirty="0" smtClean="0"/>
              <a:t>ενώ </a:t>
            </a:r>
            <a:r>
              <a:rPr lang="el-GR" dirty="0"/>
              <a:t>τα </a:t>
            </a:r>
            <a:r>
              <a:rPr lang="el-GR" b="1" dirty="0"/>
              <a:t>ρήγματα αποχωρισμού </a:t>
            </a:r>
            <a:r>
              <a:rPr lang="el-GR" dirty="0"/>
              <a:t>είναι ρήγματα που απαντώνται σε πτυχωμένα στρώματα και διαχωρίζουν εκατέρωθεν αυτών περιοχές νε διαφορετική συστολή.</a:t>
            </a:r>
          </a:p>
          <a:p>
            <a:pPr>
              <a:buNone/>
            </a:pPr>
            <a:endParaRPr lang="el-GR" dirty="0"/>
          </a:p>
        </p:txBody>
      </p:sp>
      <p:pic>
        <p:nvPicPr>
          <p:cNvPr id="4" name="3 - Εικόνα" descr="C:\Users\makis\Desktop\Νέος φάκελος\Endogenis\19.jpg"/>
          <p:cNvPicPr/>
          <p:nvPr/>
        </p:nvPicPr>
        <p:blipFill>
          <a:blip r:embed="rId2" cstate="print"/>
          <a:srcRect/>
          <a:stretch>
            <a:fillRect/>
          </a:stretch>
        </p:blipFill>
        <p:spPr bwMode="auto">
          <a:xfrm>
            <a:off x="755576" y="3429000"/>
            <a:ext cx="3528392" cy="3168352"/>
          </a:xfrm>
          <a:prstGeom prst="rect">
            <a:avLst/>
          </a:prstGeom>
          <a:noFill/>
          <a:ln w="9525">
            <a:noFill/>
            <a:miter lim="800000"/>
            <a:headEnd/>
            <a:tailEnd/>
          </a:ln>
        </p:spPr>
      </p:pic>
      <p:pic>
        <p:nvPicPr>
          <p:cNvPr id="5" name="4 - Εικόνα" descr="C:\Users\makis\Desktop\Νέος φάκελος\Endogenis\18.jpg"/>
          <p:cNvPicPr/>
          <p:nvPr/>
        </p:nvPicPr>
        <p:blipFill>
          <a:blip r:embed="rId3" cstate="print"/>
          <a:srcRect/>
          <a:stretch>
            <a:fillRect/>
          </a:stretch>
        </p:blipFill>
        <p:spPr bwMode="auto">
          <a:xfrm>
            <a:off x="4427984" y="3717032"/>
            <a:ext cx="4464496" cy="295232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260648"/>
            <a:ext cx="8712968" cy="6480720"/>
          </a:xfrm>
        </p:spPr>
        <p:txBody>
          <a:bodyPr>
            <a:normAutofit fontScale="92500" lnSpcReduction="10000"/>
          </a:bodyPr>
          <a:lstStyle/>
          <a:p>
            <a:r>
              <a:rPr lang="el-GR" dirty="0" smtClean="0"/>
              <a:t>Στην κατηγορία των ρηξιγενών δομών</a:t>
            </a:r>
            <a:r>
              <a:rPr lang="el-GR" b="1" dirty="0" smtClean="0"/>
              <a:t> θραύσης ή εφελκυσμού</a:t>
            </a:r>
            <a:r>
              <a:rPr lang="el-GR" dirty="0" smtClean="0"/>
              <a:t> ανήκουν κυρίως οι </a:t>
            </a:r>
            <a:r>
              <a:rPr lang="el-GR" dirty="0" err="1" smtClean="0">
                <a:solidFill>
                  <a:srgbClr val="FF0000"/>
                </a:solidFill>
              </a:rPr>
              <a:t>διακλάσεις</a:t>
            </a:r>
            <a:r>
              <a:rPr lang="el-GR" dirty="0" smtClean="0">
                <a:solidFill>
                  <a:srgbClr val="FF0000"/>
                </a:solidFill>
              </a:rPr>
              <a:t> και οι </a:t>
            </a:r>
            <a:r>
              <a:rPr lang="el-GR" dirty="0" err="1" smtClean="0">
                <a:solidFill>
                  <a:srgbClr val="FF0000"/>
                </a:solidFill>
              </a:rPr>
              <a:t>ρωγμώσεις</a:t>
            </a:r>
            <a:r>
              <a:rPr lang="el-GR" dirty="0" smtClean="0">
                <a:solidFill>
                  <a:srgbClr val="FF0000"/>
                </a:solidFill>
              </a:rPr>
              <a:t>, </a:t>
            </a:r>
            <a:r>
              <a:rPr lang="el-GR" dirty="0" smtClean="0"/>
              <a:t>ενώ σε μικρότερο βαθμό τα </a:t>
            </a:r>
            <a:r>
              <a:rPr lang="el-GR" dirty="0" smtClean="0">
                <a:solidFill>
                  <a:srgbClr val="FF0000"/>
                </a:solidFill>
              </a:rPr>
              <a:t>ρήγματα.</a:t>
            </a:r>
          </a:p>
          <a:p>
            <a:r>
              <a:rPr lang="el-GR" dirty="0" smtClean="0"/>
              <a:t>Στις </a:t>
            </a:r>
            <a:r>
              <a:rPr lang="el-GR" dirty="0" err="1" smtClean="0"/>
              <a:t>διατμητικές</a:t>
            </a:r>
            <a:r>
              <a:rPr lang="el-GR" dirty="0" smtClean="0"/>
              <a:t> ρηξιγενείς δομές ανήκουν κυρίως τα ρήγματα, χωρίς φυσικά να αποκλείεται το γεγονός και της δημιουργίας </a:t>
            </a:r>
            <a:r>
              <a:rPr lang="el-GR" dirty="0" err="1" smtClean="0"/>
              <a:t>διατμητικών</a:t>
            </a:r>
            <a:r>
              <a:rPr lang="el-GR" dirty="0" smtClean="0"/>
              <a:t> </a:t>
            </a:r>
            <a:r>
              <a:rPr lang="el-GR" dirty="0" err="1" smtClean="0"/>
              <a:t>διακλάσεων</a:t>
            </a:r>
            <a:r>
              <a:rPr lang="el-GR" dirty="0" smtClean="0"/>
              <a:t> ή </a:t>
            </a:r>
            <a:r>
              <a:rPr lang="el-GR" dirty="0" err="1" smtClean="0"/>
              <a:t>ρωγμώσεων</a:t>
            </a:r>
            <a:r>
              <a:rPr lang="el-GR" dirty="0" smtClean="0"/>
              <a:t>, εφ' όσον λάβουν χώρα, μικρής μόνο κλίμακα, μετατοπίσεις.</a:t>
            </a:r>
          </a:p>
          <a:p>
            <a:r>
              <a:rPr lang="el-GR" dirty="0" smtClean="0"/>
              <a:t> Οι ρηξιγενείς τεκτονικές δομές αποτελούν σε γενικές γραμμές </a:t>
            </a:r>
            <a:r>
              <a:rPr lang="el-GR" b="1" dirty="0" smtClean="0"/>
              <a:t>επιφάνειες τεκτονικών </a:t>
            </a:r>
            <a:r>
              <a:rPr lang="el-GR" b="1" dirty="0" err="1" smtClean="0"/>
              <a:t>ασυνεχειών</a:t>
            </a:r>
            <a:r>
              <a:rPr lang="el-GR" dirty="0" smtClean="0"/>
              <a:t>, που διαχωρίζουν ομάδες ή τύπους πετρωμάτων, διαφόρου ή μη σύστασης, απόχρωσης, υφής ή ηλικίας και διαταράσσουν την πρωταρχική κανονική δομή ή θέση των γεωλογικών σχηματισμών.</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16633"/>
            <a:ext cx="9036496" cy="2952327"/>
          </a:xfrm>
        </p:spPr>
        <p:txBody>
          <a:bodyPr>
            <a:normAutofit fontScale="70000" lnSpcReduction="20000"/>
          </a:bodyPr>
          <a:lstStyle/>
          <a:p>
            <a:r>
              <a:rPr lang="el-GR" b="1" dirty="0"/>
              <a:t>Σχέσεις μεταξύ της διεύθυνσης κλίσης των ρηξιγενών επιφανειών και των γεωλογικών σχηματισμών: </a:t>
            </a:r>
            <a:r>
              <a:rPr lang="el-GR" dirty="0"/>
              <a:t>Τόσο σε κανονικά όσο και σε ανάστροφα ρήγματα η διεύθυνση κλίσης των ρηξιγενών επιφανειών τους, είναι δυνατόν να συμπίπτει ή να είναι αντίθετη με τη διεύθυνση κλίσης των γεωλογικών σχηματισμών που διαρρηγνύουν.</a:t>
            </a:r>
          </a:p>
          <a:p>
            <a:r>
              <a:rPr lang="el-GR" dirty="0"/>
              <a:t>Στην πρώτη περίπτωση μιλάμε για </a:t>
            </a:r>
            <a:r>
              <a:rPr lang="el-GR" b="1" dirty="0"/>
              <a:t>συνθετικά ρήγματα</a:t>
            </a:r>
            <a:r>
              <a:rPr lang="el-GR" dirty="0"/>
              <a:t> και στη δεύτερη για </a:t>
            </a:r>
            <a:r>
              <a:rPr lang="el-GR" b="1" dirty="0"/>
              <a:t>αντιθετικά ρήγματα.</a:t>
            </a:r>
            <a:endParaRPr lang="el-GR" dirty="0"/>
          </a:p>
          <a:p>
            <a:r>
              <a:rPr lang="el-GR" dirty="0"/>
              <a:t>Ανάλογα λοιπόν με τον χαρακτήρα του ρήγματος διακρίνουμε αντιθετικά ή συνθετικά ανάστροφα ή πλάγια ανάστροφα ρήγματα, αντιθετικά ή συνθετικά κανονικά ή πλάγια κανονικά ρήγματα.</a:t>
            </a:r>
          </a:p>
          <a:p>
            <a:pPr>
              <a:buNone/>
            </a:pPr>
            <a:endParaRPr lang="el-GR" dirty="0"/>
          </a:p>
        </p:txBody>
      </p:sp>
      <p:pic>
        <p:nvPicPr>
          <p:cNvPr id="4" name="3 - Εικόνα" descr="C:\Users\makis\Desktop\Νέος φάκελος\Endogenis\21.jpg"/>
          <p:cNvPicPr/>
          <p:nvPr/>
        </p:nvPicPr>
        <p:blipFill>
          <a:blip r:embed="rId2" cstate="print"/>
          <a:srcRect b="16954"/>
          <a:stretch>
            <a:fillRect/>
          </a:stretch>
        </p:blipFill>
        <p:spPr bwMode="auto">
          <a:xfrm>
            <a:off x="0" y="3140968"/>
            <a:ext cx="4752528" cy="1296144"/>
          </a:xfrm>
          <a:prstGeom prst="rect">
            <a:avLst/>
          </a:prstGeom>
          <a:noFill/>
          <a:ln w="9525">
            <a:noFill/>
            <a:miter lim="800000"/>
            <a:headEnd/>
            <a:tailEnd/>
          </a:ln>
        </p:spPr>
      </p:pic>
      <p:pic>
        <p:nvPicPr>
          <p:cNvPr id="5" name="4 - Εικόνα" descr="C:\Users\makis\Desktop\Νέος φάκελος\Endogenis\20.jpg"/>
          <p:cNvPicPr/>
          <p:nvPr/>
        </p:nvPicPr>
        <p:blipFill>
          <a:blip r:embed="rId3" cstate="print"/>
          <a:srcRect b="11493"/>
          <a:stretch>
            <a:fillRect/>
          </a:stretch>
        </p:blipFill>
        <p:spPr bwMode="auto">
          <a:xfrm>
            <a:off x="0" y="4653136"/>
            <a:ext cx="5076056" cy="1296144"/>
          </a:xfrm>
          <a:prstGeom prst="rect">
            <a:avLst/>
          </a:prstGeom>
          <a:noFill/>
          <a:ln w="9525">
            <a:noFill/>
            <a:miter lim="800000"/>
            <a:headEnd/>
            <a:tailEnd/>
          </a:ln>
        </p:spPr>
      </p:pic>
      <p:pic>
        <p:nvPicPr>
          <p:cNvPr id="6" name="5 - Εικόνα" descr="C:\Users\makis\Desktop\Νέος φάκελος\Endogenis\22.jpg"/>
          <p:cNvPicPr/>
          <p:nvPr/>
        </p:nvPicPr>
        <p:blipFill>
          <a:blip r:embed="rId4" cstate="print"/>
          <a:srcRect t="2995" b="2995"/>
          <a:stretch>
            <a:fillRect/>
          </a:stretch>
        </p:blipFill>
        <p:spPr bwMode="auto">
          <a:xfrm>
            <a:off x="5004048" y="3140968"/>
            <a:ext cx="3406229" cy="324036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16633"/>
            <a:ext cx="8964488" cy="2376263"/>
          </a:xfrm>
        </p:spPr>
        <p:txBody>
          <a:bodyPr>
            <a:normAutofit fontScale="70000" lnSpcReduction="20000"/>
          </a:bodyPr>
          <a:lstStyle/>
          <a:p>
            <a:r>
              <a:rPr lang="el-GR" b="1" dirty="0"/>
              <a:t>Ρηξιγενή επιφάνεια και υλικά πληρώσεως των ρηγμάτων: </a:t>
            </a:r>
            <a:r>
              <a:rPr lang="el-GR" dirty="0"/>
              <a:t>Οι επιφάνειες κατά μήκος των οποίων συμβαίνουν οι μετατοπίσεις των γεωλογικών σχηματισμών, αποτελούν τις </a:t>
            </a:r>
            <a:r>
              <a:rPr lang="el-GR" b="1" dirty="0"/>
              <a:t>ρηξιγενείς επιφάνειες</a:t>
            </a:r>
            <a:r>
              <a:rPr lang="el-GR" dirty="0"/>
              <a:t>. Οι ρηξιγενείς επιφάνειες εμφανίζονται συνήθως στιλπνές και λείες και χαρακτηρίζονται ως </a:t>
            </a:r>
            <a:r>
              <a:rPr lang="el-GR" b="1" dirty="0"/>
              <a:t>«καθρέπτης ρήγματος» ή ως κατοπτρικές επιφάνειες</a:t>
            </a:r>
            <a:r>
              <a:rPr lang="el-GR" dirty="0"/>
              <a:t>. Συχνά μάλιστα η παρουσία μεταλλικών ορυκτών (σιδηροπυρίτης </a:t>
            </a:r>
            <a:r>
              <a:rPr lang="el-GR" dirty="0" err="1"/>
              <a:t>κ.ά</a:t>
            </a:r>
            <a:r>
              <a:rPr lang="el-GR" dirty="0"/>
              <a:t>) και διαφόρων οξειδίων, δίνουν στην κατοπτρική επιφάνεια μια μεταλλική λάμψη. </a:t>
            </a:r>
          </a:p>
          <a:p>
            <a:endParaRPr lang="el-GR" dirty="0"/>
          </a:p>
        </p:txBody>
      </p:sp>
      <p:pic>
        <p:nvPicPr>
          <p:cNvPr id="4" name="3 - Εικόνα" descr="http://www.geo.auth.gr/courses/ggg/ggg537y/ch5_files/p37.jpg"/>
          <p:cNvPicPr/>
          <p:nvPr/>
        </p:nvPicPr>
        <p:blipFill>
          <a:blip r:embed="rId2" cstate="print"/>
          <a:srcRect/>
          <a:stretch>
            <a:fillRect/>
          </a:stretch>
        </p:blipFill>
        <p:spPr bwMode="auto">
          <a:xfrm>
            <a:off x="3923928" y="2708920"/>
            <a:ext cx="4968552" cy="3312368"/>
          </a:xfrm>
          <a:prstGeom prst="rect">
            <a:avLst/>
          </a:prstGeom>
          <a:noFill/>
          <a:ln w="9525">
            <a:noFill/>
            <a:miter lim="800000"/>
            <a:headEnd/>
            <a:tailEnd/>
          </a:ln>
        </p:spPr>
      </p:pic>
      <p:sp>
        <p:nvSpPr>
          <p:cNvPr id="5" name="2 - Θέση περιεχομένου"/>
          <p:cNvSpPr txBox="1">
            <a:spLocks/>
          </p:cNvSpPr>
          <p:nvPr/>
        </p:nvSpPr>
        <p:spPr>
          <a:xfrm>
            <a:off x="0" y="2204864"/>
            <a:ext cx="4211960" cy="479715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Πάνω στον «καθρέπτη» του ρήγματος, εφ' όσον δεν έχει επιδράσει σε μεγάλο βαθμό η διάβρωση, παρατηρούνται σχεδόν πάντα οι </a:t>
            </a:r>
            <a:r>
              <a:rPr kumimoji="0" lang="el-GR" sz="3200" b="1" i="0" u="none" strike="noStrike" kern="1200" cap="none" spc="0" normalizeH="0" baseline="0" noProof="0" dirty="0" smtClean="0">
                <a:ln>
                  <a:noFill/>
                </a:ln>
                <a:solidFill>
                  <a:schemeClr val="tx1"/>
                </a:solidFill>
                <a:effectLst/>
                <a:uLnTx/>
                <a:uFillTx/>
                <a:latin typeface="+mn-lt"/>
                <a:ea typeface="+mn-ea"/>
                <a:cs typeface="+mn-cs"/>
              </a:rPr>
              <a:t>γραμμές ολίσθησης</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Οι γραμμές αυτές μοιάζουν με «νυχιές» πάνω στη ρηξιγενή επιφάνεια. Σχηματίζονται από την τριβή σκληρών υλικών (κόκκων χαλαζία, </a:t>
            </a:r>
            <a:r>
              <a:rPr kumimoji="0" lang="el-GR" sz="3200" b="0" i="0" u="none" strike="noStrike" kern="1200" cap="none" spc="0" normalizeH="0" baseline="0" noProof="0" dirty="0" err="1" smtClean="0">
                <a:ln>
                  <a:noFill/>
                </a:ln>
                <a:solidFill>
                  <a:schemeClr val="tx1"/>
                </a:solidFill>
                <a:effectLst/>
                <a:uLnTx/>
                <a:uFillTx/>
                <a:latin typeface="+mn-lt"/>
                <a:ea typeface="+mn-ea"/>
                <a:cs typeface="+mn-cs"/>
              </a:rPr>
              <a:t>κροκαλών</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3200" b="0" i="0" u="none" strike="noStrike" kern="1200" cap="none" spc="0" normalizeH="0" baseline="0" noProof="0" dirty="0" err="1" smtClean="0">
                <a:ln>
                  <a:noFill/>
                </a:ln>
                <a:solidFill>
                  <a:schemeClr val="tx1"/>
                </a:solidFill>
                <a:effectLst/>
                <a:uLnTx/>
                <a:uFillTx/>
                <a:latin typeface="+mn-lt"/>
                <a:ea typeface="+mn-ea"/>
                <a:cs typeface="+mn-cs"/>
              </a:rPr>
              <a:t>κ.ά</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τα οποία λόγω της αντίθετης κίνησης των δυο </a:t>
            </a:r>
            <a:r>
              <a:rPr kumimoji="0" lang="el-GR" sz="3200" b="0" i="0" u="none" strike="noStrike" kern="1200" cap="none" spc="0" normalizeH="0" baseline="0" noProof="0" dirty="0" err="1" smtClean="0">
                <a:ln>
                  <a:noFill/>
                </a:ln>
                <a:solidFill>
                  <a:schemeClr val="tx1"/>
                </a:solidFill>
                <a:effectLst/>
                <a:uLnTx/>
                <a:uFillTx/>
                <a:latin typeface="+mn-lt"/>
                <a:ea typeface="+mn-ea"/>
                <a:cs typeface="+mn-cs"/>
              </a:rPr>
              <a:t>τεμαχών</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εκατέρωθεν του ρήγματος, σύρθηκαν πάνω στη ρηξιγενή επιφάνεια.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634082"/>
          </a:xfrm>
        </p:spPr>
        <p:txBody>
          <a:bodyPr>
            <a:normAutofit fontScale="90000"/>
          </a:bodyPr>
          <a:lstStyle/>
          <a:p>
            <a:r>
              <a:rPr lang="el-GR" b="1" dirty="0" smtClean="0">
                <a:solidFill>
                  <a:srgbClr val="FF0000"/>
                </a:solidFill>
              </a:rPr>
              <a:t>ΠΤΥΧΕΣ - ΠΤΥΧΩΣΗ</a:t>
            </a:r>
            <a:endParaRPr lang="el-GR" dirty="0">
              <a:solidFill>
                <a:srgbClr val="FF0000"/>
              </a:solidFill>
            </a:endParaRPr>
          </a:p>
        </p:txBody>
      </p:sp>
      <p:sp>
        <p:nvSpPr>
          <p:cNvPr id="3" name="2 - Θέση περιεχομένου"/>
          <p:cNvSpPr>
            <a:spLocks noGrp="1"/>
          </p:cNvSpPr>
          <p:nvPr>
            <p:ph idx="1"/>
          </p:nvPr>
        </p:nvSpPr>
        <p:spPr>
          <a:xfrm>
            <a:off x="179512" y="908720"/>
            <a:ext cx="8784976" cy="5949280"/>
          </a:xfrm>
        </p:spPr>
        <p:txBody>
          <a:bodyPr>
            <a:normAutofit lnSpcReduction="10000"/>
          </a:bodyPr>
          <a:lstStyle/>
          <a:p>
            <a:pPr>
              <a:buNone/>
            </a:pPr>
            <a:r>
              <a:rPr lang="el-GR" dirty="0" smtClean="0"/>
              <a:t>Οι </a:t>
            </a:r>
            <a:r>
              <a:rPr lang="el-GR" dirty="0"/>
              <a:t>δομές αυτές είναι κυρτώσεις των αρχικών μορφών των γεωλογικών σχηματισμών, χωρίς να επέλθει, σε γενικές γραμμές, ρήξη της συνέχειας τους</a:t>
            </a:r>
            <a:r>
              <a:rPr lang="el-GR" dirty="0" smtClean="0"/>
              <a:t>.</a:t>
            </a:r>
          </a:p>
          <a:p>
            <a:pPr>
              <a:buNone/>
            </a:pPr>
            <a:r>
              <a:rPr lang="el-GR" dirty="0" smtClean="0"/>
              <a:t>Το </a:t>
            </a:r>
            <a:r>
              <a:rPr lang="el-GR" dirty="0"/>
              <a:t>μεγαλύτερο μέρος των πτυχών προκαλείται από </a:t>
            </a:r>
            <a:r>
              <a:rPr lang="el-GR" b="1" dirty="0"/>
              <a:t>συμπίεση</a:t>
            </a:r>
            <a:r>
              <a:rPr lang="el-GR" dirty="0"/>
              <a:t>, όπως ακριβώς τα ανάστροφα ρήγματα και χαρακτηρίζονται ως </a:t>
            </a:r>
            <a:r>
              <a:rPr lang="el-GR" b="1" dirty="0"/>
              <a:t>«γνήσιες πτυχές</a:t>
            </a:r>
            <a:r>
              <a:rPr lang="el-GR" b="1" dirty="0" smtClean="0"/>
              <a:t>»</a:t>
            </a:r>
            <a:r>
              <a:rPr lang="el-GR" dirty="0" smtClean="0"/>
              <a:t>.</a:t>
            </a:r>
          </a:p>
          <a:p>
            <a:pPr>
              <a:buNone/>
            </a:pPr>
            <a:r>
              <a:rPr lang="el-GR" dirty="0" smtClean="0"/>
              <a:t> </a:t>
            </a:r>
            <a:r>
              <a:rPr lang="el-GR" dirty="0"/>
              <a:t>Ένα μικρότερο ποσοστό πτυχωμένων μορφών συνδέεται με </a:t>
            </a:r>
            <a:r>
              <a:rPr lang="el-GR" b="1" dirty="0"/>
              <a:t>εφελκυσμό</a:t>
            </a:r>
            <a:r>
              <a:rPr lang="el-GR" dirty="0"/>
              <a:t>. Οι πτυχές αυτές χαρακτηρίζονται ως </a:t>
            </a:r>
            <a:r>
              <a:rPr lang="el-GR" b="1" dirty="0"/>
              <a:t>«μη γνήσιες πτυχές</a:t>
            </a:r>
            <a:r>
              <a:rPr lang="el-GR" b="1" dirty="0" smtClean="0"/>
              <a:t>»</a:t>
            </a:r>
            <a:r>
              <a:rPr lang="el-GR" dirty="0" smtClean="0"/>
              <a:t>.</a:t>
            </a:r>
          </a:p>
          <a:p>
            <a:pPr>
              <a:buNone/>
            </a:pPr>
            <a:r>
              <a:rPr lang="el-GR" dirty="0" smtClean="0"/>
              <a:t> </a:t>
            </a:r>
            <a:r>
              <a:rPr lang="el-GR" dirty="0"/>
              <a:t>Όσα θα αναφερθούν παρακάτω συνδέονται κυρίως με τις «γνήσιες πτυχές». </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251520" y="764704"/>
            <a:ext cx="8724900" cy="4991100"/>
          </a:xfrm>
          <a:prstGeom prst="rect">
            <a:avLst/>
          </a:prstGeom>
        </p:spPr>
      </p:pic>
    </p:spTree>
    <p:extLst>
      <p:ext uri="{BB962C8B-B14F-4D97-AF65-F5344CB8AC3E}">
        <p14:creationId xmlns:p14="http://schemas.microsoft.com/office/powerpoint/2010/main" val="725336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251520" y="476672"/>
            <a:ext cx="8642145" cy="5688632"/>
          </a:xfrm>
          <a:prstGeom prst="rect">
            <a:avLst/>
          </a:prstGeom>
        </p:spPr>
      </p:pic>
    </p:spTree>
    <p:extLst>
      <p:ext uri="{BB962C8B-B14F-4D97-AF65-F5344CB8AC3E}">
        <p14:creationId xmlns:p14="http://schemas.microsoft.com/office/powerpoint/2010/main" val="3175315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188640"/>
            <a:ext cx="8856984" cy="6669360"/>
          </a:xfrm>
        </p:spPr>
        <p:txBody>
          <a:bodyPr>
            <a:normAutofit fontScale="85000" lnSpcReduction="20000"/>
          </a:bodyPr>
          <a:lstStyle/>
          <a:p>
            <a:pPr algn="ctr">
              <a:buNone/>
            </a:pPr>
            <a:r>
              <a:rPr lang="el-GR" b="1" dirty="0">
                <a:solidFill>
                  <a:srgbClr val="FF0000"/>
                </a:solidFill>
              </a:rPr>
              <a:t>Στοιχεία υφής των πτυχών</a:t>
            </a:r>
            <a:r>
              <a:rPr lang="el-GR" b="1" dirty="0" smtClean="0">
                <a:solidFill>
                  <a:srgbClr val="FF0000"/>
                </a:solidFill>
              </a:rPr>
              <a:t>:</a:t>
            </a:r>
          </a:p>
          <a:p>
            <a:pPr>
              <a:buNone/>
            </a:pPr>
            <a:r>
              <a:rPr lang="el-GR" b="1" dirty="0" smtClean="0"/>
              <a:t> </a:t>
            </a:r>
            <a:r>
              <a:rPr lang="el-GR" b="1" dirty="0">
                <a:solidFill>
                  <a:srgbClr val="00B050"/>
                </a:solidFill>
              </a:rPr>
              <a:t>Σε κάθε πτυχή διακρίνουμε τα εξής επί μέρους στοιχεία υφής</a:t>
            </a:r>
            <a:r>
              <a:rPr lang="el-GR" dirty="0">
                <a:solidFill>
                  <a:srgbClr val="00B050"/>
                </a:solidFill>
              </a:rPr>
              <a:t>, το κάθε ένα από τα οποία χαρακτηρίζεται από τη δική του γεωμετρική μορφή.</a:t>
            </a:r>
          </a:p>
          <a:p>
            <a:pPr lvl="0"/>
            <a:r>
              <a:rPr lang="el-GR" b="1" dirty="0"/>
              <a:t>Αντίκλινο</a:t>
            </a:r>
            <a:r>
              <a:rPr lang="el-GR" dirty="0"/>
              <a:t> είναι το μέρος εκείνο της πτυχής που κυρτώνεται προς τα πάνω, ενώ αντίθετα η κάμψη της πτυχής προς τα κάτω χαρακτηρίζεται ως </a:t>
            </a:r>
            <a:r>
              <a:rPr lang="el-GR" b="1" dirty="0"/>
              <a:t>σύγκλινο.</a:t>
            </a:r>
            <a:r>
              <a:rPr lang="el-GR" dirty="0"/>
              <a:t> </a:t>
            </a:r>
          </a:p>
          <a:p>
            <a:pPr lvl="0"/>
            <a:r>
              <a:rPr lang="el-GR" dirty="0"/>
              <a:t>Οι πλευρές του αντικλίνου ή σύγκλινου χαρακτηρίζονται ως </a:t>
            </a:r>
            <a:r>
              <a:rPr lang="el-GR" b="1" dirty="0"/>
              <a:t>πτέρυγες</a:t>
            </a:r>
            <a:r>
              <a:rPr lang="el-GR" dirty="0"/>
              <a:t> της πτυχής.</a:t>
            </a:r>
          </a:p>
          <a:p>
            <a:pPr lvl="0"/>
            <a:r>
              <a:rPr lang="el-GR" dirty="0"/>
              <a:t>Το μέρος που ενώνονται οι πτέρυγες της πτυχής χαρακτηρίζονται ως </a:t>
            </a:r>
            <a:r>
              <a:rPr lang="el-GR" b="1" dirty="0"/>
              <a:t>κορυφαίο ή </a:t>
            </a:r>
            <a:r>
              <a:rPr lang="el-GR" b="1" dirty="0" err="1"/>
              <a:t>πυθμαίο</a:t>
            </a:r>
            <a:r>
              <a:rPr lang="el-GR" b="1" dirty="0"/>
              <a:t> τμήμα της πτυχής,</a:t>
            </a:r>
            <a:r>
              <a:rPr lang="el-GR" dirty="0"/>
              <a:t> ανάλογα αν οι πτέρυγες ενώνονται στο αντίκλινο ή στο σύγκλινο.  </a:t>
            </a:r>
          </a:p>
          <a:p>
            <a:pPr lvl="0"/>
            <a:r>
              <a:rPr lang="el-GR" b="1" dirty="0"/>
              <a:t>Κορυφογραμμή</a:t>
            </a:r>
            <a:r>
              <a:rPr lang="el-GR" dirty="0"/>
              <a:t> είναι η γραμμή που ενώνει τα ψηλότερα σημεία μιας πτυχής, ενώ </a:t>
            </a:r>
            <a:r>
              <a:rPr lang="el-GR" b="1" dirty="0" err="1"/>
              <a:t>πυθμαία</a:t>
            </a:r>
            <a:r>
              <a:rPr lang="el-GR" dirty="0"/>
              <a:t> </a:t>
            </a:r>
            <a:r>
              <a:rPr lang="el-GR" b="1" dirty="0"/>
              <a:t>γραμμή</a:t>
            </a:r>
            <a:r>
              <a:rPr lang="el-GR" dirty="0"/>
              <a:t> είναι η γραμμή που ενώνει τα χαμηλότερα σημεία μιας πτυχής. Η πρώτη αναφέρεται στην </a:t>
            </a:r>
            <a:r>
              <a:rPr lang="el-GR" dirty="0" err="1"/>
              <a:t>αντικλινική</a:t>
            </a:r>
            <a:r>
              <a:rPr lang="el-GR" dirty="0"/>
              <a:t> δομή και η δεύτερη, αντίστοιχα στη </a:t>
            </a:r>
            <a:r>
              <a:rPr lang="el-GR" dirty="0" err="1"/>
              <a:t>συγκλινική</a:t>
            </a:r>
            <a:r>
              <a:rPr lang="el-GR" dirty="0"/>
              <a:t> δομή της πτυχής. </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223837" y="119062"/>
            <a:ext cx="8696325" cy="6619875"/>
          </a:xfrm>
          <a:prstGeom prst="rect">
            <a:avLst/>
          </a:prstGeom>
        </p:spPr>
      </p:pic>
    </p:spTree>
    <p:extLst>
      <p:ext uri="{BB962C8B-B14F-4D97-AF65-F5344CB8AC3E}">
        <p14:creationId xmlns:p14="http://schemas.microsoft.com/office/powerpoint/2010/main" val="2858643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428625" y="280987"/>
            <a:ext cx="8286750" cy="6296025"/>
          </a:xfrm>
          <a:prstGeom prst="rect">
            <a:avLst/>
          </a:prstGeom>
        </p:spPr>
      </p:pic>
    </p:spTree>
    <p:extLst>
      <p:ext uri="{BB962C8B-B14F-4D97-AF65-F5344CB8AC3E}">
        <p14:creationId xmlns:p14="http://schemas.microsoft.com/office/powerpoint/2010/main" val="388752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188640"/>
            <a:ext cx="8784976" cy="6480720"/>
          </a:xfrm>
        </p:spPr>
        <p:txBody>
          <a:bodyPr>
            <a:normAutofit fontScale="85000" lnSpcReduction="20000"/>
          </a:bodyPr>
          <a:lstStyle/>
          <a:p>
            <a:pPr lvl="0"/>
            <a:r>
              <a:rPr lang="el-GR" dirty="0" smtClean="0"/>
              <a:t>Ως </a:t>
            </a:r>
            <a:r>
              <a:rPr lang="el-GR" b="1" dirty="0" smtClean="0"/>
              <a:t>άξονας</a:t>
            </a:r>
            <a:r>
              <a:rPr lang="el-GR" dirty="0" smtClean="0"/>
              <a:t> </a:t>
            </a:r>
            <a:r>
              <a:rPr lang="el-GR" b="1" dirty="0" smtClean="0"/>
              <a:t>πτυχής</a:t>
            </a:r>
            <a:r>
              <a:rPr lang="el-GR" dirty="0" smtClean="0"/>
              <a:t> (Β-άξονας) χαρακτηρίζεται η γραμμή που συνδέει τα σημεία των ισχυρότερων κάμψεων των σχηματισμών ή στρωμάτων της πτυχής. </a:t>
            </a:r>
          </a:p>
          <a:p>
            <a:pPr lvl="0"/>
            <a:r>
              <a:rPr lang="el-GR" b="1" dirty="0" smtClean="0"/>
              <a:t>Αξονική επιφάνεια</a:t>
            </a:r>
            <a:r>
              <a:rPr lang="el-GR" dirty="0" smtClean="0"/>
              <a:t> πτυχής είναι το νοητό επίπεδο που ορίζεται ή που διέρχεται από τους Β-άξονες των επαλλήλων στρωμάτων ή σχηματισμών μιας πτυχής. Η αξονική επιφάνεια μπορεί να είναι επίπεδη ή καμπυλωμένη. </a:t>
            </a:r>
          </a:p>
          <a:p>
            <a:pPr lvl="0"/>
            <a:r>
              <a:rPr lang="el-GR" dirty="0" smtClean="0"/>
              <a:t>Ως </a:t>
            </a:r>
            <a:r>
              <a:rPr lang="el-GR" b="1" dirty="0" smtClean="0"/>
              <a:t>επιφάνεια κορυφής</a:t>
            </a:r>
            <a:r>
              <a:rPr lang="el-GR" dirty="0" smtClean="0"/>
              <a:t> ή </a:t>
            </a:r>
            <a:r>
              <a:rPr lang="el-GR" b="1" dirty="0" err="1" smtClean="0"/>
              <a:t>πυθμαία</a:t>
            </a:r>
            <a:r>
              <a:rPr lang="el-GR" b="1" dirty="0" smtClean="0"/>
              <a:t> επιφάνεια</a:t>
            </a:r>
            <a:r>
              <a:rPr lang="el-GR" dirty="0" smtClean="0"/>
              <a:t>, θεωρείται η επιφάνεια που διέρχεται από την κορυφογραμμή ή την </a:t>
            </a:r>
            <a:r>
              <a:rPr lang="el-GR" dirty="0" err="1" smtClean="0"/>
              <a:t>πυθμαία</a:t>
            </a:r>
            <a:r>
              <a:rPr lang="el-GR" dirty="0" smtClean="0"/>
              <a:t> γραμμή μιας πτυχής.    </a:t>
            </a:r>
          </a:p>
          <a:p>
            <a:pPr lvl="0"/>
            <a:r>
              <a:rPr lang="el-GR" b="1" dirty="0" smtClean="0"/>
              <a:t>Γωνία ανοίγματος</a:t>
            </a:r>
            <a:r>
              <a:rPr lang="el-GR" dirty="0" smtClean="0"/>
              <a:t> (δ) της πτυχής είναι η γωνία που σχηματίζουν οι δυο πτέρυγες της πτυχής.</a:t>
            </a:r>
          </a:p>
          <a:p>
            <a:pPr lvl="0"/>
            <a:r>
              <a:rPr lang="el-GR" b="1" dirty="0" smtClean="0"/>
              <a:t>«Καθρέπτης» πτυχής χ</a:t>
            </a:r>
            <a:r>
              <a:rPr lang="el-GR" dirty="0" smtClean="0"/>
              <a:t>αρακτηρίζεται η νοητή ευθεία που εφάπτεται ή ενώνει τα αντίκλινα ή τα σύγκλινα μιας ομάδας διαδοχικών πτυχών.</a:t>
            </a:r>
          </a:p>
          <a:p>
            <a:pPr lvl="0"/>
            <a:r>
              <a:rPr lang="el-GR" b="1" dirty="0" smtClean="0"/>
              <a:t>Γωνία κλίσης πτυχής</a:t>
            </a:r>
            <a:r>
              <a:rPr lang="el-GR" dirty="0" smtClean="0"/>
              <a:t> (κ) είναι η γωνία που σχηματίζεται από το αξονικό επίπεδο και τον καθρέπτη της πτυχής. </a:t>
            </a:r>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204787" y="371475"/>
            <a:ext cx="8734425" cy="6115050"/>
          </a:xfrm>
          <a:prstGeom prst="rect">
            <a:avLst/>
          </a:prstGeom>
        </p:spPr>
      </p:pic>
    </p:spTree>
    <p:extLst>
      <p:ext uri="{BB962C8B-B14F-4D97-AF65-F5344CB8AC3E}">
        <p14:creationId xmlns:p14="http://schemas.microsoft.com/office/powerpoint/2010/main" val="205803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188640"/>
            <a:ext cx="8856984" cy="6669360"/>
          </a:xfrm>
        </p:spPr>
        <p:txBody>
          <a:bodyPr>
            <a:normAutofit lnSpcReduction="10000"/>
          </a:bodyPr>
          <a:lstStyle/>
          <a:p>
            <a:pPr algn="ctr">
              <a:buNone/>
            </a:pPr>
            <a:r>
              <a:rPr lang="el-GR" b="1" dirty="0" err="1" smtClean="0">
                <a:solidFill>
                  <a:srgbClr val="FF0000"/>
                </a:solidFill>
              </a:rPr>
              <a:t>Διακλάσεις</a:t>
            </a:r>
            <a:r>
              <a:rPr lang="el-GR" b="1" dirty="0" smtClean="0">
                <a:solidFill>
                  <a:srgbClr val="FF0000"/>
                </a:solidFill>
              </a:rPr>
              <a:t>:</a:t>
            </a:r>
            <a:endParaRPr lang="en-US" b="1" dirty="0" smtClean="0">
              <a:solidFill>
                <a:srgbClr val="FF0000"/>
              </a:solidFill>
            </a:endParaRPr>
          </a:p>
          <a:p>
            <a:pPr>
              <a:buNone/>
            </a:pPr>
            <a:r>
              <a:rPr lang="el-GR" sz="2400" b="1" dirty="0" smtClean="0"/>
              <a:t> </a:t>
            </a:r>
            <a:r>
              <a:rPr lang="el-GR" sz="2800" dirty="0">
                <a:solidFill>
                  <a:schemeClr val="tx2">
                    <a:lumMod val="60000"/>
                    <a:lumOff val="40000"/>
                  </a:schemeClr>
                </a:solidFill>
              </a:rPr>
              <a:t>Ως </a:t>
            </a:r>
            <a:r>
              <a:rPr lang="el-GR" sz="2800" b="1" dirty="0" err="1">
                <a:solidFill>
                  <a:schemeClr val="tx2">
                    <a:lumMod val="60000"/>
                    <a:lumOff val="40000"/>
                  </a:schemeClr>
                </a:solidFill>
              </a:rPr>
              <a:t>διάκλαση</a:t>
            </a:r>
            <a:r>
              <a:rPr lang="el-GR" sz="2800" dirty="0">
                <a:solidFill>
                  <a:schemeClr val="tx2">
                    <a:lumMod val="60000"/>
                    <a:lumOff val="40000"/>
                  </a:schemeClr>
                </a:solidFill>
              </a:rPr>
              <a:t> χαρακτηρίζεται κάθε ρηξιγενής τεκτονική δομή, εκατέρωθεν της οποίας δεν παρατηρούνται σημαντικές μετατοπίσεις των τμημάτων του γεωλογικού σχηματισμού. Οι τεκτονικές επιφάνειες των </a:t>
            </a:r>
            <a:r>
              <a:rPr lang="el-GR" sz="2800" dirty="0" err="1">
                <a:solidFill>
                  <a:schemeClr val="tx2">
                    <a:lumMod val="60000"/>
                    <a:lumOff val="40000"/>
                  </a:schemeClr>
                </a:solidFill>
              </a:rPr>
              <a:t>διακλάσεων</a:t>
            </a:r>
            <a:r>
              <a:rPr lang="el-GR" sz="2800" dirty="0">
                <a:solidFill>
                  <a:schemeClr val="tx2">
                    <a:lumMod val="60000"/>
                    <a:lumOff val="40000"/>
                  </a:schemeClr>
                </a:solidFill>
              </a:rPr>
              <a:t>, εμφανίζονται συνήθως επίπεδες</a:t>
            </a:r>
            <a:r>
              <a:rPr lang="el-GR" sz="2800" dirty="0" smtClean="0"/>
              <a:t>.</a:t>
            </a:r>
          </a:p>
          <a:p>
            <a:pPr>
              <a:buNone/>
            </a:pPr>
            <a:endParaRPr lang="en-US" sz="2800" dirty="0" smtClean="0"/>
          </a:p>
          <a:p>
            <a:pPr>
              <a:buNone/>
            </a:pPr>
            <a:r>
              <a:rPr lang="el-GR" sz="2800" dirty="0" smtClean="0"/>
              <a:t>Η </a:t>
            </a:r>
            <a:r>
              <a:rPr lang="el-GR" sz="2800" b="1" dirty="0"/>
              <a:t>πυκνότητα</a:t>
            </a:r>
            <a:r>
              <a:rPr lang="el-GR" sz="2800" dirty="0"/>
              <a:t> και η </a:t>
            </a:r>
            <a:r>
              <a:rPr lang="el-GR" sz="2800" b="1" dirty="0"/>
              <a:t>συχνότητα</a:t>
            </a:r>
            <a:r>
              <a:rPr lang="el-GR" sz="2800" dirty="0"/>
              <a:t> των </a:t>
            </a:r>
            <a:r>
              <a:rPr lang="el-GR" sz="2800" dirty="0" err="1"/>
              <a:t>διακλάσεων</a:t>
            </a:r>
            <a:r>
              <a:rPr lang="el-GR" sz="2800" dirty="0"/>
              <a:t>, όπως εξ άλλου και κάθε άλλης τεκτονικής δομής, εξαρτώνται, σ' ένα μεγάλο ποσοστό, από τις μηχανικές ιδιότητες του σχηματισμού που παραμορφώνεται</a:t>
            </a:r>
            <a:r>
              <a:rPr lang="el-GR" sz="2800" dirty="0" smtClean="0"/>
              <a:t>.</a:t>
            </a:r>
            <a:endParaRPr lang="en-US" sz="2800" dirty="0" smtClean="0"/>
          </a:p>
          <a:p>
            <a:pPr>
              <a:buNone/>
            </a:pPr>
            <a:r>
              <a:rPr lang="el-GR" sz="2800" dirty="0" smtClean="0"/>
              <a:t>Π.χ</a:t>
            </a:r>
            <a:r>
              <a:rPr lang="el-GR" sz="2800" dirty="0"/>
              <a:t>. σε συμπαγή ασβεστολιθικά πετρώματα ή ψαμμίτες, οι </a:t>
            </a:r>
            <a:r>
              <a:rPr lang="el-GR" sz="2800" dirty="0" err="1"/>
              <a:t>διακλάσεις</a:t>
            </a:r>
            <a:r>
              <a:rPr lang="el-GR" sz="2800" dirty="0"/>
              <a:t> θα εμφανισθούν με μικρότερη σχετικά συχνότητα και πυκνότητα, απ' ότι στα στρωμένα ανθρακικά πετρώματα, όπου αποκτούν συνήθως σημαντική εξάπλωση.</a:t>
            </a:r>
          </a:p>
          <a:p>
            <a:pPr>
              <a:buNone/>
            </a:pPr>
            <a:endParaRPr lang="el-G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564904"/>
            <a:ext cx="4932040" cy="4293096"/>
          </a:xfrm>
        </p:spPr>
        <p:txBody>
          <a:bodyPr>
            <a:normAutofit fontScale="77500" lnSpcReduction="20000"/>
          </a:bodyPr>
          <a:lstStyle/>
          <a:p>
            <a:r>
              <a:rPr lang="el-GR" dirty="0" smtClean="0"/>
              <a:t>Οι </a:t>
            </a:r>
            <a:r>
              <a:rPr lang="el-GR" dirty="0"/>
              <a:t>γραμμές του καθρέπτη, ενός συστήματος πτυχών είναι δυνατόν πολλές φορές να διαγράφουν καμπυλωμένη τροχιά, οπότε δημιουργούνται ανάλογα, οι </a:t>
            </a:r>
            <a:r>
              <a:rPr lang="el-GR" dirty="0" err="1"/>
              <a:t>μεγαδομές</a:t>
            </a:r>
            <a:r>
              <a:rPr lang="el-GR" dirty="0"/>
              <a:t> του </a:t>
            </a:r>
            <a:r>
              <a:rPr lang="el-GR" b="1" dirty="0" err="1"/>
              <a:t>αντικλινόριου</a:t>
            </a:r>
            <a:r>
              <a:rPr lang="el-GR" dirty="0"/>
              <a:t> και του </a:t>
            </a:r>
            <a:r>
              <a:rPr lang="el-GR" b="1" dirty="0" err="1"/>
              <a:t>συγκλινόριου</a:t>
            </a:r>
            <a:r>
              <a:rPr lang="el-GR" dirty="0"/>
              <a:t>. Στην περίπτωση που κυρτώνονται προς τα πάνω σχηματίζεται ένα </a:t>
            </a:r>
            <a:r>
              <a:rPr lang="el-GR" dirty="0" err="1"/>
              <a:t>αντικλινόριο</a:t>
            </a:r>
            <a:r>
              <a:rPr lang="el-GR" dirty="0"/>
              <a:t>, ενώ αντίστοιχα στην περίπτωση που κάμπτονται προς τα κάτω σχηματίζεται ένα </a:t>
            </a:r>
            <a:r>
              <a:rPr lang="el-GR" dirty="0" err="1"/>
              <a:t>συγκλινόριο</a:t>
            </a:r>
            <a:r>
              <a:rPr lang="el-GR" dirty="0"/>
              <a:t>.</a:t>
            </a:r>
          </a:p>
          <a:p>
            <a:endParaRPr lang="el-GR" dirty="0"/>
          </a:p>
        </p:txBody>
      </p:sp>
      <p:pic>
        <p:nvPicPr>
          <p:cNvPr id="4" name="3 - Εικόνα" descr="http://www.geo.auth.gr/courses/ggg/ggg537y/ch6_files/p07.jpg"/>
          <p:cNvPicPr/>
          <p:nvPr/>
        </p:nvPicPr>
        <p:blipFill>
          <a:blip r:embed="rId2" cstate="print"/>
          <a:srcRect/>
          <a:stretch>
            <a:fillRect/>
          </a:stretch>
        </p:blipFill>
        <p:spPr bwMode="auto">
          <a:xfrm>
            <a:off x="4572000" y="3212976"/>
            <a:ext cx="4572000" cy="2924944"/>
          </a:xfrm>
          <a:prstGeom prst="rect">
            <a:avLst/>
          </a:prstGeom>
          <a:noFill/>
          <a:ln w="9525">
            <a:noFill/>
            <a:miter lim="800000"/>
            <a:headEnd/>
            <a:tailEnd/>
          </a:ln>
        </p:spPr>
      </p:pic>
      <p:sp>
        <p:nvSpPr>
          <p:cNvPr id="5" name="2 - Θέση περιεχομένου"/>
          <p:cNvSpPr txBox="1">
            <a:spLocks/>
          </p:cNvSpPr>
          <p:nvPr/>
        </p:nvSpPr>
        <p:spPr>
          <a:xfrm>
            <a:off x="323528" y="116633"/>
            <a:ext cx="8363272" cy="2376264"/>
          </a:xfrm>
          <a:prstGeom prst="rect">
            <a:avLst/>
          </a:prstGeom>
        </p:spPr>
        <p:txBody>
          <a:bodyPr vert="horz" lIns="91440" tIns="45720" rIns="91440" bIns="45720" rtlCol="0">
            <a:normAutofit fontScale="77500" lnSpcReduction="20000"/>
          </a:bodyPr>
          <a:lstStyle/>
          <a:p>
            <a:pPr marL="342900" indent="-342900">
              <a:spcBef>
                <a:spcPct val="20000"/>
              </a:spcBef>
            </a:pPr>
            <a:r>
              <a:rPr lang="el-GR" sz="3200" dirty="0" smtClean="0"/>
              <a:t>Οι </a:t>
            </a:r>
            <a:r>
              <a:rPr lang="el-GR" sz="3200" b="1" dirty="0" smtClean="0"/>
              <a:t>διαστάσεις</a:t>
            </a:r>
            <a:r>
              <a:rPr lang="el-GR" sz="3200" dirty="0" smtClean="0"/>
              <a:t> </a:t>
            </a:r>
            <a:r>
              <a:rPr lang="el-GR" sz="3200" b="1" dirty="0" smtClean="0"/>
              <a:t>των</a:t>
            </a:r>
            <a:r>
              <a:rPr lang="el-GR" sz="3200" dirty="0" smtClean="0"/>
              <a:t> </a:t>
            </a:r>
            <a:r>
              <a:rPr lang="el-GR" sz="3200" b="1" dirty="0" smtClean="0"/>
              <a:t>πτυχών</a:t>
            </a:r>
            <a:r>
              <a:rPr lang="el-GR" sz="3200" dirty="0" smtClean="0"/>
              <a:t> δίνονται από τις εξής δυο παραμέτρους. α) </a:t>
            </a:r>
            <a:r>
              <a:rPr lang="el-GR" sz="3200" b="1" dirty="0" smtClean="0"/>
              <a:t>Μήκος πτυχής ή μήκος κύματος πτυχής, που</a:t>
            </a:r>
            <a:r>
              <a:rPr lang="el-GR" sz="3200" dirty="0" smtClean="0"/>
              <a:t> χαρακτηρίζεται η απόσταση δυο αξονικών επιφανειών, διαδοχικών αντικλίνων ή συγκλίνων. β) </a:t>
            </a:r>
            <a:r>
              <a:rPr lang="el-GR" sz="3200" b="1" dirty="0" smtClean="0"/>
              <a:t>Ύψος</a:t>
            </a:r>
            <a:r>
              <a:rPr lang="el-GR" sz="3200" dirty="0" smtClean="0"/>
              <a:t> </a:t>
            </a:r>
            <a:r>
              <a:rPr lang="el-GR" sz="3200" b="1" dirty="0" smtClean="0"/>
              <a:t>πτυχής που </a:t>
            </a:r>
            <a:r>
              <a:rPr lang="el-GR" sz="3200" dirty="0" smtClean="0"/>
              <a:t>χαρακτηρίζεται η απόσταση της κορυφογραμμής και της </a:t>
            </a:r>
            <a:r>
              <a:rPr lang="el-GR" sz="3200" dirty="0" err="1" smtClean="0"/>
              <a:t>πυθμαίας</a:t>
            </a:r>
            <a:r>
              <a:rPr lang="el-GR" sz="3200" dirty="0" smtClean="0"/>
              <a:t> γραμμής μιας πτυχωμένης επιφάνειας αυτής, στη διεύθυνση κάθετα προς τον καθρέπτη της πτυχής.</a:t>
            </a: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0"/>
            <a:ext cx="8507288" cy="2420888"/>
          </a:xfrm>
        </p:spPr>
        <p:txBody>
          <a:bodyPr>
            <a:normAutofit fontScale="70000" lnSpcReduction="20000"/>
          </a:bodyPr>
          <a:lstStyle/>
          <a:p>
            <a:pPr algn="ctr">
              <a:buNone/>
            </a:pPr>
            <a:r>
              <a:rPr lang="el-GR" b="1" dirty="0" smtClean="0">
                <a:solidFill>
                  <a:srgbClr val="FF0000"/>
                </a:solidFill>
              </a:rPr>
              <a:t>Γεωμετρική - μορφολογική ταξινόμηση των πτυχών: </a:t>
            </a:r>
            <a:r>
              <a:rPr lang="el-GR" dirty="0" smtClean="0">
                <a:solidFill>
                  <a:srgbClr val="FF0000"/>
                </a:solidFill>
              </a:rPr>
              <a:t>Ανάλογα με τη </a:t>
            </a:r>
            <a:r>
              <a:rPr lang="el-GR" b="1" dirty="0" smtClean="0">
                <a:solidFill>
                  <a:srgbClr val="FF0000"/>
                </a:solidFill>
              </a:rPr>
              <a:t>μορφή τους</a:t>
            </a:r>
            <a:r>
              <a:rPr lang="el-GR" dirty="0" smtClean="0">
                <a:solidFill>
                  <a:srgbClr val="FF0000"/>
                </a:solidFill>
              </a:rPr>
              <a:t> ή ανάλογα κάθε φορά με κάποιο </a:t>
            </a:r>
            <a:r>
              <a:rPr lang="el-GR" b="1" dirty="0" smtClean="0">
                <a:solidFill>
                  <a:srgbClr val="FF0000"/>
                </a:solidFill>
              </a:rPr>
              <a:t>διαφορετικό γεωμετρικό τους στοιχείο</a:t>
            </a:r>
            <a:r>
              <a:rPr lang="el-GR" dirty="0" smtClean="0">
                <a:solidFill>
                  <a:srgbClr val="FF0000"/>
                </a:solidFill>
              </a:rPr>
              <a:t>, το σύνολο των «γνήσιων πτυχών» ταξινομούνται σε ομάδες και υποομάδες (δίνονται ενδεικτικά τέσσερεις διαφορετικοί τρόποι ταξινόμησης):</a:t>
            </a:r>
          </a:p>
          <a:p>
            <a:pPr lvl="0">
              <a:buNone/>
            </a:pPr>
            <a:r>
              <a:rPr lang="el-GR" b="1" dirty="0" smtClean="0">
                <a:solidFill>
                  <a:schemeClr val="tx2">
                    <a:lumMod val="60000"/>
                    <a:lumOff val="40000"/>
                  </a:schemeClr>
                </a:solidFill>
              </a:rPr>
              <a:t>Ταξινόμηση </a:t>
            </a:r>
            <a:r>
              <a:rPr lang="el-GR" b="1" dirty="0">
                <a:solidFill>
                  <a:schemeClr val="tx2">
                    <a:lumMod val="60000"/>
                    <a:lumOff val="40000"/>
                  </a:schemeClr>
                </a:solidFill>
              </a:rPr>
              <a:t>ανάλογα με τη μορφή τους</a:t>
            </a:r>
            <a:r>
              <a:rPr lang="el-GR" dirty="0">
                <a:solidFill>
                  <a:schemeClr val="tx2">
                    <a:lumMod val="60000"/>
                    <a:lumOff val="40000"/>
                  </a:schemeClr>
                </a:solidFill>
              </a:rPr>
              <a:t>, ή ανάλογα με τη </a:t>
            </a:r>
            <a:r>
              <a:rPr lang="el-GR" b="1" dirty="0">
                <a:solidFill>
                  <a:schemeClr val="tx2">
                    <a:lumMod val="60000"/>
                    <a:lumOff val="40000"/>
                  </a:schemeClr>
                </a:solidFill>
              </a:rPr>
              <a:t>σχέση του πάχους των πτερύγων και του κορυφαίου ή </a:t>
            </a:r>
            <a:r>
              <a:rPr lang="el-GR" b="1" dirty="0" err="1">
                <a:solidFill>
                  <a:schemeClr val="tx2">
                    <a:lumMod val="60000"/>
                    <a:lumOff val="40000"/>
                  </a:schemeClr>
                </a:solidFill>
              </a:rPr>
              <a:t>πυθμαίου</a:t>
            </a:r>
            <a:r>
              <a:rPr lang="el-GR" b="1" dirty="0">
                <a:solidFill>
                  <a:schemeClr val="tx2">
                    <a:lumMod val="60000"/>
                    <a:lumOff val="40000"/>
                  </a:schemeClr>
                </a:solidFill>
              </a:rPr>
              <a:t> τμήματος τους</a:t>
            </a:r>
            <a:r>
              <a:rPr lang="el-GR" dirty="0">
                <a:solidFill>
                  <a:schemeClr val="tx2">
                    <a:lumMod val="60000"/>
                    <a:lumOff val="40000"/>
                  </a:schemeClr>
                </a:solidFill>
              </a:rPr>
              <a:t>.</a:t>
            </a:r>
          </a:p>
          <a:p>
            <a:pPr>
              <a:buNone/>
            </a:pPr>
            <a:endParaRPr lang="el-GR" dirty="0"/>
          </a:p>
        </p:txBody>
      </p:sp>
      <p:sp>
        <p:nvSpPr>
          <p:cNvPr id="4" name="2 - Θέση περιεχομένου"/>
          <p:cNvSpPr txBox="1">
            <a:spLocks/>
          </p:cNvSpPr>
          <p:nvPr/>
        </p:nvSpPr>
        <p:spPr>
          <a:xfrm>
            <a:off x="0" y="2276872"/>
            <a:ext cx="5724128" cy="2304256"/>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1α. </a:t>
            </a:r>
            <a:r>
              <a:rPr kumimoji="0" lang="el-GR" sz="3200" b="1" i="0" u="none" strike="noStrike" kern="1200" cap="none" spc="0" normalizeH="0" baseline="0" noProof="0" dirty="0" smtClean="0">
                <a:ln>
                  <a:noFill/>
                </a:ln>
                <a:solidFill>
                  <a:schemeClr val="tx1"/>
                </a:solidFill>
                <a:effectLst/>
                <a:uLnTx/>
                <a:uFillTx/>
                <a:latin typeface="+mn-lt"/>
                <a:ea typeface="+mn-ea"/>
                <a:cs typeface="+mn-cs"/>
              </a:rPr>
              <a:t>Συγκεντρικές πτυχές.</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Σ' αυτές οι κάμψεις των διαφόρων σχηματισμών της πτυχής, έχουν το ίδιο κέντρο αλλά διαφορετική ακτίνα καμπυλότητας και μάλιστα τόσο μικρότερη όσο πλησιάζουμε προς τον πυρήνα της πτυχής. Το πάχος των πτερύγων και του κορυφαίου ή </a:t>
            </a:r>
            <a:r>
              <a:rPr kumimoji="0" lang="el-GR" sz="3200" b="0" i="0" u="none" strike="noStrike" kern="1200" cap="none" spc="0" normalizeH="0" baseline="0" noProof="0" dirty="0" err="1" smtClean="0">
                <a:ln>
                  <a:noFill/>
                </a:ln>
                <a:solidFill>
                  <a:schemeClr val="tx1"/>
                </a:solidFill>
                <a:effectLst/>
                <a:uLnTx/>
                <a:uFillTx/>
                <a:latin typeface="+mn-lt"/>
                <a:ea typeface="+mn-ea"/>
                <a:cs typeface="+mn-cs"/>
              </a:rPr>
              <a:t>πυθμαίου</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τμήματος των πτυχών αυτών παραμένει σταθερό.</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4 - Εικόνα" descr="http://www.geo.auth.gr/courses/ggg/ggg537y/ch6_files/p13.jpg"/>
          <p:cNvPicPr/>
          <p:nvPr/>
        </p:nvPicPr>
        <p:blipFill>
          <a:blip r:embed="rId2" cstate="print"/>
          <a:srcRect t="4263" b="2131"/>
          <a:stretch>
            <a:fillRect/>
          </a:stretch>
        </p:blipFill>
        <p:spPr bwMode="auto">
          <a:xfrm>
            <a:off x="5436096" y="2060848"/>
            <a:ext cx="3506950" cy="2376264"/>
          </a:xfrm>
          <a:prstGeom prst="rect">
            <a:avLst/>
          </a:prstGeom>
          <a:noFill/>
          <a:ln w="9525">
            <a:noFill/>
            <a:miter lim="800000"/>
            <a:headEnd/>
            <a:tailEnd/>
          </a:ln>
        </p:spPr>
      </p:pic>
      <p:sp>
        <p:nvSpPr>
          <p:cNvPr id="6" name="2 - Θέση περιεχομένου"/>
          <p:cNvSpPr txBox="1">
            <a:spLocks/>
          </p:cNvSpPr>
          <p:nvPr/>
        </p:nvSpPr>
        <p:spPr>
          <a:xfrm>
            <a:off x="0" y="4509120"/>
            <a:ext cx="9144000" cy="234888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1β. </a:t>
            </a:r>
            <a:r>
              <a:rPr kumimoji="0" lang="el-GR" sz="3200" b="1" i="0" u="none" strike="noStrike" kern="1200" cap="none" spc="0" normalizeH="0" baseline="0" noProof="0" dirty="0" smtClean="0">
                <a:ln>
                  <a:noFill/>
                </a:ln>
                <a:solidFill>
                  <a:schemeClr val="tx1"/>
                </a:solidFill>
                <a:effectLst/>
                <a:uLnTx/>
                <a:uFillTx/>
                <a:latin typeface="+mn-lt"/>
                <a:ea typeface="+mn-ea"/>
                <a:cs typeface="+mn-cs"/>
              </a:rPr>
              <a:t>Σύμφωνες ή όμοιες πτυχές:</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Σ' αυτές η ακτίνα καμπυλότητας σ' όλους τους σχηματισμούς παραμένει σταθερή. Αντίθετα το κέντρο των κάμψεων είναι διαφορετικό για κάθε σχηματισμό, ενώ όλα μαζί τα κέντρα τοποθετούνται θεωρητικά πάνω στην αξονική επιφάνεια της πτυχής. Το πάχος των πτερύγων των πτυχών αυτών, ελαττώνεται, ενώ το πάχος του κορυφαίου η </a:t>
            </a:r>
            <a:r>
              <a:rPr kumimoji="0" lang="el-GR" sz="3200" b="0" i="0" u="none" strike="noStrike" kern="1200" cap="none" spc="0" normalizeH="0" baseline="0" noProof="0" dirty="0" err="1" smtClean="0">
                <a:ln>
                  <a:noFill/>
                </a:ln>
                <a:solidFill>
                  <a:schemeClr val="tx1"/>
                </a:solidFill>
                <a:effectLst/>
                <a:uLnTx/>
                <a:uFillTx/>
                <a:latin typeface="+mn-lt"/>
                <a:ea typeface="+mn-ea"/>
                <a:cs typeface="+mn-cs"/>
              </a:rPr>
              <a:t>πυθμαίου</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μέρους τους αυξάνει.</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1γ. Πτυχές στις οποίες παρατηρείται μια </a:t>
            </a:r>
            <a:r>
              <a:rPr kumimoji="0" lang="el-GR" sz="3200" b="1" i="0" u="none" strike="noStrike" kern="1200" cap="none" spc="0" normalizeH="0" baseline="0" noProof="0" dirty="0" smtClean="0">
                <a:ln>
                  <a:noFill/>
                </a:ln>
                <a:solidFill>
                  <a:schemeClr val="tx1"/>
                </a:solidFill>
                <a:effectLst/>
                <a:uLnTx/>
                <a:uFillTx/>
                <a:latin typeface="+mn-lt"/>
                <a:ea typeface="+mn-ea"/>
                <a:cs typeface="+mn-cs"/>
              </a:rPr>
              <a:t>αύξηση της ακτίνας καμπυλότητας</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των σχηματισμών προς το εξωτερικό τους τμήμα.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88640"/>
            <a:ext cx="5076056" cy="6669360"/>
          </a:xfrm>
        </p:spPr>
        <p:txBody>
          <a:bodyPr>
            <a:normAutofit fontScale="62500" lnSpcReduction="20000"/>
          </a:bodyPr>
          <a:lstStyle/>
          <a:p>
            <a:pPr lvl="0">
              <a:buNone/>
            </a:pPr>
            <a:r>
              <a:rPr lang="el-GR" dirty="0">
                <a:solidFill>
                  <a:schemeClr val="tx2">
                    <a:lumMod val="60000"/>
                    <a:lumOff val="40000"/>
                  </a:schemeClr>
                </a:solidFill>
              </a:rPr>
              <a:t>Ταξινόμηση των πτυχών ανάλογα με τη </a:t>
            </a:r>
            <a:r>
              <a:rPr lang="el-GR" b="1" dirty="0">
                <a:solidFill>
                  <a:schemeClr val="tx2">
                    <a:lumMod val="60000"/>
                    <a:lumOff val="40000"/>
                  </a:schemeClr>
                </a:solidFill>
              </a:rPr>
              <a:t>θέση της αξονικής τους επιφάνειας</a:t>
            </a:r>
            <a:r>
              <a:rPr lang="el-GR" dirty="0">
                <a:solidFill>
                  <a:schemeClr val="tx2">
                    <a:lumMod val="60000"/>
                    <a:lumOff val="40000"/>
                  </a:schemeClr>
                </a:solidFill>
              </a:rPr>
              <a:t> και τη </a:t>
            </a:r>
            <a:r>
              <a:rPr lang="el-GR" b="1" dirty="0">
                <a:solidFill>
                  <a:schemeClr val="tx2">
                    <a:lumMod val="60000"/>
                    <a:lumOff val="40000"/>
                  </a:schemeClr>
                </a:solidFill>
              </a:rPr>
              <a:t>φορά</a:t>
            </a:r>
            <a:r>
              <a:rPr lang="el-GR" dirty="0">
                <a:solidFill>
                  <a:schemeClr val="tx2">
                    <a:lumMod val="60000"/>
                    <a:lumOff val="40000"/>
                  </a:schemeClr>
                </a:solidFill>
              </a:rPr>
              <a:t> ή </a:t>
            </a:r>
            <a:r>
              <a:rPr lang="el-GR" b="1" dirty="0">
                <a:solidFill>
                  <a:schemeClr val="tx2">
                    <a:lumMod val="60000"/>
                    <a:lumOff val="40000"/>
                  </a:schemeClr>
                </a:solidFill>
              </a:rPr>
              <a:t>απόκλιση</a:t>
            </a:r>
            <a:r>
              <a:rPr lang="el-GR" dirty="0">
                <a:solidFill>
                  <a:schemeClr val="tx2">
                    <a:lumMod val="60000"/>
                    <a:lumOff val="40000"/>
                  </a:schemeClr>
                </a:solidFill>
              </a:rPr>
              <a:t> που παρουσιάζουν.</a:t>
            </a:r>
          </a:p>
          <a:p>
            <a:pPr>
              <a:buNone/>
            </a:pPr>
            <a:r>
              <a:rPr lang="el-GR" b="1" dirty="0" smtClean="0"/>
              <a:t>Ορθές </a:t>
            </a:r>
            <a:r>
              <a:rPr lang="el-GR" b="1" dirty="0"/>
              <a:t>πτυχές ή Συμμετρικές.</a:t>
            </a:r>
            <a:r>
              <a:rPr lang="el-GR" dirty="0"/>
              <a:t> Στις πτυχές αυτές η αξονική επιφάνεια τοποθετείται κατακόρυφα.</a:t>
            </a:r>
          </a:p>
          <a:p>
            <a:pPr>
              <a:buNone/>
            </a:pPr>
            <a:r>
              <a:rPr lang="el-GR" b="1" dirty="0" smtClean="0"/>
              <a:t>Κεκλιμένες </a:t>
            </a:r>
            <a:r>
              <a:rPr lang="el-GR" b="1" dirty="0"/>
              <a:t>ή </a:t>
            </a:r>
            <a:r>
              <a:rPr lang="el-GR" b="1" dirty="0" smtClean="0"/>
              <a:t>ασύμμετρες </a:t>
            </a:r>
            <a:r>
              <a:rPr lang="el-GR" b="1" dirty="0"/>
              <a:t>πτυχές.</a:t>
            </a:r>
            <a:r>
              <a:rPr lang="el-GR" dirty="0"/>
              <a:t> Οι αξονικές επιφάνειες των πτυχών αυτών τοποθετούνται με κλίση ως προς το οριζόντιο επίπεδο, ενώ οι πτέρυγές τους εμφανίζονται με αντίρροπη διεύθυνση κλίσης. </a:t>
            </a:r>
          </a:p>
          <a:p>
            <a:pPr>
              <a:buNone/>
            </a:pPr>
            <a:r>
              <a:rPr lang="el-GR" b="1" dirty="0" smtClean="0"/>
              <a:t>Ανεστραμμένες </a:t>
            </a:r>
            <a:r>
              <a:rPr lang="el-GR" b="1" dirty="0"/>
              <a:t>πτυχές</a:t>
            </a:r>
            <a:r>
              <a:rPr lang="el-GR" dirty="0"/>
              <a:t> χαρακτηρίζονται οι πτυχές, των οποίων οι αξονικές επιφάνειες είναι κεκλιμένες και οι πτέρυγες τους παρουσιάζονται με ομόρροπη διεύθυνση κλίσης, με διαφορετική όμως γωνία κλίσης.</a:t>
            </a:r>
          </a:p>
          <a:p>
            <a:pPr>
              <a:buNone/>
            </a:pPr>
            <a:r>
              <a:rPr lang="el-GR" b="1" dirty="0" smtClean="0"/>
              <a:t>Κατακείμενες </a:t>
            </a:r>
            <a:r>
              <a:rPr lang="el-GR" b="1" dirty="0"/>
              <a:t>ή </a:t>
            </a:r>
            <a:r>
              <a:rPr lang="el-GR" b="1" dirty="0" err="1"/>
              <a:t>κατακεκλιμένες</a:t>
            </a:r>
            <a:r>
              <a:rPr lang="el-GR" b="1" dirty="0"/>
              <a:t> πτυχές.</a:t>
            </a:r>
            <a:r>
              <a:rPr lang="el-GR" dirty="0"/>
              <a:t> Στις πτυχές αυτές η αξονική τους επιφάνεια τοποθετείται </a:t>
            </a:r>
            <a:r>
              <a:rPr lang="el-GR" dirty="0" smtClean="0"/>
              <a:t>οριζόντια.</a:t>
            </a:r>
          </a:p>
          <a:p>
            <a:pPr>
              <a:buNone/>
            </a:pPr>
            <a:r>
              <a:rPr lang="el-GR" b="1" dirty="0" smtClean="0"/>
              <a:t>Καταδυόμενες </a:t>
            </a:r>
            <a:r>
              <a:rPr lang="el-GR" b="1" dirty="0"/>
              <a:t>ή βυθιζόμενες πτυχές.</a:t>
            </a:r>
            <a:r>
              <a:rPr lang="el-GR" dirty="0"/>
              <a:t> Στις πτυχές αυτές παρατηρείται μια κατάδυση της αξονικής τους επιφάνειας και του αντικλίνου τους κάτω από το οριζόντιο επίπεδο.</a:t>
            </a:r>
          </a:p>
          <a:p>
            <a:endParaRPr lang="el-GR" dirty="0"/>
          </a:p>
        </p:txBody>
      </p:sp>
      <p:pic>
        <p:nvPicPr>
          <p:cNvPr id="4" name="3 - Εικόνα" descr="C:\Users\makis\Desktop\Νέος φάκελος\Endogenis\25.jpg"/>
          <p:cNvPicPr/>
          <p:nvPr/>
        </p:nvPicPr>
        <p:blipFill>
          <a:blip r:embed="rId2" cstate="print"/>
          <a:srcRect b="7662"/>
          <a:stretch>
            <a:fillRect/>
          </a:stretch>
        </p:blipFill>
        <p:spPr bwMode="auto">
          <a:xfrm>
            <a:off x="5350669" y="764704"/>
            <a:ext cx="3793331" cy="946930"/>
          </a:xfrm>
          <a:prstGeom prst="rect">
            <a:avLst/>
          </a:prstGeom>
          <a:noFill/>
          <a:ln w="9525">
            <a:noFill/>
            <a:miter lim="800000"/>
            <a:headEnd/>
            <a:tailEnd/>
          </a:ln>
        </p:spPr>
      </p:pic>
      <p:pic>
        <p:nvPicPr>
          <p:cNvPr id="5" name="4 - Εικόνα" descr="C:\Users\makis\Desktop\Νέος φάκελος\Endogenis\26.jpg"/>
          <p:cNvPicPr/>
          <p:nvPr/>
        </p:nvPicPr>
        <p:blipFill>
          <a:blip r:embed="rId3" cstate="print"/>
          <a:srcRect b="10291"/>
          <a:stretch>
            <a:fillRect/>
          </a:stretch>
        </p:blipFill>
        <p:spPr bwMode="auto">
          <a:xfrm>
            <a:off x="4932040" y="2132856"/>
            <a:ext cx="4013359" cy="1038970"/>
          </a:xfrm>
          <a:prstGeom prst="rect">
            <a:avLst/>
          </a:prstGeom>
          <a:noFill/>
          <a:ln w="9525">
            <a:noFill/>
            <a:miter lim="800000"/>
            <a:headEnd/>
            <a:tailEnd/>
          </a:ln>
        </p:spPr>
      </p:pic>
      <p:pic>
        <p:nvPicPr>
          <p:cNvPr id="6" name="5 - Εικόνα" descr="C:\Users\makis\Desktop\Νέος φάκελος\Endogenis\27.jpg"/>
          <p:cNvPicPr/>
          <p:nvPr/>
        </p:nvPicPr>
        <p:blipFill>
          <a:blip r:embed="rId4" cstate="print"/>
          <a:srcRect b="5221"/>
          <a:stretch>
            <a:fillRect/>
          </a:stretch>
        </p:blipFill>
        <p:spPr bwMode="auto">
          <a:xfrm>
            <a:off x="5292080" y="3356992"/>
            <a:ext cx="3635896" cy="936104"/>
          </a:xfrm>
          <a:prstGeom prst="rect">
            <a:avLst/>
          </a:prstGeom>
          <a:noFill/>
          <a:ln w="9525">
            <a:noFill/>
            <a:miter lim="800000"/>
            <a:headEnd/>
            <a:tailEnd/>
          </a:ln>
        </p:spPr>
      </p:pic>
      <p:pic>
        <p:nvPicPr>
          <p:cNvPr id="7" name="6 - Εικόνα" descr="C:\Users\makis\Desktop\Νέος φάκελος\Endogenis\28.jpg"/>
          <p:cNvPicPr/>
          <p:nvPr/>
        </p:nvPicPr>
        <p:blipFill>
          <a:blip r:embed="rId5" cstate="print"/>
          <a:srcRect b="8510"/>
          <a:stretch>
            <a:fillRect/>
          </a:stretch>
        </p:blipFill>
        <p:spPr bwMode="auto">
          <a:xfrm>
            <a:off x="5004048" y="4581128"/>
            <a:ext cx="3744416" cy="942069"/>
          </a:xfrm>
          <a:prstGeom prst="rect">
            <a:avLst/>
          </a:prstGeom>
          <a:noFill/>
          <a:ln w="9525">
            <a:noFill/>
            <a:miter lim="800000"/>
            <a:headEnd/>
            <a:tailEnd/>
          </a:ln>
        </p:spPr>
      </p:pic>
      <p:pic>
        <p:nvPicPr>
          <p:cNvPr id="8" name="7 - Εικόνα" descr="C:\Users\makis\Desktop\Νέος φάκελος\Endogenis\29.jpg"/>
          <p:cNvPicPr/>
          <p:nvPr/>
        </p:nvPicPr>
        <p:blipFill>
          <a:blip r:embed="rId6" cstate="print"/>
          <a:srcRect b="7973"/>
          <a:stretch>
            <a:fillRect/>
          </a:stretch>
        </p:blipFill>
        <p:spPr bwMode="auto">
          <a:xfrm>
            <a:off x="4932040" y="5517232"/>
            <a:ext cx="3960440" cy="115212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16632"/>
            <a:ext cx="9144000" cy="4968552"/>
          </a:xfrm>
        </p:spPr>
        <p:txBody>
          <a:bodyPr>
            <a:normAutofit fontScale="85000" lnSpcReduction="20000"/>
          </a:bodyPr>
          <a:lstStyle/>
          <a:p>
            <a:pPr lvl="0">
              <a:buNone/>
            </a:pPr>
            <a:r>
              <a:rPr lang="el-GR" dirty="0">
                <a:solidFill>
                  <a:schemeClr val="tx2">
                    <a:lumMod val="60000"/>
                    <a:lumOff val="40000"/>
                  </a:schemeClr>
                </a:solidFill>
              </a:rPr>
              <a:t>Ταξινόμηση των πτυχών ανάλογα με τη </a:t>
            </a:r>
            <a:r>
              <a:rPr lang="el-GR" b="1" dirty="0">
                <a:solidFill>
                  <a:schemeClr val="tx2">
                    <a:lumMod val="60000"/>
                    <a:lumOff val="40000"/>
                  </a:schemeClr>
                </a:solidFill>
              </a:rPr>
              <a:t>σχέση των διαστάσεων των πτερύγων τους</a:t>
            </a:r>
            <a:r>
              <a:rPr lang="el-GR" dirty="0">
                <a:solidFill>
                  <a:schemeClr val="tx2">
                    <a:lumMod val="60000"/>
                    <a:lumOff val="40000"/>
                  </a:schemeClr>
                </a:solidFill>
              </a:rPr>
              <a:t>.</a:t>
            </a:r>
          </a:p>
          <a:p>
            <a:pPr>
              <a:buNone/>
            </a:pPr>
            <a:r>
              <a:rPr lang="el-GR" b="1" dirty="0" smtClean="0"/>
              <a:t>Συμμετρικές</a:t>
            </a:r>
            <a:r>
              <a:rPr lang="el-GR" dirty="0" smtClean="0"/>
              <a:t> </a:t>
            </a:r>
            <a:r>
              <a:rPr lang="el-GR" dirty="0"/>
              <a:t>πτυχές χαρακτηρίζονται αυτές των οποίων οι πτέρυγες τους εμφανίζονται με την ίδια διάσταση</a:t>
            </a:r>
            <a:r>
              <a:rPr lang="el-GR" dirty="0" smtClean="0"/>
              <a:t>.</a:t>
            </a:r>
          </a:p>
          <a:p>
            <a:pPr>
              <a:buNone/>
            </a:pPr>
            <a:r>
              <a:rPr lang="el-GR" b="1" dirty="0" smtClean="0"/>
              <a:t>Ασύμμετρες</a:t>
            </a:r>
            <a:r>
              <a:rPr lang="el-GR" dirty="0" smtClean="0"/>
              <a:t> </a:t>
            </a:r>
            <a:r>
              <a:rPr lang="el-GR" dirty="0"/>
              <a:t>πτυχές χαρακτηρίζονται οι πτυχές με διαφορετικό μέγεθος πτερύγων. </a:t>
            </a:r>
            <a:endParaRPr lang="el-GR" dirty="0" smtClean="0"/>
          </a:p>
          <a:p>
            <a:pPr>
              <a:buNone/>
            </a:pPr>
            <a:endParaRPr lang="el-GR" dirty="0"/>
          </a:p>
          <a:p>
            <a:pPr lvl="0">
              <a:buNone/>
            </a:pPr>
            <a:r>
              <a:rPr lang="el-GR" dirty="0">
                <a:solidFill>
                  <a:schemeClr val="tx2">
                    <a:lumMod val="60000"/>
                    <a:lumOff val="40000"/>
                  </a:schemeClr>
                </a:solidFill>
              </a:rPr>
              <a:t>Ταξινόμηση των πτυχών με βάση τη </a:t>
            </a:r>
            <a:r>
              <a:rPr lang="el-GR" b="1" dirty="0">
                <a:solidFill>
                  <a:schemeClr val="tx2">
                    <a:lumMod val="60000"/>
                    <a:lumOff val="40000"/>
                  </a:schemeClr>
                </a:solidFill>
              </a:rPr>
              <a:t>σχέση του πάχους των πτερύγων τους</a:t>
            </a:r>
            <a:r>
              <a:rPr lang="el-GR" dirty="0"/>
              <a:t>.</a:t>
            </a:r>
          </a:p>
          <a:p>
            <a:pPr>
              <a:buNone/>
            </a:pPr>
            <a:r>
              <a:rPr lang="el-GR" b="1" dirty="0" smtClean="0"/>
              <a:t>Ισοπαχείς</a:t>
            </a:r>
            <a:r>
              <a:rPr lang="el-GR" dirty="0" smtClean="0"/>
              <a:t> </a:t>
            </a:r>
            <a:r>
              <a:rPr lang="el-GR" dirty="0"/>
              <a:t>χαρακτηρίζονται οι πτυχές με το ίδιο πάχος </a:t>
            </a:r>
            <a:r>
              <a:rPr lang="el-GR" dirty="0" smtClean="0"/>
              <a:t>πτερύγων.</a:t>
            </a:r>
          </a:p>
          <a:p>
            <a:pPr>
              <a:buNone/>
            </a:pPr>
            <a:r>
              <a:rPr lang="el-GR" dirty="0" smtClean="0"/>
              <a:t>Οι </a:t>
            </a:r>
            <a:r>
              <a:rPr lang="el-GR" b="1" dirty="0"/>
              <a:t>ανισοπαχείς</a:t>
            </a:r>
            <a:r>
              <a:rPr lang="el-GR" dirty="0"/>
              <a:t> αντίθετα πτυχές, εμφανίζονται με διαφορετικό το πάχος των πτερύγων τους.</a:t>
            </a:r>
          </a:p>
          <a:p>
            <a:endParaRPr lang="el-GR" dirty="0"/>
          </a:p>
        </p:txBody>
      </p:sp>
      <p:pic>
        <p:nvPicPr>
          <p:cNvPr id="4" name="3 - Εικόνα" descr="http://www.geo.auth.gr/courses/ggg/ggg537y/ch6_files/p18.jpg"/>
          <p:cNvPicPr/>
          <p:nvPr/>
        </p:nvPicPr>
        <p:blipFill>
          <a:blip r:embed="rId2" cstate="print"/>
          <a:srcRect t="11339" b="9719"/>
          <a:stretch>
            <a:fillRect/>
          </a:stretch>
        </p:blipFill>
        <p:spPr bwMode="auto">
          <a:xfrm>
            <a:off x="1835696" y="5085184"/>
            <a:ext cx="5760640" cy="162306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2123727" y="116631"/>
            <a:ext cx="5348535" cy="3960441"/>
          </a:xfrm>
          <a:prstGeom prst="rect">
            <a:avLst/>
          </a:prstGeom>
        </p:spPr>
      </p:pic>
      <p:pic>
        <p:nvPicPr>
          <p:cNvPr id="5" name="Εικόνα 4"/>
          <p:cNvPicPr>
            <a:picLocks noChangeAspect="1"/>
          </p:cNvPicPr>
          <p:nvPr/>
        </p:nvPicPr>
        <p:blipFill>
          <a:blip r:embed="rId3"/>
          <a:stretch>
            <a:fillRect/>
          </a:stretch>
        </p:blipFill>
        <p:spPr>
          <a:xfrm>
            <a:off x="2616769" y="4221088"/>
            <a:ext cx="4362450" cy="2495550"/>
          </a:xfrm>
          <a:prstGeom prst="rect">
            <a:avLst/>
          </a:prstGeom>
        </p:spPr>
      </p:pic>
    </p:spTree>
    <p:extLst>
      <p:ext uri="{BB962C8B-B14F-4D97-AF65-F5344CB8AC3E}">
        <p14:creationId xmlns:p14="http://schemas.microsoft.com/office/powerpoint/2010/main" val="371805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3861048"/>
            <a:ext cx="8424936" cy="2880320"/>
          </a:xfrm>
        </p:spPr>
        <p:txBody>
          <a:bodyPr>
            <a:normAutofit fontScale="92500" lnSpcReduction="20000"/>
          </a:bodyPr>
          <a:lstStyle/>
          <a:p>
            <a:pPr algn="ctr">
              <a:buNone/>
            </a:pPr>
            <a:r>
              <a:rPr lang="el-GR" sz="3500" b="1" dirty="0" err="1" smtClean="0">
                <a:solidFill>
                  <a:srgbClr val="FF0000"/>
                </a:solidFill>
              </a:rPr>
              <a:t>Ρωγμώσεις</a:t>
            </a:r>
            <a:r>
              <a:rPr lang="el-GR" sz="3500" b="1" dirty="0" smtClean="0">
                <a:solidFill>
                  <a:srgbClr val="FF0000"/>
                </a:solidFill>
              </a:rPr>
              <a:t>:</a:t>
            </a:r>
            <a:endParaRPr lang="en-US" sz="3500" b="1" dirty="0" smtClean="0">
              <a:solidFill>
                <a:srgbClr val="FF0000"/>
              </a:solidFill>
            </a:endParaRPr>
          </a:p>
          <a:p>
            <a:pPr>
              <a:buNone/>
            </a:pPr>
            <a:r>
              <a:rPr lang="el-GR" sz="2800" b="1" dirty="0" smtClean="0"/>
              <a:t> </a:t>
            </a:r>
            <a:r>
              <a:rPr lang="el-GR" sz="2800" dirty="0"/>
              <a:t>Όταν τα τμήματα του γεωλογικού σχηματισμού, που βρίσκονται εκατέρωθεν μιας </a:t>
            </a:r>
            <a:r>
              <a:rPr lang="el-GR" sz="2800" dirty="0" err="1"/>
              <a:t>διάκλασης</a:t>
            </a:r>
            <a:r>
              <a:rPr lang="el-GR" sz="2800" dirty="0"/>
              <a:t>, απομακρύνονται κάθετα ως προς τα τοιχώματα της </a:t>
            </a:r>
            <a:r>
              <a:rPr lang="el-GR" sz="2800" dirty="0" err="1" smtClean="0"/>
              <a:t>διάκλασης</a:t>
            </a:r>
            <a:r>
              <a:rPr lang="en-US" sz="2800" dirty="0" smtClean="0"/>
              <a:t>,</a:t>
            </a:r>
            <a:r>
              <a:rPr lang="el-GR" sz="2800" dirty="0" smtClean="0"/>
              <a:t> τότε </a:t>
            </a:r>
            <a:r>
              <a:rPr lang="el-GR" sz="2800" dirty="0"/>
              <a:t>η </a:t>
            </a:r>
            <a:r>
              <a:rPr lang="el-GR" sz="2800" dirty="0" err="1"/>
              <a:t>διάκλαση</a:t>
            </a:r>
            <a:r>
              <a:rPr lang="el-GR" sz="2800" dirty="0"/>
              <a:t> μετατρέπεται σε </a:t>
            </a:r>
            <a:r>
              <a:rPr lang="el-GR" sz="2800" b="1" dirty="0" err="1"/>
              <a:t>ρώγμωση</a:t>
            </a:r>
            <a:r>
              <a:rPr lang="el-GR" sz="2800" b="1" dirty="0"/>
              <a:t>. </a:t>
            </a:r>
            <a:endParaRPr lang="en-US" sz="2800" b="1" dirty="0" smtClean="0"/>
          </a:p>
          <a:p>
            <a:pPr>
              <a:buNone/>
            </a:pPr>
            <a:r>
              <a:rPr lang="el-GR" sz="2800" dirty="0" smtClean="0"/>
              <a:t>Βέβαια </a:t>
            </a:r>
            <a:r>
              <a:rPr lang="el-GR" sz="2800" dirty="0"/>
              <a:t>όπως φαίνεται και από τον ορισμό, σαφή όρια μεταξύ </a:t>
            </a:r>
            <a:r>
              <a:rPr lang="el-GR" sz="2800" dirty="0" err="1"/>
              <a:t>διάκλασης</a:t>
            </a:r>
            <a:r>
              <a:rPr lang="el-GR" sz="2800" dirty="0"/>
              <a:t>, </a:t>
            </a:r>
            <a:r>
              <a:rPr lang="el-GR" sz="2800" dirty="0" err="1"/>
              <a:t>ρώγμωσης</a:t>
            </a:r>
            <a:r>
              <a:rPr lang="el-GR" sz="2800" dirty="0"/>
              <a:t> και ρήγματος δεν υπάρχουν. </a:t>
            </a:r>
          </a:p>
          <a:p>
            <a:pPr>
              <a:buNone/>
            </a:pPr>
            <a:endParaRPr lang="el-GR" sz="2800" dirty="0"/>
          </a:p>
        </p:txBody>
      </p:sp>
      <p:pic>
        <p:nvPicPr>
          <p:cNvPr id="4" name="3 - Εικόνα" descr="http://www.geo.auth.gr/courses/ggg/ggg537y/ch5_files/p11.jpg"/>
          <p:cNvPicPr/>
          <p:nvPr/>
        </p:nvPicPr>
        <p:blipFill>
          <a:blip r:embed="rId2" cstate="print"/>
          <a:srcRect/>
          <a:stretch>
            <a:fillRect/>
          </a:stretch>
        </p:blipFill>
        <p:spPr bwMode="auto">
          <a:xfrm>
            <a:off x="1835696" y="404664"/>
            <a:ext cx="4896544" cy="33843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6632"/>
            <a:ext cx="8712968" cy="6741368"/>
          </a:xfrm>
        </p:spPr>
        <p:txBody>
          <a:bodyPr>
            <a:normAutofit fontScale="92500" lnSpcReduction="20000"/>
          </a:bodyPr>
          <a:lstStyle/>
          <a:p>
            <a:pPr algn="ctr">
              <a:buNone/>
            </a:pPr>
            <a:r>
              <a:rPr lang="el-GR" sz="3900" b="1" dirty="0" smtClean="0">
                <a:solidFill>
                  <a:srgbClr val="FF0000"/>
                </a:solidFill>
              </a:rPr>
              <a:t>Ρήγματα </a:t>
            </a:r>
            <a:r>
              <a:rPr lang="el-GR" sz="3900" b="1" dirty="0">
                <a:solidFill>
                  <a:srgbClr val="FF0000"/>
                </a:solidFill>
              </a:rPr>
              <a:t>ή μετατοπίσεις</a:t>
            </a:r>
            <a:r>
              <a:rPr lang="el-GR" sz="3900" b="1" dirty="0" smtClean="0">
                <a:solidFill>
                  <a:srgbClr val="FF0000"/>
                </a:solidFill>
              </a:rPr>
              <a:t>:</a:t>
            </a:r>
            <a:endParaRPr lang="en-US" sz="3900" b="1" dirty="0" smtClean="0">
              <a:solidFill>
                <a:srgbClr val="FF0000"/>
              </a:solidFill>
            </a:endParaRPr>
          </a:p>
          <a:p>
            <a:pPr>
              <a:buNone/>
            </a:pPr>
            <a:r>
              <a:rPr lang="el-GR" sz="2800" b="1" dirty="0" smtClean="0"/>
              <a:t> </a:t>
            </a:r>
            <a:r>
              <a:rPr lang="el-GR" sz="2800" b="1" dirty="0">
                <a:solidFill>
                  <a:schemeClr val="tx2">
                    <a:lumMod val="60000"/>
                    <a:lumOff val="40000"/>
                  </a:schemeClr>
                </a:solidFill>
              </a:rPr>
              <a:t>Ρήγμα</a:t>
            </a:r>
            <a:r>
              <a:rPr lang="el-GR" sz="2800" dirty="0">
                <a:solidFill>
                  <a:schemeClr val="tx2">
                    <a:lumMod val="60000"/>
                    <a:lumOff val="40000"/>
                  </a:schemeClr>
                </a:solidFill>
              </a:rPr>
              <a:t> στην τεκτονική ονομάζουμε κάθε ρηξιγενή δομή εκατέρωθεν της οποίας παρατηρούνται μετακινήσεις των επί μέρους τμημάτων του γεωλογικού σχηματισμού που παραμορφώνεται</a:t>
            </a:r>
            <a:r>
              <a:rPr lang="el-GR" sz="2800" dirty="0" smtClean="0">
                <a:solidFill>
                  <a:schemeClr val="tx2">
                    <a:lumMod val="60000"/>
                    <a:lumOff val="40000"/>
                  </a:schemeClr>
                </a:solidFill>
              </a:rPr>
              <a:t>.</a:t>
            </a:r>
            <a:endParaRPr lang="en-US" sz="2800" dirty="0" smtClean="0">
              <a:solidFill>
                <a:schemeClr val="tx2">
                  <a:lumMod val="60000"/>
                  <a:lumOff val="40000"/>
                </a:schemeClr>
              </a:solidFill>
            </a:endParaRPr>
          </a:p>
          <a:p>
            <a:pPr>
              <a:buNone/>
            </a:pPr>
            <a:r>
              <a:rPr lang="el-GR" sz="2800" dirty="0" smtClean="0"/>
              <a:t>Οι </a:t>
            </a:r>
            <a:r>
              <a:rPr lang="el-GR" sz="2800" dirty="0"/>
              <a:t>μετατοπίσεις αυτές μπορεί να είναι της τάξης μεγέθους από 1 cm μέχρι και πάνω από 1000 m, πολλές φορές</a:t>
            </a:r>
            <a:r>
              <a:rPr lang="el-GR" sz="2800" dirty="0" smtClean="0"/>
              <a:t>.</a:t>
            </a:r>
          </a:p>
          <a:p>
            <a:pPr>
              <a:buNone/>
            </a:pPr>
            <a:r>
              <a:rPr lang="el-GR" sz="2800" dirty="0" smtClean="0"/>
              <a:t> </a:t>
            </a:r>
            <a:r>
              <a:rPr lang="el-GR" sz="2800" dirty="0"/>
              <a:t>Η επιφανειακή εξ' άλλου εξάπλωση ενός ρήγματος είναι δυνατόν να φθάνει σε μήκος πολλών χιλιομέτρων. Ολόκληροι ήπειροι μπορεί να μετατοπίζονται κατά μήκος τέτοιων, μεγάλου μήκους, ρηγμάτων</a:t>
            </a:r>
            <a:r>
              <a:rPr lang="el-GR" sz="2800" dirty="0" smtClean="0"/>
              <a:t>.</a:t>
            </a:r>
            <a:endParaRPr lang="en-US" sz="2800" dirty="0" smtClean="0"/>
          </a:p>
          <a:p>
            <a:pPr>
              <a:buNone/>
            </a:pPr>
            <a:r>
              <a:rPr lang="el-GR" sz="2800" dirty="0" smtClean="0"/>
              <a:t>Οι </a:t>
            </a:r>
            <a:r>
              <a:rPr lang="el-GR" sz="2800" dirty="0"/>
              <a:t>ρηξιγενείς επιφάνειες μπορεί να είναι κατακόρυφες, κεκλιμένες ή οριζόντιες</a:t>
            </a:r>
            <a:r>
              <a:rPr lang="el-GR" sz="2800" dirty="0" smtClean="0"/>
              <a:t>.</a:t>
            </a:r>
          </a:p>
          <a:p>
            <a:pPr>
              <a:buNone/>
            </a:pPr>
            <a:r>
              <a:rPr lang="el-GR" sz="2800" dirty="0" smtClean="0"/>
              <a:t> </a:t>
            </a:r>
            <a:r>
              <a:rPr lang="el-GR" sz="2800" dirty="0"/>
              <a:t>Μπορεί να εμφανίζονται επίσης όπως και οι επιφάνειες των </a:t>
            </a:r>
            <a:r>
              <a:rPr lang="el-GR" sz="2800" dirty="0" err="1"/>
              <a:t>διακλάσεων</a:t>
            </a:r>
            <a:r>
              <a:rPr lang="el-GR" sz="2800" dirty="0"/>
              <a:t>, λείες επίπεδες, καμπυλωμένες ή και </a:t>
            </a:r>
            <a:r>
              <a:rPr lang="el-GR" sz="2800" dirty="0" err="1"/>
              <a:t>σιγμοειδώς</a:t>
            </a:r>
            <a:r>
              <a:rPr lang="el-GR" sz="2800" dirty="0"/>
              <a:t> καμπυλωμένες</a:t>
            </a:r>
            <a:r>
              <a:rPr lang="el-GR" sz="2800" dirty="0" smtClean="0"/>
              <a:t>.</a:t>
            </a:r>
            <a:endParaRPr lang="en-US" sz="2800" dirty="0" smtClean="0"/>
          </a:p>
          <a:p>
            <a:pPr>
              <a:buNone/>
            </a:pPr>
            <a:r>
              <a:rPr lang="el-GR" sz="2800" dirty="0" smtClean="0"/>
              <a:t>Συνήθως </a:t>
            </a:r>
            <a:r>
              <a:rPr lang="el-GR" sz="2800" dirty="0"/>
              <a:t>τα ρήγματα στους γεωλογικούς σχηματισμούς προκαλούνται μετά τον σχηματισμό τους, από την επίδραση μεταγενέστερων παραμορφωτικών δυνάμεων.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188640"/>
            <a:ext cx="8856984" cy="4248472"/>
          </a:xfrm>
        </p:spPr>
        <p:txBody>
          <a:bodyPr>
            <a:normAutofit fontScale="77500" lnSpcReduction="20000"/>
          </a:bodyPr>
          <a:lstStyle/>
          <a:p>
            <a:pPr>
              <a:buNone/>
            </a:pPr>
            <a:r>
              <a:rPr lang="el-GR" dirty="0"/>
              <a:t>Υπάρχουν όμως περιπτώσεις, ιδίως στα ιζηματογενή πετρώματα, όπου ο σχηματισμός των ρηγμάτων μπορεί να γίνει κατά τη διάρκεια της ιζηματογένεσης. Τα ρήγματα αυτά αποτελούν μια ιδιαίτερη, μεγάλης σημασίας για τη σχετική χρονολόγηση τεκτονικών συμβάντων στη φύση, κατηγορία ρηγμάτων, που χαρακτηρίζονται ως </a:t>
            </a:r>
            <a:r>
              <a:rPr lang="el-GR" b="1" dirty="0" err="1"/>
              <a:t>συνιζηματογενή</a:t>
            </a:r>
            <a:r>
              <a:rPr lang="el-GR" b="1" dirty="0"/>
              <a:t> ρήγματα</a:t>
            </a:r>
            <a:r>
              <a:rPr lang="el-GR" dirty="0"/>
              <a:t>. Ορισμένα γνωρίσματα των ρηξιγενών αυτών δομών, που τις διακρίνουν από τις υπόλοιπες κανονικές ρηξιγενείς δομές, είναι τα εξής.</a:t>
            </a:r>
          </a:p>
          <a:p>
            <a:pPr>
              <a:buNone/>
            </a:pPr>
            <a:r>
              <a:rPr lang="el-GR" dirty="0" smtClean="0">
                <a:solidFill>
                  <a:srgbClr val="FF0000"/>
                </a:solidFill>
              </a:rPr>
              <a:t>α</a:t>
            </a:r>
            <a:r>
              <a:rPr lang="el-GR" dirty="0">
                <a:solidFill>
                  <a:srgbClr val="FF0000"/>
                </a:solidFill>
              </a:rPr>
              <a:t>) Τα ρήγματα αυτά περιορίζονται σε ορισμένα μόνο στρώματα των ιζηματογενών σχηματισμών και δεν κόβουν όλες τις στρωσιγενείς επιφάνειες του ιζήματος. β) Είναι συνήθως μικρών διαστάσεων. γ) Με το βάθος αυξάνει συνήθως το άλμα της μετατόπισης των τμημάτων εκατέρωθεν της ρήξεως.</a:t>
            </a:r>
          </a:p>
          <a:p>
            <a:pPr>
              <a:buNone/>
            </a:pPr>
            <a:endParaRPr lang="el-GR" dirty="0"/>
          </a:p>
        </p:txBody>
      </p:sp>
      <p:pic>
        <p:nvPicPr>
          <p:cNvPr id="4" name="3 - Εικόνα" descr="http://www.geo.auth.gr/courses/ggg/ggg537y/ch5_files/p15.jpg"/>
          <p:cNvPicPr/>
          <p:nvPr/>
        </p:nvPicPr>
        <p:blipFill>
          <a:blip r:embed="rId2" cstate="print"/>
          <a:srcRect/>
          <a:stretch>
            <a:fillRect/>
          </a:stretch>
        </p:blipFill>
        <p:spPr bwMode="auto">
          <a:xfrm>
            <a:off x="2483768" y="4222903"/>
            <a:ext cx="4077736" cy="263509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16632"/>
            <a:ext cx="8784976" cy="4525963"/>
          </a:xfrm>
        </p:spPr>
        <p:txBody>
          <a:bodyPr>
            <a:normAutofit fontScale="77500" lnSpcReduction="20000"/>
          </a:bodyPr>
          <a:lstStyle/>
          <a:p>
            <a:pPr>
              <a:buNone/>
            </a:pPr>
            <a:r>
              <a:rPr lang="el-GR" dirty="0">
                <a:solidFill>
                  <a:schemeClr val="tx2">
                    <a:lumMod val="60000"/>
                    <a:lumOff val="40000"/>
                  </a:schemeClr>
                </a:solidFill>
              </a:rPr>
              <a:t>Ανάλογα με τον τρόπο κίνησης των επί μέρους τμημάτων του γεωλογικού σχηματισμού εκατέρωθεν του ρήγματος, διακρίνονται με τη σειρά τους τα ρήγματα σε τρεις μεγάλες κατηγορίες.</a:t>
            </a:r>
          </a:p>
          <a:p>
            <a:r>
              <a:rPr lang="el-GR" dirty="0"/>
              <a:t>α) </a:t>
            </a:r>
            <a:r>
              <a:rPr lang="el-GR" b="1" dirty="0"/>
              <a:t>Ρήγματα σμίκρυνσης (ή ανάστροφα ρήγματα). </a:t>
            </a:r>
            <a:r>
              <a:rPr lang="el-GR" dirty="0"/>
              <a:t>Ως αποτέλεσμα δράσης αυτών των ρηγμάτων είναι η δημιουργία </a:t>
            </a:r>
            <a:r>
              <a:rPr lang="el-GR" b="1" dirty="0" err="1"/>
              <a:t>εφιππεύσεων</a:t>
            </a:r>
            <a:r>
              <a:rPr lang="el-GR" b="1" dirty="0"/>
              <a:t>, </a:t>
            </a:r>
            <a:r>
              <a:rPr lang="el-GR" b="1" dirty="0" err="1"/>
              <a:t>επωθήσεων</a:t>
            </a:r>
            <a:r>
              <a:rPr lang="el-GR" b="1" dirty="0"/>
              <a:t>, </a:t>
            </a:r>
            <a:r>
              <a:rPr lang="el-GR" b="1" dirty="0" err="1"/>
              <a:t>υποθήσεων</a:t>
            </a:r>
            <a:r>
              <a:rPr lang="el-GR" b="1" dirty="0"/>
              <a:t>, </a:t>
            </a:r>
            <a:r>
              <a:rPr lang="el-GR" b="1" dirty="0" err="1"/>
              <a:t>λεπιώσεων</a:t>
            </a:r>
            <a:r>
              <a:rPr lang="el-GR" b="1" dirty="0"/>
              <a:t> και τεκτονικών καλυμμάτων</a:t>
            </a:r>
            <a:r>
              <a:rPr lang="el-GR" dirty="0"/>
              <a:t>.</a:t>
            </a:r>
          </a:p>
          <a:p>
            <a:r>
              <a:rPr lang="el-GR" dirty="0"/>
              <a:t>β) </a:t>
            </a:r>
            <a:r>
              <a:rPr lang="el-GR" b="1" dirty="0"/>
              <a:t>Ρήγματα απομάκρυνσης (ή ρήγματα εκτάσεως ή κανονικά ρήγματα)</a:t>
            </a:r>
            <a:r>
              <a:rPr lang="el-GR" dirty="0"/>
              <a:t>. Τα ρήγματα αυτά προκαλούν τις μεταπτώσεις.</a:t>
            </a:r>
          </a:p>
          <a:p>
            <a:r>
              <a:rPr lang="el-GR" dirty="0"/>
              <a:t>γ) </a:t>
            </a:r>
            <a:r>
              <a:rPr lang="el-GR" b="1" dirty="0"/>
              <a:t>Ρήγματα οριζόντιας μετατόπισης</a:t>
            </a:r>
            <a:r>
              <a:rPr lang="el-GR" dirty="0"/>
              <a:t>. Προκαλούν </a:t>
            </a:r>
            <a:r>
              <a:rPr lang="el-GR" b="1" dirty="0"/>
              <a:t>οριζόντια μετατόπιση</a:t>
            </a:r>
            <a:r>
              <a:rPr lang="el-GR" dirty="0"/>
              <a:t> των εκατέρωθεν της ρηξιγενής επιφάνειας τμημάτων του γεωλογικού σχηματισμού.</a:t>
            </a:r>
          </a:p>
          <a:p>
            <a:pPr>
              <a:buNone/>
            </a:pPr>
            <a:endParaRPr lang="el-GR" dirty="0"/>
          </a:p>
        </p:txBody>
      </p:sp>
      <p:pic>
        <p:nvPicPr>
          <p:cNvPr id="4" name="3 - Εικόνα" descr="http://www.geo.auth.gr/courses/ggg/ggg537y/ch5_files/p16.jpg"/>
          <p:cNvPicPr/>
          <p:nvPr/>
        </p:nvPicPr>
        <p:blipFill>
          <a:blip r:embed="rId2" cstate="print"/>
          <a:srcRect/>
          <a:stretch>
            <a:fillRect/>
          </a:stretch>
        </p:blipFill>
        <p:spPr bwMode="auto">
          <a:xfrm>
            <a:off x="1907704" y="4380012"/>
            <a:ext cx="5040560" cy="24779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547664" y="101184"/>
            <a:ext cx="6048672" cy="6655632"/>
          </a:xfrm>
          <a:prstGeom prst="rect">
            <a:avLst/>
          </a:prstGeom>
        </p:spPr>
      </p:pic>
    </p:spTree>
    <p:extLst>
      <p:ext uri="{BB962C8B-B14F-4D97-AF65-F5344CB8AC3E}">
        <p14:creationId xmlns:p14="http://schemas.microsoft.com/office/powerpoint/2010/main" val="57036914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2109</Words>
  <Application>Microsoft Office PowerPoint</Application>
  <PresentationFormat>Προβολή στην οθόνη (4:3)</PresentationFormat>
  <Paragraphs>85</Paragraphs>
  <Slides>33</Slides>
  <Notes>0</Notes>
  <HiddenSlides>0</HiddenSlides>
  <MMClips>0</MMClips>
  <ScaleCrop>false</ScaleCrop>
  <HeadingPairs>
    <vt:vector size="8" baseType="variant">
      <vt:variant>
        <vt:lpstr>Γραμματοσειρές που χρησιμοποιούνται</vt:lpstr>
      </vt:variant>
      <vt:variant>
        <vt:i4>2</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33</vt:i4>
      </vt:variant>
    </vt:vector>
  </HeadingPairs>
  <TitlesOfParts>
    <vt:vector size="37" baseType="lpstr">
      <vt:lpstr>Arial</vt:lpstr>
      <vt:lpstr>Calibri</vt:lpstr>
      <vt:lpstr>Θέμα του Office</vt:lpstr>
      <vt:lpstr>Διαφάνεια</vt:lpstr>
      <vt:lpstr>ΤΕΚΤΟΝΙΚΗ ΡΗΓΜΑΤΑ - ΔΙΑΚΛΑΣΕΙΣ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Οι κυριότεροι τύποι των ρηγμάτων. Α. κανονικό ρήγμα, Β. πλάγιο κανονικό ρήγμα αριστερόστροφο, C. πλάγιο κανονικό ρήγμα δεξιόστροφο, D. ανάστροφο ρήγμα. Ε. πλάγιο ανάστροφο ρήγμα αριστερόστροφο. F. πλάγιο ανάστροφο ρήγμα δεξιόστροφο, G. ρήγμα οριζόντιας μετατόπισης με κατακόρυφη ρηξιγενή επιφάνεια αριστερόστροφο, Η. ρήγμα οριζόντιας μετατόπισης με κεκλιμένη ρηξιγενή επιφάνεια αριστερόστροφο, Ι. ρήγμα οριζόντιας μετατόπισης με κατακόρυφη ρηξιγενή επιφάνεια δεξιόστροφο.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ΠΤΥΧΕΣ - ΠΤΥΧΩΣΗ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ΤΕΚΤΟΝΙΚΗ 10. Α. ΡΗΓΜΑΤΑ - ΔΙΑΚΛΑΣΕΙΣ</dc:title>
  <dc:creator>makis</dc:creator>
  <cp:lastModifiedBy>makis</cp:lastModifiedBy>
  <cp:revision>18</cp:revision>
  <dcterms:created xsi:type="dcterms:W3CDTF">2011-02-24T08:06:07Z</dcterms:created>
  <dcterms:modified xsi:type="dcterms:W3CDTF">2019-09-26T11:04:59Z</dcterms:modified>
</cp:coreProperties>
</file>