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 id="2147483917" r:id="rId2"/>
    <p:sldMasterId id="2147483919" r:id="rId3"/>
  </p:sldMasterIdLst>
  <p:notesMasterIdLst>
    <p:notesMasterId r:id="rId58"/>
  </p:notesMasterIdLst>
  <p:sldIdLst>
    <p:sldId id="1237" r:id="rId4"/>
    <p:sldId id="1238" r:id="rId5"/>
    <p:sldId id="1239" r:id="rId6"/>
    <p:sldId id="1240" r:id="rId7"/>
    <p:sldId id="1299" r:id="rId8"/>
    <p:sldId id="1300" r:id="rId9"/>
    <p:sldId id="1241" r:id="rId10"/>
    <p:sldId id="1301" r:id="rId11"/>
    <p:sldId id="1243" r:id="rId12"/>
    <p:sldId id="1244" r:id="rId13"/>
    <p:sldId id="1302" r:id="rId14"/>
    <p:sldId id="1245" r:id="rId15"/>
    <p:sldId id="1246" r:id="rId16"/>
    <p:sldId id="1247" r:id="rId17"/>
    <p:sldId id="1248" r:id="rId18"/>
    <p:sldId id="1250" r:id="rId19"/>
    <p:sldId id="1251" r:id="rId20"/>
    <p:sldId id="1252" r:id="rId21"/>
    <p:sldId id="1253" r:id="rId22"/>
    <p:sldId id="1254" r:id="rId23"/>
    <p:sldId id="1255" r:id="rId24"/>
    <p:sldId id="1296" r:id="rId25"/>
    <p:sldId id="1258" r:id="rId26"/>
    <p:sldId id="1259" r:id="rId27"/>
    <p:sldId id="1261" r:id="rId28"/>
    <p:sldId id="1249" r:id="rId29"/>
    <p:sldId id="1262" r:id="rId30"/>
    <p:sldId id="1263" r:id="rId31"/>
    <p:sldId id="1264" r:id="rId32"/>
    <p:sldId id="1266" r:id="rId33"/>
    <p:sldId id="1268" r:id="rId34"/>
    <p:sldId id="1269" r:id="rId35"/>
    <p:sldId id="1272" r:id="rId36"/>
    <p:sldId id="1273" r:id="rId37"/>
    <p:sldId id="1274" r:id="rId38"/>
    <p:sldId id="1275" r:id="rId39"/>
    <p:sldId id="1280" r:id="rId40"/>
    <p:sldId id="1303" r:id="rId41"/>
    <p:sldId id="1283" r:id="rId42"/>
    <p:sldId id="1304" r:id="rId43"/>
    <p:sldId id="1305" r:id="rId44"/>
    <p:sldId id="1282" r:id="rId45"/>
    <p:sldId id="1306" r:id="rId46"/>
    <p:sldId id="1279" r:id="rId47"/>
    <p:sldId id="1307" r:id="rId48"/>
    <p:sldId id="1309" r:id="rId49"/>
    <p:sldId id="1310" r:id="rId50"/>
    <p:sldId id="1284" r:id="rId51"/>
    <p:sldId id="1285" r:id="rId52"/>
    <p:sldId id="1286" r:id="rId53"/>
    <p:sldId id="1287" r:id="rId54"/>
    <p:sldId id="1288" r:id="rId55"/>
    <p:sldId id="1289" r:id="rId56"/>
    <p:sldId id="1290" r:id="rId5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7337B"/>
    <a:srgbClr val="280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105" d="100"/>
          <a:sy n="105" d="100"/>
        </p:scale>
        <p:origin x="171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CF295D-7E90-41FA-94F8-83AF7AD0843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461045-F1E3-4782-888A-226E47934F87}" type="slidenum">
              <a:rPr lang="en-US" altLang="el-GR"/>
              <a:pPr>
                <a:defRPr/>
              </a:pPr>
              <a:t>‹#›</a:t>
            </a:fld>
            <a:endParaRPr lang="en-US" altLang="el-GR"/>
          </a:p>
        </p:txBody>
      </p:sp>
    </p:spTree>
    <p:extLst>
      <p:ext uri="{BB962C8B-B14F-4D97-AF65-F5344CB8AC3E}">
        <p14:creationId xmlns:p14="http://schemas.microsoft.com/office/powerpoint/2010/main" val="241211596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96E43-B740-4D96-BDED-F09C11F03808}" type="slidenum">
              <a:rPr lang="en-US" altLang="el-GR"/>
              <a:pPr>
                <a:defRPr/>
              </a:pPr>
              <a:t>‹#›</a:t>
            </a:fld>
            <a:endParaRPr lang="en-US" altLang="el-GR"/>
          </a:p>
        </p:txBody>
      </p:sp>
    </p:spTree>
    <p:extLst>
      <p:ext uri="{BB962C8B-B14F-4D97-AF65-F5344CB8AC3E}">
        <p14:creationId xmlns:p14="http://schemas.microsoft.com/office/powerpoint/2010/main" val="1336869765"/>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A7B30-976F-4D4E-B516-AAC3E0BF04B1}" type="slidenum">
              <a:rPr lang="en-US" altLang="el-GR"/>
              <a:pPr>
                <a:defRPr/>
              </a:pPr>
              <a:t>‹#›</a:t>
            </a:fld>
            <a:endParaRPr lang="en-US" altLang="el-GR"/>
          </a:p>
        </p:txBody>
      </p:sp>
    </p:spTree>
    <p:extLst>
      <p:ext uri="{BB962C8B-B14F-4D97-AF65-F5344CB8AC3E}">
        <p14:creationId xmlns:p14="http://schemas.microsoft.com/office/powerpoint/2010/main" val="4251379295"/>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0450" name="Rectangle 2"/>
          <p:cNvSpPr>
            <a:spLocks noGrp="1" noChangeArrowheads="1"/>
          </p:cNvSpPr>
          <p:nvPr>
            <p:ph type="ctrTitle"/>
          </p:nvPr>
        </p:nvSpPr>
        <p:spPr>
          <a:xfrm>
            <a:off x="2286000" y="3429000"/>
            <a:ext cx="6399213" cy="1219200"/>
          </a:xfrm>
        </p:spPr>
        <p:txBody>
          <a:bodyPr/>
          <a:lstStyle>
            <a:lvl1pPr>
              <a:defRPr sz="4000"/>
            </a:lvl1pPr>
          </a:lstStyle>
          <a:p>
            <a:r>
              <a:rPr lang="en-US"/>
              <a:t>Click to edit Master title style</a:t>
            </a:r>
          </a:p>
        </p:txBody>
      </p:sp>
      <p:sp>
        <p:nvSpPr>
          <p:cNvPr id="360451" name="Rectangle 3"/>
          <p:cNvSpPr>
            <a:spLocks noGrp="1" noChangeArrowheads="1"/>
          </p:cNvSpPr>
          <p:nvPr>
            <p:ph type="subTitle" idx="1"/>
          </p:nvPr>
        </p:nvSpPr>
        <p:spPr>
          <a:xfrm>
            <a:off x="2286000" y="4800600"/>
            <a:ext cx="6399213" cy="838200"/>
          </a:xfrm>
        </p:spPr>
        <p:txBody>
          <a:bodyPr/>
          <a:lstStyle>
            <a:lvl1pPr marL="0" indent="0">
              <a:buFontTx/>
              <a:buNone/>
              <a:defRPr sz="24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11C8CB8-2B0C-4ED1-976D-C1AA67F3476D}" type="slidenum">
              <a:rPr lang="en-US" altLang="el-GR"/>
              <a:pPr>
                <a:defRPr/>
              </a:pPr>
              <a:t>‹#›</a:t>
            </a:fld>
            <a:endParaRPr lang="en-US" altLang="el-GR"/>
          </a:p>
        </p:txBody>
      </p:sp>
    </p:spTree>
    <p:extLst>
      <p:ext uri="{BB962C8B-B14F-4D97-AF65-F5344CB8AC3E}">
        <p14:creationId xmlns:p14="http://schemas.microsoft.com/office/powerpoint/2010/main" val="241051097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60746-86C7-4727-A5D2-31D73C3D78E8}" type="slidenum">
              <a:rPr lang="en-US" altLang="el-GR"/>
              <a:pPr>
                <a:defRPr/>
              </a:pPr>
              <a:t>‹#›</a:t>
            </a:fld>
            <a:endParaRPr lang="en-US" altLang="el-GR"/>
          </a:p>
        </p:txBody>
      </p:sp>
    </p:spTree>
    <p:extLst>
      <p:ext uri="{BB962C8B-B14F-4D97-AF65-F5344CB8AC3E}">
        <p14:creationId xmlns:p14="http://schemas.microsoft.com/office/powerpoint/2010/main" val="56547069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01A12F-415E-4789-8E02-0EA6911FFABE}" type="slidenum">
              <a:rPr lang="en-US" altLang="el-GR"/>
              <a:pPr>
                <a:defRPr/>
              </a:pPr>
              <a:t>‹#›</a:t>
            </a:fld>
            <a:endParaRPr lang="en-US" altLang="el-GR"/>
          </a:p>
        </p:txBody>
      </p:sp>
    </p:spTree>
    <p:extLst>
      <p:ext uri="{BB962C8B-B14F-4D97-AF65-F5344CB8AC3E}">
        <p14:creationId xmlns:p14="http://schemas.microsoft.com/office/powerpoint/2010/main" val="4193449481"/>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15666-BFF8-4F1F-B05A-517FEBCEA57B}" type="slidenum">
              <a:rPr lang="en-US" altLang="el-GR"/>
              <a:pPr>
                <a:defRPr/>
              </a:pPr>
              <a:t>‹#›</a:t>
            </a:fld>
            <a:endParaRPr lang="en-US" altLang="el-GR"/>
          </a:p>
        </p:txBody>
      </p:sp>
    </p:spTree>
    <p:extLst>
      <p:ext uri="{BB962C8B-B14F-4D97-AF65-F5344CB8AC3E}">
        <p14:creationId xmlns:p14="http://schemas.microsoft.com/office/powerpoint/2010/main" val="225769595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9C0559-224A-4063-AFFD-39FEBE26F6CA}" type="slidenum">
              <a:rPr lang="en-US" altLang="el-GR"/>
              <a:pPr>
                <a:defRPr/>
              </a:pPr>
              <a:t>‹#›</a:t>
            </a:fld>
            <a:endParaRPr lang="en-US" altLang="el-GR"/>
          </a:p>
        </p:txBody>
      </p:sp>
    </p:spTree>
    <p:extLst>
      <p:ext uri="{BB962C8B-B14F-4D97-AF65-F5344CB8AC3E}">
        <p14:creationId xmlns:p14="http://schemas.microsoft.com/office/powerpoint/2010/main" val="289125780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61A303-6884-4677-AE6B-6B63FE543585}" type="slidenum">
              <a:rPr lang="en-US" altLang="el-GR"/>
              <a:pPr>
                <a:defRPr/>
              </a:pPr>
              <a:t>‹#›</a:t>
            </a:fld>
            <a:endParaRPr lang="en-US" altLang="el-GR"/>
          </a:p>
        </p:txBody>
      </p:sp>
    </p:spTree>
    <p:extLst>
      <p:ext uri="{BB962C8B-B14F-4D97-AF65-F5344CB8AC3E}">
        <p14:creationId xmlns:p14="http://schemas.microsoft.com/office/powerpoint/2010/main" val="379921858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565537-A3A0-4685-87BE-3184731BA38B}" type="slidenum">
              <a:rPr lang="en-US" altLang="el-GR"/>
              <a:pPr>
                <a:defRPr/>
              </a:pPr>
              <a:t>‹#›</a:t>
            </a:fld>
            <a:endParaRPr lang="en-US" altLang="el-GR"/>
          </a:p>
        </p:txBody>
      </p:sp>
    </p:spTree>
    <p:extLst>
      <p:ext uri="{BB962C8B-B14F-4D97-AF65-F5344CB8AC3E}">
        <p14:creationId xmlns:p14="http://schemas.microsoft.com/office/powerpoint/2010/main" val="108359381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E0D5C0-C350-4372-A240-3F3977AAFD48}" type="slidenum">
              <a:rPr lang="en-US" altLang="el-GR"/>
              <a:pPr>
                <a:defRPr/>
              </a:pPr>
              <a:t>‹#›</a:t>
            </a:fld>
            <a:endParaRPr lang="en-US" altLang="el-GR"/>
          </a:p>
        </p:txBody>
      </p:sp>
    </p:spTree>
    <p:extLst>
      <p:ext uri="{BB962C8B-B14F-4D97-AF65-F5344CB8AC3E}">
        <p14:creationId xmlns:p14="http://schemas.microsoft.com/office/powerpoint/2010/main" val="307841324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DAAE8-1E51-4F76-B0CF-5B4B4B92CFFA}" type="slidenum">
              <a:rPr lang="en-US" altLang="el-GR"/>
              <a:pPr>
                <a:defRPr/>
              </a:pPr>
              <a:t>‹#›</a:t>
            </a:fld>
            <a:endParaRPr lang="en-US" altLang="el-GR"/>
          </a:p>
        </p:txBody>
      </p:sp>
    </p:spTree>
    <p:extLst>
      <p:ext uri="{BB962C8B-B14F-4D97-AF65-F5344CB8AC3E}">
        <p14:creationId xmlns:p14="http://schemas.microsoft.com/office/powerpoint/2010/main" val="2165422942"/>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EA90BB-B99F-440A-AFBE-0328E9576AA7}" type="slidenum">
              <a:rPr lang="en-US" altLang="el-GR"/>
              <a:pPr>
                <a:defRPr/>
              </a:pPr>
              <a:t>‹#›</a:t>
            </a:fld>
            <a:endParaRPr lang="en-US" altLang="el-GR"/>
          </a:p>
        </p:txBody>
      </p:sp>
    </p:spTree>
    <p:extLst>
      <p:ext uri="{BB962C8B-B14F-4D97-AF65-F5344CB8AC3E}">
        <p14:creationId xmlns:p14="http://schemas.microsoft.com/office/powerpoint/2010/main" val="426872709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427638-DEF0-4A59-A525-E97CDF6ABE41}" type="slidenum">
              <a:rPr lang="en-US" altLang="el-GR"/>
              <a:pPr>
                <a:defRPr/>
              </a:pPr>
              <a:t>‹#›</a:t>
            </a:fld>
            <a:endParaRPr lang="en-US" altLang="el-GR"/>
          </a:p>
        </p:txBody>
      </p:sp>
    </p:spTree>
    <p:extLst>
      <p:ext uri="{BB962C8B-B14F-4D97-AF65-F5344CB8AC3E}">
        <p14:creationId xmlns:p14="http://schemas.microsoft.com/office/powerpoint/2010/main" val="96986436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5013" y="533400"/>
            <a:ext cx="1598612" cy="559276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284413" y="533400"/>
            <a:ext cx="46482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E04F1-3596-4985-8B90-608C9E337571}" type="slidenum">
              <a:rPr lang="en-US" altLang="el-GR"/>
              <a:pPr>
                <a:defRPr/>
              </a:pPr>
              <a:t>‹#›</a:t>
            </a:fld>
            <a:endParaRPr lang="en-US" altLang="el-GR"/>
          </a:p>
        </p:txBody>
      </p:sp>
    </p:spTree>
    <p:extLst>
      <p:ext uri="{BB962C8B-B14F-4D97-AF65-F5344CB8AC3E}">
        <p14:creationId xmlns:p14="http://schemas.microsoft.com/office/powerpoint/2010/main" val="52277348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pPr>
              <a:defRPr/>
            </a:pPr>
            <a:fld id="{2C3ABE61-5E2E-4CF5-9F36-7B9CB33A59C0}" type="slidenum">
              <a:rPr lang="en-US" altLang="el-GR"/>
              <a:pPr>
                <a:defRPr/>
              </a:pPr>
              <a:t>‹#›</a:t>
            </a:fld>
            <a:endParaRPr lang="en-US" altLang="el-GR"/>
          </a:p>
        </p:txBody>
      </p:sp>
    </p:spTree>
    <p:extLst>
      <p:ext uri="{BB962C8B-B14F-4D97-AF65-F5344CB8AC3E}">
        <p14:creationId xmlns:p14="http://schemas.microsoft.com/office/powerpoint/2010/main" val="3609657485"/>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9AD72-A696-4DD1-8566-7F8B44C5D298}" type="slidenum">
              <a:rPr lang="en-US" altLang="el-GR"/>
              <a:pPr>
                <a:defRPr/>
              </a:pPr>
              <a:t>‹#›</a:t>
            </a:fld>
            <a:endParaRPr lang="en-US" altLang="el-GR"/>
          </a:p>
        </p:txBody>
      </p:sp>
    </p:spTree>
    <p:extLst>
      <p:ext uri="{BB962C8B-B14F-4D97-AF65-F5344CB8AC3E}">
        <p14:creationId xmlns:p14="http://schemas.microsoft.com/office/powerpoint/2010/main" val="129131009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E8E57-4730-4829-9430-48C3AA59B783}" type="slidenum">
              <a:rPr lang="en-US" altLang="el-GR"/>
              <a:pPr>
                <a:defRPr/>
              </a:pPr>
              <a:t>‹#›</a:t>
            </a:fld>
            <a:endParaRPr lang="en-US" altLang="el-GR"/>
          </a:p>
        </p:txBody>
      </p:sp>
    </p:spTree>
    <p:extLst>
      <p:ext uri="{BB962C8B-B14F-4D97-AF65-F5344CB8AC3E}">
        <p14:creationId xmlns:p14="http://schemas.microsoft.com/office/powerpoint/2010/main" val="861779525"/>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BB1BD3-8481-4EC6-9A90-8E525FE0D276}" type="slidenum">
              <a:rPr lang="en-US" altLang="el-GR"/>
              <a:pPr>
                <a:defRPr/>
              </a:pPr>
              <a:t>‹#›</a:t>
            </a:fld>
            <a:endParaRPr lang="en-US" altLang="el-GR"/>
          </a:p>
        </p:txBody>
      </p:sp>
    </p:spTree>
    <p:extLst>
      <p:ext uri="{BB962C8B-B14F-4D97-AF65-F5344CB8AC3E}">
        <p14:creationId xmlns:p14="http://schemas.microsoft.com/office/powerpoint/2010/main" val="3270008153"/>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E2D7CA-B6FF-4D25-BA12-EAC63981EC90}" type="slidenum">
              <a:rPr lang="en-US" altLang="el-GR"/>
              <a:pPr>
                <a:defRPr/>
              </a:pPr>
              <a:t>‹#›</a:t>
            </a:fld>
            <a:endParaRPr lang="en-US" altLang="el-GR"/>
          </a:p>
        </p:txBody>
      </p:sp>
    </p:spTree>
    <p:extLst>
      <p:ext uri="{BB962C8B-B14F-4D97-AF65-F5344CB8AC3E}">
        <p14:creationId xmlns:p14="http://schemas.microsoft.com/office/powerpoint/2010/main" val="1210614971"/>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D844A4-2691-41D3-BBF3-C0B99CE8E3BA}" type="slidenum">
              <a:rPr lang="en-US" altLang="el-GR"/>
              <a:pPr>
                <a:defRPr/>
              </a:pPr>
              <a:t>‹#›</a:t>
            </a:fld>
            <a:endParaRPr lang="en-US" altLang="el-GR"/>
          </a:p>
        </p:txBody>
      </p:sp>
    </p:spTree>
    <p:extLst>
      <p:ext uri="{BB962C8B-B14F-4D97-AF65-F5344CB8AC3E}">
        <p14:creationId xmlns:p14="http://schemas.microsoft.com/office/powerpoint/2010/main" val="3925329658"/>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E856F0-747D-4460-B3A3-F4D92FE7F4BD}" type="slidenum">
              <a:rPr lang="en-US" altLang="el-GR"/>
              <a:pPr>
                <a:defRPr/>
              </a:pPr>
              <a:t>‹#›</a:t>
            </a:fld>
            <a:endParaRPr lang="en-US" altLang="el-GR"/>
          </a:p>
        </p:txBody>
      </p:sp>
    </p:spTree>
    <p:extLst>
      <p:ext uri="{BB962C8B-B14F-4D97-AF65-F5344CB8AC3E}">
        <p14:creationId xmlns:p14="http://schemas.microsoft.com/office/powerpoint/2010/main" val="3498787955"/>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45A8A-11FC-4A11-BEFD-818A95A402DA}" type="slidenum">
              <a:rPr lang="en-US" altLang="el-GR"/>
              <a:pPr>
                <a:defRPr/>
              </a:pPr>
              <a:t>‹#›</a:t>
            </a:fld>
            <a:endParaRPr lang="en-US" altLang="el-GR"/>
          </a:p>
        </p:txBody>
      </p:sp>
    </p:spTree>
    <p:extLst>
      <p:ext uri="{BB962C8B-B14F-4D97-AF65-F5344CB8AC3E}">
        <p14:creationId xmlns:p14="http://schemas.microsoft.com/office/powerpoint/2010/main" val="2032075455"/>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AB438F-0705-4705-974C-0C9EEE599BA2}" type="slidenum">
              <a:rPr lang="en-US" altLang="el-GR"/>
              <a:pPr>
                <a:defRPr/>
              </a:pPr>
              <a:t>‹#›</a:t>
            </a:fld>
            <a:endParaRPr lang="en-US" altLang="el-GR"/>
          </a:p>
        </p:txBody>
      </p:sp>
    </p:spTree>
    <p:extLst>
      <p:ext uri="{BB962C8B-B14F-4D97-AF65-F5344CB8AC3E}">
        <p14:creationId xmlns:p14="http://schemas.microsoft.com/office/powerpoint/2010/main" val="3429827150"/>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7A0920-6A84-44D9-AC15-19C62ADAFBDE}" type="slidenum">
              <a:rPr lang="en-US" altLang="el-GR"/>
              <a:pPr>
                <a:defRPr/>
              </a:pPr>
              <a:t>‹#›</a:t>
            </a:fld>
            <a:endParaRPr lang="en-US" altLang="el-GR"/>
          </a:p>
        </p:txBody>
      </p:sp>
    </p:spTree>
    <p:extLst>
      <p:ext uri="{BB962C8B-B14F-4D97-AF65-F5344CB8AC3E}">
        <p14:creationId xmlns:p14="http://schemas.microsoft.com/office/powerpoint/2010/main" val="2422922475"/>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84839-CC4E-49D9-8ADB-7CCDBFCDF8C9}" type="slidenum">
              <a:rPr lang="en-US" altLang="el-GR"/>
              <a:pPr>
                <a:defRPr/>
              </a:pPr>
              <a:t>‹#›</a:t>
            </a:fld>
            <a:endParaRPr lang="en-US" altLang="el-GR"/>
          </a:p>
        </p:txBody>
      </p:sp>
    </p:spTree>
    <p:extLst>
      <p:ext uri="{BB962C8B-B14F-4D97-AF65-F5344CB8AC3E}">
        <p14:creationId xmlns:p14="http://schemas.microsoft.com/office/powerpoint/2010/main" val="835228740"/>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A80E0-82A7-413C-ACFF-F8B4E6505D11}" type="slidenum">
              <a:rPr lang="en-US" altLang="el-GR"/>
              <a:pPr>
                <a:defRPr/>
              </a:pPr>
              <a:t>‹#›</a:t>
            </a:fld>
            <a:endParaRPr lang="en-US" altLang="el-GR"/>
          </a:p>
        </p:txBody>
      </p:sp>
    </p:spTree>
    <p:extLst>
      <p:ext uri="{BB962C8B-B14F-4D97-AF65-F5344CB8AC3E}">
        <p14:creationId xmlns:p14="http://schemas.microsoft.com/office/powerpoint/2010/main" val="2441242575"/>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37FAFE-9E78-4445-902E-DBBB81EDAA00}" type="slidenum">
              <a:rPr lang="en-US" altLang="el-GR"/>
              <a:pPr>
                <a:defRPr/>
              </a:pPr>
              <a:t>‹#›</a:t>
            </a:fld>
            <a:endParaRPr lang="en-US" altLang="el-GR"/>
          </a:p>
        </p:txBody>
      </p:sp>
    </p:spTree>
    <p:extLst>
      <p:ext uri="{BB962C8B-B14F-4D97-AF65-F5344CB8AC3E}">
        <p14:creationId xmlns:p14="http://schemas.microsoft.com/office/powerpoint/2010/main" val="222810088"/>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39C9BEA3-C3E0-4023-A5AE-E4307F831F9D}" type="slidenum">
              <a:rPr lang="el-GR" altLang="el-GR"/>
              <a:pPr>
                <a:defRPr/>
              </a:pPr>
              <a:t>‹#›</a:t>
            </a:fld>
            <a:endParaRPr lang="el-GR" altLang="el-GR"/>
          </a:p>
        </p:txBody>
      </p:sp>
    </p:spTree>
    <p:extLst>
      <p:ext uri="{BB962C8B-B14F-4D97-AF65-F5344CB8AC3E}">
        <p14:creationId xmlns:p14="http://schemas.microsoft.com/office/powerpoint/2010/main" val="1916327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7F17BA2F-1E57-4A01-BAFE-D64ABD856981}" type="slidenum">
              <a:rPr lang="el-GR" altLang="el-GR"/>
              <a:pPr>
                <a:defRPr/>
              </a:pPr>
              <a:t>‹#›</a:t>
            </a:fld>
            <a:endParaRPr lang="el-GR" altLang="el-GR"/>
          </a:p>
        </p:txBody>
      </p:sp>
    </p:spTree>
    <p:extLst>
      <p:ext uri="{BB962C8B-B14F-4D97-AF65-F5344CB8AC3E}">
        <p14:creationId xmlns:p14="http://schemas.microsoft.com/office/powerpoint/2010/main" val="223330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D7279-EFEE-4AE3-97BC-BC09C470D7B5}" type="slidenum">
              <a:rPr lang="en-US" altLang="el-GR"/>
              <a:pPr>
                <a:defRPr/>
              </a:pPr>
              <a:t>‹#›</a:t>
            </a:fld>
            <a:endParaRPr lang="en-US" altLang="el-GR"/>
          </a:p>
        </p:txBody>
      </p:sp>
    </p:spTree>
    <p:extLst>
      <p:ext uri="{BB962C8B-B14F-4D97-AF65-F5344CB8AC3E}">
        <p14:creationId xmlns:p14="http://schemas.microsoft.com/office/powerpoint/2010/main" val="277063390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3FB0E3-08C2-4D45-ABE4-EE144FAD0637}" type="slidenum">
              <a:rPr lang="en-US" altLang="el-GR"/>
              <a:pPr>
                <a:defRPr/>
              </a:pPr>
              <a:t>‹#›</a:t>
            </a:fld>
            <a:endParaRPr lang="en-US" altLang="el-GR"/>
          </a:p>
        </p:txBody>
      </p:sp>
    </p:spTree>
    <p:extLst>
      <p:ext uri="{BB962C8B-B14F-4D97-AF65-F5344CB8AC3E}">
        <p14:creationId xmlns:p14="http://schemas.microsoft.com/office/powerpoint/2010/main" val="3642245186"/>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3F7546-197A-4831-BA41-21924252662A}" type="slidenum">
              <a:rPr lang="en-US" altLang="el-GR"/>
              <a:pPr>
                <a:defRPr/>
              </a:pPr>
              <a:t>‹#›</a:t>
            </a:fld>
            <a:endParaRPr lang="en-US" altLang="el-GR"/>
          </a:p>
        </p:txBody>
      </p:sp>
    </p:spTree>
    <p:extLst>
      <p:ext uri="{BB962C8B-B14F-4D97-AF65-F5344CB8AC3E}">
        <p14:creationId xmlns:p14="http://schemas.microsoft.com/office/powerpoint/2010/main" val="2869426990"/>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CF3D7C-775D-471A-9068-6B13634CEA7A}" type="slidenum">
              <a:rPr lang="en-US" altLang="el-GR"/>
              <a:pPr>
                <a:defRPr/>
              </a:pPr>
              <a:t>‹#›</a:t>
            </a:fld>
            <a:endParaRPr lang="en-US" altLang="el-GR"/>
          </a:p>
        </p:txBody>
      </p:sp>
    </p:spTree>
    <p:extLst>
      <p:ext uri="{BB962C8B-B14F-4D97-AF65-F5344CB8AC3E}">
        <p14:creationId xmlns:p14="http://schemas.microsoft.com/office/powerpoint/2010/main" val="188380889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B95175-FD60-47D6-86E5-6A8E47C527BC}" type="slidenum">
              <a:rPr lang="en-US" altLang="el-GR"/>
              <a:pPr>
                <a:defRPr/>
              </a:pPr>
              <a:t>‹#›</a:t>
            </a:fld>
            <a:endParaRPr lang="en-US" altLang="el-GR"/>
          </a:p>
        </p:txBody>
      </p:sp>
    </p:spTree>
    <p:extLst>
      <p:ext uri="{BB962C8B-B14F-4D97-AF65-F5344CB8AC3E}">
        <p14:creationId xmlns:p14="http://schemas.microsoft.com/office/powerpoint/2010/main" val="340070256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15626-E14E-411E-847B-2F01F255A017}" type="slidenum">
              <a:rPr lang="en-US" altLang="el-GR"/>
              <a:pPr>
                <a:defRPr/>
              </a:pPr>
              <a:t>‹#›</a:t>
            </a:fld>
            <a:endParaRPr lang="en-US" altLang="el-GR"/>
          </a:p>
        </p:txBody>
      </p:sp>
    </p:spTree>
    <p:extLst>
      <p:ext uri="{BB962C8B-B14F-4D97-AF65-F5344CB8AC3E}">
        <p14:creationId xmlns:p14="http://schemas.microsoft.com/office/powerpoint/2010/main" val="723888899"/>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39972"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mn-lt"/>
              </a:defRPr>
            </a:lvl1pPr>
          </a:lstStyle>
          <a:p>
            <a:pPr>
              <a:defRPr/>
            </a:pPr>
            <a:endParaRPr lang="en-US"/>
          </a:p>
        </p:txBody>
      </p:sp>
      <p:sp>
        <p:nvSpPr>
          <p:cNvPr id="339973"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mn-lt"/>
              </a:defRPr>
            </a:lvl1pPr>
          </a:lstStyle>
          <a:p>
            <a:pPr>
              <a:defRPr/>
            </a:pPr>
            <a:endParaRPr lang="en-US"/>
          </a:p>
        </p:txBody>
      </p:sp>
      <p:sp>
        <p:nvSpPr>
          <p:cNvPr id="339974"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Palatino Linotype" panose="02040502050505030304" pitchFamily="18" charset="0"/>
              </a:defRPr>
            </a:lvl1pPr>
          </a:lstStyle>
          <a:p>
            <a:pPr>
              <a:defRPr/>
            </a:pPr>
            <a:fld id="{4B7FBE6F-51E1-48AF-8AF5-0354B2B5D745}"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5412" r:id="rId1"/>
    <p:sldLayoutId id="2147485381" r:id="rId2"/>
    <p:sldLayoutId id="2147485382" r:id="rId3"/>
    <p:sldLayoutId id="2147485383" r:id="rId4"/>
    <p:sldLayoutId id="2147485384" r:id="rId5"/>
    <p:sldLayoutId id="2147485385" r:id="rId6"/>
    <p:sldLayoutId id="2147485386" r:id="rId7"/>
    <p:sldLayoutId id="2147485387" r:id="rId8"/>
    <p:sldLayoutId id="2147485388" r:id="rId9"/>
    <p:sldLayoutId id="2147485389" r:id="rId10"/>
    <p:sldLayoutId id="2147485390"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2051"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59428" name="Rectangle 4"/>
          <p:cNvSpPr>
            <a:spLocks noGrp="1" noChangeArrowheads="1"/>
          </p:cNvSpPr>
          <p:nvPr>
            <p:ph type="dt" sz="half" idx="2"/>
          </p:nvPr>
        </p:nvSpPr>
        <p:spPr bwMode="auto">
          <a:xfrm>
            <a:off x="457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359429" name="Rectangle 5"/>
          <p:cNvSpPr>
            <a:spLocks noGrp="1" noChangeArrowheads="1"/>
          </p:cNvSpPr>
          <p:nvPr>
            <p:ph type="ftr" sz="quarter" idx="3"/>
          </p:nvPr>
        </p:nvSpPr>
        <p:spPr bwMode="auto">
          <a:xfrm>
            <a:off x="3124200" y="624522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359430" name="Rectangle 6"/>
          <p:cNvSpPr>
            <a:spLocks noGrp="1" noChangeArrowheads="1"/>
          </p:cNvSpPr>
          <p:nvPr>
            <p:ph type="sldNum" sz="quarter" idx="4"/>
          </p:nvPr>
        </p:nvSpPr>
        <p:spPr bwMode="auto">
          <a:xfrm>
            <a:off x="6553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255154BE-B99B-44C1-ADE1-8506C4385A65}"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5413"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DBB9506-98B0-4DC8-B90D-F25147BDFCBC}"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5414" r:id="rId1"/>
    <p:sldLayoutId id="2147485401" r:id="rId2"/>
    <p:sldLayoutId id="2147485402" r:id="rId3"/>
    <p:sldLayoutId id="2147485403" r:id="rId4"/>
    <p:sldLayoutId id="2147485404" r:id="rId5"/>
    <p:sldLayoutId id="2147485405" r:id="rId6"/>
    <p:sldLayoutId id="2147485406" r:id="rId7"/>
    <p:sldLayoutId id="2147485407" r:id="rId8"/>
    <p:sldLayoutId id="2147485408" r:id="rId9"/>
    <p:sldLayoutId id="2147485409" r:id="rId10"/>
    <p:sldLayoutId id="2147485410" r:id="rId11"/>
    <p:sldLayoutId id="2147485411" r:id="rId12"/>
    <p:sldLayoutId id="2147485415" r:id="rId13"/>
    <p:sldLayoutId id="2147485416" r:id="rId14"/>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6.w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Earth water sourc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192" y="892264"/>
            <a:ext cx="5580112" cy="4775687"/>
          </a:xfrm>
          <a:noFill/>
        </p:spPr>
      </p:pic>
      <p:sp>
        <p:nvSpPr>
          <p:cNvPr id="103427" name="Text Box 7"/>
          <p:cNvSpPr txBox="1">
            <a:spLocks noChangeArrowheads="1"/>
          </p:cNvSpPr>
          <p:nvPr/>
        </p:nvSpPr>
        <p:spPr bwMode="auto">
          <a:xfrm>
            <a:off x="5652120" y="979692"/>
            <a:ext cx="33881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chemeClr val="bg2"/>
                </a:solidFill>
              </a:rPr>
              <a:t>Λίμνες γλυκού </a:t>
            </a:r>
            <a:r>
              <a:rPr lang="el-GR" altLang="el-GR" sz="1800" dirty="0" smtClean="0">
                <a:solidFill>
                  <a:schemeClr val="bg2"/>
                </a:solidFill>
              </a:rPr>
              <a:t>νερού  0.009%</a:t>
            </a:r>
          </a:p>
          <a:p>
            <a:pPr eaLnBrk="1" hangingPunct="1">
              <a:spcBef>
                <a:spcPct val="0"/>
              </a:spcBef>
              <a:buClrTx/>
              <a:buFontTx/>
              <a:buNone/>
            </a:pPr>
            <a:r>
              <a:rPr lang="el-GR" altLang="el-GR" sz="1800" dirty="0" smtClean="0">
                <a:solidFill>
                  <a:schemeClr val="bg2"/>
                </a:solidFill>
              </a:rPr>
              <a:t>Αλμυρές </a:t>
            </a:r>
            <a:r>
              <a:rPr lang="el-GR" altLang="el-GR" sz="1800" dirty="0">
                <a:solidFill>
                  <a:schemeClr val="bg2"/>
                </a:solidFill>
              </a:rPr>
              <a:t>λίμνες και  </a:t>
            </a:r>
            <a:endParaRPr lang="el-GR" altLang="el-GR" sz="1800" dirty="0" smtClean="0">
              <a:solidFill>
                <a:schemeClr val="bg2"/>
              </a:solidFill>
            </a:endParaRPr>
          </a:p>
          <a:p>
            <a:pPr eaLnBrk="1" hangingPunct="1">
              <a:spcBef>
                <a:spcPct val="0"/>
              </a:spcBef>
              <a:buClrTx/>
              <a:buFontTx/>
              <a:buNone/>
            </a:pPr>
            <a:r>
              <a:rPr lang="el-GR" altLang="el-GR" sz="1800" dirty="0" smtClean="0">
                <a:solidFill>
                  <a:schemeClr val="bg2"/>
                </a:solidFill>
              </a:rPr>
              <a:t>Εσωτερικές θάλασσες 0.008</a:t>
            </a:r>
            <a:r>
              <a:rPr lang="el-GR" altLang="el-GR" sz="1800" dirty="0">
                <a:solidFill>
                  <a:schemeClr val="bg2"/>
                </a:solidFill>
              </a:rPr>
              <a:t>%</a:t>
            </a:r>
          </a:p>
          <a:p>
            <a:pPr eaLnBrk="1" hangingPunct="1">
              <a:spcBef>
                <a:spcPct val="0"/>
              </a:spcBef>
              <a:buClrTx/>
              <a:buFontTx/>
              <a:buNone/>
            </a:pPr>
            <a:r>
              <a:rPr lang="el-GR" altLang="el-GR" sz="1800" dirty="0">
                <a:solidFill>
                  <a:schemeClr val="bg2"/>
                </a:solidFill>
              </a:rPr>
              <a:t>Εδαφική </a:t>
            </a:r>
            <a:r>
              <a:rPr lang="el-GR" altLang="el-GR" sz="1800" dirty="0" smtClean="0">
                <a:solidFill>
                  <a:schemeClr val="bg2"/>
                </a:solidFill>
              </a:rPr>
              <a:t>υγρασία        0.005</a:t>
            </a:r>
            <a:r>
              <a:rPr lang="el-GR" altLang="el-GR" sz="1800" dirty="0">
                <a:solidFill>
                  <a:schemeClr val="bg2"/>
                </a:solidFill>
              </a:rPr>
              <a:t>%</a:t>
            </a:r>
          </a:p>
          <a:p>
            <a:pPr eaLnBrk="1" hangingPunct="1">
              <a:spcBef>
                <a:spcPct val="0"/>
              </a:spcBef>
              <a:buClrTx/>
              <a:buFontTx/>
              <a:buNone/>
            </a:pPr>
            <a:r>
              <a:rPr lang="el-GR" altLang="el-GR" sz="1800" dirty="0">
                <a:solidFill>
                  <a:schemeClr val="bg2"/>
                </a:solidFill>
              </a:rPr>
              <a:t> Αύλακες </a:t>
            </a:r>
            <a:r>
              <a:rPr lang="el-GR" altLang="el-GR" sz="1800" dirty="0" smtClean="0">
                <a:solidFill>
                  <a:schemeClr val="bg2"/>
                </a:solidFill>
              </a:rPr>
              <a:t>ρευμάτων     0.0001</a:t>
            </a:r>
            <a:r>
              <a:rPr lang="el-GR" altLang="el-GR" sz="1800" dirty="0">
                <a:solidFill>
                  <a:schemeClr val="bg2"/>
                </a:solidFill>
              </a:rPr>
              <a:t>%</a:t>
            </a:r>
          </a:p>
          <a:p>
            <a:pPr eaLnBrk="1" hangingPunct="1">
              <a:spcBef>
                <a:spcPct val="0"/>
              </a:spcBef>
              <a:buClrTx/>
              <a:buFontTx/>
              <a:buNone/>
            </a:pPr>
            <a:r>
              <a:rPr lang="el-GR" altLang="el-GR" sz="1800" dirty="0" smtClean="0">
                <a:solidFill>
                  <a:schemeClr val="bg2"/>
                </a:solidFill>
              </a:rPr>
              <a:t>Ατμόσφαιρα                0.001</a:t>
            </a:r>
            <a:r>
              <a:rPr lang="el-GR" altLang="el-GR" sz="1800" dirty="0">
                <a:solidFill>
                  <a:schemeClr val="bg2"/>
                </a:solidFill>
              </a:rPr>
              <a:t>%</a:t>
            </a:r>
          </a:p>
        </p:txBody>
      </p:sp>
      <p:sp>
        <p:nvSpPr>
          <p:cNvPr id="103428" name="Text Box 9"/>
          <p:cNvSpPr txBox="1">
            <a:spLocks noChangeArrowheads="1"/>
          </p:cNvSpPr>
          <p:nvPr/>
        </p:nvSpPr>
        <p:spPr bwMode="auto">
          <a:xfrm>
            <a:off x="3360737" y="4332461"/>
            <a:ext cx="1374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t>Παγετώνες</a:t>
            </a:r>
          </a:p>
          <a:p>
            <a:pPr eaLnBrk="1" hangingPunct="1">
              <a:spcBef>
                <a:spcPct val="0"/>
              </a:spcBef>
              <a:buClrTx/>
              <a:buFontTx/>
              <a:buNone/>
            </a:pPr>
            <a:r>
              <a:rPr lang="el-GR" altLang="el-GR" sz="1800" dirty="0"/>
              <a:t>   2.15%</a:t>
            </a:r>
          </a:p>
        </p:txBody>
      </p:sp>
      <p:sp>
        <p:nvSpPr>
          <p:cNvPr id="103429" name="Text Box 10"/>
          <p:cNvSpPr txBox="1">
            <a:spLocks noChangeArrowheads="1"/>
          </p:cNvSpPr>
          <p:nvPr/>
        </p:nvSpPr>
        <p:spPr bwMode="auto">
          <a:xfrm>
            <a:off x="5605304" y="3838508"/>
            <a:ext cx="2627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800" b="1" dirty="0">
                <a:solidFill>
                  <a:schemeClr val="bg2"/>
                </a:solidFill>
              </a:rPr>
              <a:t>Υπόγειο </a:t>
            </a:r>
            <a:r>
              <a:rPr lang="el-GR" altLang="el-GR" sz="1800" b="1" dirty="0" smtClean="0">
                <a:solidFill>
                  <a:schemeClr val="bg2"/>
                </a:solidFill>
              </a:rPr>
              <a:t>νερό  0.62</a:t>
            </a:r>
            <a:r>
              <a:rPr lang="el-GR" altLang="el-GR" sz="1800" b="1" dirty="0">
                <a:solidFill>
                  <a:schemeClr val="bg2"/>
                </a:solidFill>
              </a:rPr>
              <a:t>%</a:t>
            </a:r>
          </a:p>
        </p:txBody>
      </p:sp>
      <p:sp>
        <p:nvSpPr>
          <p:cNvPr id="103430" name="Text Box 11"/>
          <p:cNvSpPr txBox="1">
            <a:spLocks noChangeArrowheads="1"/>
          </p:cNvSpPr>
          <p:nvPr/>
        </p:nvSpPr>
        <p:spPr bwMode="auto">
          <a:xfrm>
            <a:off x="2149419" y="5114358"/>
            <a:ext cx="3461589" cy="646331"/>
          </a:xfrm>
          <a:prstGeom prst="rect">
            <a:avLst/>
          </a:prstGeom>
          <a:solidFill>
            <a:schemeClr val="lt1"/>
          </a:solidFill>
          <a:ln>
            <a:noFill/>
          </a:ln>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chemeClr val="bg2"/>
                </a:solidFill>
              </a:rPr>
              <a:t>Το μη ωκεάνιο μέρος</a:t>
            </a:r>
          </a:p>
          <a:p>
            <a:pPr eaLnBrk="1" hangingPunct="1">
              <a:spcBef>
                <a:spcPct val="0"/>
              </a:spcBef>
              <a:buClrTx/>
              <a:buFontTx/>
              <a:buNone/>
            </a:pPr>
            <a:r>
              <a:rPr lang="el-GR" altLang="el-GR" sz="1800" dirty="0">
                <a:solidFill>
                  <a:schemeClr val="bg2"/>
                </a:solidFill>
              </a:rPr>
              <a:t>(% της συνολικής υδρόσφαιρας)</a:t>
            </a:r>
          </a:p>
        </p:txBody>
      </p:sp>
      <p:sp>
        <p:nvSpPr>
          <p:cNvPr id="103431" name="Text Box 12"/>
          <p:cNvSpPr txBox="1">
            <a:spLocks noChangeArrowheads="1"/>
          </p:cNvSpPr>
          <p:nvPr/>
        </p:nvSpPr>
        <p:spPr bwMode="auto">
          <a:xfrm>
            <a:off x="899592" y="3633827"/>
            <a:ext cx="1467068" cy="369332"/>
          </a:xfrm>
          <a:prstGeom prst="rect">
            <a:avLst/>
          </a:prstGeom>
          <a:solidFill>
            <a:schemeClr val="tx1"/>
          </a:solidFill>
          <a:ln>
            <a:noFill/>
          </a:ln>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rgbClr val="FF0000"/>
                </a:solidFill>
              </a:rPr>
              <a:t>Υδρόσφαιρα</a:t>
            </a:r>
          </a:p>
        </p:txBody>
      </p:sp>
      <p:sp>
        <p:nvSpPr>
          <p:cNvPr id="103432" name="Text Box 13"/>
          <p:cNvSpPr txBox="1">
            <a:spLocks noChangeArrowheads="1"/>
          </p:cNvSpPr>
          <p:nvPr/>
        </p:nvSpPr>
        <p:spPr bwMode="auto">
          <a:xfrm>
            <a:off x="740951" y="1786254"/>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t>Ωκεανοί 97.2%</a:t>
            </a:r>
          </a:p>
        </p:txBody>
      </p:sp>
      <p:sp>
        <p:nvSpPr>
          <p:cNvPr id="103433" name="Text Box 14"/>
          <p:cNvSpPr txBox="1">
            <a:spLocks noChangeArrowheads="1"/>
          </p:cNvSpPr>
          <p:nvPr/>
        </p:nvSpPr>
        <p:spPr bwMode="auto">
          <a:xfrm>
            <a:off x="1763688" y="5781473"/>
            <a:ext cx="5435600" cy="519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800" dirty="0"/>
              <a:t>Οι πηγές του νερού της γης</a:t>
            </a:r>
          </a:p>
        </p:txBody>
      </p:sp>
      <p:sp>
        <p:nvSpPr>
          <p:cNvPr id="10" name="Rectangle 2"/>
          <p:cNvSpPr txBox="1">
            <a:spLocks noChangeArrowheads="1"/>
          </p:cNvSpPr>
          <p:nvPr/>
        </p:nvSpPr>
        <p:spPr bwMode="auto">
          <a:xfrm>
            <a:off x="899592" y="79483"/>
            <a:ext cx="7772400" cy="685221"/>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kern="0" dirty="0" smtClean="0">
                <a:solidFill>
                  <a:schemeClr val="bg2"/>
                </a:solidFill>
              </a:rPr>
              <a:t>Υπόγειο νερό</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16632"/>
            <a:ext cx="8229600" cy="56207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Υπόγειο νερό από μείξη </a:t>
            </a:r>
          </a:p>
        </p:txBody>
      </p:sp>
      <p:sp>
        <p:nvSpPr>
          <p:cNvPr id="112643" name="Rectangle 3"/>
          <p:cNvSpPr>
            <a:spLocks noGrp="1" noChangeArrowheads="1"/>
          </p:cNvSpPr>
          <p:nvPr>
            <p:ph type="body" idx="1"/>
          </p:nvPr>
        </p:nvSpPr>
        <p:spPr>
          <a:xfrm>
            <a:off x="323528" y="908720"/>
            <a:ext cx="8496944" cy="5217443"/>
          </a:xfrm>
        </p:spPr>
        <p:txBody>
          <a:bodyPr/>
          <a:lstStyle/>
          <a:p>
            <a:pPr marL="0" indent="0" eaLnBrk="1" hangingPunct="1">
              <a:lnSpc>
                <a:spcPct val="90000"/>
              </a:lnSpc>
              <a:buFontTx/>
              <a:buNone/>
            </a:pPr>
            <a:r>
              <a:rPr lang="el-GR" altLang="el-GR" sz="2800" dirty="0" smtClean="0">
                <a:solidFill>
                  <a:schemeClr val="bg1">
                    <a:lumMod val="50000"/>
                  </a:schemeClr>
                </a:solidFill>
              </a:rPr>
              <a:t>Μπορεί να προκύψει όταν οι παραπάνω κατηγορίες υπόγειου νερού συναντηθούν και αναμειχθούν. Ιδιαιτέρως, το μετεωρικό νερό τείνει να κινηθεί προς το εσωτερικό του φλοιού μέσα από τη δύναμη της βαρύτητας. </a:t>
            </a:r>
          </a:p>
          <a:p>
            <a:pPr marL="0" indent="0" eaLnBrk="1" hangingPunct="1">
              <a:lnSpc>
                <a:spcPct val="90000"/>
              </a:lnSpc>
              <a:buFontTx/>
              <a:buNone/>
            </a:pPr>
            <a:r>
              <a:rPr lang="el-GR" altLang="el-GR" sz="2800" dirty="0" smtClean="0">
                <a:solidFill>
                  <a:schemeClr val="bg1">
                    <a:lumMod val="50000"/>
                  </a:schemeClr>
                </a:solidFill>
              </a:rPr>
              <a:t>Το νεαρό νερό, αντίθετα κινείται από το εσωτερικό του φλοιού προς τα εξωτερικά τμήματά του. </a:t>
            </a:r>
          </a:p>
          <a:p>
            <a:pPr marL="0" indent="0" eaLnBrk="1" hangingPunct="1">
              <a:lnSpc>
                <a:spcPct val="90000"/>
              </a:lnSpc>
              <a:buFontTx/>
              <a:buNone/>
            </a:pPr>
            <a:r>
              <a:rPr lang="el-GR" altLang="el-GR" sz="2800" dirty="0" smtClean="0">
                <a:solidFill>
                  <a:schemeClr val="bg1">
                    <a:lumMod val="50000"/>
                  </a:schemeClr>
                </a:solidFill>
              </a:rPr>
              <a:t>Έτσι, το μετεωρικό και νεαρό νερό θα συναντηθούν και θα σχηματίσουν ένα τύπο από μείξη. </a:t>
            </a:r>
          </a:p>
          <a:p>
            <a:pPr marL="0" indent="0" eaLnBrk="1" hangingPunct="1">
              <a:lnSpc>
                <a:spcPct val="90000"/>
              </a:lnSpc>
              <a:buFontTx/>
              <a:buNone/>
            </a:pPr>
            <a:r>
              <a:rPr lang="el-GR" altLang="el-GR" sz="2800" dirty="0" smtClean="0">
                <a:solidFill>
                  <a:schemeClr val="bg1">
                    <a:lumMod val="50000"/>
                  </a:schemeClr>
                </a:solidFill>
              </a:rPr>
              <a:t>Το ίδιο πολλές φορές συμβαίνει με το απολιθωμένο και συμπυκνωμένο νερό.</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9513" y="116632"/>
            <a:ext cx="8507288" cy="935881"/>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Η ταξινόμηση των υπογείων υδάτων σύμφωνα με την εμφάνισή τους</a:t>
            </a:r>
          </a:p>
        </p:txBody>
      </p:sp>
      <p:sp>
        <p:nvSpPr>
          <p:cNvPr id="12291" name="Rectangle 3"/>
          <p:cNvSpPr>
            <a:spLocks noGrp="1" noChangeArrowheads="1"/>
          </p:cNvSpPr>
          <p:nvPr>
            <p:ph type="body" idx="1"/>
          </p:nvPr>
        </p:nvSpPr>
        <p:spPr>
          <a:xfrm>
            <a:off x="149833" y="1196753"/>
            <a:ext cx="8784976" cy="4968552"/>
          </a:xfrm>
        </p:spPr>
        <p:txBody>
          <a:bodyPr/>
          <a:lstStyle/>
          <a:p>
            <a:pPr marL="0" indent="0" eaLnBrk="1" hangingPunct="1">
              <a:buFontTx/>
              <a:buNone/>
              <a:defRPr/>
            </a:pPr>
            <a:r>
              <a:rPr lang="el-GR" altLang="el-GR" dirty="0" smtClean="0">
                <a:solidFill>
                  <a:schemeClr val="bg1">
                    <a:lumMod val="50000"/>
                  </a:schemeClr>
                </a:solidFill>
              </a:rPr>
              <a:t>Σύμφωνα με τις συνθήκες εμφάνισής τους τα υπόγεια νερά ταξινομούνται σε τέσσερις τύπους</a:t>
            </a:r>
            <a:r>
              <a:rPr lang="en-US" altLang="el-GR" dirty="0" smtClean="0">
                <a:solidFill>
                  <a:schemeClr val="bg1">
                    <a:lumMod val="50000"/>
                  </a:schemeClr>
                </a:solidFill>
              </a:rPr>
              <a:t>: </a:t>
            </a:r>
            <a:endParaRPr lang="el-GR" altLang="el-GR" dirty="0" smtClean="0">
              <a:solidFill>
                <a:schemeClr val="bg1">
                  <a:lumMod val="50000"/>
                </a:schemeClr>
              </a:solidFill>
            </a:endParaRPr>
          </a:p>
          <a:p>
            <a:pPr marL="0" indent="0" eaLnBrk="1" hangingPunct="1">
              <a:buFontTx/>
              <a:buNone/>
              <a:defRPr/>
            </a:pPr>
            <a:endParaRPr lang="el-GR" altLang="el-GR" b="1" dirty="0" smtClean="0">
              <a:solidFill>
                <a:schemeClr val="bg1">
                  <a:lumMod val="50000"/>
                </a:schemeClr>
              </a:solidFill>
            </a:endParaRPr>
          </a:p>
          <a:p>
            <a:pPr marL="457200" indent="-457200" eaLnBrk="1" hangingPunct="1">
              <a:buFont typeface="+mj-lt"/>
              <a:buAutoNum type="arabicPeriod"/>
              <a:defRPr/>
            </a:pPr>
            <a:r>
              <a:rPr lang="el-GR" altLang="el-GR" b="1" dirty="0" smtClean="0">
                <a:solidFill>
                  <a:schemeClr val="bg1">
                    <a:lumMod val="50000"/>
                  </a:schemeClr>
                </a:solidFill>
              </a:rPr>
              <a:t>Εδαφικό νερό</a:t>
            </a:r>
          </a:p>
          <a:p>
            <a:pPr marL="457200" indent="-457200" eaLnBrk="1" hangingPunct="1">
              <a:buFont typeface="+mj-lt"/>
              <a:buAutoNum type="arabicPeriod"/>
              <a:defRPr/>
            </a:pPr>
            <a:r>
              <a:rPr lang="el-GR" altLang="el-GR" b="1" dirty="0">
                <a:solidFill>
                  <a:schemeClr val="bg1">
                    <a:lumMod val="50000"/>
                  </a:schemeClr>
                </a:solidFill>
              </a:rPr>
              <a:t>Δ</a:t>
            </a:r>
            <a:r>
              <a:rPr lang="el-GR" altLang="el-GR" b="1" dirty="0" smtClean="0">
                <a:solidFill>
                  <a:schemeClr val="bg1">
                    <a:lumMod val="50000"/>
                  </a:schemeClr>
                </a:solidFill>
              </a:rPr>
              <a:t>ιερχόμενο νερό</a:t>
            </a:r>
          </a:p>
          <a:p>
            <a:pPr marL="457200" indent="-457200" eaLnBrk="1" hangingPunct="1">
              <a:buFont typeface="+mj-lt"/>
              <a:buAutoNum type="arabicPeriod"/>
              <a:defRPr/>
            </a:pPr>
            <a:r>
              <a:rPr lang="el-GR" altLang="el-GR" b="1" dirty="0">
                <a:solidFill>
                  <a:schemeClr val="bg1">
                    <a:lumMod val="50000"/>
                  </a:schemeClr>
                </a:solidFill>
              </a:rPr>
              <a:t>Υ</a:t>
            </a:r>
            <a:r>
              <a:rPr lang="el-GR" altLang="el-GR" b="1" dirty="0" smtClean="0">
                <a:solidFill>
                  <a:schemeClr val="bg1">
                    <a:lumMod val="50000"/>
                  </a:schemeClr>
                </a:solidFill>
              </a:rPr>
              <a:t>πόγειο νερό</a:t>
            </a:r>
          </a:p>
          <a:p>
            <a:pPr marL="457200" indent="-457200" eaLnBrk="1" hangingPunct="1">
              <a:buFont typeface="+mj-lt"/>
              <a:buAutoNum type="arabicPeriod"/>
              <a:defRPr/>
            </a:pPr>
            <a:r>
              <a:rPr lang="el-GR" altLang="el-GR" b="1" dirty="0" smtClean="0">
                <a:solidFill>
                  <a:schemeClr val="bg1">
                    <a:lumMod val="50000"/>
                  </a:schemeClr>
                </a:solidFill>
              </a:rPr>
              <a:t>Πεπιεσμένο (αρτεσιανό) νερό</a:t>
            </a:r>
            <a:endParaRPr lang="en-US" altLang="el-GR" b="1"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50825" y="116632"/>
            <a:ext cx="8435975"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mtClean="0"/>
              <a:t>Το εδαφικό νερό</a:t>
            </a:r>
          </a:p>
        </p:txBody>
      </p:sp>
      <p:sp>
        <p:nvSpPr>
          <p:cNvPr id="114691" name="Rectangle 3"/>
          <p:cNvSpPr>
            <a:spLocks noGrp="1" noChangeArrowheads="1"/>
          </p:cNvSpPr>
          <p:nvPr>
            <p:ph type="body" idx="1"/>
          </p:nvPr>
        </p:nvSpPr>
        <p:spPr>
          <a:xfrm>
            <a:off x="250825" y="1052513"/>
            <a:ext cx="8713663" cy="5805487"/>
          </a:xfrm>
        </p:spPr>
        <p:txBody>
          <a:bodyPr/>
          <a:lstStyle/>
          <a:p>
            <a:pPr eaLnBrk="1" hangingPunct="1"/>
            <a:r>
              <a:rPr lang="el-GR" altLang="el-GR" sz="2800" dirty="0" smtClean="0">
                <a:solidFill>
                  <a:schemeClr val="bg1">
                    <a:lumMod val="50000"/>
                  </a:schemeClr>
                </a:solidFill>
              </a:rPr>
              <a:t>Το νερό αυτό εδράζεται και γεμίζει τα κενά μέσα στο εδαφικό ορίζοντα. </a:t>
            </a:r>
          </a:p>
          <a:p>
            <a:pPr eaLnBrk="1" hangingPunct="1"/>
            <a:r>
              <a:rPr lang="el-GR" altLang="el-GR" sz="2800" dirty="0" smtClean="0">
                <a:solidFill>
                  <a:schemeClr val="bg1">
                    <a:lumMod val="50000"/>
                  </a:schemeClr>
                </a:solidFill>
              </a:rPr>
              <a:t>Επηρεάζεται σημαντικά από τις εποχιακές κλιματικές μεταβολές. Ιδιαιτέρως, θερμαίνεται ισχυρά το καλοκαίρι και μερικές φορές εξατμίζεται εντελώς. </a:t>
            </a:r>
          </a:p>
          <a:p>
            <a:pPr eaLnBrk="1" hangingPunct="1"/>
            <a:r>
              <a:rPr lang="el-GR" altLang="el-GR" sz="2800" dirty="0" smtClean="0">
                <a:solidFill>
                  <a:schemeClr val="bg1">
                    <a:lumMod val="50000"/>
                  </a:schemeClr>
                </a:solidFill>
              </a:rPr>
              <a:t>Το χειμώνα παγώνει, και στις βροχερές περιόδους πλουσιοπάροχα γεμίζει τον εδαφικό ορίζοντα. </a:t>
            </a:r>
          </a:p>
          <a:p>
            <a:pPr eaLnBrk="1" hangingPunct="1"/>
            <a:r>
              <a:rPr lang="el-GR" altLang="el-GR" sz="2800" dirty="0" smtClean="0">
                <a:solidFill>
                  <a:schemeClr val="bg1">
                    <a:lumMod val="50000"/>
                  </a:schemeClr>
                </a:solidFill>
              </a:rPr>
              <a:t>Στις ξηρές περιοχές το νερό εμπλουτίζεται σε ορυκτές ενώσεις. Όταν</a:t>
            </a:r>
            <a:r>
              <a:rPr lang="en-US" altLang="el-GR" sz="2800" dirty="0" smtClean="0">
                <a:solidFill>
                  <a:schemeClr val="bg1">
                    <a:lumMod val="50000"/>
                  </a:schemeClr>
                </a:solidFill>
              </a:rPr>
              <a:t> </a:t>
            </a:r>
            <a:r>
              <a:rPr lang="el-GR" altLang="el-GR" sz="2800" dirty="0" smtClean="0">
                <a:solidFill>
                  <a:schemeClr val="bg1">
                    <a:lumMod val="50000"/>
                  </a:schemeClr>
                </a:solidFill>
              </a:rPr>
              <a:t>μάλιστα αυτό εξατμιστεί πλήρως, θα αποβληθούν από αυτό κρύσταλλοι ορυκτών.</a:t>
            </a:r>
            <a:r>
              <a:rPr lang="el-GR" altLang="el-GR" sz="2800" dirty="0" smtClean="0"/>
              <a:t>      </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50824" y="116632"/>
            <a:ext cx="8713663" cy="936104"/>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Το διερχόμενο νερό ή το νερό της μη εμποτισμένη ζώνης </a:t>
            </a:r>
          </a:p>
        </p:txBody>
      </p:sp>
      <p:sp>
        <p:nvSpPr>
          <p:cNvPr id="115715" name="Rectangle 3"/>
          <p:cNvSpPr>
            <a:spLocks noGrp="1" noChangeArrowheads="1"/>
          </p:cNvSpPr>
          <p:nvPr>
            <p:ph type="body" idx="1"/>
          </p:nvPr>
        </p:nvSpPr>
        <p:spPr>
          <a:xfrm>
            <a:off x="116689" y="1124744"/>
            <a:ext cx="8856982" cy="5688731"/>
          </a:xfrm>
        </p:spPr>
        <p:txBody>
          <a:bodyPr/>
          <a:lstStyle/>
          <a:p>
            <a:pPr eaLnBrk="1" hangingPunct="1"/>
            <a:r>
              <a:rPr lang="el-GR" altLang="el-GR" sz="2000" dirty="0" smtClean="0">
                <a:solidFill>
                  <a:schemeClr val="bg1">
                    <a:lumMod val="50000"/>
                  </a:schemeClr>
                </a:solidFill>
              </a:rPr>
              <a:t>Το υπόγειο νερό που απαντά σε ένα ρηχό διάστημα στη ζώνη του αερισμού, δηλαδή, μέσα στη ζώνη του υπεδάφους όπου ο αέρας κινείται ελεύθερα. </a:t>
            </a:r>
          </a:p>
          <a:p>
            <a:pPr eaLnBrk="1" hangingPunct="1"/>
            <a:r>
              <a:rPr lang="el-GR" altLang="el-GR" sz="2000" dirty="0" smtClean="0">
                <a:solidFill>
                  <a:schemeClr val="bg1">
                    <a:lumMod val="50000"/>
                  </a:schemeClr>
                </a:solidFill>
              </a:rPr>
              <a:t>Το νερό αυτό δεν σχηματίζει γενικώς ένα σταθερό υδροφόρο ορίζοντα, αλλά απαντά στη μορφή συγκριτικά μικρών φακών που υπέρκεινται </a:t>
            </a:r>
            <a:r>
              <a:rPr lang="el-GR" altLang="el-GR" sz="2000" dirty="0" err="1" smtClean="0">
                <a:solidFill>
                  <a:schemeClr val="bg1">
                    <a:lumMod val="50000"/>
                  </a:schemeClr>
                </a:solidFill>
              </a:rPr>
              <a:t>αδιαπεράτων</a:t>
            </a:r>
            <a:r>
              <a:rPr lang="el-GR" altLang="el-GR" sz="2000" dirty="0" smtClean="0">
                <a:solidFill>
                  <a:schemeClr val="bg1">
                    <a:lumMod val="50000"/>
                  </a:schemeClr>
                </a:solidFill>
              </a:rPr>
              <a:t> στρωμάτων. Το πάχος των φακών κυμαίνεται από 30 </a:t>
            </a:r>
            <a:r>
              <a:rPr lang="en-US" altLang="el-GR" sz="2000" dirty="0" smtClean="0">
                <a:solidFill>
                  <a:schemeClr val="bg1">
                    <a:lumMod val="50000"/>
                  </a:schemeClr>
                </a:solidFill>
              </a:rPr>
              <a:t>cm </a:t>
            </a:r>
            <a:r>
              <a:rPr lang="el-GR" altLang="el-GR" sz="2000" dirty="0" smtClean="0">
                <a:solidFill>
                  <a:schemeClr val="bg1">
                    <a:lumMod val="50000"/>
                  </a:schemeClr>
                </a:solidFill>
              </a:rPr>
              <a:t>μέχρι 1</a:t>
            </a:r>
            <a:r>
              <a:rPr lang="en-US" altLang="el-GR" sz="2000" dirty="0" smtClean="0">
                <a:solidFill>
                  <a:schemeClr val="bg1">
                    <a:lumMod val="50000"/>
                  </a:schemeClr>
                </a:solidFill>
              </a:rPr>
              <a:t>m,</a:t>
            </a:r>
            <a:r>
              <a:rPr lang="el-GR" altLang="el-GR" sz="2000" dirty="0" smtClean="0">
                <a:solidFill>
                  <a:schemeClr val="bg1">
                    <a:lumMod val="50000"/>
                  </a:schemeClr>
                </a:solidFill>
              </a:rPr>
              <a:t> αλλά καμία φορά φθάνει τα 2</a:t>
            </a:r>
            <a:r>
              <a:rPr lang="en-US" altLang="el-GR" sz="2000" dirty="0" smtClean="0">
                <a:solidFill>
                  <a:schemeClr val="bg1">
                    <a:lumMod val="50000"/>
                  </a:schemeClr>
                </a:solidFill>
              </a:rPr>
              <a:t>m</a:t>
            </a:r>
            <a:r>
              <a:rPr lang="el-GR" altLang="el-GR" sz="2000" dirty="0" smtClean="0">
                <a:solidFill>
                  <a:schemeClr val="bg1">
                    <a:lumMod val="50000"/>
                  </a:schemeClr>
                </a:solidFill>
              </a:rPr>
              <a:t> ή τα 3</a:t>
            </a:r>
            <a:r>
              <a:rPr lang="en-US" altLang="el-GR" sz="2000" dirty="0" smtClean="0">
                <a:solidFill>
                  <a:schemeClr val="bg1">
                    <a:lumMod val="50000"/>
                  </a:schemeClr>
                </a:solidFill>
              </a:rPr>
              <a:t>m . </a:t>
            </a:r>
            <a:r>
              <a:rPr lang="el-GR" altLang="el-GR" sz="2000" dirty="0" smtClean="0">
                <a:solidFill>
                  <a:schemeClr val="bg1">
                    <a:lumMod val="50000"/>
                  </a:schemeClr>
                </a:solidFill>
              </a:rPr>
              <a:t>Το επίπεδο του νερού στη μη εμποτισμένη ζώνη είναι αντικείμενο αξιοσημείωτων μεταβολών, που εξηγούν την εξαφάνιση του νερού στα φρέατα σε περιοχές ξηρού κλίματος. </a:t>
            </a:r>
          </a:p>
          <a:p>
            <a:pPr eaLnBrk="1" hangingPunct="1"/>
            <a:r>
              <a:rPr lang="el-GR" altLang="el-GR" sz="2000" dirty="0" smtClean="0">
                <a:solidFill>
                  <a:schemeClr val="bg1">
                    <a:lumMod val="50000"/>
                  </a:schemeClr>
                </a:solidFill>
              </a:rPr>
              <a:t>Τα χαρακτηριστικά του νερού στη ζώνη αερισμού είναι η περιορισμένη έκταση της εμφάνισής του, η σύμπτωση της περιοχής παροχής με τη θέση εμφάνισης και η απουσία </a:t>
            </a:r>
            <a:r>
              <a:rPr lang="el-GR" altLang="el-GR" sz="2000" dirty="0" err="1" smtClean="0">
                <a:solidFill>
                  <a:schemeClr val="bg1">
                    <a:lumMod val="50000"/>
                  </a:schemeClr>
                </a:solidFill>
              </a:rPr>
              <a:t>αρτεσιανής</a:t>
            </a:r>
            <a:r>
              <a:rPr lang="el-GR" altLang="el-GR" sz="2000" dirty="0" smtClean="0">
                <a:solidFill>
                  <a:schemeClr val="bg1">
                    <a:lumMod val="50000"/>
                  </a:schemeClr>
                </a:solidFill>
              </a:rPr>
              <a:t> πίεσης. Το νερό αυτό έχει μια πρακτική  σπουδαιότητα σε ερημικές και </a:t>
            </a:r>
            <a:r>
              <a:rPr lang="el-GR" altLang="el-GR" sz="2000" dirty="0" err="1" smtClean="0">
                <a:solidFill>
                  <a:schemeClr val="bg1">
                    <a:lumMod val="50000"/>
                  </a:schemeClr>
                </a:solidFill>
              </a:rPr>
              <a:t>ημι</a:t>
            </a:r>
            <a:r>
              <a:rPr lang="el-GR" altLang="el-GR" sz="2000" dirty="0" smtClean="0">
                <a:solidFill>
                  <a:schemeClr val="bg1">
                    <a:lumMod val="50000"/>
                  </a:schemeClr>
                </a:solidFill>
              </a:rPr>
              <a:t>-ερημικές περιοχές, στις οποίες η στάθμη του υδροφόρου ορίζοντα απαντά σχετικώς βαθιά, ώστε πολλά φρέατα να έχουν κτυπήσει στη μη εμποτισμένη ζώνη. Τα φρέατα αυτά είναι οι κύριες πηγές προσφοράς νερού, ειδικά την άνοιξη και τον χειμώνα.</a:t>
            </a:r>
            <a:r>
              <a:rPr lang="en-US" altLang="el-GR" sz="2000" dirty="0" smtClean="0">
                <a:solidFill>
                  <a:schemeClr val="bg1">
                    <a:lumMod val="50000"/>
                  </a:schemeClr>
                </a:solidFill>
              </a:rPr>
              <a:t> </a:t>
            </a:r>
            <a:endParaRPr lang="el-GR" altLang="el-GR" sz="2000" dirty="0" smtClean="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el-GR" altLang="el-GR" smtClean="0"/>
          </a:p>
        </p:txBody>
      </p:sp>
      <p:sp>
        <p:nvSpPr>
          <p:cNvPr id="116739" name="Rectangle 3"/>
          <p:cNvSpPr>
            <a:spLocks noGrp="1" noChangeArrowheads="1"/>
          </p:cNvSpPr>
          <p:nvPr>
            <p:ph type="body" idx="1"/>
          </p:nvPr>
        </p:nvSpPr>
        <p:spPr/>
        <p:txBody>
          <a:bodyPr/>
          <a:lstStyle/>
          <a:p>
            <a:pPr eaLnBrk="1" hangingPunct="1"/>
            <a:endParaRPr lang="el-GR" altLang="el-GR" smtClean="0"/>
          </a:p>
        </p:txBody>
      </p:sp>
      <p:pic>
        <p:nvPicPr>
          <p:cNvPr id="116740" name="Picture 4" descr="groundwate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TextBox 1"/>
          <p:cNvSpPr txBox="1">
            <a:spLocks noChangeArrowheads="1"/>
          </p:cNvSpPr>
          <p:nvPr/>
        </p:nvSpPr>
        <p:spPr bwMode="auto">
          <a:xfrm>
            <a:off x="6300788" y="995363"/>
            <a:ext cx="245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solidFill>
                  <a:schemeClr val="bg1"/>
                </a:solidFill>
              </a:rPr>
              <a:t>Ζώνη αερισμού</a:t>
            </a:r>
          </a:p>
        </p:txBody>
      </p:sp>
      <p:sp>
        <p:nvSpPr>
          <p:cNvPr id="116742" name="TextBox 5"/>
          <p:cNvSpPr txBox="1">
            <a:spLocks noChangeArrowheads="1"/>
          </p:cNvSpPr>
          <p:nvPr/>
        </p:nvSpPr>
        <p:spPr bwMode="auto">
          <a:xfrm>
            <a:off x="6453188" y="2492375"/>
            <a:ext cx="2525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b="1">
                <a:solidFill>
                  <a:schemeClr val="bg1"/>
                </a:solidFill>
              </a:rPr>
              <a:t>Ζώνη κορεσμού</a:t>
            </a: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748713"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9512" y="116633"/>
            <a:ext cx="8712968" cy="79208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Υπόγειο νερό (χωρίς </a:t>
            </a:r>
            <a:r>
              <a:rPr lang="el-GR" altLang="el-GR" sz="3600" dirty="0" err="1" smtClean="0"/>
              <a:t>αρτεσιανή</a:t>
            </a:r>
            <a:r>
              <a:rPr lang="el-GR" altLang="el-GR" sz="3600" dirty="0" smtClean="0"/>
              <a:t> πίεση)</a:t>
            </a:r>
          </a:p>
        </p:txBody>
      </p:sp>
      <p:sp>
        <p:nvSpPr>
          <p:cNvPr id="17411" name="Rectangle 3"/>
          <p:cNvSpPr>
            <a:spLocks noGrp="1" noChangeArrowheads="1"/>
          </p:cNvSpPr>
          <p:nvPr>
            <p:ph type="body" idx="1"/>
          </p:nvPr>
        </p:nvSpPr>
        <p:spPr>
          <a:xfrm>
            <a:off x="107504" y="981075"/>
            <a:ext cx="8856984" cy="5688013"/>
          </a:xfrm>
        </p:spPr>
        <p:txBody>
          <a:bodyPr/>
          <a:lstStyle/>
          <a:p>
            <a:pPr eaLnBrk="1" hangingPunct="1">
              <a:defRPr/>
            </a:pPr>
            <a:r>
              <a:rPr lang="el-GR" altLang="el-GR" sz="2000" dirty="0" smtClean="0">
                <a:solidFill>
                  <a:schemeClr val="bg1">
                    <a:lumMod val="50000"/>
                  </a:schemeClr>
                </a:solidFill>
              </a:rPr>
              <a:t>Όλα τα πετρώματα που έχουν πόρους και διαρρήξεις και βρίσκονται κάτω από την ζώνη αερισμού γεμίζουν με νερό. Το μετεωρικό νερό (ατμοσφαιρική κατακρήμνιση) διαπερνά το φλοιό έως ότου φθάσει στην οροφή </a:t>
            </a:r>
            <a:r>
              <a:rPr lang="el-GR" altLang="el-GR" sz="2000" dirty="0" err="1" smtClean="0">
                <a:solidFill>
                  <a:schemeClr val="bg1">
                    <a:lumMod val="50000"/>
                  </a:schemeClr>
                </a:solidFill>
              </a:rPr>
              <a:t>αδιαπεράτου</a:t>
            </a:r>
            <a:r>
              <a:rPr lang="el-GR" altLang="el-GR" sz="2000" dirty="0" smtClean="0">
                <a:solidFill>
                  <a:schemeClr val="bg1">
                    <a:lumMod val="50000"/>
                  </a:schemeClr>
                </a:solidFill>
              </a:rPr>
              <a:t> στρώματος (υδατοστεγούς, ή αδιάβροχου, ή στεγανού πετρώματος) που γενικώς συντίθεται από αργιλούχα πετρώματα. </a:t>
            </a:r>
            <a:r>
              <a:rPr lang="el-GR" altLang="el-GR" sz="2000" dirty="0" smtClean="0">
                <a:solidFill>
                  <a:srgbClr val="FF0000"/>
                </a:solidFill>
              </a:rPr>
              <a:t>Όταν το διηθούμενο νερό φθάσει σε ένα τέτοιο στρώμα αρχίζει να απλώνεται οριζόντια στη μορφή λεπτών ρευμάτων παράλληλων το ένα με το άλλο. </a:t>
            </a:r>
          </a:p>
          <a:p>
            <a:pPr eaLnBrk="1" hangingPunct="1">
              <a:defRPr/>
            </a:pPr>
            <a:r>
              <a:rPr lang="el-GR" altLang="el-GR" sz="2000" dirty="0" smtClean="0">
                <a:solidFill>
                  <a:schemeClr val="bg1">
                    <a:lumMod val="50000"/>
                  </a:schemeClr>
                </a:solidFill>
              </a:rPr>
              <a:t>Η κίνηση αυτή του ελεύθερου υπόγειου νερού καλείται </a:t>
            </a:r>
            <a:r>
              <a:rPr lang="el-GR" altLang="el-GR" sz="2000" dirty="0" smtClean="0">
                <a:solidFill>
                  <a:srgbClr val="FF0000"/>
                </a:solidFill>
              </a:rPr>
              <a:t>στρωτή</a:t>
            </a:r>
            <a:r>
              <a:rPr lang="en-US" altLang="el-GR" sz="2000" dirty="0" smtClean="0">
                <a:solidFill>
                  <a:srgbClr val="FF0000"/>
                </a:solidFill>
              </a:rPr>
              <a:t> </a:t>
            </a:r>
            <a:r>
              <a:rPr lang="el-GR" altLang="el-GR" sz="2000" dirty="0" smtClean="0">
                <a:solidFill>
                  <a:srgbClr val="FF0000"/>
                </a:solidFill>
              </a:rPr>
              <a:t>διήθηση </a:t>
            </a:r>
            <a:r>
              <a:rPr lang="el-GR" altLang="el-GR" sz="2000" dirty="0" smtClean="0">
                <a:solidFill>
                  <a:schemeClr val="bg1">
                    <a:lumMod val="50000"/>
                  </a:schemeClr>
                </a:solidFill>
              </a:rPr>
              <a:t>υπακούει στο νόμο του</a:t>
            </a:r>
            <a:r>
              <a:rPr lang="en-US" altLang="el-GR" sz="2000" dirty="0" smtClean="0">
                <a:solidFill>
                  <a:schemeClr val="bg1">
                    <a:lumMod val="50000"/>
                  </a:schemeClr>
                </a:solidFill>
              </a:rPr>
              <a:t> Darcy. </a:t>
            </a:r>
            <a:r>
              <a:rPr lang="el-GR" altLang="el-GR" sz="2000" dirty="0" smtClean="0">
                <a:solidFill>
                  <a:schemeClr val="bg1">
                    <a:lumMod val="50000"/>
                  </a:schemeClr>
                </a:solidFill>
              </a:rPr>
              <a:t>Για τις πιο απλές συνθήκες της</a:t>
            </a:r>
            <a:r>
              <a:rPr lang="en-US" altLang="el-GR" sz="2000" dirty="0" smtClean="0">
                <a:solidFill>
                  <a:schemeClr val="bg1">
                    <a:lumMod val="50000"/>
                  </a:schemeClr>
                </a:solidFill>
              </a:rPr>
              <a:t> “</a:t>
            </a:r>
            <a:r>
              <a:rPr lang="el-GR" altLang="el-GR" sz="2000" dirty="0" smtClean="0">
                <a:solidFill>
                  <a:schemeClr val="bg1">
                    <a:lumMod val="50000"/>
                  </a:schemeClr>
                </a:solidFill>
              </a:rPr>
              <a:t> στρωτής</a:t>
            </a:r>
            <a:r>
              <a:rPr lang="en-US" altLang="el-GR" sz="2000" dirty="0" smtClean="0">
                <a:solidFill>
                  <a:schemeClr val="bg1">
                    <a:lumMod val="50000"/>
                  </a:schemeClr>
                </a:solidFill>
              </a:rPr>
              <a:t> </a:t>
            </a:r>
            <a:r>
              <a:rPr lang="el-GR" altLang="el-GR" sz="2000" dirty="0" smtClean="0">
                <a:solidFill>
                  <a:schemeClr val="bg1">
                    <a:lumMod val="50000"/>
                  </a:schemeClr>
                </a:solidFill>
              </a:rPr>
              <a:t>διήθησης</a:t>
            </a:r>
            <a:r>
              <a:rPr lang="en-US" altLang="el-GR" sz="2000" dirty="0" smtClean="0">
                <a:solidFill>
                  <a:schemeClr val="bg1">
                    <a:lumMod val="50000"/>
                  </a:schemeClr>
                </a:solidFill>
              </a:rPr>
              <a:t>” </a:t>
            </a:r>
            <a:r>
              <a:rPr lang="el-GR" altLang="el-GR" sz="2000" dirty="0" smtClean="0">
                <a:solidFill>
                  <a:schemeClr val="bg1">
                    <a:lumMod val="50000"/>
                  </a:schemeClr>
                </a:solidFill>
              </a:rPr>
              <a:t>ο νόμος του </a:t>
            </a:r>
            <a:r>
              <a:rPr lang="en-US" altLang="el-GR" sz="2000" dirty="0" smtClean="0">
                <a:solidFill>
                  <a:schemeClr val="bg1">
                    <a:lumMod val="50000"/>
                  </a:schemeClr>
                </a:solidFill>
              </a:rPr>
              <a:t>Darcy </a:t>
            </a:r>
            <a:r>
              <a:rPr lang="el-GR" altLang="el-GR" sz="2000" dirty="0" smtClean="0">
                <a:solidFill>
                  <a:schemeClr val="bg1">
                    <a:lumMod val="50000"/>
                  </a:schemeClr>
                </a:solidFill>
              </a:rPr>
              <a:t>εκφράζεται ως εξής</a:t>
            </a:r>
            <a:r>
              <a:rPr lang="en-US" altLang="el-GR" sz="2000" dirty="0" smtClean="0">
                <a:solidFill>
                  <a:schemeClr val="bg1">
                    <a:lumMod val="50000"/>
                  </a:schemeClr>
                </a:solidFill>
              </a:rPr>
              <a:t>:  </a:t>
            </a:r>
            <a:r>
              <a:rPr lang="en-US" altLang="el-GR" sz="2800" b="1" dirty="0" smtClean="0">
                <a:solidFill>
                  <a:srgbClr val="FF0000"/>
                </a:solidFill>
              </a:rPr>
              <a:t>Q=K</a:t>
            </a:r>
            <a:r>
              <a:rPr lang="en-GB" altLang="el-GR" sz="2800" b="1" dirty="0">
                <a:solidFill>
                  <a:srgbClr val="FF0000"/>
                </a:solidFill>
              </a:rPr>
              <a:t>x</a:t>
            </a:r>
            <a:r>
              <a:rPr lang="en-US" altLang="el-GR" sz="2800" b="1" dirty="0" err="1" smtClean="0">
                <a:solidFill>
                  <a:srgbClr val="FF0000"/>
                </a:solidFill>
              </a:rPr>
              <a:t>FxI</a:t>
            </a:r>
            <a:r>
              <a:rPr lang="en-US" altLang="el-GR" sz="2800" b="1" dirty="0" smtClean="0">
                <a:solidFill>
                  <a:srgbClr val="FF0000"/>
                </a:solidFill>
              </a:rPr>
              <a:t> </a:t>
            </a:r>
            <a:r>
              <a:rPr lang="el-GR" altLang="el-GR" sz="2000" dirty="0" smtClean="0">
                <a:solidFill>
                  <a:schemeClr val="bg1">
                    <a:lumMod val="50000"/>
                  </a:schemeClr>
                </a:solidFill>
              </a:rPr>
              <a:t>όπου </a:t>
            </a:r>
            <a:r>
              <a:rPr lang="en-US" altLang="el-GR" sz="2000" dirty="0" smtClean="0">
                <a:solidFill>
                  <a:schemeClr val="bg1">
                    <a:lumMod val="50000"/>
                  </a:schemeClr>
                </a:solidFill>
              </a:rPr>
              <a:t>Q </a:t>
            </a:r>
            <a:r>
              <a:rPr lang="el-GR" altLang="el-GR" sz="2000" dirty="0" smtClean="0">
                <a:solidFill>
                  <a:schemeClr val="bg1">
                    <a:lumMod val="50000"/>
                  </a:schemeClr>
                </a:solidFill>
              </a:rPr>
              <a:t>είναι ο ρυθμός της ροής, Κ είναι ο συντελεστής διαπερατότητας</a:t>
            </a:r>
            <a:r>
              <a:rPr lang="en-GB" altLang="el-GR" sz="2000" dirty="0" smtClean="0">
                <a:solidFill>
                  <a:schemeClr val="bg1">
                    <a:lumMod val="50000"/>
                  </a:schemeClr>
                </a:solidFill>
              </a:rPr>
              <a:t> </a:t>
            </a:r>
            <a:r>
              <a:rPr lang="el-GR" altLang="el-GR" sz="2000" dirty="0" smtClean="0">
                <a:solidFill>
                  <a:schemeClr val="bg1">
                    <a:lumMod val="50000"/>
                  </a:schemeClr>
                </a:solidFill>
              </a:rPr>
              <a:t>(μια σταθερά που εξαρτάται από την διαπερατότητα του πετρώματος και τις ιδιότητες του διηθούμενου ρευστού),</a:t>
            </a:r>
            <a:r>
              <a:rPr lang="en-US" altLang="el-GR" sz="2000" dirty="0" smtClean="0">
                <a:solidFill>
                  <a:schemeClr val="bg1">
                    <a:lumMod val="50000"/>
                  </a:schemeClr>
                </a:solidFill>
              </a:rPr>
              <a:t> F </a:t>
            </a:r>
            <a:r>
              <a:rPr lang="el-GR" altLang="el-GR" sz="2000" dirty="0" smtClean="0">
                <a:solidFill>
                  <a:schemeClr val="bg1">
                    <a:lumMod val="50000"/>
                  </a:schemeClr>
                </a:solidFill>
              </a:rPr>
              <a:t>είναι η διατομή διαμέσου της οποίας κινείται το ρευστό, και</a:t>
            </a:r>
            <a:r>
              <a:rPr lang="en-US" altLang="el-GR" sz="2000" dirty="0" smtClean="0">
                <a:solidFill>
                  <a:schemeClr val="bg1">
                    <a:lumMod val="50000"/>
                  </a:schemeClr>
                </a:solidFill>
              </a:rPr>
              <a:t> I </a:t>
            </a:r>
            <a:r>
              <a:rPr lang="el-GR" altLang="el-GR" sz="2000" dirty="0" smtClean="0">
                <a:solidFill>
                  <a:schemeClr val="bg1">
                    <a:lumMod val="50000"/>
                  </a:schemeClr>
                </a:solidFill>
              </a:rPr>
              <a:t>υδραυλική βαθμίδα πιέσεως ή βαθμίδα πιέσεως</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448413" y="157392"/>
            <a:ext cx="452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l-GR" sz="2800" dirty="0">
                <a:solidFill>
                  <a:schemeClr val="bg1">
                    <a:lumMod val="50000"/>
                  </a:schemeClr>
                </a:solidFill>
                <a:latin typeface="Verdana" panose="020B0604030504040204" pitchFamily="34" charset="0"/>
              </a:rPr>
              <a:t>Groundwater Movement</a:t>
            </a:r>
          </a:p>
        </p:txBody>
      </p:sp>
      <p:pic>
        <p:nvPicPr>
          <p:cNvPr id="119811" name="Picture 3" descr="figure 1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1143000"/>
            <a:ext cx="6553200" cy="5410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9812" name="Text Box 4"/>
          <p:cNvSpPr txBox="1">
            <a:spLocks noChangeArrowheads="1"/>
          </p:cNvSpPr>
          <p:nvPr/>
        </p:nvSpPr>
        <p:spPr bwMode="auto">
          <a:xfrm>
            <a:off x="5943600" y="5867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endParaRPr lang="el-GR" altLang="el-GR" sz="1800"/>
          </a:p>
        </p:txBody>
      </p:sp>
      <p:sp>
        <p:nvSpPr>
          <p:cNvPr id="119813" name="Rectangle 5"/>
          <p:cNvSpPr>
            <a:spLocks noChangeArrowheads="1"/>
          </p:cNvSpPr>
          <p:nvPr/>
        </p:nvSpPr>
        <p:spPr bwMode="auto">
          <a:xfrm>
            <a:off x="9036050" y="1412875"/>
            <a:ext cx="107950" cy="533876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2000"/>
          </a:p>
        </p:txBody>
      </p:sp>
      <p:sp>
        <p:nvSpPr>
          <p:cNvPr id="119814" name="Text Box 6"/>
          <p:cNvSpPr txBox="1">
            <a:spLocks noChangeArrowheads="1"/>
          </p:cNvSpPr>
          <p:nvPr/>
        </p:nvSpPr>
        <p:spPr bwMode="auto">
          <a:xfrm>
            <a:off x="4800600" y="1412875"/>
            <a:ext cx="23622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l-GR" sz="1800">
                <a:solidFill>
                  <a:srgbClr val="000000"/>
                </a:solidFill>
              </a:rPr>
              <a:t>Darcy’s Law (1856)</a:t>
            </a:r>
          </a:p>
        </p:txBody>
      </p:sp>
      <p:graphicFrame>
        <p:nvGraphicFramePr>
          <p:cNvPr id="119815" name="Object 7"/>
          <p:cNvGraphicFramePr>
            <a:graphicFrameLocks noChangeAspect="1"/>
          </p:cNvGraphicFramePr>
          <p:nvPr/>
        </p:nvGraphicFramePr>
        <p:xfrm>
          <a:off x="5724525" y="1989138"/>
          <a:ext cx="1371600" cy="787400"/>
        </p:xfrm>
        <a:graphic>
          <a:graphicData uri="http://schemas.openxmlformats.org/presentationml/2006/ole">
            <mc:AlternateContent xmlns:mc="http://schemas.openxmlformats.org/markup-compatibility/2006">
              <mc:Choice xmlns:v="urn:schemas-microsoft-com:vml" Requires="v">
                <p:oleObj spid="_x0000_s119853" name="Equation" r:id="rId4" imgW="685800" imgH="393700" progId="Equation.3">
                  <p:embed/>
                </p:oleObj>
              </mc:Choice>
              <mc:Fallback>
                <p:oleObj name="Equation" r:id="rId4" imgW="6858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989138"/>
                        <a:ext cx="1371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16" name="Text Box 8"/>
          <p:cNvSpPr txBox="1">
            <a:spLocks noChangeArrowheads="1"/>
          </p:cNvSpPr>
          <p:nvPr/>
        </p:nvSpPr>
        <p:spPr bwMode="auto">
          <a:xfrm>
            <a:off x="7581900" y="2199482"/>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l-GR" sz="1800" dirty="0">
                <a:solidFill>
                  <a:srgbClr val="000000"/>
                </a:solidFill>
              </a:rPr>
              <a:t>1-D</a:t>
            </a:r>
          </a:p>
        </p:txBody>
      </p:sp>
      <p:graphicFrame>
        <p:nvGraphicFramePr>
          <p:cNvPr id="119817" name="Object 9"/>
          <p:cNvGraphicFramePr>
            <a:graphicFrameLocks noChangeAspect="1"/>
          </p:cNvGraphicFramePr>
          <p:nvPr/>
        </p:nvGraphicFramePr>
        <p:xfrm>
          <a:off x="6286500" y="4038600"/>
          <a:ext cx="1600200" cy="787400"/>
        </p:xfrm>
        <a:graphic>
          <a:graphicData uri="http://schemas.openxmlformats.org/presentationml/2006/ole">
            <mc:AlternateContent xmlns:mc="http://schemas.openxmlformats.org/markup-compatibility/2006">
              <mc:Choice xmlns:v="urn:schemas-microsoft-com:vml" Requires="v">
                <p:oleObj spid="_x0000_s119854" name="Equation" r:id="rId6" imgW="799753" imgH="393529" progId="Equation.3">
                  <p:embed/>
                </p:oleObj>
              </mc:Choice>
              <mc:Fallback>
                <p:oleObj name="Equation" r:id="rId6" imgW="799753" imgH="393529"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4038600"/>
                        <a:ext cx="1600200" cy="787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818" name="Object 10"/>
          <p:cNvGraphicFramePr>
            <a:graphicFrameLocks noChangeAspect="1"/>
          </p:cNvGraphicFramePr>
          <p:nvPr>
            <p:extLst>
              <p:ext uri="{D42A27DB-BD31-4B8C-83A1-F6EECF244321}">
                <p14:modId xmlns:p14="http://schemas.microsoft.com/office/powerpoint/2010/main" val="3965600601"/>
              </p:ext>
            </p:extLst>
          </p:nvPr>
        </p:nvGraphicFramePr>
        <p:xfrm>
          <a:off x="6273800" y="4870450"/>
          <a:ext cx="1625600" cy="838200"/>
        </p:xfrm>
        <a:graphic>
          <a:graphicData uri="http://schemas.openxmlformats.org/presentationml/2006/ole">
            <mc:AlternateContent xmlns:mc="http://schemas.openxmlformats.org/markup-compatibility/2006">
              <mc:Choice xmlns:v="urn:schemas-microsoft-com:vml" Requires="v">
                <p:oleObj spid="_x0000_s119855" name="Equation" r:id="rId8" imgW="812447" imgH="418918" progId="Equation.3">
                  <p:embed/>
                </p:oleObj>
              </mc:Choice>
              <mc:Fallback>
                <p:oleObj name="Equation" r:id="rId8" imgW="812447" imgH="418918"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3800" y="4870450"/>
                        <a:ext cx="1625600" cy="838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9819" name="Object 11"/>
          <p:cNvGraphicFramePr>
            <a:graphicFrameLocks noChangeAspect="1"/>
          </p:cNvGraphicFramePr>
          <p:nvPr/>
        </p:nvGraphicFramePr>
        <p:xfrm>
          <a:off x="6261100" y="5765800"/>
          <a:ext cx="1574800" cy="787400"/>
        </p:xfrm>
        <a:graphic>
          <a:graphicData uri="http://schemas.openxmlformats.org/presentationml/2006/ole">
            <mc:AlternateContent xmlns:mc="http://schemas.openxmlformats.org/markup-compatibility/2006">
              <mc:Choice xmlns:v="urn:schemas-microsoft-com:vml" Requires="v">
                <p:oleObj spid="_x0000_s119856" name="Equation" r:id="rId10" imgW="787058" imgH="393529" progId="Equation.3">
                  <p:embed/>
                </p:oleObj>
              </mc:Choice>
              <mc:Fallback>
                <p:oleObj name="Equation" r:id="rId10" imgW="787058" imgH="393529"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1100" y="5765800"/>
                        <a:ext cx="1574800" cy="787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0" name="Text Box 12"/>
          <p:cNvSpPr txBox="1">
            <a:spLocks noChangeArrowheads="1"/>
          </p:cNvSpPr>
          <p:nvPr/>
        </p:nvSpPr>
        <p:spPr bwMode="auto">
          <a:xfrm>
            <a:off x="8001000" y="5029200"/>
            <a:ext cx="6096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l-GR" sz="1800">
                <a:solidFill>
                  <a:srgbClr val="000000"/>
                </a:solidFill>
              </a:rPr>
              <a:t>3-D</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07504" y="116631"/>
            <a:ext cx="8928992" cy="57606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Υπόγειο νερό (χωρίς </a:t>
            </a:r>
            <a:r>
              <a:rPr lang="el-GR" altLang="el-GR" sz="3600" dirty="0" err="1" smtClean="0"/>
              <a:t>αρτεσιανή</a:t>
            </a:r>
            <a:r>
              <a:rPr lang="el-GR" altLang="el-GR" sz="3600" dirty="0" smtClean="0"/>
              <a:t> πίεση)</a:t>
            </a:r>
          </a:p>
        </p:txBody>
      </p:sp>
      <p:sp>
        <p:nvSpPr>
          <p:cNvPr id="120835" name="Rectangle 3"/>
          <p:cNvSpPr>
            <a:spLocks noGrp="1" noChangeArrowheads="1"/>
          </p:cNvSpPr>
          <p:nvPr>
            <p:ph type="body" idx="1"/>
          </p:nvPr>
        </p:nvSpPr>
        <p:spPr>
          <a:xfrm>
            <a:off x="0" y="836713"/>
            <a:ext cx="9144000" cy="6021288"/>
          </a:xfrm>
        </p:spPr>
        <p:txBody>
          <a:bodyPr/>
          <a:lstStyle/>
          <a:p>
            <a:pPr eaLnBrk="1" hangingPunct="1"/>
            <a:r>
              <a:rPr lang="el-GR" altLang="el-GR" sz="2400" dirty="0" smtClean="0">
                <a:solidFill>
                  <a:schemeClr val="bg1">
                    <a:lumMod val="50000"/>
                  </a:schemeClr>
                </a:solidFill>
              </a:rPr>
              <a:t>Η ταχύτητα της ροής του υπόγειου νερού είναι σχετικώς χαμηλή αν συγκριθεί με τις ροές των ποταμών, και βαθμιαία γεμίζει όλους τους πόρους μέσα στα πετρώματα από τον πυθμένα και προς τα πάνω έως ότου φθάσει την χωρητικότητα της </a:t>
            </a:r>
            <a:r>
              <a:rPr lang="en-US" altLang="el-GR" sz="2400" dirty="0" smtClean="0">
                <a:solidFill>
                  <a:schemeClr val="bg1">
                    <a:lumMod val="50000"/>
                  </a:schemeClr>
                </a:solidFill>
              </a:rPr>
              <a:t>“</a:t>
            </a:r>
            <a:r>
              <a:rPr lang="el-GR" altLang="el-GR" sz="2400" dirty="0" smtClean="0">
                <a:solidFill>
                  <a:schemeClr val="bg1">
                    <a:lumMod val="50000"/>
                  </a:schemeClr>
                </a:solidFill>
              </a:rPr>
              <a:t>πλήρους ύγρανσης</a:t>
            </a:r>
            <a:r>
              <a:rPr lang="en-US" altLang="el-GR" sz="2400" dirty="0" smtClean="0">
                <a:solidFill>
                  <a:schemeClr val="bg1">
                    <a:lumMod val="50000"/>
                  </a:schemeClr>
                </a:solidFill>
              </a:rPr>
              <a:t>”</a:t>
            </a:r>
            <a:r>
              <a:rPr lang="el-GR" altLang="el-GR" sz="2400" dirty="0" smtClean="0">
                <a:solidFill>
                  <a:schemeClr val="bg1">
                    <a:lumMod val="50000"/>
                  </a:schemeClr>
                </a:solidFill>
              </a:rPr>
              <a:t> των πετρωμάτων. Έτσι, σχηματίζονται </a:t>
            </a:r>
            <a:r>
              <a:rPr lang="el-GR" altLang="el-GR" sz="2400" dirty="0" smtClean="0">
                <a:solidFill>
                  <a:srgbClr val="FF0000"/>
                </a:solidFill>
              </a:rPr>
              <a:t>υδροφόροι ορίζοντες</a:t>
            </a:r>
            <a:r>
              <a:rPr lang="en-US" altLang="el-GR" sz="2400" dirty="0" smtClean="0"/>
              <a:t>.</a:t>
            </a:r>
            <a:endParaRPr lang="el-GR" altLang="el-GR" sz="2400" dirty="0" smtClean="0"/>
          </a:p>
          <a:p>
            <a:pPr eaLnBrk="1" hangingPunct="1"/>
            <a:r>
              <a:rPr lang="el-GR" altLang="el-GR" sz="2400" dirty="0" smtClean="0">
                <a:solidFill>
                  <a:schemeClr val="bg1">
                    <a:lumMod val="50000"/>
                  </a:schemeClr>
                </a:solidFill>
              </a:rPr>
              <a:t>Η ανώτερη επιφάνεια του πρώτου υδροφόρου ορίζοντα (οροφή της ζώνης της μόνιμης εμπότισης</a:t>
            </a:r>
            <a:r>
              <a:rPr lang="en-US" altLang="el-GR" sz="2400" dirty="0" smtClean="0">
                <a:solidFill>
                  <a:schemeClr val="bg1">
                    <a:lumMod val="50000"/>
                  </a:schemeClr>
                </a:solidFill>
              </a:rPr>
              <a:t>)</a:t>
            </a:r>
            <a:r>
              <a:rPr lang="el-GR" altLang="el-GR" sz="2400" dirty="0" smtClean="0">
                <a:solidFill>
                  <a:schemeClr val="bg1">
                    <a:lumMod val="50000"/>
                  </a:schemeClr>
                </a:solidFill>
              </a:rPr>
              <a:t> που συναντά κανείς χαρακτηρίζεται ως </a:t>
            </a:r>
            <a:r>
              <a:rPr lang="el-GR" altLang="el-GR" sz="2400" dirty="0" smtClean="0">
                <a:solidFill>
                  <a:srgbClr val="FF0000"/>
                </a:solidFill>
              </a:rPr>
              <a:t>στάθμη τ</a:t>
            </a:r>
            <a:r>
              <a:rPr lang="en-US" altLang="el-GR" sz="2400" dirty="0" smtClean="0">
                <a:solidFill>
                  <a:srgbClr val="FF0000"/>
                </a:solidFill>
              </a:rPr>
              <a:t>o</a:t>
            </a:r>
            <a:r>
              <a:rPr lang="el-GR" altLang="el-GR" sz="2400" dirty="0" smtClean="0">
                <a:solidFill>
                  <a:srgbClr val="FF0000"/>
                </a:solidFill>
              </a:rPr>
              <a:t>υ</a:t>
            </a:r>
            <a:r>
              <a:rPr lang="en-US" altLang="el-GR" sz="2400" dirty="0" smtClean="0">
                <a:solidFill>
                  <a:srgbClr val="FF0000"/>
                </a:solidFill>
              </a:rPr>
              <a:t> </a:t>
            </a:r>
            <a:r>
              <a:rPr lang="el-GR" altLang="el-GR" sz="2400" dirty="0" smtClean="0">
                <a:solidFill>
                  <a:srgbClr val="FF0000"/>
                </a:solidFill>
              </a:rPr>
              <a:t>υδροφόρου ορίζοντα</a:t>
            </a:r>
            <a:r>
              <a:rPr lang="en-US" altLang="el-GR" sz="2400" dirty="0" smtClean="0"/>
              <a:t>.</a:t>
            </a:r>
            <a:r>
              <a:rPr lang="el-GR" altLang="el-GR" sz="2400" dirty="0" smtClean="0"/>
              <a:t> </a:t>
            </a:r>
          </a:p>
          <a:p>
            <a:pPr eaLnBrk="1" hangingPunct="1"/>
            <a:r>
              <a:rPr lang="el-GR" altLang="el-GR" sz="2400" dirty="0" smtClean="0">
                <a:solidFill>
                  <a:schemeClr val="bg1">
                    <a:lumMod val="50000"/>
                  </a:schemeClr>
                </a:solidFill>
              </a:rPr>
              <a:t>Η παρουσία μιας ελεύθερης επιφάνειας, δηλαδή η στάθμη του υδροφόρου ορίζοντα, η παρουσία μόνο ενός υποκείμενου </a:t>
            </a:r>
            <a:r>
              <a:rPr lang="el-GR" altLang="el-GR" sz="2400" dirty="0" err="1" smtClean="0">
                <a:solidFill>
                  <a:schemeClr val="bg1">
                    <a:lumMod val="50000"/>
                  </a:schemeClr>
                </a:solidFill>
              </a:rPr>
              <a:t>αδιαπέρατου</a:t>
            </a:r>
            <a:r>
              <a:rPr lang="el-GR" altLang="el-GR" sz="2400" dirty="0" smtClean="0">
                <a:solidFill>
                  <a:schemeClr val="bg1">
                    <a:lumMod val="50000"/>
                  </a:schemeClr>
                </a:solidFill>
              </a:rPr>
              <a:t> στρώματος και η απουσία υδροστατικής (</a:t>
            </a:r>
            <a:r>
              <a:rPr lang="el-GR" altLang="el-GR" sz="2400" dirty="0" err="1" smtClean="0">
                <a:solidFill>
                  <a:schemeClr val="bg1">
                    <a:lumMod val="50000"/>
                  </a:schemeClr>
                </a:solidFill>
              </a:rPr>
              <a:t>αρτεσιανής</a:t>
            </a:r>
            <a:r>
              <a:rPr lang="el-GR" altLang="el-GR" sz="2400" dirty="0" smtClean="0">
                <a:solidFill>
                  <a:schemeClr val="bg1">
                    <a:lumMod val="50000"/>
                  </a:schemeClr>
                </a:solidFill>
              </a:rPr>
              <a:t> πίεσης).</a:t>
            </a:r>
            <a:endParaRPr lang="en-US" altLang="el-GR" sz="2400" dirty="0" smtClean="0">
              <a:solidFill>
                <a:schemeClr val="bg1">
                  <a:lumMod val="50000"/>
                </a:schemeClr>
              </a:solidFill>
            </a:endParaRPr>
          </a:p>
          <a:p>
            <a:pPr eaLnBrk="1" hangingPunct="1"/>
            <a:endParaRPr lang="el-GR" altLang="el-GR" sz="2400" dirty="0" smtClean="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79512" y="116632"/>
            <a:ext cx="8784976" cy="647849"/>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Υπόγειο νερό (χωρίς </a:t>
            </a:r>
            <a:r>
              <a:rPr lang="el-GR" altLang="el-GR" sz="3600" dirty="0" err="1" smtClean="0"/>
              <a:t>αρτεσιανή</a:t>
            </a:r>
            <a:r>
              <a:rPr lang="el-GR" altLang="el-GR" sz="3600" dirty="0" smtClean="0"/>
              <a:t> πίεση)</a:t>
            </a:r>
          </a:p>
        </p:txBody>
      </p:sp>
      <p:sp>
        <p:nvSpPr>
          <p:cNvPr id="121859" name="Rectangle 3"/>
          <p:cNvSpPr>
            <a:spLocks noGrp="1" noChangeArrowheads="1"/>
          </p:cNvSpPr>
          <p:nvPr>
            <p:ph type="body" idx="1"/>
          </p:nvPr>
        </p:nvSpPr>
        <p:spPr>
          <a:xfrm>
            <a:off x="0" y="836713"/>
            <a:ext cx="9144000" cy="6021288"/>
          </a:xfrm>
        </p:spPr>
        <p:txBody>
          <a:bodyPr/>
          <a:lstStyle/>
          <a:p>
            <a:pPr eaLnBrk="1" hangingPunct="1">
              <a:lnSpc>
                <a:spcPct val="80000"/>
              </a:lnSpc>
            </a:pPr>
            <a:r>
              <a:rPr lang="el-GR" altLang="el-GR" sz="2200" dirty="0" smtClean="0">
                <a:solidFill>
                  <a:schemeClr val="bg1">
                    <a:lumMod val="50000"/>
                  </a:schemeClr>
                </a:solidFill>
              </a:rPr>
              <a:t>Η στάθμη αυτή ανυψώνεται σε βροχερό καιρό και ταπεινώνεται σε ξηρές περιόδους και παράγει έτσι τη </a:t>
            </a:r>
            <a:r>
              <a:rPr lang="el-GR" altLang="el-GR" sz="2200" b="1" dirty="0" smtClean="0">
                <a:solidFill>
                  <a:srgbClr val="FF0000"/>
                </a:solidFill>
              </a:rPr>
              <a:t>ζώνη διακοπτόμενης εμπότισης</a:t>
            </a:r>
            <a:r>
              <a:rPr lang="en-US" altLang="el-GR" sz="2200" dirty="0" smtClean="0"/>
              <a:t>.</a:t>
            </a:r>
            <a:r>
              <a:rPr lang="el-GR" altLang="el-GR" sz="2200" dirty="0" smtClean="0"/>
              <a:t> </a:t>
            </a:r>
            <a:r>
              <a:rPr lang="el-GR" altLang="el-GR" sz="2200" dirty="0" smtClean="0">
                <a:solidFill>
                  <a:schemeClr val="bg1">
                    <a:lumMod val="50000"/>
                  </a:schemeClr>
                </a:solidFill>
              </a:rPr>
              <a:t>Η ζώνη αυτή περιέχεται μεταξύ του ανώτατου επιπέδου που φθάνει η στάθμη</a:t>
            </a:r>
            <a:r>
              <a:rPr lang="en-US" altLang="el-GR" sz="2200" dirty="0" smtClean="0">
                <a:solidFill>
                  <a:schemeClr val="bg1">
                    <a:lumMod val="50000"/>
                  </a:schemeClr>
                </a:solidFill>
              </a:rPr>
              <a:t> </a:t>
            </a:r>
            <a:r>
              <a:rPr lang="el-GR" altLang="el-GR" sz="2200" dirty="0" smtClean="0">
                <a:solidFill>
                  <a:schemeClr val="bg1">
                    <a:lumMod val="50000"/>
                  </a:schemeClr>
                </a:solidFill>
              </a:rPr>
              <a:t>του υδροφόρου ορίζοντα σε μια παρατεταμένη περίοδο υγρασίας και του κατωτάτου επιπέδου, στο οποίο υποχωρεί η στάθμη αυτή μετά από ξηρασία. Από το κατώτατο αυτό επίπεδο μέχρι και του ορίου κάτω από το οποίο δεν απαντά το υπόγειο νερό καλείται </a:t>
            </a:r>
            <a:r>
              <a:rPr lang="el-GR" altLang="el-GR" sz="2200" b="1" dirty="0" smtClean="0">
                <a:solidFill>
                  <a:srgbClr val="FF0000"/>
                </a:solidFill>
              </a:rPr>
              <a:t>ζώνη μόνιμης εμπότισης</a:t>
            </a:r>
            <a:r>
              <a:rPr lang="en-US" altLang="el-GR" sz="2200" dirty="0" smtClean="0"/>
              <a:t>.                                                                                                        </a:t>
            </a:r>
          </a:p>
          <a:p>
            <a:pPr eaLnBrk="1" hangingPunct="1">
              <a:lnSpc>
                <a:spcPct val="80000"/>
              </a:lnSpc>
            </a:pPr>
            <a:r>
              <a:rPr lang="el-GR" altLang="el-GR" sz="2200" dirty="0" smtClean="0">
                <a:solidFill>
                  <a:schemeClr val="bg1">
                    <a:lumMod val="50000"/>
                  </a:schemeClr>
                </a:solidFill>
              </a:rPr>
              <a:t>Η στάθμη του υδροφόρου ορίζοντα σχηματίζει τόξο κάτω από τα υψώματα και ακολουθεί κατά προσέγγιση, το επιφανειακό ανάγλυφο, αλλά με μια περισσότερο ομαλή επιφάνεια. Όταν η στάθμη του υδροφόρου ορίζοντα φθάνει στην επιφάνεια του εδάφους, ένα τμήμα του εδάφους μετατρέπεται σε έλος ή λίμνη. Όταν η ζώνη της διακοπτόμενης εμπότισης φθάσει προσωρινά στην επιφάνεια δημιουργούνται πλημμύρες και εμφανίζονται πηγές περιοδικής παροχής.</a:t>
            </a:r>
          </a:p>
          <a:p>
            <a:pPr eaLnBrk="1" hangingPunct="1">
              <a:lnSpc>
                <a:spcPct val="80000"/>
              </a:lnSpc>
            </a:pPr>
            <a:r>
              <a:rPr lang="el-GR" altLang="el-GR" sz="2200" dirty="0" smtClean="0">
                <a:solidFill>
                  <a:schemeClr val="bg1">
                    <a:lumMod val="50000"/>
                  </a:schemeClr>
                </a:solidFill>
              </a:rPr>
              <a:t>Η μεταβολή της στάθμης του υδροφόρου ορίζοντα δεν εξαρτάται απλά μόνο από τις κλιματικές συνθήκες. Η στάθμη αυτή βυθίζεται στις θέσεις </a:t>
            </a:r>
            <a:r>
              <a:rPr lang="el-GR" altLang="el-GR" sz="2200" dirty="0" smtClean="0">
                <a:solidFill>
                  <a:srgbClr val="FF0000"/>
                </a:solidFill>
              </a:rPr>
              <a:t>όπου τα φρέατα κτυπούν τον υδροφόρο ορίζοντα και παράγονται κωνικές βυθίσεις</a:t>
            </a:r>
            <a:r>
              <a:rPr lang="el-GR" altLang="el-GR" sz="2200" dirty="0" smtClean="0"/>
              <a:t>. </a:t>
            </a:r>
          </a:p>
          <a:p>
            <a:pPr eaLnBrk="1" hangingPunct="1">
              <a:lnSpc>
                <a:spcPct val="80000"/>
              </a:lnSpc>
            </a:pPr>
            <a:endParaRPr lang="en-US" altLang="el-GR" sz="2200" dirty="0" smtClean="0"/>
          </a:p>
          <a:p>
            <a:pPr eaLnBrk="1" hangingPunct="1">
              <a:lnSpc>
                <a:spcPct val="80000"/>
              </a:lnSpc>
            </a:pPr>
            <a:endParaRPr lang="el-GR" altLang="el-GR" sz="2200" dirty="0" smtClean="0"/>
          </a:p>
          <a:p>
            <a:pPr eaLnBrk="1" hangingPunct="1">
              <a:lnSpc>
                <a:spcPct val="80000"/>
              </a:lnSpc>
              <a:buFontTx/>
              <a:buNone/>
            </a:pPr>
            <a:r>
              <a:rPr lang="en-US" altLang="el-GR" sz="2200" dirty="0" smtClean="0"/>
              <a:t> </a:t>
            </a:r>
            <a:endParaRPr lang="el-GR" altLang="el-GR" sz="2200" dirty="0" smtClean="0"/>
          </a:p>
          <a:p>
            <a:pPr eaLnBrk="1" hangingPunct="1">
              <a:lnSpc>
                <a:spcPct val="80000"/>
              </a:lnSpc>
              <a:buFontTx/>
              <a:buNone/>
            </a:pPr>
            <a:endParaRPr lang="el-GR" altLang="el-GR" sz="2200" dirty="0" smtClean="0"/>
          </a:p>
          <a:p>
            <a:pPr eaLnBrk="1" hangingPunct="1">
              <a:lnSpc>
                <a:spcPct val="80000"/>
              </a:lnSpc>
              <a:buFontTx/>
              <a:buNone/>
            </a:pPr>
            <a:endParaRPr lang="el-GR" altLang="el-GR" sz="2200" dirty="0" smtClean="0"/>
          </a:p>
          <a:p>
            <a:pPr eaLnBrk="1" hangingPunct="1">
              <a:lnSpc>
                <a:spcPct val="80000"/>
              </a:lnSpc>
              <a:buFontTx/>
              <a:buNone/>
            </a:pPr>
            <a:endParaRPr lang="el-GR" altLang="el-GR" sz="2200" dirty="0" smtClean="0"/>
          </a:p>
          <a:p>
            <a:pPr eaLnBrk="1" hangingPunct="1">
              <a:lnSpc>
                <a:spcPct val="80000"/>
              </a:lnSpc>
              <a:buFontTx/>
              <a:buNone/>
            </a:pPr>
            <a:r>
              <a:rPr lang="el-GR" altLang="el-GR" sz="2200" dirty="0" smtClean="0"/>
              <a:t> </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9694" y="116632"/>
            <a:ext cx="8946802" cy="93610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Τυπικοί χρόνοι παραμονής του νερού σε διάφορα ρεζερβουάρ</a:t>
            </a:r>
          </a:p>
        </p:txBody>
      </p:sp>
      <p:sp>
        <p:nvSpPr>
          <p:cNvPr id="104451" name="Rectangle 3"/>
          <p:cNvSpPr>
            <a:spLocks noGrp="1" noChangeArrowheads="1"/>
          </p:cNvSpPr>
          <p:nvPr>
            <p:ph type="body" sz="half" idx="1"/>
          </p:nvPr>
        </p:nvSpPr>
        <p:spPr>
          <a:xfrm>
            <a:off x="179388" y="1557338"/>
            <a:ext cx="8964612" cy="4525962"/>
          </a:xfrm>
        </p:spPr>
        <p:txBody>
          <a:bodyPr/>
          <a:lstStyle/>
          <a:p>
            <a:pPr eaLnBrk="1" hangingPunct="1">
              <a:buFontTx/>
              <a:buNone/>
            </a:pPr>
            <a:r>
              <a:rPr lang="el-GR" altLang="el-GR" sz="2800" dirty="0" smtClean="0"/>
              <a:t> </a:t>
            </a:r>
            <a:r>
              <a:rPr lang="el-GR" altLang="el-GR" sz="2800" dirty="0" smtClean="0">
                <a:solidFill>
                  <a:schemeClr val="bg1">
                    <a:lumMod val="50000"/>
                  </a:schemeClr>
                </a:solidFill>
              </a:rPr>
              <a:t>Παγετώνες                                   20 μέχρι 100 χρόνια</a:t>
            </a:r>
          </a:p>
          <a:p>
            <a:pPr eaLnBrk="1" hangingPunct="1">
              <a:buFontTx/>
              <a:buNone/>
            </a:pPr>
            <a:r>
              <a:rPr lang="el-GR" altLang="el-GR" sz="2800" dirty="0" smtClean="0">
                <a:solidFill>
                  <a:schemeClr val="bg1">
                    <a:lumMod val="50000"/>
                  </a:schemeClr>
                </a:solidFill>
              </a:rPr>
              <a:t> Εποχιακό κάλυμμα </a:t>
            </a:r>
            <a:r>
              <a:rPr lang="el-GR" altLang="el-GR" sz="2800" dirty="0" err="1" smtClean="0">
                <a:solidFill>
                  <a:schemeClr val="bg1">
                    <a:lumMod val="50000"/>
                  </a:schemeClr>
                </a:solidFill>
              </a:rPr>
              <a:t>χιόνος</a:t>
            </a:r>
            <a:r>
              <a:rPr lang="el-GR" altLang="el-GR" sz="2800" dirty="0" smtClean="0">
                <a:solidFill>
                  <a:schemeClr val="bg1">
                    <a:lumMod val="50000"/>
                  </a:schemeClr>
                </a:solidFill>
              </a:rPr>
              <a:t>           2 μέχρι 6 μήνες</a:t>
            </a:r>
          </a:p>
          <a:p>
            <a:pPr eaLnBrk="1" hangingPunct="1">
              <a:buFontTx/>
              <a:buNone/>
            </a:pPr>
            <a:r>
              <a:rPr lang="el-GR" altLang="el-GR" sz="2800" dirty="0" smtClean="0">
                <a:solidFill>
                  <a:schemeClr val="bg1">
                    <a:lumMod val="50000"/>
                  </a:schemeClr>
                </a:solidFill>
              </a:rPr>
              <a:t> Εδαφική υγρασία                         1 μέχρι 2 μήνες</a:t>
            </a:r>
          </a:p>
          <a:p>
            <a:pPr eaLnBrk="1" hangingPunct="1">
              <a:buFontTx/>
              <a:buNone/>
            </a:pPr>
            <a:r>
              <a:rPr lang="el-GR" altLang="el-GR" sz="2800" dirty="0" smtClean="0">
                <a:solidFill>
                  <a:schemeClr val="bg1">
                    <a:lumMod val="50000"/>
                  </a:schemeClr>
                </a:solidFill>
              </a:rPr>
              <a:t> Υπόγειο νερό</a:t>
            </a:r>
            <a:r>
              <a:rPr lang="en-US" altLang="el-GR" sz="2800" dirty="0" smtClean="0">
                <a:solidFill>
                  <a:schemeClr val="bg1">
                    <a:lumMod val="50000"/>
                  </a:schemeClr>
                </a:solidFill>
              </a:rPr>
              <a:t>:</a:t>
            </a:r>
            <a:r>
              <a:rPr lang="el-GR" altLang="el-GR" sz="2800" dirty="0" smtClean="0">
                <a:solidFill>
                  <a:schemeClr val="bg1">
                    <a:lumMod val="50000"/>
                  </a:schemeClr>
                </a:solidFill>
              </a:rPr>
              <a:t>ρηχό                      100 μέχρι 200 χρόνια</a:t>
            </a:r>
          </a:p>
          <a:p>
            <a:pPr eaLnBrk="1" hangingPunct="1">
              <a:buFontTx/>
              <a:buNone/>
            </a:pPr>
            <a:r>
              <a:rPr lang="el-GR" altLang="el-GR" sz="2800" dirty="0" smtClean="0">
                <a:solidFill>
                  <a:schemeClr val="bg1">
                    <a:lumMod val="50000"/>
                  </a:schemeClr>
                </a:solidFill>
              </a:rPr>
              <a:t> Υπόγειο νερό</a:t>
            </a:r>
            <a:r>
              <a:rPr lang="en-US" altLang="el-GR" sz="2800" dirty="0" smtClean="0">
                <a:solidFill>
                  <a:schemeClr val="bg1">
                    <a:lumMod val="50000"/>
                  </a:schemeClr>
                </a:solidFill>
              </a:rPr>
              <a:t>:</a:t>
            </a:r>
            <a:r>
              <a:rPr lang="el-GR" altLang="el-GR" sz="2800" dirty="0" smtClean="0">
                <a:solidFill>
                  <a:schemeClr val="bg1">
                    <a:lumMod val="50000"/>
                  </a:schemeClr>
                </a:solidFill>
              </a:rPr>
              <a:t> βαθύ                     10.000 χρόνια</a:t>
            </a:r>
            <a:endParaRPr lang="el-GR" altLang="el-GR" sz="2800" b="1" dirty="0" smtClean="0">
              <a:solidFill>
                <a:schemeClr val="bg1">
                  <a:lumMod val="50000"/>
                </a:schemeClr>
              </a:solidFill>
            </a:endParaRPr>
          </a:p>
          <a:p>
            <a:pPr eaLnBrk="1" hangingPunct="1">
              <a:buFontTx/>
              <a:buNone/>
            </a:pPr>
            <a:r>
              <a:rPr lang="el-GR" altLang="el-GR" sz="2800" b="1" dirty="0" smtClean="0">
                <a:solidFill>
                  <a:schemeClr val="bg1">
                    <a:lumMod val="50000"/>
                  </a:schemeClr>
                </a:solidFill>
              </a:rPr>
              <a:t> </a:t>
            </a:r>
            <a:r>
              <a:rPr lang="el-GR" altLang="el-GR" sz="2800" dirty="0" smtClean="0">
                <a:solidFill>
                  <a:schemeClr val="bg1">
                    <a:lumMod val="50000"/>
                  </a:schemeClr>
                </a:solidFill>
              </a:rPr>
              <a:t>Ποταμοί                                        2 μέχρι 6 μήνες</a:t>
            </a:r>
          </a:p>
          <a:p>
            <a:pPr eaLnBrk="1" hangingPunct="1">
              <a:buFontTx/>
              <a:buNone/>
            </a:pPr>
            <a:r>
              <a:rPr lang="el-GR" altLang="el-GR" sz="2800" b="1" dirty="0" smtClean="0">
                <a:solidFill>
                  <a:schemeClr val="bg1">
                    <a:lumMod val="50000"/>
                  </a:schemeClr>
                </a:solidFill>
              </a:rPr>
              <a:t> </a:t>
            </a:r>
            <a:r>
              <a:rPr lang="el-GR" altLang="el-GR" sz="2800" dirty="0" smtClean="0">
                <a:solidFill>
                  <a:schemeClr val="bg1">
                    <a:lumMod val="50000"/>
                  </a:schemeClr>
                </a:solidFill>
              </a:rPr>
              <a:t>Λίμνες                                           50 μέχρι 100 χρόνια</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 1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67" y="1412776"/>
            <a:ext cx="877283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1259632" y="332656"/>
            <a:ext cx="67691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800" dirty="0">
                <a:latin typeface="Verdana" panose="020B0604030504040204" pitchFamily="34" charset="0"/>
              </a:rPr>
              <a:t>   Η κίνηση του υπόγειου νερού</a:t>
            </a:r>
            <a:endParaRPr lang="en-US" altLang="el-GR" sz="2800" dirty="0">
              <a:latin typeface="Verdana" panose="020B0604030504040204" pitchFamily="34"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1520" y="113539"/>
            <a:ext cx="8693200" cy="930276"/>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i="1" dirty="0" smtClean="0"/>
              <a:t> </a:t>
            </a:r>
            <a:r>
              <a:rPr lang="el-GR" altLang="el-GR" sz="2800" i="1" dirty="0" smtClean="0"/>
              <a:t>Ο σχηματισμός ενός κώνου βύθισης στη στάθμη του υδροφόρου ορίζοντα</a:t>
            </a:r>
            <a:endParaRPr lang="en-US" altLang="el-GR" sz="2800" i="1" dirty="0" smtClean="0"/>
          </a:p>
        </p:txBody>
      </p:sp>
      <p:pic>
        <p:nvPicPr>
          <p:cNvPr id="123907" name="Picture 3" descr="Cone of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80" y="1236941"/>
            <a:ext cx="8892480" cy="495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4"/>
          <p:cNvSpPr>
            <a:spLocks noChangeArrowheads="1"/>
          </p:cNvSpPr>
          <p:nvPr/>
        </p:nvSpPr>
        <p:spPr bwMode="auto">
          <a:xfrm>
            <a:off x="9221788" y="5840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l-GR" altLang="el-GR" sz="2400">
              <a:latin typeface="Times New Roman" panose="02020603050405020304" pitchFamily="18" charset="0"/>
            </a:endParaRPr>
          </a:p>
        </p:txBody>
      </p:sp>
      <p:sp>
        <p:nvSpPr>
          <p:cNvPr id="123909" name="Text Box 5"/>
          <p:cNvSpPr txBox="1">
            <a:spLocks noChangeArrowheads="1"/>
          </p:cNvSpPr>
          <p:nvPr/>
        </p:nvSpPr>
        <p:spPr bwMode="auto">
          <a:xfrm>
            <a:off x="224136" y="4581128"/>
            <a:ext cx="1463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l-GR" altLang="el-GR" sz="1400" b="1">
                <a:solidFill>
                  <a:schemeClr val="bg1"/>
                </a:solidFill>
              </a:rPr>
              <a:t>Η απόληψη ξεπερνά την παροχή  που δίνει η περιοχή τροφοδοσίας.</a:t>
            </a:r>
            <a:endParaRPr lang="en-US" altLang="el-GR" sz="1400" b="1" dirty="0">
              <a:solidFill>
                <a:schemeClr val="bg1"/>
              </a:solidFill>
            </a:endParaRPr>
          </a:p>
        </p:txBody>
      </p:sp>
      <p:sp>
        <p:nvSpPr>
          <p:cNvPr id="123910" name="Text Box 6"/>
          <p:cNvSpPr txBox="1">
            <a:spLocks noChangeArrowheads="1"/>
          </p:cNvSpPr>
          <p:nvPr/>
        </p:nvSpPr>
        <p:spPr bwMode="auto">
          <a:xfrm>
            <a:off x="7164388" y="2492375"/>
            <a:ext cx="15113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400"/>
              <a:t>Πριν από έντονη εκφόρτιση</a:t>
            </a:r>
          </a:p>
        </p:txBody>
      </p:sp>
      <p:sp>
        <p:nvSpPr>
          <p:cNvPr id="123911" name="Text Box 7"/>
          <p:cNvSpPr txBox="1">
            <a:spLocks noChangeArrowheads="1"/>
          </p:cNvSpPr>
          <p:nvPr/>
        </p:nvSpPr>
        <p:spPr bwMode="auto">
          <a:xfrm>
            <a:off x="7596188" y="3716338"/>
            <a:ext cx="15478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1400"/>
              <a:t>Μετά από έντονη εκφόρτιση</a:t>
            </a:r>
          </a:p>
        </p:txBody>
      </p:sp>
      <p:sp>
        <p:nvSpPr>
          <p:cNvPr id="123912" name="Line 8"/>
          <p:cNvSpPr>
            <a:spLocks noChangeShapeType="1"/>
          </p:cNvSpPr>
          <p:nvPr/>
        </p:nvSpPr>
        <p:spPr bwMode="auto">
          <a:xfrm flipH="1">
            <a:off x="6300788" y="3933825"/>
            <a:ext cx="1655762" cy="1800225"/>
          </a:xfrm>
          <a:prstGeom prst="line">
            <a:avLst/>
          </a:prstGeom>
          <a:noFill/>
          <a:ln w="9525">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3913" name="Line 9"/>
          <p:cNvSpPr>
            <a:spLocks noChangeShapeType="1"/>
          </p:cNvSpPr>
          <p:nvPr/>
        </p:nvSpPr>
        <p:spPr bwMode="auto">
          <a:xfrm flipH="1">
            <a:off x="2051050" y="2852738"/>
            <a:ext cx="5475288" cy="215900"/>
          </a:xfrm>
          <a:prstGeom prst="line">
            <a:avLst/>
          </a:prstGeom>
          <a:noFill/>
          <a:ln w="9525">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79512" y="44625"/>
            <a:ext cx="8856984" cy="100811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400" dirty="0" smtClean="0"/>
              <a:t>Ο κώνος βύθισης  σε ένα βαθύτερο φρέαρ προκαλεί</a:t>
            </a:r>
            <a:r>
              <a:rPr lang="el-GR" altLang="el-GR" dirty="0" smtClean="0"/>
              <a:t> </a:t>
            </a:r>
            <a:r>
              <a:rPr lang="el-GR" altLang="el-GR" sz="2400" dirty="0" smtClean="0"/>
              <a:t>προβλήματα στα γειτονικά του ρηχότερα φρέατα</a:t>
            </a:r>
          </a:p>
        </p:txBody>
      </p:sp>
      <p:pic>
        <p:nvPicPr>
          <p:cNvPr id="12493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6260" b="7675"/>
          <a:stretch/>
        </p:blipFill>
        <p:spPr bwMode="auto">
          <a:xfrm>
            <a:off x="179512" y="1196752"/>
            <a:ext cx="8784976" cy="545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49" r="1392" b="14971"/>
          <a:stretch/>
        </p:blipFill>
        <p:spPr bwMode="auto">
          <a:xfrm>
            <a:off x="3288558" y="129930"/>
            <a:ext cx="5675930" cy="63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5955" name="Text Box 5"/>
          <p:cNvSpPr txBox="1">
            <a:spLocks noChangeArrowheads="1"/>
          </p:cNvSpPr>
          <p:nvPr/>
        </p:nvSpPr>
        <p:spPr bwMode="auto">
          <a:xfrm>
            <a:off x="192214" y="908720"/>
            <a:ext cx="3096344"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14288" eaLnBrk="1" hangingPunct="1">
              <a:spcBef>
                <a:spcPct val="50000"/>
              </a:spcBef>
              <a:buClrTx/>
              <a:buFontTx/>
              <a:buNone/>
            </a:pPr>
            <a:r>
              <a:rPr lang="el-GR" altLang="el-GR" sz="2000" dirty="0" smtClean="0">
                <a:solidFill>
                  <a:schemeClr val="bg1">
                    <a:lumMod val="50000"/>
                  </a:schemeClr>
                </a:solidFill>
              </a:rPr>
              <a:t>Ο </a:t>
            </a:r>
            <a:r>
              <a:rPr lang="el-GR" altLang="el-GR" sz="2000" dirty="0">
                <a:solidFill>
                  <a:schemeClr val="bg1">
                    <a:lumMod val="50000"/>
                  </a:schemeClr>
                </a:solidFill>
              </a:rPr>
              <a:t>υδροφόρος ορίζοντας εκφορτίζεται σε μια πηγή ή σε ένα ρεύμα(</a:t>
            </a:r>
            <a:r>
              <a:rPr lang="el-GR" altLang="el-GR" sz="2000" dirty="0" err="1">
                <a:solidFill>
                  <a:schemeClr val="bg1">
                    <a:lumMod val="50000"/>
                  </a:schemeClr>
                </a:solidFill>
              </a:rPr>
              <a:t>εικ</a:t>
            </a:r>
            <a:r>
              <a:rPr lang="el-GR" altLang="el-GR" sz="2000" dirty="0">
                <a:solidFill>
                  <a:schemeClr val="bg1">
                    <a:lumMod val="50000"/>
                  </a:schemeClr>
                </a:solidFill>
              </a:rPr>
              <a:t>.</a:t>
            </a:r>
            <a:r>
              <a:rPr lang="en-US" altLang="el-GR" sz="2000" dirty="0">
                <a:solidFill>
                  <a:schemeClr val="bg1">
                    <a:lumMod val="50000"/>
                  </a:schemeClr>
                </a:solidFill>
              </a:rPr>
              <a:t>b)</a:t>
            </a:r>
            <a:r>
              <a:rPr lang="el-GR" altLang="el-GR" sz="2000" dirty="0">
                <a:solidFill>
                  <a:schemeClr val="bg1">
                    <a:lumMod val="50000"/>
                  </a:schemeClr>
                </a:solidFill>
              </a:rPr>
              <a:t> ή σε μία λίμνη ή σε ένα έλος. Αν το ρεύμα κινείται πάνω σε ένα </a:t>
            </a:r>
            <a:r>
              <a:rPr lang="el-GR" altLang="el-GR" sz="2000" dirty="0" err="1">
                <a:solidFill>
                  <a:schemeClr val="bg1">
                    <a:lumMod val="50000"/>
                  </a:schemeClr>
                </a:solidFill>
              </a:rPr>
              <a:t>υδροπερατό</a:t>
            </a:r>
            <a:r>
              <a:rPr lang="el-GR" altLang="el-GR" sz="2000" dirty="0">
                <a:solidFill>
                  <a:schemeClr val="bg1">
                    <a:lumMod val="50000"/>
                  </a:schemeClr>
                </a:solidFill>
              </a:rPr>
              <a:t> πέτρωμα τότε στη διάρκεια της ξηρής περιόδου η </a:t>
            </a:r>
            <a:r>
              <a:rPr lang="el-GR" altLang="el-GR" sz="2000" dirty="0" err="1">
                <a:solidFill>
                  <a:schemeClr val="bg1">
                    <a:lumMod val="50000"/>
                  </a:schemeClr>
                </a:solidFill>
              </a:rPr>
              <a:t>εκφόρτιση</a:t>
            </a:r>
            <a:r>
              <a:rPr lang="el-GR" altLang="el-GR" sz="2000" dirty="0">
                <a:solidFill>
                  <a:schemeClr val="bg1">
                    <a:lumMod val="50000"/>
                  </a:schemeClr>
                </a:solidFill>
              </a:rPr>
              <a:t> θα ακολουθήσει</a:t>
            </a:r>
            <a:r>
              <a:rPr lang="en-US" altLang="el-GR" sz="2000" dirty="0">
                <a:solidFill>
                  <a:schemeClr val="bg1">
                    <a:lumMod val="50000"/>
                  </a:schemeClr>
                </a:solidFill>
              </a:rPr>
              <a:t> </a:t>
            </a:r>
            <a:r>
              <a:rPr lang="el-GR" altLang="el-GR" sz="2000" dirty="0">
                <a:solidFill>
                  <a:schemeClr val="bg1">
                    <a:lumMod val="50000"/>
                  </a:schemeClr>
                </a:solidFill>
              </a:rPr>
              <a:t>αντίστροφη πορεία και θα τροφοδοτηθεί από το</a:t>
            </a:r>
            <a:r>
              <a:rPr lang="en-US" altLang="el-GR" sz="2000" dirty="0">
                <a:solidFill>
                  <a:schemeClr val="bg1">
                    <a:lumMod val="50000"/>
                  </a:schemeClr>
                </a:solidFill>
              </a:rPr>
              <a:t> </a:t>
            </a:r>
            <a:r>
              <a:rPr lang="el-GR" altLang="el-GR" sz="2000" dirty="0">
                <a:solidFill>
                  <a:schemeClr val="bg1">
                    <a:lumMod val="50000"/>
                  </a:schemeClr>
                </a:solidFill>
              </a:rPr>
              <a:t>ρεύμα ο υδροφόρος ορίζοντας</a:t>
            </a:r>
            <a:r>
              <a:rPr lang="en-US" altLang="el-GR" sz="2000" dirty="0" smtClean="0">
                <a:solidFill>
                  <a:schemeClr val="bg1">
                    <a:lumMod val="50000"/>
                  </a:schemeClr>
                </a:solidFill>
              </a:rPr>
              <a:t>(</a:t>
            </a:r>
            <a:r>
              <a:rPr lang="el-GR" altLang="el-GR" sz="2000" dirty="0" smtClean="0">
                <a:solidFill>
                  <a:schemeClr val="bg1">
                    <a:lumMod val="50000"/>
                  </a:schemeClr>
                </a:solidFill>
              </a:rPr>
              <a:t> </a:t>
            </a:r>
            <a:r>
              <a:rPr lang="el-GR" altLang="el-GR" sz="2000" dirty="0" err="1" smtClean="0">
                <a:solidFill>
                  <a:schemeClr val="bg1">
                    <a:lumMod val="50000"/>
                  </a:schemeClr>
                </a:solidFill>
              </a:rPr>
              <a:t>εικ</a:t>
            </a:r>
            <a:r>
              <a:rPr lang="el-GR" altLang="el-GR" sz="2000" dirty="0" smtClean="0">
                <a:solidFill>
                  <a:schemeClr val="bg1">
                    <a:lumMod val="50000"/>
                  </a:schemeClr>
                </a:solidFill>
              </a:rPr>
              <a:t>. </a:t>
            </a:r>
            <a:r>
              <a:rPr lang="en-US" altLang="el-GR" sz="2000" dirty="0" smtClean="0">
                <a:solidFill>
                  <a:schemeClr val="bg1">
                    <a:lumMod val="50000"/>
                  </a:schemeClr>
                </a:solidFill>
              </a:rPr>
              <a:t>a</a:t>
            </a:r>
            <a:r>
              <a:rPr lang="en-US" altLang="el-GR" sz="2000" dirty="0">
                <a:solidFill>
                  <a:schemeClr val="bg1">
                    <a:lumMod val="50000"/>
                  </a:schemeClr>
                </a:solidFill>
              </a:rPr>
              <a:t>)</a:t>
            </a:r>
            <a:r>
              <a:rPr lang="el-GR" altLang="el-GR" sz="2000" dirty="0">
                <a:solidFill>
                  <a:schemeClr val="bg1">
                    <a:lumMod val="50000"/>
                  </a:schemeClr>
                </a:solidFill>
              </a:rPr>
              <a:t>. </a:t>
            </a:r>
          </a:p>
          <a:p>
            <a:pPr eaLnBrk="1" hangingPunct="1">
              <a:spcBef>
                <a:spcPct val="50000"/>
              </a:spcBef>
              <a:buClrTx/>
              <a:buFontTx/>
              <a:buNone/>
            </a:pPr>
            <a:endParaRPr lang="el-GR" altLang="el-GR" sz="2000" dirty="0"/>
          </a:p>
          <a:p>
            <a:pPr eaLnBrk="1" hangingPunct="1">
              <a:spcBef>
                <a:spcPct val="50000"/>
              </a:spcBef>
              <a:buClrTx/>
              <a:buFontTx/>
              <a:buNone/>
            </a:pPr>
            <a:endParaRPr lang="el-GR" altLang="el-GR" sz="2000" dirty="0"/>
          </a:p>
          <a:p>
            <a:pPr eaLnBrk="1" hangingPunct="1">
              <a:spcBef>
                <a:spcPct val="50000"/>
              </a:spcBef>
              <a:buClrTx/>
              <a:buFontTx/>
              <a:buNone/>
            </a:pPr>
            <a:endParaRPr lang="el-GR" altLang="el-GR" sz="2000"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G11_04"/>
          <p:cNvPicPr>
            <a:picLocks noChangeAspect="1" noChangeArrowheads="1"/>
          </p:cNvPicPr>
          <p:nvPr/>
        </p:nvPicPr>
        <p:blipFill>
          <a:blip r:embed="rId2">
            <a:extLst>
              <a:ext uri="{28A0092B-C50C-407E-A947-70E740481C1C}">
                <a14:useLocalDpi xmlns:a14="http://schemas.microsoft.com/office/drawing/2010/main" val="0"/>
              </a:ext>
            </a:extLst>
          </a:blip>
          <a:srcRect l="25999" r="25999"/>
          <a:stretch>
            <a:fillRect/>
          </a:stretch>
        </p:blipFill>
        <p:spPr bwMode="auto">
          <a:xfrm>
            <a:off x="129272" y="844856"/>
            <a:ext cx="3497024" cy="54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0" y="316830"/>
            <a:ext cx="4032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000" dirty="0">
                <a:solidFill>
                  <a:schemeClr val="bg1">
                    <a:lumMod val="50000"/>
                  </a:schemeClr>
                </a:solidFill>
                <a:latin typeface="Verdana" panose="020B0604030504040204" pitchFamily="34" charset="0"/>
              </a:rPr>
              <a:t>Η κίνηση του </a:t>
            </a:r>
            <a:r>
              <a:rPr lang="el-GR" altLang="el-GR" sz="2000" dirty="0" smtClean="0">
                <a:solidFill>
                  <a:schemeClr val="bg1">
                    <a:lumMod val="50000"/>
                  </a:schemeClr>
                </a:solidFill>
                <a:latin typeface="Verdana" panose="020B0604030504040204" pitchFamily="34" charset="0"/>
              </a:rPr>
              <a:t>υπόγειου νερού</a:t>
            </a:r>
            <a:endParaRPr lang="en-US" altLang="el-GR" sz="2000" dirty="0">
              <a:solidFill>
                <a:schemeClr val="bg1">
                  <a:lumMod val="50000"/>
                </a:schemeClr>
              </a:solidFill>
              <a:latin typeface="Verdana" panose="020B0604030504040204" pitchFamily="34" charset="0"/>
            </a:endParaRPr>
          </a:p>
        </p:txBody>
      </p:sp>
      <p:sp>
        <p:nvSpPr>
          <p:cNvPr id="67588" name="Text Box 4"/>
          <p:cNvSpPr txBox="1">
            <a:spLocks noChangeArrowheads="1"/>
          </p:cNvSpPr>
          <p:nvPr/>
        </p:nvSpPr>
        <p:spPr bwMode="auto">
          <a:xfrm>
            <a:off x="3490223" y="188913"/>
            <a:ext cx="5653777" cy="71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14288" algn="ctr">
              <a:spcBef>
                <a:spcPct val="50000"/>
              </a:spcBef>
              <a:buClrTx/>
              <a:buFontTx/>
              <a:buNone/>
            </a:pPr>
            <a:r>
              <a:rPr lang="el-GR" altLang="el-GR" sz="2000" dirty="0">
                <a:latin typeface="Verdana" panose="020B0604030504040204" pitchFamily="34" charset="0"/>
              </a:rPr>
              <a:t>  </a:t>
            </a:r>
            <a:r>
              <a:rPr lang="el-GR" altLang="el-GR" sz="2000" dirty="0">
                <a:solidFill>
                  <a:srgbClr val="FF0000"/>
                </a:solidFill>
                <a:latin typeface="Verdana" panose="020B0604030504040204" pitchFamily="34" charset="0"/>
              </a:rPr>
              <a:t>Α. Υδρόρευμα που κερδίζει νερό.</a:t>
            </a:r>
          </a:p>
          <a:p>
            <a:pPr marL="0" indent="14288" algn="ctr">
              <a:spcBef>
                <a:spcPct val="50000"/>
              </a:spcBef>
              <a:buClrTx/>
              <a:buFontTx/>
              <a:buNone/>
            </a:pPr>
            <a:r>
              <a:rPr lang="el-GR" altLang="el-GR" sz="2000" dirty="0">
                <a:solidFill>
                  <a:schemeClr val="bg1">
                    <a:lumMod val="50000"/>
                  </a:schemeClr>
                </a:solidFill>
                <a:latin typeface="Verdana" panose="020B0604030504040204" pitchFamily="34" charset="0"/>
              </a:rPr>
              <a:t>     Ροή από τον υπόγειο υδροφόρο</a:t>
            </a:r>
          </a:p>
          <a:p>
            <a:pPr marL="0" indent="14288" algn="ctr">
              <a:spcBef>
                <a:spcPct val="50000"/>
              </a:spcBef>
              <a:buClrTx/>
              <a:buFontTx/>
              <a:buNone/>
            </a:pPr>
            <a:r>
              <a:rPr lang="el-GR" altLang="el-GR" sz="2000" dirty="0">
                <a:solidFill>
                  <a:schemeClr val="bg1">
                    <a:lumMod val="50000"/>
                  </a:schemeClr>
                </a:solidFill>
                <a:latin typeface="Verdana" panose="020B0604030504040204" pitchFamily="34" charset="0"/>
              </a:rPr>
              <a:t> ορίζοντα προς το </a:t>
            </a:r>
            <a:r>
              <a:rPr lang="el-GR" altLang="el-GR" sz="2000" dirty="0" err="1">
                <a:solidFill>
                  <a:schemeClr val="bg1">
                    <a:lumMod val="50000"/>
                  </a:schemeClr>
                </a:solidFill>
                <a:latin typeface="Verdana" panose="020B0604030504040204" pitchFamily="34" charset="0"/>
              </a:rPr>
              <a:t>υδρόρευμα</a:t>
            </a:r>
            <a:r>
              <a:rPr lang="el-GR" altLang="el-GR" sz="2000" dirty="0">
                <a:solidFill>
                  <a:schemeClr val="bg1">
                    <a:lumMod val="50000"/>
                  </a:schemeClr>
                </a:solidFill>
                <a:latin typeface="Verdana" panose="020B0604030504040204" pitchFamily="34" charset="0"/>
              </a:rPr>
              <a:t>.</a:t>
            </a:r>
            <a:endParaRPr lang="el-GR" altLang="el-GR" sz="2400" dirty="0">
              <a:solidFill>
                <a:schemeClr val="bg1">
                  <a:lumMod val="50000"/>
                </a:schemeClr>
              </a:solidFill>
              <a:latin typeface="Verdana" panose="020B0604030504040204" pitchFamily="34" charset="0"/>
            </a:endParaRPr>
          </a:p>
          <a:p>
            <a:pPr marL="0" indent="14288" algn="ctr">
              <a:spcBef>
                <a:spcPct val="50000"/>
              </a:spcBef>
              <a:buClrTx/>
              <a:buFontTx/>
              <a:buNone/>
            </a:pPr>
            <a:r>
              <a:rPr lang="el-GR" altLang="el-GR" sz="2000" dirty="0">
                <a:solidFill>
                  <a:srgbClr val="FF0000"/>
                </a:solidFill>
                <a:latin typeface="Verdana" panose="020B0604030504040204" pitchFamily="34" charset="0"/>
              </a:rPr>
              <a:t>Β. Υδρόρευμα που χάνει νερό.</a:t>
            </a:r>
          </a:p>
          <a:p>
            <a:pPr marL="0" indent="14288" algn="ctr">
              <a:spcBef>
                <a:spcPct val="50000"/>
              </a:spcBef>
              <a:buClrTx/>
              <a:buFontTx/>
              <a:buNone/>
            </a:pPr>
            <a:r>
              <a:rPr lang="el-GR" altLang="el-GR" sz="2000" dirty="0" smtClean="0">
                <a:solidFill>
                  <a:schemeClr val="bg1">
                    <a:lumMod val="50000"/>
                  </a:schemeClr>
                </a:solidFill>
                <a:latin typeface="Verdana" panose="020B0604030504040204" pitchFamily="34" charset="0"/>
              </a:rPr>
              <a:t>Ροή </a:t>
            </a:r>
            <a:r>
              <a:rPr lang="el-GR" altLang="el-GR" sz="2000" dirty="0">
                <a:solidFill>
                  <a:schemeClr val="bg1">
                    <a:lumMod val="50000"/>
                  </a:schemeClr>
                </a:solidFill>
                <a:latin typeface="Verdana" panose="020B0604030504040204" pitchFamily="34" charset="0"/>
              </a:rPr>
              <a:t>από το </a:t>
            </a:r>
            <a:r>
              <a:rPr lang="el-GR" altLang="el-GR" sz="2000" dirty="0" err="1">
                <a:solidFill>
                  <a:schemeClr val="bg1">
                    <a:lumMod val="50000"/>
                  </a:schemeClr>
                </a:solidFill>
                <a:latin typeface="Verdana" panose="020B0604030504040204" pitchFamily="34" charset="0"/>
              </a:rPr>
              <a:t>υδρόρευμα</a:t>
            </a:r>
            <a:r>
              <a:rPr lang="el-GR" altLang="el-GR" sz="2000" dirty="0">
                <a:solidFill>
                  <a:schemeClr val="bg1">
                    <a:lumMod val="50000"/>
                  </a:schemeClr>
                </a:solidFill>
                <a:latin typeface="Verdana" panose="020B0604030504040204" pitchFamily="34" charset="0"/>
              </a:rPr>
              <a:t> στον υπόγειο υδροφόρο ορίζοντα.</a:t>
            </a:r>
          </a:p>
          <a:p>
            <a:pPr marL="0" indent="14288" algn="ctr">
              <a:spcBef>
                <a:spcPct val="50000"/>
              </a:spcBef>
              <a:buClrTx/>
              <a:buFontTx/>
              <a:buNone/>
            </a:pPr>
            <a:r>
              <a:rPr lang="el-GR" altLang="el-GR" sz="2400" dirty="0">
                <a:latin typeface="Verdana" panose="020B0604030504040204" pitchFamily="34" charset="0"/>
              </a:rPr>
              <a:t> </a:t>
            </a:r>
            <a:r>
              <a:rPr lang="en-GB" altLang="el-GR" sz="2000" dirty="0">
                <a:solidFill>
                  <a:srgbClr val="FF0000"/>
                </a:solidFill>
                <a:latin typeface="Verdana" panose="020B0604030504040204" pitchFamily="34" charset="0"/>
              </a:rPr>
              <a:t>C. </a:t>
            </a:r>
            <a:r>
              <a:rPr lang="el-GR" altLang="el-GR" sz="2000" dirty="0" smtClean="0">
                <a:solidFill>
                  <a:srgbClr val="FF0000"/>
                </a:solidFill>
                <a:latin typeface="Verdana" panose="020B0604030504040204" pitchFamily="34" charset="0"/>
              </a:rPr>
              <a:t>Αποσυνδεμένο </a:t>
            </a:r>
            <a:r>
              <a:rPr lang="el-GR" altLang="el-GR" sz="2000" dirty="0">
                <a:solidFill>
                  <a:srgbClr val="FF0000"/>
                </a:solidFill>
                <a:latin typeface="Verdana" panose="020B0604030504040204" pitchFamily="34" charset="0"/>
              </a:rPr>
              <a:t>Υδρόρευμα που χάνει νερό.</a:t>
            </a:r>
          </a:p>
          <a:p>
            <a:pPr marL="0" indent="14288" algn="ctr">
              <a:spcBef>
                <a:spcPct val="50000"/>
              </a:spcBef>
              <a:buClrTx/>
              <a:buFontTx/>
              <a:buNone/>
            </a:pPr>
            <a:r>
              <a:rPr lang="el-GR" altLang="el-GR" sz="2000" dirty="0" smtClean="0">
                <a:solidFill>
                  <a:schemeClr val="bg1">
                    <a:lumMod val="50000"/>
                  </a:schemeClr>
                </a:solidFill>
                <a:latin typeface="Verdana" panose="020B0604030504040204" pitchFamily="34" charset="0"/>
              </a:rPr>
              <a:t>Ροή </a:t>
            </a:r>
            <a:r>
              <a:rPr lang="el-GR" altLang="el-GR" sz="2000" dirty="0">
                <a:solidFill>
                  <a:schemeClr val="bg1">
                    <a:lumMod val="50000"/>
                  </a:schemeClr>
                </a:solidFill>
                <a:latin typeface="Verdana" panose="020B0604030504040204" pitchFamily="34" charset="0"/>
              </a:rPr>
              <a:t>από το </a:t>
            </a:r>
            <a:r>
              <a:rPr lang="el-GR" altLang="el-GR" sz="2000" dirty="0" err="1">
                <a:solidFill>
                  <a:schemeClr val="bg1">
                    <a:lumMod val="50000"/>
                  </a:schemeClr>
                </a:solidFill>
                <a:latin typeface="Verdana" panose="020B0604030504040204" pitchFamily="34" charset="0"/>
              </a:rPr>
              <a:t>υδρόρευμα</a:t>
            </a:r>
            <a:r>
              <a:rPr lang="el-GR" altLang="el-GR" sz="2000" dirty="0">
                <a:solidFill>
                  <a:schemeClr val="bg1">
                    <a:lumMod val="50000"/>
                  </a:schemeClr>
                </a:solidFill>
                <a:latin typeface="Verdana" panose="020B0604030504040204" pitchFamily="34" charset="0"/>
              </a:rPr>
              <a:t> προς το</a:t>
            </a:r>
          </a:p>
          <a:p>
            <a:pPr marL="0" indent="14288" algn="ctr">
              <a:spcBef>
                <a:spcPct val="50000"/>
              </a:spcBef>
              <a:buClrTx/>
              <a:buFontTx/>
              <a:buNone/>
            </a:pPr>
            <a:r>
              <a:rPr lang="el-GR" altLang="el-GR" sz="2000" dirty="0">
                <a:solidFill>
                  <a:schemeClr val="bg1">
                    <a:lumMod val="50000"/>
                  </a:schemeClr>
                </a:solidFill>
                <a:latin typeface="Verdana" panose="020B0604030504040204" pitchFamily="34" charset="0"/>
              </a:rPr>
              <a:t>υπόγειο υδροφόρο ορίζοντα μέσα από την ζώνη αερισμού</a:t>
            </a:r>
          </a:p>
          <a:p>
            <a:pPr marL="0" indent="14288" algn="ctr">
              <a:spcBef>
                <a:spcPct val="50000"/>
              </a:spcBef>
              <a:buClrTx/>
              <a:buFontTx/>
              <a:buNone/>
            </a:pPr>
            <a:r>
              <a:rPr lang="el-GR" altLang="el-GR" sz="2000" dirty="0">
                <a:solidFill>
                  <a:srgbClr val="FFFF00"/>
                </a:solidFill>
                <a:latin typeface="Verdana" panose="020B0604030504040204" pitchFamily="34" charset="0"/>
              </a:rPr>
              <a:t>Συνδυασμοί</a:t>
            </a:r>
          </a:p>
          <a:p>
            <a:pPr marL="0" indent="14288" algn="ctr">
              <a:spcBef>
                <a:spcPct val="50000"/>
              </a:spcBef>
              <a:buClrTx/>
              <a:buFontTx/>
              <a:buNone/>
            </a:pPr>
            <a:r>
              <a:rPr lang="el-GR" altLang="el-GR" sz="2000" dirty="0">
                <a:solidFill>
                  <a:schemeClr val="bg1">
                    <a:lumMod val="50000"/>
                  </a:schemeClr>
                </a:solidFill>
                <a:latin typeface="Verdana" panose="020B0604030504040204" pitchFamily="34" charset="0"/>
              </a:rPr>
              <a:t>Θέσεις απώλειας ή κέρδους σε νερό του </a:t>
            </a:r>
            <a:r>
              <a:rPr lang="el-GR" altLang="el-GR" sz="2000" dirty="0" err="1" smtClean="0">
                <a:solidFill>
                  <a:schemeClr val="bg1">
                    <a:lumMod val="50000"/>
                  </a:schemeClr>
                </a:solidFill>
                <a:latin typeface="Verdana" panose="020B0604030504040204" pitchFamily="34" charset="0"/>
              </a:rPr>
              <a:t>υδρορεύματος</a:t>
            </a:r>
            <a:r>
              <a:rPr lang="el-GR" altLang="el-GR" sz="2000" dirty="0" smtClean="0">
                <a:solidFill>
                  <a:schemeClr val="bg1">
                    <a:lumMod val="50000"/>
                  </a:schemeClr>
                </a:solidFill>
                <a:latin typeface="Verdana" panose="020B0604030504040204" pitchFamily="34" charset="0"/>
              </a:rPr>
              <a:t>.</a:t>
            </a:r>
            <a:endParaRPr lang="el-GR" altLang="el-GR" sz="2000" dirty="0">
              <a:solidFill>
                <a:schemeClr val="bg1">
                  <a:lumMod val="50000"/>
                </a:schemeClr>
              </a:solidFill>
              <a:latin typeface="Verdana" panose="020B0604030504040204" pitchFamily="34" charset="0"/>
            </a:endParaRPr>
          </a:p>
          <a:p>
            <a:pPr marL="0" indent="14288" algn="ctr">
              <a:spcBef>
                <a:spcPct val="50000"/>
              </a:spcBef>
              <a:buClrTx/>
              <a:buFontTx/>
              <a:buNone/>
            </a:pPr>
            <a:r>
              <a:rPr lang="el-GR" altLang="el-GR" sz="2000" dirty="0">
                <a:solidFill>
                  <a:schemeClr val="bg1">
                    <a:lumMod val="50000"/>
                  </a:schemeClr>
                </a:solidFill>
                <a:latin typeface="Verdana" panose="020B0604030504040204" pitchFamily="34" charset="0"/>
              </a:rPr>
              <a:t>Διακυμάνσεις με το χρόνο.</a:t>
            </a:r>
          </a:p>
          <a:p>
            <a:pPr algn="ctr">
              <a:spcBef>
                <a:spcPct val="50000"/>
              </a:spcBef>
              <a:buClrTx/>
              <a:buFontTx/>
              <a:buNone/>
            </a:pPr>
            <a:endParaRPr lang="en-US" altLang="el-GR" sz="2000" dirty="0">
              <a:latin typeface="Verdana" panose="020B0604030504040204" pitchFamily="34" charset="0"/>
            </a:endParaRPr>
          </a:p>
          <a:p>
            <a:pPr>
              <a:spcBef>
                <a:spcPct val="50000"/>
              </a:spcBef>
              <a:buClrTx/>
              <a:buFontTx/>
              <a:buNone/>
            </a:pPr>
            <a:r>
              <a:rPr lang="en-US" altLang="el-GR" sz="1800" dirty="0">
                <a:latin typeface="Verdana" panose="020B0604030504040204" pitchFamily="34" charset="0"/>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5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758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758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758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758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7588">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7588">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758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1"/>
            <a:ext cx="8542623" cy="528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 12-12"/>
          <p:cNvPicPr>
            <a:picLocks noChangeAspect="1" noChangeArrowheads="1"/>
          </p:cNvPicPr>
          <p:nvPr/>
        </p:nvPicPr>
        <p:blipFill>
          <a:blip r:embed="rId2">
            <a:extLst>
              <a:ext uri="{28A0092B-C50C-407E-A947-70E740481C1C}">
                <a14:useLocalDpi xmlns:a14="http://schemas.microsoft.com/office/drawing/2010/main" val="0"/>
              </a:ext>
            </a:extLst>
          </a:blip>
          <a:srcRect t="1642" r="1909" b="3113"/>
          <a:stretch>
            <a:fillRect/>
          </a:stretch>
        </p:blipFill>
        <p:spPr bwMode="auto">
          <a:xfrm>
            <a:off x="1403648" y="550068"/>
            <a:ext cx="58420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3"/>
          <p:cNvSpPr txBox="1">
            <a:spLocks noChangeArrowheads="1"/>
          </p:cNvSpPr>
          <p:nvPr/>
        </p:nvSpPr>
        <p:spPr bwMode="auto">
          <a:xfrm>
            <a:off x="485800" y="55562"/>
            <a:ext cx="81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400" dirty="0">
                <a:solidFill>
                  <a:srgbClr val="FF0000"/>
                </a:solidFill>
                <a:latin typeface="Verdana" panose="020B0604030504040204" pitchFamily="34" charset="0"/>
              </a:rPr>
              <a:t>Υδροφόρος και μη υδροφόρος ορίζοντας</a:t>
            </a:r>
            <a:r>
              <a:rPr lang="en-US" altLang="el-GR" sz="2400" dirty="0">
                <a:solidFill>
                  <a:srgbClr val="FF0000"/>
                </a:solidFill>
                <a:latin typeface="Verdana" panose="020B0604030504040204" pitchFamily="34" charset="0"/>
              </a:rPr>
              <a:t>:</a:t>
            </a:r>
            <a:r>
              <a:rPr lang="el-GR" altLang="el-GR" sz="2400" dirty="0">
                <a:solidFill>
                  <a:srgbClr val="FF0000"/>
                </a:solidFill>
                <a:latin typeface="Verdana" panose="020B0604030504040204" pitchFamily="34" charset="0"/>
              </a:rPr>
              <a:t>ελεύθεροι</a:t>
            </a:r>
            <a:endParaRPr lang="en-US" altLang="el-GR" sz="2400" dirty="0">
              <a:solidFill>
                <a:srgbClr val="FF0000"/>
              </a:solidFill>
              <a:latin typeface="Verdana" panose="020B0604030504040204" pitchFamily="34" charset="0"/>
            </a:endParaRPr>
          </a:p>
        </p:txBody>
      </p:sp>
      <p:sp>
        <p:nvSpPr>
          <p:cNvPr id="63492" name="Text Box 4"/>
          <p:cNvSpPr txBox="1">
            <a:spLocks noChangeArrowheads="1"/>
          </p:cNvSpPr>
          <p:nvPr/>
        </p:nvSpPr>
        <p:spPr bwMode="auto">
          <a:xfrm>
            <a:off x="107504" y="5258182"/>
            <a:ext cx="871296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l-GR" altLang="el-GR" sz="1800" dirty="0">
                <a:solidFill>
                  <a:schemeClr val="bg1">
                    <a:lumMod val="50000"/>
                  </a:schemeClr>
                </a:solidFill>
                <a:latin typeface="Verdana" panose="020B0604030504040204" pitchFamily="34" charset="0"/>
              </a:rPr>
              <a:t>Ένα στεγανό πέτρωμα παράγει ένα </a:t>
            </a:r>
            <a:r>
              <a:rPr lang="el-GR" altLang="el-GR" sz="1800" dirty="0" err="1">
                <a:solidFill>
                  <a:schemeClr val="bg1">
                    <a:lumMod val="50000"/>
                  </a:schemeClr>
                </a:solidFill>
                <a:latin typeface="Verdana" panose="020B0604030504040204" pitchFamily="34" charset="0"/>
              </a:rPr>
              <a:t>επικρεμάμενο</a:t>
            </a:r>
            <a:r>
              <a:rPr lang="el-GR" altLang="el-GR" sz="1800" dirty="0">
                <a:solidFill>
                  <a:schemeClr val="bg1">
                    <a:lumMod val="50000"/>
                  </a:schemeClr>
                </a:solidFill>
                <a:latin typeface="Verdana" panose="020B0604030504040204" pitchFamily="34" charset="0"/>
              </a:rPr>
              <a:t> υδροφόρο ορίζοντα στη ζώνη αερισμού.</a:t>
            </a:r>
          </a:p>
          <a:p>
            <a:pPr>
              <a:spcBef>
                <a:spcPct val="50000"/>
              </a:spcBef>
              <a:buClrTx/>
              <a:buFontTx/>
              <a:buNone/>
            </a:pPr>
            <a:r>
              <a:rPr lang="el-GR" altLang="el-GR" sz="1800" dirty="0">
                <a:solidFill>
                  <a:schemeClr val="bg1">
                    <a:lumMod val="50000"/>
                  </a:schemeClr>
                </a:solidFill>
                <a:latin typeface="Verdana" panose="020B0604030504040204" pitchFamily="34" charset="0"/>
              </a:rPr>
              <a:t>Περιοχή τροφοδοσίας είναι το υπερκείμενο της κοιλάδας ανάγλυφο</a:t>
            </a:r>
            <a:endParaRPr lang="en-US" altLang="el-GR" sz="1800" dirty="0">
              <a:solidFill>
                <a:schemeClr val="bg1">
                  <a:lumMod val="50000"/>
                </a:schemeClr>
              </a:solidFill>
              <a:latin typeface="Verdana" panose="020B0604030504040204" pitchFamily="34" charset="0"/>
            </a:endParaRPr>
          </a:p>
          <a:p>
            <a:pPr>
              <a:spcBef>
                <a:spcPct val="50000"/>
              </a:spcBef>
              <a:buClrTx/>
              <a:buFontTx/>
              <a:buNone/>
            </a:pPr>
            <a:r>
              <a:rPr lang="el-GR" altLang="el-GR" sz="1800" dirty="0" smtClean="0">
                <a:solidFill>
                  <a:schemeClr val="bg1">
                    <a:lumMod val="50000"/>
                  </a:schemeClr>
                </a:solidFill>
                <a:latin typeface="Verdana" panose="020B0604030504040204" pitchFamily="34" charset="0"/>
              </a:rPr>
              <a:t>Περιοχή </a:t>
            </a:r>
            <a:r>
              <a:rPr lang="el-GR" altLang="el-GR" sz="1800" dirty="0" err="1">
                <a:solidFill>
                  <a:schemeClr val="bg1">
                    <a:lumMod val="50000"/>
                  </a:schemeClr>
                </a:solidFill>
                <a:latin typeface="Verdana" panose="020B0604030504040204" pitchFamily="34" charset="0"/>
              </a:rPr>
              <a:t>εκφόρτισης</a:t>
            </a:r>
            <a:r>
              <a:rPr lang="el-GR" altLang="el-GR" sz="1800" dirty="0">
                <a:solidFill>
                  <a:schemeClr val="bg1">
                    <a:lumMod val="50000"/>
                  </a:schemeClr>
                </a:solidFill>
                <a:latin typeface="Verdana" panose="020B0604030504040204" pitchFamily="34" charset="0"/>
              </a:rPr>
              <a:t> η θέση της πηγής</a:t>
            </a:r>
            <a:endParaRPr lang="en-US" altLang="el-GR" sz="2400" dirty="0">
              <a:solidFill>
                <a:schemeClr val="bg1">
                  <a:lumMod val="50000"/>
                </a:schemeClr>
              </a:solidFill>
              <a:latin typeface="Verdana" panose="020B0604030504040204" pitchFamily="34" charset="0"/>
            </a:endParaRPr>
          </a:p>
        </p:txBody>
      </p:sp>
      <p:sp>
        <p:nvSpPr>
          <p:cNvPr id="129029" name="Line 5"/>
          <p:cNvSpPr>
            <a:spLocks noChangeShapeType="1"/>
          </p:cNvSpPr>
          <p:nvPr/>
        </p:nvSpPr>
        <p:spPr bwMode="auto">
          <a:xfrm>
            <a:off x="3851275" y="3213100"/>
            <a:ext cx="3744913" cy="1152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a:p>
        </p:txBody>
      </p:sp>
      <p:sp>
        <p:nvSpPr>
          <p:cNvPr id="129030" name="Line 6"/>
          <p:cNvSpPr>
            <a:spLocks noChangeShapeType="1"/>
          </p:cNvSpPr>
          <p:nvPr/>
        </p:nvSpPr>
        <p:spPr bwMode="auto">
          <a:xfrm>
            <a:off x="3779838" y="3213100"/>
            <a:ext cx="1728787" cy="129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a:p>
        </p:txBody>
      </p:sp>
      <p:sp>
        <p:nvSpPr>
          <p:cNvPr id="129031" name="Text Box 7"/>
          <p:cNvSpPr txBox="1">
            <a:spLocks noChangeArrowheads="1"/>
          </p:cNvSpPr>
          <p:nvPr/>
        </p:nvSpPr>
        <p:spPr bwMode="auto">
          <a:xfrm>
            <a:off x="3276600" y="27082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2000"/>
              <a:t>πηγή</a:t>
            </a:r>
          </a:p>
        </p:txBody>
      </p:sp>
      <p:sp>
        <p:nvSpPr>
          <p:cNvPr id="129032" name="Line 8"/>
          <p:cNvSpPr>
            <a:spLocks noChangeShapeType="1"/>
          </p:cNvSpPr>
          <p:nvPr/>
        </p:nvSpPr>
        <p:spPr bwMode="auto">
          <a:xfrm>
            <a:off x="3132138" y="3141663"/>
            <a:ext cx="2736850" cy="1511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95536" y="116632"/>
            <a:ext cx="8208912" cy="575518"/>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Πεπιεσμένο (Αρτεσιανό νερό)</a:t>
            </a:r>
          </a:p>
        </p:txBody>
      </p:sp>
      <p:sp>
        <p:nvSpPr>
          <p:cNvPr id="29699" name="Rectangle 3"/>
          <p:cNvSpPr>
            <a:spLocks noGrp="1" noChangeArrowheads="1"/>
          </p:cNvSpPr>
          <p:nvPr>
            <p:ph type="body" idx="1"/>
          </p:nvPr>
        </p:nvSpPr>
        <p:spPr>
          <a:xfrm>
            <a:off x="0" y="692150"/>
            <a:ext cx="9144000" cy="5976938"/>
          </a:xfrm>
        </p:spPr>
        <p:txBody>
          <a:bodyPr/>
          <a:lstStyle/>
          <a:p>
            <a:pPr marL="0" indent="0" eaLnBrk="1" hangingPunct="1">
              <a:buNone/>
              <a:defRPr/>
            </a:pPr>
            <a:r>
              <a:rPr lang="el-GR" altLang="el-GR" sz="2400" dirty="0" smtClean="0">
                <a:solidFill>
                  <a:schemeClr val="bg1">
                    <a:lumMod val="50000"/>
                  </a:schemeClr>
                </a:solidFill>
              </a:rPr>
              <a:t>Όταν το νερό του υδροφόρου ορίζοντα βρίσκεται σε επαρκή υδραυλική πίεση, ώστε να ωθείται προς την επιφάνεια, τότε το νερό καλείται </a:t>
            </a:r>
            <a:r>
              <a:rPr lang="el-GR" altLang="el-GR" sz="2400" dirty="0" smtClean="0">
                <a:solidFill>
                  <a:srgbClr val="FF0000"/>
                </a:solidFill>
              </a:rPr>
              <a:t>αρτεσιανό</a:t>
            </a:r>
            <a:r>
              <a:rPr lang="el-GR" altLang="el-GR" sz="2400" dirty="0" smtClean="0"/>
              <a:t>.</a:t>
            </a:r>
            <a:r>
              <a:rPr lang="el-GR" altLang="el-GR" sz="2400" dirty="0" smtClean="0">
                <a:solidFill>
                  <a:schemeClr val="bg1">
                    <a:lumMod val="50000"/>
                  </a:schemeClr>
                </a:solidFill>
              </a:rPr>
              <a:t> Απαραίτητες προϋποθέσεις για αρτεσιανό νερό είναι οι ακόλουθες</a:t>
            </a:r>
            <a:r>
              <a:rPr lang="en-US" altLang="el-GR" sz="2400" dirty="0" smtClean="0">
                <a:solidFill>
                  <a:schemeClr val="bg1">
                    <a:lumMod val="50000"/>
                  </a:schemeClr>
                </a:solidFill>
              </a:rPr>
              <a:t>:</a:t>
            </a:r>
          </a:p>
          <a:p>
            <a:pPr marL="457200" indent="-457200" eaLnBrk="1" hangingPunct="1">
              <a:buFont typeface="+mj-lt"/>
              <a:buAutoNum type="arabicPeriod"/>
              <a:defRPr/>
            </a:pPr>
            <a:r>
              <a:rPr lang="el-GR" altLang="el-GR" sz="2400" dirty="0" smtClean="0">
                <a:solidFill>
                  <a:schemeClr val="bg1">
                    <a:lumMod val="50000"/>
                  </a:schemeClr>
                </a:solidFill>
              </a:rPr>
              <a:t>κατάλληλη δομή είτε αυτή είναι </a:t>
            </a:r>
            <a:r>
              <a:rPr lang="el-GR" altLang="el-GR" sz="2400" dirty="0" err="1" smtClean="0">
                <a:solidFill>
                  <a:schemeClr val="bg1">
                    <a:lumMod val="50000"/>
                  </a:schemeClr>
                </a:solidFill>
              </a:rPr>
              <a:t>μετάκλιση</a:t>
            </a:r>
            <a:r>
              <a:rPr lang="el-GR" altLang="el-GR" sz="2400" dirty="0" smtClean="0">
                <a:solidFill>
                  <a:schemeClr val="bg1">
                    <a:lumMod val="50000"/>
                  </a:schemeClr>
                </a:solidFill>
              </a:rPr>
              <a:t> είτε είναι σύγκλινο.</a:t>
            </a:r>
          </a:p>
          <a:p>
            <a:pPr marL="457200" indent="-457200" eaLnBrk="1" hangingPunct="1">
              <a:buFont typeface="+mj-lt"/>
              <a:buAutoNum type="arabicPeriod"/>
              <a:defRPr/>
            </a:pPr>
            <a:r>
              <a:rPr lang="el-GR" altLang="el-GR" sz="2400" dirty="0" smtClean="0">
                <a:solidFill>
                  <a:schemeClr val="bg1">
                    <a:lumMod val="50000"/>
                  </a:schemeClr>
                </a:solidFill>
              </a:rPr>
              <a:t>το </a:t>
            </a:r>
            <a:r>
              <a:rPr lang="el-GR" altLang="el-GR" sz="2400" dirty="0" err="1" smtClean="0">
                <a:solidFill>
                  <a:schemeClr val="bg1">
                    <a:lumMod val="50000"/>
                  </a:schemeClr>
                </a:solidFill>
              </a:rPr>
              <a:t>υδροπερατό</a:t>
            </a:r>
            <a:r>
              <a:rPr lang="el-GR" altLang="el-GR" sz="2400" dirty="0" smtClean="0">
                <a:solidFill>
                  <a:schemeClr val="bg1">
                    <a:lumMod val="50000"/>
                  </a:schemeClr>
                </a:solidFill>
              </a:rPr>
              <a:t> στρώμα να βρίσκεται ανάμεσα σε δυο υδατοστεγή πετρώματα.</a:t>
            </a:r>
          </a:p>
          <a:p>
            <a:pPr marL="457200" indent="-457200" eaLnBrk="1" hangingPunct="1">
              <a:buFont typeface="+mj-lt"/>
              <a:buAutoNum type="arabicPeriod"/>
              <a:defRPr/>
            </a:pPr>
            <a:r>
              <a:rPr lang="el-GR" altLang="el-GR" sz="2400" dirty="0" smtClean="0">
                <a:solidFill>
                  <a:schemeClr val="bg1">
                    <a:lumMod val="50000"/>
                  </a:schemeClr>
                </a:solidFill>
              </a:rPr>
              <a:t>έκθεση του υδροφόρου στρώματος στην επιφάνεια σε επαρκές υψόμετρο για να υπάρξει υδραυλική πίεση.</a:t>
            </a:r>
          </a:p>
          <a:p>
            <a:pPr marL="457200" indent="-457200" eaLnBrk="1" hangingPunct="1">
              <a:buFont typeface="+mj-lt"/>
              <a:buAutoNum type="arabicPeriod"/>
              <a:defRPr/>
            </a:pPr>
            <a:r>
              <a:rPr lang="el-GR" altLang="el-GR" sz="2400" dirty="0" smtClean="0">
                <a:solidFill>
                  <a:schemeClr val="bg1">
                    <a:lumMod val="50000"/>
                  </a:schemeClr>
                </a:solidFill>
              </a:rPr>
              <a:t>σημαντικές βροχοπτώσεις.</a:t>
            </a:r>
          </a:p>
          <a:p>
            <a:pPr marL="457200" indent="-457200" eaLnBrk="1" hangingPunct="1">
              <a:buFont typeface="+mj-lt"/>
              <a:buAutoNum type="arabicPeriod"/>
              <a:defRPr/>
            </a:pPr>
            <a:r>
              <a:rPr lang="el-GR" altLang="el-GR" sz="2400" dirty="0" smtClean="0">
                <a:solidFill>
                  <a:schemeClr val="bg1">
                    <a:lumMod val="50000"/>
                  </a:schemeClr>
                </a:solidFill>
              </a:rPr>
              <a:t>η απουσία διαφυγής του νερού εκτός από αυτό των φρεάτων. </a:t>
            </a:r>
          </a:p>
          <a:p>
            <a:pPr marL="0" indent="0" eaLnBrk="1" hangingPunct="1">
              <a:buNone/>
              <a:defRPr/>
            </a:pPr>
            <a:r>
              <a:rPr lang="el-GR" altLang="el-GR" sz="2400" dirty="0" smtClean="0">
                <a:solidFill>
                  <a:schemeClr val="bg1">
                    <a:lumMod val="50000"/>
                  </a:schemeClr>
                </a:solidFill>
              </a:rPr>
              <a:t>                 </a:t>
            </a:r>
          </a:p>
          <a:p>
            <a:pPr eaLnBrk="1" hangingPunct="1">
              <a:buFontTx/>
              <a:buNone/>
              <a:defRPr/>
            </a:pPr>
            <a:r>
              <a:rPr lang="el-GR" altLang="el-GR" sz="2400" dirty="0" smtClean="0">
                <a:solidFill>
                  <a:schemeClr val="bg1">
                    <a:lumMod val="50000"/>
                  </a:schemeClr>
                </a:solidFill>
              </a:rPr>
              <a:t>Το αρτεσιανό νερό δεν μπορεί αναπηδώντας να ξεπεράσει ένα επίπεδο που καλείται </a:t>
            </a:r>
            <a:r>
              <a:rPr lang="el-GR" altLang="el-GR" sz="2400" dirty="0" err="1" smtClean="0">
                <a:solidFill>
                  <a:srgbClr val="FF0000"/>
                </a:solidFill>
              </a:rPr>
              <a:t>πιεζομετρική</a:t>
            </a:r>
            <a:r>
              <a:rPr lang="el-GR" altLang="el-GR" sz="2400" dirty="0" smtClean="0">
                <a:solidFill>
                  <a:srgbClr val="FF0000"/>
                </a:solidFill>
              </a:rPr>
              <a:t> επιφάνεια</a:t>
            </a:r>
            <a:r>
              <a:rPr lang="en-US" altLang="el-GR" sz="2400" dirty="0" smtClean="0"/>
              <a:t>.</a:t>
            </a:r>
          </a:p>
          <a:p>
            <a:pPr eaLnBrk="1" hangingPunct="1">
              <a:buFontTx/>
              <a:buNone/>
              <a:defRPr/>
            </a:pPr>
            <a:endParaRPr lang="el-GR" altLang="el-GR" sz="2400" dirty="0" smtClean="0"/>
          </a:p>
          <a:p>
            <a:pPr eaLnBrk="1" hangingPunct="1">
              <a:buFontTx/>
              <a:buNone/>
              <a:defRPr/>
            </a:pPr>
            <a:r>
              <a:rPr lang="el-GR" altLang="el-GR" sz="2400" dirty="0" smtClean="0"/>
              <a:t>         </a:t>
            </a: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50825" y="980728"/>
            <a:ext cx="8642350" cy="5145435"/>
          </a:xfrm>
        </p:spPr>
        <p:txBody>
          <a:bodyPr/>
          <a:lstStyle/>
          <a:p>
            <a:pPr eaLnBrk="1" hangingPunct="1">
              <a:lnSpc>
                <a:spcPct val="90000"/>
              </a:lnSpc>
              <a:defRPr/>
            </a:pPr>
            <a:r>
              <a:rPr lang="el-GR" altLang="el-GR" sz="2400" dirty="0" smtClean="0">
                <a:solidFill>
                  <a:schemeClr val="bg1">
                    <a:lumMod val="50000"/>
                  </a:schemeClr>
                </a:solidFill>
              </a:rPr>
              <a:t>Η υδραυλική πίεση (</a:t>
            </a:r>
            <a:r>
              <a:rPr lang="el-GR" altLang="el-GR" sz="2400" dirty="0" err="1" smtClean="0">
                <a:solidFill>
                  <a:schemeClr val="bg1">
                    <a:lumMod val="50000"/>
                  </a:schemeClr>
                </a:solidFill>
              </a:rPr>
              <a:t>πιεζομετρική</a:t>
            </a:r>
            <a:r>
              <a:rPr lang="el-GR" altLang="el-GR" sz="2400" dirty="0" smtClean="0">
                <a:solidFill>
                  <a:schemeClr val="bg1">
                    <a:lumMod val="50000"/>
                  </a:schemeClr>
                </a:solidFill>
              </a:rPr>
              <a:t>) σημαίνει το ύψος της στήλης νερού από την οροφή του υδροφόρου ορίζοντα ως την </a:t>
            </a:r>
            <a:r>
              <a:rPr lang="el-GR" altLang="el-GR" sz="2400" dirty="0" err="1" smtClean="0">
                <a:solidFill>
                  <a:schemeClr val="bg1">
                    <a:lumMod val="50000"/>
                  </a:schemeClr>
                </a:solidFill>
              </a:rPr>
              <a:t>πιεζομετρική</a:t>
            </a:r>
            <a:r>
              <a:rPr lang="el-GR" altLang="el-GR" sz="2400" dirty="0" smtClean="0">
                <a:solidFill>
                  <a:schemeClr val="bg1">
                    <a:lumMod val="50000"/>
                  </a:schemeClr>
                </a:solidFill>
              </a:rPr>
              <a:t> επιφάνεια και εκφράζεται σε μέτρα.</a:t>
            </a:r>
          </a:p>
          <a:p>
            <a:pPr eaLnBrk="1" hangingPunct="1">
              <a:lnSpc>
                <a:spcPct val="90000"/>
              </a:lnSpc>
              <a:defRPr/>
            </a:pPr>
            <a:r>
              <a:rPr lang="el-GR" altLang="el-GR" sz="2400" dirty="0" smtClean="0">
                <a:solidFill>
                  <a:schemeClr val="bg1">
                    <a:lumMod val="50000"/>
                  </a:schemeClr>
                </a:solidFill>
              </a:rPr>
              <a:t>Σε μια σειρά γεωλογικών δομών που περιέχουν αρτεσιανό νερό μπορεί να υπάρχουν μερικοί υδροφόροι ορίζοντες. Σε αυτήν την περίπτωση μιλάμε για μια </a:t>
            </a:r>
            <a:r>
              <a:rPr lang="el-GR" altLang="el-GR" sz="2400" dirty="0" err="1" smtClean="0">
                <a:solidFill>
                  <a:schemeClr val="bg1">
                    <a:lumMod val="50000"/>
                  </a:schemeClr>
                </a:solidFill>
              </a:rPr>
              <a:t>αρτεσιανή</a:t>
            </a:r>
            <a:r>
              <a:rPr lang="el-GR" altLang="el-GR" sz="2400" dirty="0" smtClean="0">
                <a:solidFill>
                  <a:schemeClr val="bg1">
                    <a:lumMod val="50000"/>
                  </a:schemeClr>
                </a:solidFill>
              </a:rPr>
              <a:t> λεκάνη. Σε κάθε </a:t>
            </a:r>
            <a:r>
              <a:rPr lang="el-GR" altLang="el-GR" sz="2400" dirty="0" err="1" smtClean="0">
                <a:solidFill>
                  <a:schemeClr val="bg1">
                    <a:lumMod val="50000"/>
                  </a:schemeClr>
                </a:solidFill>
              </a:rPr>
              <a:t>αρτεσιανή</a:t>
            </a:r>
            <a:r>
              <a:rPr lang="el-GR" altLang="el-GR" sz="2400" dirty="0" smtClean="0">
                <a:solidFill>
                  <a:schemeClr val="bg1">
                    <a:lumMod val="50000"/>
                  </a:schemeClr>
                </a:solidFill>
              </a:rPr>
              <a:t> λεκάνη μπορεί να διακρίνουμε</a:t>
            </a:r>
            <a:r>
              <a:rPr lang="en-US" altLang="el-GR" sz="2400" dirty="0" smtClean="0">
                <a:solidFill>
                  <a:schemeClr val="bg1">
                    <a:lumMod val="50000"/>
                  </a:schemeClr>
                </a:solidFill>
              </a:rPr>
              <a:t>:</a:t>
            </a:r>
          </a:p>
          <a:p>
            <a:pPr marL="457200" indent="-457200" eaLnBrk="1" hangingPunct="1">
              <a:lnSpc>
                <a:spcPct val="90000"/>
              </a:lnSpc>
              <a:buFont typeface="+mj-lt"/>
              <a:buAutoNum type="arabicPeriod"/>
              <a:defRPr/>
            </a:pPr>
            <a:r>
              <a:rPr lang="el-GR" altLang="el-GR" sz="2400" dirty="0" smtClean="0">
                <a:solidFill>
                  <a:schemeClr val="bg1">
                    <a:lumMod val="50000"/>
                  </a:schemeClr>
                </a:solidFill>
              </a:rPr>
              <a:t>την </a:t>
            </a:r>
            <a:r>
              <a:rPr lang="el-GR" altLang="el-GR" sz="2400" dirty="0" smtClean="0">
                <a:solidFill>
                  <a:schemeClr val="bg1">
                    <a:lumMod val="50000"/>
                  </a:schemeClr>
                </a:solidFill>
              </a:rPr>
              <a:t>πηγή  τροφοδοσίας που είναι η επιφανειακή εμφάνιση των υδροφόρων στρωμάτων.</a:t>
            </a:r>
          </a:p>
          <a:p>
            <a:pPr marL="457200" indent="-457200" eaLnBrk="1" hangingPunct="1">
              <a:lnSpc>
                <a:spcPct val="90000"/>
              </a:lnSpc>
              <a:buFont typeface="+mj-lt"/>
              <a:buAutoNum type="arabicPeriod"/>
              <a:defRPr/>
            </a:pPr>
            <a:r>
              <a:rPr lang="el-GR" altLang="el-GR" sz="2400" dirty="0" smtClean="0">
                <a:solidFill>
                  <a:schemeClr val="bg1">
                    <a:lumMod val="50000"/>
                  </a:schemeClr>
                </a:solidFill>
              </a:rPr>
              <a:t> </a:t>
            </a:r>
            <a:r>
              <a:rPr lang="el-GR" altLang="el-GR" sz="2400" dirty="0" smtClean="0">
                <a:solidFill>
                  <a:schemeClr val="bg1">
                    <a:lumMod val="50000"/>
                  </a:schemeClr>
                </a:solidFill>
              </a:rPr>
              <a:t>την </a:t>
            </a:r>
            <a:r>
              <a:rPr lang="el-GR" altLang="el-GR" sz="2400" dirty="0" smtClean="0">
                <a:solidFill>
                  <a:schemeClr val="bg1">
                    <a:lumMod val="50000"/>
                  </a:schemeClr>
                </a:solidFill>
              </a:rPr>
              <a:t>περιοχή </a:t>
            </a:r>
            <a:r>
              <a:rPr lang="el-GR" altLang="el-GR" sz="2400" dirty="0" err="1" smtClean="0">
                <a:solidFill>
                  <a:schemeClr val="bg1">
                    <a:lumMod val="50000"/>
                  </a:schemeClr>
                </a:solidFill>
              </a:rPr>
              <a:t>εκφόρτισης</a:t>
            </a:r>
            <a:endParaRPr lang="en-US" altLang="el-GR" sz="2400" dirty="0" smtClean="0">
              <a:solidFill>
                <a:schemeClr val="bg1">
                  <a:lumMod val="50000"/>
                </a:schemeClr>
              </a:solidFill>
            </a:endParaRPr>
          </a:p>
          <a:p>
            <a:pPr marL="457200" indent="-457200" eaLnBrk="1" hangingPunct="1">
              <a:lnSpc>
                <a:spcPct val="90000"/>
              </a:lnSpc>
              <a:buFont typeface="+mj-lt"/>
              <a:buAutoNum type="arabicPeriod"/>
              <a:defRPr/>
            </a:pPr>
            <a:r>
              <a:rPr lang="en-US" altLang="el-GR" sz="2400" dirty="0" smtClean="0">
                <a:solidFill>
                  <a:schemeClr val="bg1">
                    <a:lumMod val="50000"/>
                  </a:schemeClr>
                </a:solidFill>
              </a:rPr>
              <a:t> </a:t>
            </a:r>
            <a:r>
              <a:rPr lang="el-GR" altLang="el-GR" sz="2400" dirty="0" smtClean="0">
                <a:solidFill>
                  <a:schemeClr val="bg1">
                    <a:lumMod val="50000"/>
                  </a:schemeClr>
                </a:solidFill>
              </a:rPr>
              <a:t>την </a:t>
            </a:r>
            <a:r>
              <a:rPr lang="el-GR" altLang="el-GR" sz="2400" dirty="0" smtClean="0">
                <a:solidFill>
                  <a:schemeClr val="bg1">
                    <a:lumMod val="50000"/>
                  </a:schemeClr>
                </a:solidFill>
              </a:rPr>
              <a:t>υπό πίεση περιοχή</a:t>
            </a:r>
            <a:r>
              <a:rPr lang="el-GR" altLang="el-GR" sz="2400" dirty="0">
                <a:solidFill>
                  <a:schemeClr val="bg1">
                    <a:lumMod val="50000"/>
                  </a:schemeClr>
                </a:solidFill>
              </a:rPr>
              <a:t>,</a:t>
            </a:r>
            <a:r>
              <a:rPr lang="en-US" altLang="el-GR" sz="2400" dirty="0" smtClean="0">
                <a:solidFill>
                  <a:schemeClr val="bg1">
                    <a:lumMod val="50000"/>
                  </a:schemeClr>
                </a:solidFill>
              </a:rPr>
              <a:t> </a:t>
            </a:r>
            <a:r>
              <a:rPr lang="el-GR" altLang="el-GR" sz="2400" dirty="0" smtClean="0">
                <a:solidFill>
                  <a:schemeClr val="bg1">
                    <a:lumMod val="50000"/>
                  </a:schemeClr>
                </a:solidFill>
              </a:rPr>
              <a:t>η οποία περιλαμβάνει όλη την περιοχή της  λεκάνης ανάμεσα στις περιοχές τροφοδοσίας και </a:t>
            </a:r>
            <a:r>
              <a:rPr lang="el-GR" altLang="el-GR" sz="2400" dirty="0" err="1" smtClean="0">
                <a:solidFill>
                  <a:schemeClr val="bg1">
                    <a:lumMod val="50000"/>
                  </a:schemeClr>
                </a:solidFill>
              </a:rPr>
              <a:t>εκφόρτισης</a:t>
            </a:r>
            <a:endParaRPr lang="el-GR" altLang="el-GR" sz="2400" dirty="0" smtClean="0">
              <a:solidFill>
                <a:schemeClr val="bg1">
                  <a:lumMod val="50000"/>
                </a:schemeClr>
              </a:solidFill>
            </a:endParaRPr>
          </a:p>
        </p:txBody>
      </p:sp>
      <p:sp>
        <p:nvSpPr>
          <p:cNvPr id="4" name="Rectangle 2"/>
          <p:cNvSpPr txBox="1">
            <a:spLocks noChangeArrowheads="1"/>
          </p:cNvSpPr>
          <p:nvPr/>
        </p:nvSpPr>
        <p:spPr bwMode="auto">
          <a:xfrm>
            <a:off x="250824" y="116632"/>
            <a:ext cx="8642351" cy="71941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defRPr/>
            </a:pPr>
            <a:r>
              <a:rPr lang="el-GR" altLang="el-GR" sz="3600" kern="0" dirty="0" smtClean="0">
                <a:solidFill>
                  <a:schemeClr val="bg2"/>
                </a:solidFill>
              </a:rPr>
              <a:t>Πεπιεσμένο (Αρτεσιανό νερό)</a:t>
            </a: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figure 1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34653"/>
            <a:ext cx="706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250825" y="54451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altLang="el-GR" sz="2000" dirty="0">
                <a:latin typeface="Verdana" panose="020B0604030504040204" pitchFamily="34" charset="0"/>
              </a:rPr>
              <a:t> </a:t>
            </a:r>
            <a:r>
              <a:rPr lang="el-GR" altLang="el-GR" sz="2000" dirty="0">
                <a:solidFill>
                  <a:schemeClr val="bg1">
                    <a:lumMod val="50000"/>
                  </a:schemeClr>
                </a:solidFill>
                <a:latin typeface="Verdana" panose="020B0604030504040204" pitchFamily="34" charset="0"/>
              </a:rPr>
              <a:t>Δυο στεγανά πετρώματα περιορίζουν ένα υδροφόρο ορίζοντα.</a:t>
            </a:r>
          </a:p>
          <a:p>
            <a:pPr>
              <a:spcBef>
                <a:spcPct val="50000"/>
              </a:spcBef>
              <a:buClrTx/>
              <a:buFontTx/>
              <a:buNone/>
            </a:pPr>
            <a:r>
              <a:rPr lang="el-GR" altLang="el-GR" sz="2000" dirty="0">
                <a:solidFill>
                  <a:schemeClr val="bg1">
                    <a:lumMod val="50000"/>
                  </a:schemeClr>
                </a:solidFill>
                <a:latin typeface="Verdana" panose="020B0604030504040204" pitchFamily="34" charset="0"/>
              </a:rPr>
              <a:t> Περιοχή τροφοδοσίας κατά μήκος της ορεινής ζώνης.</a:t>
            </a:r>
            <a:endParaRPr lang="en-US" altLang="el-GR" sz="2000" dirty="0">
              <a:solidFill>
                <a:schemeClr val="bg1">
                  <a:lumMod val="50000"/>
                </a:schemeClr>
              </a:solidFill>
              <a:latin typeface="Verdana" panose="020B0604030504040204" pitchFamily="34" charset="0"/>
            </a:endParaRPr>
          </a:p>
          <a:p>
            <a:pPr>
              <a:spcBef>
                <a:spcPct val="50000"/>
              </a:spcBef>
              <a:buClrTx/>
              <a:buFontTx/>
              <a:buNone/>
            </a:pPr>
            <a:r>
              <a:rPr lang="el-GR" altLang="el-GR" sz="2000" dirty="0">
                <a:solidFill>
                  <a:schemeClr val="bg1">
                    <a:lumMod val="50000"/>
                  </a:schemeClr>
                </a:solidFill>
                <a:latin typeface="Verdana" panose="020B0604030504040204" pitchFamily="34" charset="0"/>
              </a:rPr>
              <a:t> Αρτεσιανά φρέατα κατά μήκος της κοιλάδας.</a:t>
            </a:r>
            <a:r>
              <a:rPr lang="en-US" altLang="el-GR" sz="2000" dirty="0">
                <a:solidFill>
                  <a:schemeClr val="bg1">
                    <a:lumMod val="50000"/>
                  </a:schemeClr>
                </a:solidFill>
                <a:latin typeface="Verdana" panose="020B0604030504040204" pitchFamily="34" charset="0"/>
              </a:rPr>
              <a:t> </a:t>
            </a:r>
            <a:endParaRPr lang="en-US" altLang="el-GR" sz="2800" dirty="0">
              <a:solidFill>
                <a:schemeClr val="bg1">
                  <a:lumMod val="50000"/>
                </a:schemeClr>
              </a:solidFill>
              <a:latin typeface="Verdana" panose="020B0604030504040204" pitchFamily="34" charset="0"/>
            </a:endParaRPr>
          </a:p>
        </p:txBody>
      </p:sp>
      <p:sp>
        <p:nvSpPr>
          <p:cNvPr id="132100" name="Text Box 4"/>
          <p:cNvSpPr txBox="1">
            <a:spLocks noChangeArrowheads="1"/>
          </p:cNvSpPr>
          <p:nvPr/>
        </p:nvSpPr>
        <p:spPr bwMode="auto">
          <a:xfrm>
            <a:off x="395536" y="116632"/>
            <a:ext cx="8496944" cy="94615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800" dirty="0">
                <a:solidFill>
                  <a:srgbClr val="FF0000"/>
                </a:solidFill>
                <a:latin typeface="Verdana" panose="020B0604030504040204" pitchFamily="34" charset="0"/>
              </a:rPr>
              <a:t>Υδροφόρος ορίζοντας και μη υδροφόροι                    ορίζοντες</a:t>
            </a:r>
            <a:r>
              <a:rPr lang="en-US" altLang="el-GR" sz="2800" dirty="0">
                <a:solidFill>
                  <a:srgbClr val="FF0000"/>
                </a:solidFill>
                <a:latin typeface="Verdana" panose="020B0604030504040204" pitchFamily="34" charset="0"/>
              </a:rPr>
              <a:t> : </a:t>
            </a:r>
            <a:r>
              <a:rPr lang="el-GR" altLang="el-GR" sz="2800" dirty="0">
                <a:solidFill>
                  <a:srgbClr val="FF0000"/>
                </a:solidFill>
                <a:latin typeface="Verdana" panose="020B0604030504040204" pitchFamily="34" charset="0"/>
              </a:rPr>
              <a:t>Περιορισμένοι</a:t>
            </a:r>
            <a:endParaRPr lang="en-US" altLang="el-GR" sz="2800" dirty="0">
              <a:solidFill>
                <a:srgbClr val="FF0000"/>
              </a:solidFill>
              <a:latin typeface="Verdana" panose="020B0604030504040204"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5536" y="116632"/>
            <a:ext cx="8229600" cy="72008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Υπόγειο ή εδαφικό νερό</a:t>
            </a:r>
          </a:p>
        </p:txBody>
      </p:sp>
      <p:sp>
        <p:nvSpPr>
          <p:cNvPr id="105475" name="Rectangle 3"/>
          <p:cNvSpPr>
            <a:spLocks noGrp="1" noChangeArrowheads="1"/>
          </p:cNvSpPr>
          <p:nvPr>
            <p:ph type="body" idx="1"/>
          </p:nvPr>
        </p:nvSpPr>
        <p:spPr>
          <a:xfrm>
            <a:off x="131279" y="908720"/>
            <a:ext cx="8905217" cy="5616624"/>
          </a:xfrm>
        </p:spPr>
        <p:txBody>
          <a:bodyPr/>
          <a:lstStyle/>
          <a:p>
            <a:pPr marL="0" indent="0" eaLnBrk="1" hangingPunct="1">
              <a:buFontTx/>
              <a:buNone/>
            </a:pPr>
            <a:r>
              <a:rPr lang="el-GR" altLang="el-GR" sz="2800" dirty="0" smtClean="0">
                <a:solidFill>
                  <a:schemeClr val="bg1">
                    <a:lumMod val="50000"/>
                  </a:schemeClr>
                </a:solidFill>
              </a:rPr>
              <a:t>Το νερό που βρίσκεται κάτω από τη γήινη επιφάνεια μέσα στους πόρους του εδάφους, του μανδύα αποσάθρωσης και του υποβάθρου καλείται υπόγειο ή εδαφικό ή </a:t>
            </a:r>
            <a:r>
              <a:rPr lang="el-GR" altLang="el-GR" sz="2800" dirty="0" err="1" smtClean="0">
                <a:solidFill>
                  <a:schemeClr val="bg1">
                    <a:lumMod val="50000"/>
                  </a:schemeClr>
                </a:solidFill>
              </a:rPr>
              <a:t>υπεδαφικό</a:t>
            </a:r>
            <a:r>
              <a:rPr lang="el-GR" altLang="el-GR" sz="2800" dirty="0" smtClean="0">
                <a:solidFill>
                  <a:schemeClr val="bg1">
                    <a:lumMod val="50000"/>
                  </a:schemeClr>
                </a:solidFill>
              </a:rPr>
              <a:t> νερό. </a:t>
            </a:r>
          </a:p>
          <a:p>
            <a:pPr marL="0" indent="0" eaLnBrk="1" hangingPunct="1">
              <a:buFontTx/>
              <a:buNone/>
            </a:pPr>
            <a:r>
              <a:rPr lang="el-GR" altLang="el-GR" sz="2800" dirty="0" smtClean="0">
                <a:solidFill>
                  <a:schemeClr val="bg1">
                    <a:lumMod val="50000"/>
                  </a:schemeClr>
                </a:solidFill>
              </a:rPr>
              <a:t>Το περισσότερο από το 50% του συνολικού υπόγειου νερού που προσφέρεται σε χρήση περιορίζεται σε ένα βάθος που δεν ξεπερνά τα 750 μέτρα. </a:t>
            </a:r>
          </a:p>
          <a:p>
            <a:pPr marL="0" indent="0" eaLnBrk="1" hangingPunct="1">
              <a:buFontTx/>
              <a:buNone/>
            </a:pPr>
            <a:r>
              <a:rPr lang="el-GR" altLang="el-GR" sz="2800" dirty="0" smtClean="0">
                <a:solidFill>
                  <a:schemeClr val="bg1">
                    <a:lumMod val="50000"/>
                  </a:schemeClr>
                </a:solidFill>
              </a:rPr>
              <a:t>Ο όγκος του νερού σε αυτή τη ζώνη εκτιμάται ότι μπορεί να παράγει υπεράνω της χέρσου ένα συνεχές στρώμα νερού πάχους 55 μέτρων. </a:t>
            </a:r>
          </a:p>
          <a:p>
            <a:pPr marL="0" indent="0" eaLnBrk="1" hangingPunct="1">
              <a:buFontTx/>
              <a:buNone/>
            </a:pPr>
            <a:r>
              <a:rPr lang="el-GR" altLang="el-GR" sz="2800" dirty="0" smtClean="0">
                <a:solidFill>
                  <a:schemeClr val="bg1">
                    <a:lumMod val="50000"/>
                  </a:schemeClr>
                </a:solidFill>
              </a:rPr>
              <a:t>Κάτω από το προαναφερθέν βάθος η ποσότητα του υπόγειου νερού μειώνεται κατά ακανόνιστο τρόπο.</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8632"/>
            <a:ext cx="8888589" cy="578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Text Box 4"/>
          <p:cNvSpPr txBox="1">
            <a:spLocks noChangeArrowheads="1"/>
          </p:cNvSpPr>
          <p:nvPr/>
        </p:nvSpPr>
        <p:spPr bwMode="auto">
          <a:xfrm>
            <a:off x="3995936" y="764704"/>
            <a:ext cx="4464050" cy="64135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sz="3600" dirty="0" err="1"/>
              <a:t>Αρτεσιανή</a:t>
            </a:r>
            <a:r>
              <a:rPr lang="el-GR" altLang="el-GR" sz="3600" dirty="0"/>
              <a:t> λεκάνη</a:t>
            </a: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34336" y="44624"/>
            <a:ext cx="8229600" cy="7060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Πορώδες και Διαπερατότητα</a:t>
            </a:r>
          </a:p>
        </p:txBody>
      </p:sp>
      <p:sp>
        <p:nvSpPr>
          <p:cNvPr id="35843" name="Rectangle 3"/>
          <p:cNvSpPr>
            <a:spLocks noGrp="1" noChangeArrowheads="1"/>
          </p:cNvSpPr>
          <p:nvPr>
            <p:ph type="body" idx="1"/>
          </p:nvPr>
        </p:nvSpPr>
        <p:spPr>
          <a:xfrm>
            <a:off x="179512" y="1295400"/>
            <a:ext cx="8712968" cy="4830763"/>
          </a:xfrm>
        </p:spPr>
        <p:txBody>
          <a:bodyPr/>
          <a:lstStyle/>
          <a:p>
            <a:pPr eaLnBrk="1" hangingPunct="1">
              <a:defRPr/>
            </a:pPr>
            <a:r>
              <a:rPr lang="el-GR" altLang="el-GR" sz="2800" b="1" dirty="0" smtClean="0">
                <a:solidFill>
                  <a:srgbClr val="FF0000"/>
                </a:solidFill>
              </a:rPr>
              <a:t>Πορώδες</a:t>
            </a:r>
            <a:r>
              <a:rPr lang="el-GR" altLang="el-GR" sz="2800" dirty="0" smtClean="0">
                <a:solidFill>
                  <a:srgbClr val="FF0000"/>
                </a:solidFill>
              </a:rPr>
              <a:t> </a:t>
            </a:r>
            <a:r>
              <a:rPr lang="el-GR" altLang="el-GR" sz="2800" dirty="0" smtClean="0">
                <a:solidFill>
                  <a:schemeClr val="bg1">
                    <a:lumMod val="50000"/>
                  </a:schemeClr>
                </a:solidFill>
              </a:rPr>
              <a:t>καλείται ο λόγος του όγκου των πόρων ή των κενών του πετρώματος προς το συνολικό όγκο του πετρώματος. </a:t>
            </a:r>
          </a:p>
          <a:p>
            <a:pPr marL="0" indent="0" eaLnBrk="1" hangingPunct="1">
              <a:buFontTx/>
              <a:buNone/>
              <a:defRPr/>
            </a:pPr>
            <a:r>
              <a:rPr lang="el-GR" altLang="el-GR" sz="2800" dirty="0" smtClean="0">
                <a:solidFill>
                  <a:schemeClr val="bg1">
                    <a:lumMod val="50000"/>
                  </a:schemeClr>
                </a:solidFill>
              </a:rPr>
              <a:t>Χαλαρή άμμος ή κροκάλες έχουν πορώδες 35%, οι ψαμμίτες 15%, οι σχιστές άργιλοι 5%, οι αργιλικοί σχιστόλιθοι λιγότερο από 3% και η χαλαρή άργιλος &gt; 45%.</a:t>
            </a:r>
          </a:p>
          <a:p>
            <a:pPr eaLnBrk="1" hangingPunct="1">
              <a:defRPr/>
            </a:pPr>
            <a:r>
              <a:rPr lang="el-GR" altLang="el-GR" sz="2800" b="1" dirty="0" smtClean="0">
                <a:solidFill>
                  <a:srgbClr val="FF0000"/>
                </a:solidFill>
              </a:rPr>
              <a:t>Διαπερατότητα</a:t>
            </a:r>
            <a:r>
              <a:rPr lang="el-GR" altLang="el-GR" sz="2800" dirty="0" smtClean="0"/>
              <a:t> </a:t>
            </a:r>
            <a:r>
              <a:rPr lang="el-GR" altLang="el-GR" sz="2800" dirty="0" smtClean="0">
                <a:solidFill>
                  <a:schemeClr val="bg1">
                    <a:lumMod val="50000"/>
                  </a:schemeClr>
                </a:solidFill>
              </a:rPr>
              <a:t>είναι η ιδιότητα ενός πετρώματος να επιτρέπει να διέρχεται μέσα από αυτό ένα ρευστό χωρίς να μετακινούνται τμήματά του.</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543175" y="44624"/>
            <a:ext cx="4524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n-US" altLang="el-GR" sz="2800" dirty="0">
                <a:solidFill>
                  <a:schemeClr val="bg1">
                    <a:lumMod val="50000"/>
                  </a:schemeClr>
                </a:solidFill>
                <a:latin typeface="Verdana" panose="020B0604030504040204" pitchFamily="34" charset="0"/>
              </a:rPr>
              <a:t>Porous Media Properties</a:t>
            </a: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89588"/>
            <a:ext cx="7245962" cy="298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51" y="3569797"/>
            <a:ext cx="7219303" cy="320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23528" y="116632"/>
            <a:ext cx="8640960"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Υδατοστεγή και </a:t>
            </a:r>
            <a:r>
              <a:rPr lang="el-GR" altLang="el-GR" sz="3200" dirty="0" err="1" smtClean="0"/>
              <a:t>Υδροπερατά</a:t>
            </a:r>
            <a:r>
              <a:rPr lang="el-GR" altLang="el-GR" sz="3200" dirty="0" smtClean="0"/>
              <a:t> πετρώματα</a:t>
            </a:r>
          </a:p>
        </p:txBody>
      </p:sp>
      <p:sp>
        <p:nvSpPr>
          <p:cNvPr id="39939" name="Rectangle 3"/>
          <p:cNvSpPr>
            <a:spLocks noGrp="1" noChangeArrowheads="1"/>
          </p:cNvSpPr>
          <p:nvPr>
            <p:ph type="body" idx="1"/>
          </p:nvPr>
        </p:nvSpPr>
        <p:spPr>
          <a:xfrm>
            <a:off x="0" y="908720"/>
            <a:ext cx="9144000" cy="5949280"/>
          </a:xfrm>
        </p:spPr>
        <p:txBody>
          <a:bodyPr/>
          <a:lstStyle/>
          <a:p>
            <a:pPr eaLnBrk="1" hangingPunct="1">
              <a:lnSpc>
                <a:spcPct val="90000"/>
              </a:lnSpc>
              <a:defRPr/>
            </a:pPr>
            <a:r>
              <a:rPr lang="el-GR" altLang="el-GR" sz="2000" dirty="0" smtClean="0">
                <a:solidFill>
                  <a:schemeClr val="bg1">
                    <a:lumMod val="50000"/>
                  </a:schemeClr>
                </a:solidFill>
              </a:rPr>
              <a:t>Τα πετρώματα που δεν επιτρέπουν την κυκλοφορία του νερού μέσα από αυτά καλούνται </a:t>
            </a:r>
            <a:r>
              <a:rPr lang="el-GR" altLang="el-GR" sz="2000" dirty="0" smtClean="0">
                <a:solidFill>
                  <a:srgbClr val="FF0000"/>
                </a:solidFill>
              </a:rPr>
              <a:t>υδατοστεγή ή </a:t>
            </a:r>
            <a:r>
              <a:rPr lang="el-GR" altLang="el-GR" sz="2000" dirty="0" err="1" smtClean="0">
                <a:solidFill>
                  <a:srgbClr val="FF0000"/>
                </a:solidFill>
              </a:rPr>
              <a:t>αδιαπέρατα</a:t>
            </a:r>
            <a:r>
              <a:rPr lang="el-GR" altLang="el-GR" sz="2000" dirty="0" smtClean="0">
                <a:solidFill>
                  <a:srgbClr val="FF0000"/>
                </a:solidFill>
              </a:rPr>
              <a:t> ή στεγανά</a:t>
            </a:r>
            <a:r>
              <a:rPr lang="el-GR" altLang="el-GR" sz="2000" dirty="0" smtClean="0"/>
              <a:t>. </a:t>
            </a:r>
            <a:r>
              <a:rPr lang="el-GR" altLang="el-GR" sz="2000" dirty="0" smtClean="0">
                <a:solidFill>
                  <a:schemeClr val="bg1">
                    <a:lumMod val="50000"/>
                  </a:schemeClr>
                </a:solidFill>
              </a:rPr>
              <a:t>Τα πετρώματα αυτά </a:t>
            </a:r>
            <a:r>
              <a:rPr lang="en-US" altLang="el-GR" sz="2000" dirty="0" smtClean="0">
                <a:solidFill>
                  <a:schemeClr val="bg1">
                    <a:lumMod val="50000"/>
                  </a:schemeClr>
                </a:solidFill>
              </a:rPr>
              <a:t>: </a:t>
            </a:r>
            <a:endParaRPr lang="el-GR" altLang="el-GR" sz="2000" dirty="0" smtClean="0">
              <a:solidFill>
                <a:schemeClr val="bg1">
                  <a:lumMod val="50000"/>
                </a:schemeClr>
              </a:solidFill>
            </a:endParaRPr>
          </a:p>
          <a:p>
            <a:pPr marL="457200" indent="-457200" eaLnBrk="1" hangingPunct="1">
              <a:lnSpc>
                <a:spcPct val="90000"/>
              </a:lnSpc>
              <a:buFont typeface="+mj-lt"/>
              <a:buAutoNum type="alphaLcParenR"/>
              <a:defRPr/>
            </a:pPr>
            <a:r>
              <a:rPr lang="el-GR" altLang="el-GR" sz="2000" dirty="0" smtClean="0">
                <a:solidFill>
                  <a:schemeClr val="bg1">
                    <a:lumMod val="50000"/>
                  </a:schemeClr>
                </a:solidFill>
              </a:rPr>
              <a:t>μπορεί να μην έχουν πόρους, όπως όλα τα </a:t>
            </a:r>
            <a:r>
              <a:rPr lang="el-GR" altLang="el-GR" sz="2000" dirty="0" err="1" smtClean="0">
                <a:solidFill>
                  <a:schemeClr val="bg1">
                    <a:lumMod val="50000"/>
                  </a:schemeClr>
                </a:solidFill>
              </a:rPr>
              <a:t>κρυσταλλοσχιστώδη</a:t>
            </a:r>
            <a:r>
              <a:rPr lang="el-GR" altLang="el-GR" sz="2000" dirty="0" smtClean="0">
                <a:solidFill>
                  <a:schemeClr val="bg1">
                    <a:lumMod val="50000"/>
                  </a:schemeClr>
                </a:solidFill>
              </a:rPr>
              <a:t> (μεταμορφωμένα) πετρώματα (πλην των μαρμάρων) και οι </a:t>
            </a:r>
            <a:r>
              <a:rPr lang="el-GR" altLang="el-GR" sz="2000" dirty="0" err="1" smtClean="0">
                <a:solidFill>
                  <a:schemeClr val="bg1">
                    <a:lumMod val="50000"/>
                  </a:schemeClr>
                </a:solidFill>
              </a:rPr>
              <a:t>πλουτωνίτες</a:t>
            </a:r>
            <a:r>
              <a:rPr lang="el-GR" altLang="el-GR" sz="2000" dirty="0" smtClean="0">
                <a:solidFill>
                  <a:schemeClr val="bg1">
                    <a:lumMod val="50000"/>
                  </a:schemeClr>
                </a:solidFill>
              </a:rPr>
              <a:t>  (εφ’ όσον δεν είναι αποσαθρωμένοι )</a:t>
            </a:r>
            <a:endParaRPr lang="el-GR" altLang="el-GR" sz="2000" dirty="0">
              <a:solidFill>
                <a:schemeClr val="bg1">
                  <a:lumMod val="50000"/>
                </a:schemeClr>
              </a:solidFill>
            </a:endParaRPr>
          </a:p>
          <a:p>
            <a:pPr marL="457200" indent="-457200" eaLnBrk="1" hangingPunct="1">
              <a:lnSpc>
                <a:spcPct val="90000"/>
              </a:lnSpc>
              <a:buFont typeface="+mj-lt"/>
              <a:buAutoNum type="alphaLcParenR"/>
              <a:defRPr/>
            </a:pPr>
            <a:r>
              <a:rPr lang="el-GR" altLang="el-GR" sz="2000" dirty="0" smtClean="0">
                <a:solidFill>
                  <a:schemeClr val="bg1">
                    <a:lumMod val="50000"/>
                  </a:schemeClr>
                </a:solidFill>
              </a:rPr>
              <a:t>μπορεί να έχουν πόρους και μάλιστα μεγάλο πορώδες αλλά οι διαστάσεις των πόρων δεν επιτρέπουν την κυκλοφορία του νερού, όπως η άργιλος, ο αργιλικός σχιστόλιθος και η μάργα.</a:t>
            </a:r>
          </a:p>
          <a:p>
            <a:pPr eaLnBrk="1" hangingPunct="1">
              <a:lnSpc>
                <a:spcPct val="90000"/>
              </a:lnSpc>
              <a:defRPr/>
            </a:pPr>
            <a:r>
              <a:rPr lang="el-GR" altLang="el-GR" sz="2000" dirty="0" smtClean="0">
                <a:solidFill>
                  <a:schemeClr val="bg1">
                    <a:lumMod val="50000"/>
                  </a:schemeClr>
                </a:solidFill>
              </a:rPr>
              <a:t>Τα πετρώματα τα οποία επιτρέπουν την</a:t>
            </a:r>
            <a:r>
              <a:rPr lang="en-US" altLang="el-GR" sz="2000" dirty="0" smtClean="0">
                <a:solidFill>
                  <a:schemeClr val="bg1">
                    <a:lumMod val="50000"/>
                  </a:schemeClr>
                </a:solidFill>
              </a:rPr>
              <a:t> </a:t>
            </a:r>
            <a:r>
              <a:rPr lang="el-GR" altLang="el-GR" sz="2000" dirty="0" err="1" smtClean="0">
                <a:solidFill>
                  <a:schemeClr val="bg1">
                    <a:lumMod val="50000"/>
                  </a:schemeClr>
                </a:solidFill>
              </a:rPr>
              <a:t>κατείσδυση</a:t>
            </a:r>
            <a:r>
              <a:rPr lang="el-GR" altLang="el-GR" sz="2000" dirty="0" smtClean="0">
                <a:solidFill>
                  <a:schemeClr val="bg1">
                    <a:lumMod val="50000"/>
                  </a:schemeClr>
                </a:solidFill>
              </a:rPr>
              <a:t> και την κυκλοφορία του νερού καλούνται </a:t>
            </a:r>
            <a:r>
              <a:rPr lang="el-GR" altLang="el-GR" sz="2000" dirty="0" err="1" smtClean="0">
                <a:solidFill>
                  <a:srgbClr val="FF0000"/>
                </a:solidFill>
              </a:rPr>
              <a:t>υδατοπερατά</a:t>
            </a:r>
            <a:r>
              <a:rPr lang="el-GR" altLang="el-GR" sz="2000" dirty="0" smtClean="0">
                <a:solidFill>
                  <a:srgbClr val="FF0000"/>
                </a:solidFill>
              </a:rPr>
              <a:t> ή </a:t>
            </a:r>
            <a:r>
              <a:rPr lang="el-GR" altLang="el-GR" sz="2000" dirty="0" err="1" smtClean="0">
                <a:solidFill>
                  <a:srgbClr val="FF0000"/>
                </a:solidFill>
              </a:rPr>
              <a:t>υδροπερατά</a:t>
            </a:r>
            <a:r>
              <a:rPr lang="el-GR" altLang="el-GR" sz="2000" dirty="0" smtClean="0">
                <a:solidFill>
                  <a:srgbClr val="FF0000"/>
                </a:solidFill>
              </a:rPr>
              <a:t> </a:t>
            </a:r>
            <a:r>
              <a:rPr lang="el-GR" altLang="el-GR" sz="2000" dirty="0" smtClean="0">
                <a:solidFill>
                  <a:schemeClr val="bg1">
                    <a:lumMod val="50000"/>
                  </a:schemeClr>
                </a:solidFill>
              </a:rPr>
              <a:t>και έχουν σημαντική διαπερατότητα και συχνά πορώδες. Τα πετρώματα αυτά διακρίνονται σε</a:t>
            </a:r>
            <a:r>
              <a:rPr lang="en-US" altLang="el-GR" sz="2000" dirty="0" smtClean="0">
                <a:solidFill>
                  <a:schemeClr val="bg1">
                    <a:lumMod val="50000"/>
                  </a:schemeClr>
                </a:solidFill>
              </a:rPr>
              <a:t>:</a:t>
            </a:r>
            <a:endParaRPr lang="el-GR" altLang="el-GR" sz="2000" dirty="0" smtClean="0">
              <a:solidFill>
                <a:schemeClr val="bg1">
                  <a:lumMod val="50000"/>
                </a:schemeClr>
              </a:solidFill>
            </a:endParaRPr>
          </a:p>
          <a:p>
            <a:pPr marL="457200" indent="-457200" eaLnBrk="1" hangingPunct="1">
              <a:lnSpc>
                <a:spcPct val="90000"/>
              </a:lnSpc>
              <a:buFont typeface="+mj-lt"/>
              <a:buAutoNum type="alphaLcParenR"/>
              <a:defRPr/>
            </a:pPr>
            <a:r>
              <a:rPr lang="el-GR" altLang="el-GR" sz="2000" dirty="0" err="1" smtClean="0">
                <a:solidFill>
                  <a:srgbClr val="FFFF00"/>
                </a:solidFill>
              </a:rPr>
              <a:t>Μικροδιαπερατά</a:t>
            </a:r>
            <a:r>
              <a:rPr lang="el-GR" altLang="el-GR" sz="2000" dirty="0" smtClean="0">
                <a:solidFill>
                  <a:srgbClr val="FFFF00"/>
                </a:solidFill>
              </a:rPr>
              <a:t>,</a:t>
            </a:r>
            <a:r>
              <a:rPr lang="el-GR" altLang="el-GR" sz="2000" dirty="0" smtClean="0"/>
              <a:t> </a:t>
            </a:r>
            <a:r>
              <a:rPr lang="el-GR" altLang="el-GR" sz="2000" dirty="0" smtClean="0">
                <a:solidFill>
                  <a:schemeClr val="bg1">
                    <a:lumMod val="50000"/>
                  </a:schemeClr>
                </a:solidFill>
              </a:rPr>
              <a:t>όπου η κυκλοφορία του νερού γίνεται μέσα από πόρους κατάλληλων διαστάσεων π.χ. η άμμος, ο ψαμμίτης, οι </a:t>
            </a:r>
            <a:r>
              <a:rPr lang="el-GR" altLang="el-GR" sz="2000" dirty="0" err="1" smtClean="0">
                <a:solidFill>
                  <a:schemeClr val="bg1">
                    <a:lumMod val="50000"/>
                  </a:schemeClr>
                </a:solidFill>
              </a:rPr>
              <a:t>χάλικες</a:t>
            </a:r>
            <a:r>
              <a:rPr lang="el-GR" altLang="el-GR" sz="2000" dirty="0" smtClean="0">
                <a:solidFill>
                  <a:schemeClr val="bg1">
                    <a:lumMod val="50000"/>
                  </a:schemeClr>
                </a:solidFill>
              </a:rPr>
              <a:t>, τα κροκαλοπαγή, τα ηφαιστειακά πετρώματα με πορώδη δομή.</a:t>
            </a:r>
          </a:p>
          <a:p>
            <a:pPr marL="457200" indent="-457200" eaLnBrk="1" hangingPunct="1">
              <a:lnSpc>
                <a:spcPct val="90000"/>
              </a:lnSpc>
              <a:buFont typeface="+mj-lt"/>
              <a:buAutoNum type="alphaLcParenR"/>
              <a:defRPr/>
            </a:pPr>
            <a:r>
              <a:rPr lang="el-GR" altLang="el-GR" sz="2000" dirty="0" err="1" smtClean="0">
                <a:solidFill>
                  <a:srgbClr val="FFFF00"/>
                </a:solidFill>
              </a:rPr>
              <a:t>Μακροδιαπερατά</a:t>
            </a:r>
            <a:r>
              <a:rPr lang="el-GR" altLang="el-GR" sz="2000" dirty="0" smtClean="0">
                <a:solidFill>
                  <a:srgbClr val="003399"/>
                </a:solidFill>
              </a:rPr>
              <a:t>,</a:t>
            </a:r>
            <a:r>
              <a:rPr lang="el-GR" altLang="el-GR" sz="2000" dirty="0" smtClean="0"/>
              <a:t> </a:t>
            </a:r>
            <a:r>
              <a:rPr lang="el-GR" altLang="el-GR" sz="2000" dirty="0" smtClean="0">
                <a:solidFill>
                  <a:schemeClr val="bg1">
                    <a:lumMod val="50000"/>
                  </a:schemeClr>
                </a:solidFill>
              </a:rPr>
              <a:t>όπου δίκτυο ρωγμών, διακένων και </a:t>
            </a:r>
            <a:r>
              <a:rPr lang="el-GR" altLang="el-GR" sz="2000" dirty="0" err="1" smtClean="0">
                <a:solidFill>
                  <a:schemeClr val="bg1">
                    <a:lumMod val="50000"/>
                  </a:schemeClr>
                </a:solidFill>
              </a:rPr>
              <a:t>καρστικών</a:t>
            </a:r>
            <a:r>
              <a:rPr lang="el-GR" altLang="el-GR" sz="2000" dirty="0" smtClean="0">
                <a:solidFill>
                  <a:schemeClr val="bg1">
                    <a:lumMod val="50000"/>
                  </a:schemeClr>
                </a:solidFill>
              </a:rPr>
              <a:t> </a:t>
            </a:r>
            <a:r>
              <a:rPr lang="el-GR" altLang="el-GR" sz="2000" dirty="0" err="1" smtClean="0">
                <a:solidFill>
                  <a:schemeClr val="bg1">
                    <a:lumMod val="50000"/>
                  </a:schemeClr>
                </a:solidFill>
              </a:rPr>
              <a:t>εγκοίλων</a:t>
            </a:r>
            <a:r>
              <a:rPr lang="el-GR" altLang="el-GR" sz="2000" dirty="0" smtClean="0">
                <a:solidFill>
                  <a:schemeClr val="bg1">
                    <a:lumMod val="50000"/>
                  </a:schemeClr>
                </a:solidFill>
              </a:rPr>
              <a:t> επιτρέπουν τη διέλευση νερού και αντικαθιστούν το δίκτυο των πόρων, τους οποίους πρακτικά στερούνται. Οι ασβεστόλιθοι, οι δολομίτες και τα μάρμαρα ανήκουν στην κατηγορία αυτή.</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263" r="7556" b="8772"/>
          <a:stretch/>
        </p:blipFill>
        <p:spPr bwMode="auto">
          <a:xfrm>
            <a:off x="451257" y="909154"/>
            <a:ext cx="822519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7219" name="Text Box 6"/>
          <p:cNvSpPr txBox="1">
            <a:spLocks noChangeArrowheads="1"/>
          </p:cNvSpPr>
          <p:nvPr/>
        </p:nvSpPr>
        <p:spPr bwMode="auto">
          <a:xfrm>
            <a:off x="2555875" y="22764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l-GR" altLang="el-GR" sz="2000"/>
          </a:p>
        </p:txBody>
      </p:sp>
      <p:sp>
        <p:nvSpPr>
          <p:cNvPr id="137220" name="Text Box 7"/>
          <p:cNvSpPr txBox="1">
            <a:spLocks noChangeArrowheads="1"/>
          </p:cNvSpPr>
          <p:nvPr/>
        </p:nvSpPr>
        <p:spPr bwMode="auto">
          <a:xfrm>
            <a:off x="611560" y="188640"/>
            <a:ext cx="8064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l-GR" altLang="el-GR" dirty="0" smtClean="0">
                <a:solidFill>
                  <a:schemeClr val="bg1">
                    <a:lumMod val="50000"/>
                  </a:schemeClr>
                </a:solidFill>
              </a:rPr>
              <a:t>Διαρρήξεις </a:t>
            </a:r>
            <a:r>
              <a:rPr lang="el-GR" altLang="el-GR" dirty="0">
                <a:solidFill>
                  <a:schemeClr val="bg1">
                    <a:lumMod val="50000"/>
                  </a:schemeClr>
                </a:solidFill>
              </a:rPr>
              <a:t>σε </a:t>
            </a:r>
            <a:r>
              <a:rPr lang="el-GR" altLang="el-GR" dirty="0" err="1" smtClean="0">
                <a:solidFill>
                  <a:schemeClr val="bg1">
                    <a:lumMod val="50000"/>
                  </a:schemeClr>
                </a:solidFill>
              </a:rPr>
              <a:t>μακροδιαπερατά</a:t>
            </a:r>
            <a:r>
              <a:rPr lang="el-GR" altLang="el-GR" dirty="0" smtClean="0">
                <a:solidFill>
                  <a:schemeClr val="bg1">
                    <a:lumMod val="50000"/>
                  </a:schemeClr>
                </a:solidFill>
              </a:rPr>
              <a:t> πετρώματα</a:t>
            </a:r>
            <a:endParaRPr lang="el-GR" altLang="el-GR" dirty="0">
              <a:solidFill>
                <a:schemeClr val="bg1">
                  <a:lumMod val="50000"/>
                </a:schemeClr>
              </a:solidFill>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07504" y="1268760"/>
            <a:ext cx="8856984" cy="5589240"/>
          </a:xfrm>
        </p:spPr>
        <p:txBody>
          <a:bodyPr/>
          <a:lstStyle/>
          <a:p>
            <a:pPr eaLnBrk="1" hangingPunct="1">
              <a:defRPr/>
            </a:pPr>
            <a:r>
              <a:rPr lang="el-GR" altLang="el-GR" sz="2400" dirty="0" smtClean="0">
                <a:solidFill>
                  <a:schemeClr val="bg1">
                    <a:lumMod val="50000"/>
                  </a:schemeClr>
                </a:solidFill>
              </a:rPr>
              <a:t>Οι πιο σημαντικές διαφορές μεταξύ </a:t>
            </a:r>
            <a:r>
              <a:rPr lang="el-GR" altLang="el-GR" sz="2400" dirty="0" err="1" smtClean="0">
                <a:solidFill>
                  <a:schemeClr val="bg1">
                    <a:lumMod val="50000"/>
                  </a:schemeClr>
                </a:solidFill>
              </a:rPr>
              <a:t>μικρο</a:t>
            </a:r>
            <a:r>
              <a:rPr lang="en-US" altLang="el-GR" sz="2400" dirty="0" smtClean="0">
                <a:solidFill>
                  <a:schemeClr val="bg1">
                    <a:lumMod val="50000"/>
                  </a:schemeClr>
                </a:solidFill>
              </a:rPr>
              <a:t>-</a:t>
            </a:r>
            <a:r>
              <a:rPr lang="el-GR" altLang="el-GR" sz="2400" dirty="0" smtClean="0">
                <a:solidFill>
                  <a:schemeClr val="bg1">
                    <a:lumMod val="50000"/>
                  </a:schemeClr>
                </a:solidFill>
              </a:rPr>
              <a:t> και </a:t>
            </a:r>
            <a:r>
              <a:rPr lang="el-GR" altLang="el-GR" sz="2400" dirty="0" err="1" smtClean="0">
                <a:solidFill>
                  <a:schemeClr val="bg1">
                    <a:lumMod val="50000"/>
                  </a:schemeClr>
                </a:solidFill>
              </a:rPr>
              <a:t>μακρο</a:t>
            </a:r>
            <a:r>
              <a:rPr lang="en-US" altLang="el-GR" sz="2400" dirty="0" smtClean="0">
                <a:solidFill>
                  <a:schemeClr val="bg1">
                    <a:lumMod val="50000"/>
                  </a:schemeClr>
                </a:solidFill>
              </a:rPr>
              <a:t>-</a:t>
            </a:r>
            <a:r>
              <a:rPr lang="el-GR" altLang="el-GR" sz="2400" dirty="0" smtClean="0">
                <a:solidFill>
                  <a:schemeClr val="bg1">
                    <a:lumMod val="50000"/>
                  </a:schemeClr>
                </a:solidFill>
              </a:rPr>
              <a:t>διαπερατών πετρωμάτων είναι οι εξής</a:t>
            </a:r>
            <a:r>
              <a:rPr lang="en-US" altLang="el-GR" sz="2400" dirty="0" smtClean="0">
                <a:solidFill>
                  <a:schemeClr val="bg1">
                    <a:lumMod val="50000"/>
                  </a:schemeClr>
                </a:solidFill>
              </a:rPr>
              <a:t>:</a:t>
            </a:r>
            <a:endParaRPr lang="el-GR" altLang="el-GR" sz="2400" dirty="0" smtClean="0">
              <a:solidFill>
                <a:schemeClr val="bg1">
                  <a:lumMod val="50000"/>
                </a:schemeClr>
              </a:solidFill>
            </a:endParaRPr>
          </a:p>
          <a:p>
            <a:pPr marL="539750" indent="-274638" eaLnBrk="1" hangingPunct="1">
              <a:buFontTx/>
              <a:buNone/>
              <a:defRPr/>
            </a:pPr>
            <a:r>
              <a:rPr lang="el-GR" altLang="el-GR" sz="2400" dirty="0" smtClean="0">
                <a:solidFill>
                  <a:schemeClr val="bg1">
                    <a:lumMod val="50000"/>
                  </a:schemeClr>
                </a:solidFill>
              </a:rPr>
              <a:t>α. Η ταχύτητα του νερού στα </a:t>
            </a:r>
            <a:r>
              <a:rPr lang="el-GR" altLang="el-GR" sz="2400" dirty="0" err="1" smtClean="0">
                <a:solidFill>
                  <a:schemeClr val="bg1">
                    <a:lumMod val="50000"/>
                  </a:schemeClr>
                </a:solidFill>
              </a:rPr>
              <a:t>μικροδιαπερατά</a:t>
            </a:r>
            <a:r>
              <a:rPr lang="el-GR" altLang="el-GR" sz="2400" dirty="0" smtClean="0">
                <a:solidFill>
                  <a:schemeClr val="bg1">
                    <a:lumMod val="50000"/>
                  </a:schemeClr>
                </a:solidFill>
              </a:rPr>
              <a:t> είναι μικρή σε σχέση με αυτή  που έχει το νερό στα </a:t>
            </a:r>
            <a:r>
              <a:rPr lang="el-GR" altLang="el-GR" sz="2400" dirty="0" err="1" smtClean="0">
                <a:solidFill>
                  <a:schemeClr val="bg1">
                    <a:lumMod val="50000"/>
                  </a:schemeClr>
                </a:solidFill>
              </a:rPr>
              <a:t>μακροδιαπερατά</a:t>
            </a:r>
            <a:r>
              <a:rPr lang="el-GR" altLang="el-GR" sz="2400" dirty="0" smtClean="0">
                <a:solidFill>
                  <a:schemeClr val="bg1">
                    <a:lumMod val="50000"/>
                  </a:schemeClr>
                </a:solidFill>
              </a:rPr>
              <a:t> που μπορεί να μετράται σε </a:t>
            </a:r>
            <a:r>
              <a:rPr lang="en-US" altLang="el-GR" sz="2400" dirty="0" smtClean="0">
                <a:solidFill>
                  <a:schemeClr val="bg1">
                    <a:lumMod val="50000"/>
                  </a:schemeClr>
                </a:solidFill>
              </a:rPr>
              <a:t>km </a:t>
            </a:r>
            <a:r>
              <a:rPr lang="el-GR" altLang="el-GR" sz="2400" dirty="0" smtClean="0">
                <a:solidFill>
                  <a:schemeClr val="bg1">
                    <a:lumMod val="50000"/>
                  </a:schemeClr>
                </a:solidFill>
              </a:rPr>
              <a:t>ανά ώρα.</a:t>
            </a:r>
          </a:p>
          <a:p>
            <a:pPr marL="539750" indent="-274638" eaLnBrk="1" hangingPunct="1">
              <a:buFontTx/>
              <a:buNone/>
              <a:defRPr/>
            </a:pPr>
            <a:r>
              <a:rPr lang="el-GR" altLang="el-GR" sz="2400" dirty="0" smtClean="0">
                <a:solidFill>
                  <a:schemeClr val="bg1">
                    <a:lumMod val="50000"/>
                  </a:schemeClr>
                </a:solidFill>
              </a:rPr>
              <a:t>β. Το νερό καθαρίζεται καλλίτερα στα </a:t>
            </a:r>
            <a:r>
              <a:rPr lang="el-GR" altLang="el-GR" sz="2400" dirty="0" err="1" smtClean="0">
                <a:solidFill>
                  <a:schemeClr val="bg1">
                    <a:lumMod val="50000"/>
                  </a:schemeClr>
                </a:solidFill>
              </a:rPr>
              <a:t>μικροδιαπερατά</a:t>
            </a:r>
            <a:endParaRPr lang="el-GR" altLang="el-GR" sz="2400" dirty="0" smtClean="0">
              <a:solidFill>
                <a:schemeClr val="bg1">
                  <a:lumMod val="50000"/>
                </a:schemeClr>
              </a:solidFill>
            </a:endParaRPr>
          </a:p>
          <a:p>
            <a:pPr marL="539750" indent="-274638" eaLnBrk="1" hangingPunct="1">
              <a:buFontTx/>
              <a:buNone/>
              <a:defRPr/>
            </a:pPr>
            <a:r>
              <a:rPr lang="el-GR" altLang="el-GR" sz="2400" dirty="0" smtClean="0">
                <a:solidFill>
                  <a:schemeClr val="bg1">
                    <a:lumMod val="50000"/>
                  </a:schemeClr>
                </a:solidFill>
              </a:rPr>
              <a:t>παρά στα </a:t>
            </a:r>
            <a:r>
              <a:rPr lang="el-GR" altLang="el-GR" sz="2400" dirty="0" err="1" smtClean="0">
                <a:solidFill>
                  <a:schemeClr val="bg1">
                    <a:lumMod val="50000"/>
                  </a:schemeClr>
                </a:solidFill>
              </a:rPr>
              <a:t>μακροδιαπερατά</a:t>
            </a:r>
            <a:r>
              <a:rPr lang="el-GR" altLang="el-GR" sz="2400" dirty="0" smtClean="0">
                <a:solidFill>
                  <a:schemeClr val="bg1">
                    <a:lumMod val="50000"/>
                  </a:schemeClr>
                </a:solidFill>
              </a:rPr>
              <a:t>.</a:t>
            </a:r>
          </a:p>
          <a:p>
            <a:pPr marL="539750" indent="-274638" eaLnBrk="1" hangingPunct="1">
              <a:buFontTx/>
              <a:buNone/>
              <a:defRPr/>
            </a:pPr>
            <a:r>
              <a:rPr lang="el-GR" altLang="el-GR" sz="2400" dirty="0" smtClean="0">
                <a:solidFill>
                  <a:schemeClr val="bg1">
                    <a:lumMod val="50000"/>
                  </a:schemeClr>
                </a:solidFill>
              </a:rPr>
              <a:t>γ. Η πτώση στάθμης μέσα στα </a:t>
            </a:r>
            <a:r>
              <a:rPr lang="el-GR" altLang="el-GR" sz="2400" dirty="0" err="1" smtClean="0">
                <a:solidFill>
                  <a:schemeClr val="bg1">
                    <a:lumMod val="50000"/>
                  </a:schemeClr>
                </a:solidFill>
              </a:rPr>
              <a:t>μακροδιαπερατά</a:t>
            </a:r>
            <a:r>
              <a:rPr lang="el-GR" altLang="el-GR" sz="2400" dirty="0" smtClean="0">
                <a:solidFill>
                  <a:schemeClr val="bg1">
                    <a:lumMod val="50000"/>
                  </a:schemeClr>
                </a:solidFill>
              </a:rPr>
              <a:t> πετρώματα υφίστανται καμία φορά απότομες μεταβολές.</a:t>
            </a:r>
          </a:p>
          <a:p>
            <a:pPr eaLnBrk="1" hangingPunct="1">
              <a:defRPr/>
            </a:pPr>
            <a:r>
              <a:rPr lang="el-GR" altLang="el-GR" sz="2400" dirty="0" smtClean="0">
                <a:solidFill>
                  <a:schemeClr val="bg1">
                    <a:lumMod val="50000"/>
                  </a:schemeClr>
                </a:solidFill>
              </a:rPr>
              <a:t>Η ταχύτητα και η παροχή του νερού που κυκλοφορεί μέσα στα διαπερατά πετρώματα υφίστανται καμία φορά απότομες μεταβολές.</a:t>
            </a:r>
          </a:p>
        </p:txBody>
      </p:sp>
      <p:sp>
        <p:nvSpPr>
          <p:cNvPr id="138243" name="Rectangle 7"/>
          <p:cNvSpPr>
            <a:spLocks noGrp="1" noChangeArrowheads="1"/>
          </p:cNvSpPr>
          <p:nvPr>
            <p:ph type="title"/>
          </p:nvPr>
        </p:nvSpPr>
        <p:spPr>
          <a:xfrm>
            <a:off x="107504" y="44624"/>
            <a:ext cx="8856984" cy="114300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err="1" smtClean="0"/>
              <a:t>Μικροδιαπερατά</a:t>
            </a:r>
            <a:r>
              <a:rPr lang="el-GR" altLang="el-GR" sz="3200" dirty="0" smtClean="0"/>
              <a:t> </a:t>
            </a:r>
            <a:r>
              <a:rPr lang="el-GR" altLang="el-GR" sz="3200" dirty="0" smtClean="0">
                <a:solidFill>
                  <a:schemeClr val="bg1">
                    <a:lumMod val="50000"/>
                  </a:schemeClr>
                </a:solidFill>
              </a:rPr>
              <a:t>και </a:t>
            </a:r>
            <a:r>
              <a:rPr lang="el-GR" altLang="el-GR" sz="3200" dirty="0" err="1" smtClean="0">
                <a:solidFill>
                  <a:schemeClr val="bg1">
                    <a:lumMod val="50000"/>
                  </a:schemeClr>
                </a:solidFill>
              </a:rPr>
              <a:t>Μακροδιαπερατά</a:t>
            </a:r>
            <a:r>
              <a:rPr lang="el-GR" altLang="el-GR" sz="3200" dirty="0" smtClean="0">
                <a:solidFill>
                  <a:schemeClr val="bg1">
                    <a:lumMod val="50000"/>
                  </a:schemeClr>
                </a:solidFill>
              </a:rPr>
              <a:t/>
            </a:r>
            <a:br>
              <a:rPr lang="el-GR" altLang="el-GR" sz="3200" dirty="0" smtClean="0">
                <a:solidFill>
                  <a:schemeClr val="bg1">
                    <a:lumMod val="50000"/>
                  </a:schemeClr>
                </a:solidFill>
              </a:rPr>
            </a:br>
            <a:r>
              <a:rPr lang="el-GR" altLang="el-GR" sz="3200" dirty="0" smtClean="0">
                <a:solidFill>
                  <a:schemeClr val="bg1">
                    <a:lumMod val="50000"/>
                  </a:schemeClr>
                </a:solidFill>
              </a:rPr>
              <a:t>πετρώματα</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1560" y="73025"/>
            <a:ext cx="7992888" cy="69215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Πηγές</a:t>
            </a:r>
          </a:p>
        </p:txBody>
      </p:sp>
      <p:sp>
        <p:nvSpPr>
          <p:cNvPr id="43011" name="Rectangle 3"/>
          <p:cNvSpPr>
            <a:spLocks noGrp="1" noChangeArrowheads="1"/>
          </p:cNvSpPr>
          <p:nvPr>
            <p:ph type="body" idx="1"/>
          </p:nvPr>
        </p:nvSpPr>
        <p:spPr>
          <a:xfrm>
            <a:off x="107504" y="981075"/>
            <a:ext cx="8857109" cy="5876925"/>
          </a:xfrm>
        </p:spPr>
        <p:txBody>
          <a:bodyPr/>
          <a:lstStyle/>
          <a:p>
            <a:pPr eaLnBrk="1" hangingPunct="1">
              <a:defRPr/>
            </a:pPr>
            <a:r>
              <a:rPr lang="el-GR" altLang="el-GR" sz="2800" b="1" dirty="0" smtClean="0">
                <a:solidFill>
                  <a:srgbClr val="FF0000"/>
                </a:solidFill>
              </a:rPr>
              <a:t>Πηγή</a:t>
            </a:r>
            <a:r>
              <a:rPr lang="el-GR" altLang="el-GR" sz="2800" dirty="0" smtClean="0">
                <a:solidFill>
                  <a:srgbClr val="FF0000"/>
                </a:solidFill>
              </a:rPr>
              <a:t> </a:t>
            </a:r>
            <a:r>
              <a:rPr lang="el-GR" altLang="el-GR" sz="2800" dirty="0" smtClean="0">
                <a:solidFill>
                  <a:schemeClr val="bg1">
                    <a:lumMod val="50000"/>
                  </a:schemeClr>
                </a:solidFill>
              </a:rPr>
              <a:t>καλείται η επιφανειακή εκροή υπόγειου υδροφόρου ορίζοντα εξαιτίας φυσικών αιτίων. Η παροχή των πηγών ποικίλει από λίγες σταγόνες μέχρι πολλά </a:t>
            </a:r>
            <a:r>
              <a:rPr lang="en-US" altLang="el-GR" sz="2800" dirty="0" smtClean="0">
                <a:solidFill>
                  <a:schemeClr val="bg1">
                    <a:lumMod val="50000"/>
                  </a:schemeClr>
                </a:solidFill>
              </a:rPr>
              <a:t>m3/sec.</a:t>
            </a:r>
            <a:endParaRPr lang="el-GR" altLang="el-GR" sz="2800" dirty="0">
              <a:solidFill>
                <a:schemeClr val="bg1">
                  <a:lumMod val="50000"/>
                </a:schemeClr>
              </a:solidFill>
            </a:endParaRPr>
          </a:p>
          <a:p>
            <a:pPr eaLnBrk="1" hangingPunct="1">
              <a:defRPr/>
            </a:pPr>
            <a:r>
              <a:rPr lang="el-GR" altLang="el-GR" sz="2800" dirty="0" smtClean="0">
                <a:solidFill>
                  <a:schemeClr val="bg1">
                    <a:lumMod val="50000"/>
                  </a:schemeClr>
                </a:solidFill>
              </a:rPr>
              <a:t>Οι πηγές εμφανίζονται ως </a:t>
            </a:r>
            <a:r>
              <a:rPr lang="el-GR" altLang="el-GR" sz="2800" dirty="0" smtClean="0">
                <a:solidFill>
                  <a:srgbClr val="FFFF00"/>
                </a:solidFill>
              </a:rPr>
              <a:t>συνεχείς ή παροδικές </a:t>
            </a:r>
            <a:r>
              <a:rPr lang="el-GR" altLang="el-GR" sz="2800" dirty="0" smtClean="0">
                <a:solidFill>
                  <a:schemeClr val="bg1">
                    <a:lumMod val="50000"/>
                  </a:schemeClr>
                </a:solidFill>
              </a:rPr>
              <a:t>και με βάση τον τρόπο γέννησή τους ταξινομούνται στις παρακάτω κατηγορίες</a:t>
            </a:r>
            <a:r>
              <a:rPr lang="en-US" altLang="el-GR" sz="2800" dirty="0" smtClean="0">
                <a:solidFill>
                  <a:schemeClr val="bg1">
                    <a:lumMod val="50000"/>
                  </a:schemeClr>
                </a:solidFill>
              </a:rPr>
              <a:t>:</a:t>
            </a:r>
            <a:endParaRPr lang="el-GR" altLang="el-GR" sz="2800" dirty="0" smtClean="0">
              <a:solidFill>
                <a:schemeClr val="bg1">
                  <a:lumMod val="50000"/>
                </a:schemeClr>
              </a:solidFill>
            </a:endParaRPr>
          </a:p>
          <a:p>
            <a:pPr marL="0" indent="0" eaLnBrk="1" hangingPunct="1">
              <a:buFontTx/>
              <a:buNone/>
              <a:defRPr/>
            </a:pPr>
            <a:endParaRPr lang="el-GR" altLang="el-GR" sz="2800" dirty="0" smtClean="0">
              <a:solidFill>
                <a:schemeClr val="bg1">
                  <a:lumMod val="50000"/>
                </a:schemeClr>
              </a:solidFill>
            </a:endParaRPr>
          </a:p>
          <a:p>
            <a:pPr marL="457200" indent="-457200" eaLnBrk="1" hangingPunct="1">
              <a:buFont typeface="+mj-lt"/>
              <a:buAutoNum type="arabicPeriod"/>
              <a:defRPr/>
            </a:pPr>
            <a:r>
              <a:rPr lang="el-GR" altLang="el-GR" sz="2800" b="1" dirty="0" smtClean="0">
                <a:solidFill>
                  <a:schemeClr val="bg1">
                    <a:lumMod val="50000"/>
                  </a:schemeClr>
                </a:solidFill>
              </a:rPr>
              <a:t>Επαφής ή </a:t>
            </a:r>
            <a:r>
              <a:rPr lang="el-GR" altLang="el-GR" sz="2800" b="1" dirty="0" err="1" smtClean="0">
                <a:solidFill>
                  <a:schemeClr val="bg1">
                    <a:lumMod val="50000"/>
                  </a:schemeClr>
                </a:solidFill>
              </a:rPr>
              <a:t>στρωματογενείς</a:t>
            </a:r>
            <a:endParaRPr lang="el-GR" altLang="el-GR" sz="2800" b="1" dirty="0" smtClean="0">
              <a:solidFill>
                <a:schemeClr val="bg1">
                  <a:lumMod val="50000"/>
                </a:schemeClr>
              </a:solidFill>
            </a:endParaRPr>
          </a:p>
          <a:p>
            <a:pPr marL="457200" indent="-457200" eaLnBrk="1" hangingPunct="1">
              <a:buFont typeface="+mj-lt"/>
              <a:buAutoNum type="arabicPeriod"/>
              <a:defRPr/>
            </a:pPr>
            <a:r>
              <a:rPr lang="el-GR" altLang="el-GR" sz="2800" b="1" dirty="0">
                <a:solidFill>
                  <a:schemeClr val="bg1">
                    <a:lumMod val="50000"/>
                  </a:schemeClr>
                </a:solidFill>
              </a:rPr>
              <a:t>Υ</a:t>
            </a:r>
            <a:r>
              <a:rPr lang="el-GR" altLang="el-GR" sz="2800" b="1" dirty="0" smtClean="0">
                <a:solidFill>
                  <a:schemeClr val="bg1">
                    <a:lumMod val="50000"/>
                  </a:schemeClr>
                </a:solidFill>
              </a:rPr>
              <a:t>περπλήρωσης</a:t>
            </a:r>
          </a:p>
          <a:p>
            <a:pPr marL="457200" indent="-457200" eaLnBrk="1" hangingPunct="1">
              <a:buFont typeface="+mj-lt"/>
              <a:buAutoNum type="arabicPeriod"/>
              <a:defRPr/>
            </a:pPr>
            <a:r>
              <a:rPr lang="el-GR" altLang="el-GR" sz="2800" b="1" dirty="0">
                <a:solidFill>
                  <a:schemeClr val="bg1">
                    <a:lumMod val="50000"/>
                  </a:schemeClr>
                </a:solidFill>
              </a:rPr>
              <a:t>Τ</a:t>
            </a:r>
            <a:r>
              <a:rPr lang="el-GR" altLang="el-GR" sz="2800" b="1" dirty="0" smtClean="0">
                <a:solidFill>
                  <a:schemeClr val="bg1">
                    <a:lumMod val="50000"/>
                  </a:schemeClr>
                </a:solidFill>
              </a:rPr>
              <a:t>εκτονικές ή </a:t>
            </a:r>
            <a:r>
              <a:rPr lang="el-GR" altLang="el-GR" sz="2800" b="1" dirty="0" err="1" smtClean="0">
                <a:solidFill>
                  <a:schemeClr val="bg1">
                    <a:lumMod val="50000"/>
                  </a:schemeClr>
                </a:solidFill>
              </a:rPr>
              <a:t>ρηγματογενείς</a:t>
            </a:r>
            <a:endParaRPr lang="el-GR" altLang="el-GR" sz="2800" b="1" dirty="0" smtClean="0">
              <a:solidFill>
                <a:schemeClr val="bg1">
                  <a:lumMod val="50000"/>
                </a:schemeClr>
              </a:solidFill>
            </a:endParaRPr>
          </a:p>
          <a:p>
            <a:pPr marL="457200" indent="-457200" eaLnBrk="1" hangingPunct="1">
              <a:buFont typeface="+mj-lt"/>
              <a:buAutoNum type="arabicPeriod"/>
              <a:defRPr/>
            </a:pPr>
            <a:r>
              <a:rPr lang="el-GR" altLang="el-GR" sz="2800" b="1" dirty="0" err="1" smtClean="0">
                <a:solidFill>
                  <a:schemeClr val="bg1">
                    <a:lumMod val="50000"/>
                  </a:schemeClr>
                </a:solidFill>
              </a:rPr>
              <a:t>Καρστικές</a:t>
            </a:r>
            <a:endParaRPr lang="el-GR" altLang="el-GR" sz="2800" b="1" dirty="0" smtClean="0">
              <a:solidFill>
                <a:schemeClr val="bg1">
                  <a:lumMod val="50000"/>
                </a:schemeClr>
              </a:solidFill>
            </a:endParaRPr>
          </a:p>
          <a:p>
            <a:pPr eaLnBrk="1" hangingPunct="1">
              <a:defRPr/>
            </a:pPr>
            <a:endParaRPr lang="el-GR" altLang="el-GR" sz="2400" dirty="0" smtClean="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 1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655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 Box 3"/>
          <p:cNvSpPr txBox="1">
            <a:spLocks noChangeArrowheads="1"/>
          </p:cNvSpPr>
          <p:nvPr/>
        </p:nvSpPr>
        <p:spPr bwMode="auto">
          <a:xfrm>
            <a:off x="533400" y="547688"/>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800" dirty="0">
                <a:solidFill>
                  <a:schemeClr val="bg1">
                    <a:lumMod val="50000"/>
                  </a:schemeClr>
                </a:solidFill>
                <a:latin typeface="Verdana" panose="020B0604030504040204" pitchFamily="34" charset="0"/>
              </a:rPr>
              <a:t>Πηγές</a:t>
            </a:r>
            <a:endParaRPr lang="en-US" altLang="el-GR" sz="2800" dirty="0">
              <a:solidFill>
                <a:schemeClr val="bg1">
                  <a:lumMod val="50000"/>
                </a:schemeClr>
              </a:solidFill>
              <a:latin typeface="Verdana" panose="020B0604030504040204" pitchFamily="34" charset="0"/>
            </a:endParaRPr>
          </a:p>
        </p:txBody>
      </p:sp>
      <p:pic>
        <p:nvPicPr>
          <p:cNvPr id="140292" name="Picture 4" descr="Kresan 1e-1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5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Τίτλος 1"/>
          <p:cNvSpPr>
            <a:spLocks noGrp="1"/>
          </p:cNvSpPr>
          <p:nvPr>
            <p:ph type="title"/>
          </p:nvPr>
        </p:nvSpPr>
        <p:spPr>
          <a:xfrm>
            <a:off x="467544" y="116632"/>
            <a:ext cx="8229600" cy="720080"/>
          </a:xfrm>
        </p:spPr>
        <p:style>
          <a:lnRef idx="2">
            <a:schemeClr val="dk1"/>
          </a:lnRef>
          <a:fillRef idx="1">
            <a:schemeClr val="lt1"/>
          </a:fillRef>
          <a:effectRef idx="0">
            <a:schemeClr val="dk1"/>
          </a:effectRef>
          <a:fontRef idx="minor">
            <a:schemeClr val="dk1"/>
          </a:fontRef>
        </p:style>
        <p:txBody>
          <a:bodyPr/>
          <a:lstStyle/>
          <a:p>
            <a:r>
              <a:rPr lang="el-GR" altLang="el-GR" sz="3200" dirty="0" smtClean="0"/>
              <a:t>1. Πηγές επαφής ή </a:t>
            </a:r>
            <a:r>
              <a:rPr lang="el-GR" altLang="el-GR" sz="3200" dirty="0" err="1" smtClean="0"/>
              <a:t>στρωματογενείς</a:t>
            </a:r>
            <a:endParaRPr lang="el-GR" altLang="el-GR" sz="3200" dirty="0" smtClean="0"/>
          </a:p>
        </p:txBody>
      </p:sp>
      <p:sp>
        <p:nvSpPr>
          <p:cNvPr id="141315" name="Θέση περιεχομένου 2"/>
          <p:cNvSpPr>
            <a:spLocks noGrp="1"/>
          </p:cNvSpPr>
          <p:nvPr>
            <p:ph idx="1"/>
          </p:nvPr>
        </p:nvSpPr>
        <p:spPr>
          <a:xfrm>
            <a:off x="0" y="860744"/>
            <a:ext cx="7668344" cy="4830763"/>
          </a:xfrm>
        </p:spPr>
        <p:txBody>
          <a:bodyPr/>
          <a:lstStyle/>
          <a:p>
            <a:r>
              <a:rPr lang="el-GR" altLang="el-GR" sz="2400" dirty="0" smtClean="0">
                <a:solidFill>
                  <a:schemeClr val="bg1">
                    <a:lumMod val="50000"/>
                  </a:schemeClr>
                </a:solidFill>
              </a:rPr>
              <a:t>Σχηματίζονται όταν τα μετεωρικά νερά διερχόμενα των διαπερατών πετρωμάτων φθάνουν μέχρι του υδατοστεγούς υποβάθρου και κινούνται κατά τη διεύθυνση της κλίσης του. </a:t>
            </a:r>
          </a:p>
          <a:p>
            <a:r>
              <a:rPr lang="el-GR" altLang="el-GR" sz="2400" dirty="0" smtClean="0">
                <a:solidFill>
                  <a:schemeClr val="bg1">
                    <a:lumMod val="50000"/>
                  </a:schemeClr>
                </a:solidFill>
              </a:rPr>
              <a:t>Οι πηγές αυτές καλούνται ιδιαιτέρως </a:t>
            </a:r>
            <a:r>
              <a:rPr lang="el-GR" altLang="el-GR" sz="2400" dirty="0" err="1" smtClean="0">
                <a:solidFill>
                  <a:srgbClr val="FF0000"/>
                </a:solidFill>
              </a:rPr>
              <a:t>κοιλαδογενείς</a:t>
            </a:r>
            <a:r>
              <a:rPr lang="el-GR" altLang="el-GR" sz="2400" dirty="0" smtClean="0">
                <a:solidFill>
                  <a:srgbClr val="FF0000"/>
                </a:solidFill>
              </a:rPr>
              <a:t> </a:t>
            </a:r>
            <a:r>
              <a:rPr lang="el-GR" altLang="el-GR" sz="2400" dirty="0" smtClean="0">
                <a:solidFill>
                  <a:schemeClr val="bg1">
                    <a:lumMod val="50000"/>
                  </a:schemeClr>
                </a:solidFill>
              </a:rPr>
              <a:t>όταν  η επαφή </a:t>
            </a:r>
            <a:r>
              <a:rPr lang="el-GR" altLang="el-GR" sz="2400" dirty="0" err="1" smtClean="0">
                <a:solidFill>
                  <a:schemeClr val="bg1">
                    <a:lumMod val="50000"/>
                  </a:schemeClr>
                </a:solidFill>
              </a:rPr>
              <a:t>υδροπερατού</a:t>
            </a:r>
            <a:r>
              <a:rPr lang="el-GR" altLang="el-GR" sz="2400" dirty="0" smtClean="0">
                <a:solidFill>
                  <a:schemeClr val="bg1">
                    <a:lumMod val="50000"/>
                  </a:schemeClr>
                </a:solidFill>
              </a:rPr>
              <a:t>-υδατοστεγούς βρίσκεται υψηλότερα από τον πυθμένα μιας κοιλάδας, οπότε στην επαφή των στρωμάτων αυτών δημιουργείται πηγή επαφής.</a:t>
            </a:r>
          </a:p>
          <a:p>
            <a:r>
              <a:rPr lang="el-GR" altLang="el-GR" sz="2400" dirty="0" smtClean="0">
                <a:solidFill>
                  <a:schemeClr val="bg1">
                    <a:lumMod val="50000"/>
                  </a:schemeClr>
                </a:solidFill>
              </a:rPr>
              <a:t> Όταν υπάρχουν </a:t>
            </a:r>
            <a:r>
              <a:rPr lang="el-GR" altLang="el-GR" sz="2400" dirty="0" err="1" smtClean="0">
                <a:solidFill>
                  <a:srgbClr val="FF0000"/>
                </a:solidFill>
              </a:rPr>
              <a:t>κορήματα</a:t>
            </a:r>
            <a:r>
              <a:rPr lang="el-GR" altLang="el-GR" sz="2400" dirty="0" smtClean="0">
                <a:solidFill>
                  <a:srgbClr val="FF0000"/>
                </a:solidFill>
              </a:rPr>
              <a:t> κλιτύων </a:t>
            </a:r>
            <a:r>
              <a:rPr lang="el-GR" altLang="el-GR" sz="2400" dirty="0" smtClean="0">
                <a:solidFill>
                  <a:schemeClr val="bg1">
                    <a:lumMod val="50000"/>
                  </a:schemeClr>
                </a:solidFill>
              </a:rPr>
              <a:t>το μετεωρικό νερό διερχόμενο των </a:t>
            </a:r>
            <a:r>
              <a:rPr lang="el-GR" altLang="el-GR" sz="2400" dirty="0" err="1" smtClean="0">
                <a:solidFill>
                  <a:schemeClr val="bg1">
                    <a:lumMod val="50000"/>
                  </a:schemeClr>
                </a:solidFill>
              </a:rPr>
              <a:t>κορημάτων</a:t>
            </a:r>
            <a:r>
              <a:rPr lang="el-GR" altLang="el-GR" sz="2400" dirty="0" smtClean="0">
                <a:solidFill>
                  <a:schemeClr val="bg1">
                    <a:lumMod val="50000"/>
                  </a:schemeClr>
                </a:solidFill>
              </a:rPr>
              <a:t> σχηματίζει στη βάση τους πηγή επαφής. </a:t>
            </a:r>
          </a:p>
          <a:p>
            <a:r>
              <a:rPr lang="el-GR" altLang="el-GR" sz="2400" dirty="0" smtClean="0">
                <a:solidFill>
                  <a:schemeClr val="bg1">
                    <a:lumMod val="50000"/>
                  </a:schemeClr>
                </a:solidFill>
              </a:rPr>
              <a:t>Με όμοιο τρόπο σχηματίζεται πηγή επαφής στη </a:t>
            </a:r>
            <a:r>
              <a:rPr lang="el-GR" altLang="el-GR" sz="2400" dirty="0" smtClean="0">
                <a:solidFill>
                  <a:srgbClr val="FF0000"/>
                </a:solidFill>
              </a:rPr>
              <a:t>βάση της ζώνης αποσάθρωσης</a:t>
            </a:r>
            <a:r>
              <a:rPr lang="el-GR" altLang="el-GR" sz="2400" dirty="0" smtClean="0"/>
              <a:t> </a:t>
            </a:r>
            <a:r>
              <a:rPr lang="el-GR" altLang="el-GR" sz="2400" dirty="0" smtClean="0">
                <a:solidFill>
                  <a:schemeClr val="bg1">
                    <a:lumMod val="50000"/>
                  </a:schemeClr>
                </a:solidFill>
              </a:rPr>
              <a:t>υδατοστεγούς πετρώματος</a:t>
            </a:r>
            <a:r>
              <a:rPr lang="el-GR" altLang="el-GR" sz="2400" dirty="0" smtClean="0"/>
              <a:t>. </a:t>
            </a:r>
          </a:p>
          <a:p>
            <a:endParaRPr lang="el-GR" altLang="el-GR" sz="1800" dirty="0" smtClean="0"/>
          </a:p>
        </p:txBody>
      </p:sp>
      <p:pic>
        <p:nvPicPr>
          <p:cNvPr id="141316" name="Picture 2" descr="http://new.ims.forth.gr/water/sites/new.ims.forth.gr.water/files/water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263512"/>
            <a:ext cx="208049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5496" y="116632"/>
            <a:ext cx="8856984" cy="1224111"/>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i="1" dirty="0" smtClean="0"/>
              <a:t>	</a:t>
            </a:r>
            <a:r>
              <a:rPr lang="el-GR" altLang="el-GR" sz="3200" i="1" dirty="0" smtClean="0"/>
              <a:t>Πηγές που προκύπτουν από ένα </a:t>
            </a:r>
            <a:r>
              <a:rPr lang="el-GR" altLang="el-GR" sz="3200" i="1" dirty="0" err="1" smtClean="0"/>
              <a:t>επικρεμάμενο</a:t>
            </a:r>
            <a:r>
              <a:rPr lang="el-GR" altLang="el-GR" sz="3200" i="1" dirty="0" smtClean="0"/>
              <a:t> υπόγειο υδροφόρο ορίζοντα</a:t>
            </a:r>
            <a:endParaRPr lang="en-US" altLang="el-GR" sz="3200" i="1" dirty="0" smtClean="0"/>
          </a:p>
        </p:txBody>
      </p:sp>
      <p:pic>
        <p:nvPicPr>
          <p:cNvPr id="142339" name="Picture 3" descr="water we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769203" cy="508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61937" y="116632"/>
            <a:ext cx="8424863" cy="63341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Υπόγειο νερό</a:t>
            </a:r>
          </a:p>
        </p:txBody>
      </p:sp>
      <p:sp>
        <p:nvSpPr>
          <p:cNvPr id="7171" name="Rectangle 3"/>
          <p:cNvSpPr>
            <a:spLocks noGrp="1" noChangeArrowheads="1"/>
          </p:cNvSpPr>
          <p:nvPr>
            <p:ph type="body" idx="1"/>
          </p:nvPr>
        </p:nvSpPr>
        <p:spPr>
          <a:xfrm>
            <a:off x="250825" y="908050"/>
            <a:ext cx="8435975" cy="5689600"/>
          </a:xfrm>
        </p:spPr>
        <p:txBody>
          <a:bodyPr/>
          <a:lstStyle/>
          <a:p>
            <a:pPr eaLnBrk="1" hangingPunct="1">
              <a:defRPr/>
            </a:pPr>
            <a:r>
              <a:rPr lang="el-GR" altLang="el-GR" dirty="0" smtClean="0"/>
              <a:t> </a:t>
            </a:r>
            <a:r>
              <a:rPr lang="el-GR" altLang="el-GR" dirty="0" smtClean="0">
                <a:solidFill>
                  <a:srgbClr val="FF0000"/>
                </a:solidFill>
              </a:rPr>
              <a:t>Τα υπόγεια νερά</a:t>
            </a:r>
            <a:r>
              <a:rPr lang="el-GR" altLang="el-GR" dirty="0" smtClean="0"/>
              <a:t> </a:t>
            </a:r>
            <a:r>
              <a:rPr lang="el-GR" altLang="el-GR" dirty="0" smtClean="0">
                <a:solidFill>
                  <a:schemeClr val="bg1">
                    <a:lumMod val="50000"/>
                  </a:schemeClr>
                </a:solidFill>
              </a:rPr>
              <a:t>είναι </a:t>
            </a:r>
            <a:r>
              <a:rPr lang="el-GR" altLang="el-GR" dirty="0" err="1" smtClean="0">
                <a:solidFill>
                  <a:schemeClr val="bg1">
                    <a:lumMod val="50000"/>
                  </a:schemeClr>
                </a:solidFill>
              </a:rPr>
              <a:t>πολυγενετικά</a:t>
            </a:r>
            <a:r>
              <a:rPr lang="el-GR" altLang="el-GR" dirty="0" smtClean="0">
                <a:solidFill>
                  <a:schemeClr val="bg1">
                    <a:lumMod val="50000"/>
                  </a:schemeClr>
                </a:solidFill>
              </a:rPr>
              <a:t> και διαιρούνται στους ακόλουθους τύπους</a:t>
            </a:r>
            <a:r>
              <a:rPr lang="en-US" altLang="el-GR" dirty="0" smtClean="0">
                <a:solidFill>
                  <a:schemeClr val="bg1">
                    <a:lumMod val="50000"/>
                  </a:schemeClr>
                </a:solidFill>
              </a:rPr>
              <a:t>:</a:t>
            </a:r>
            <a:endParaRPr lang="en-GB" altLang="el-GR" dirty="0" smtClean="0">
              <a:solidFill>
                <a:schemeClr val="bg1">
                  <a:lumMod val="50000"/>
                </a:schemeClr>
              </a:solidFill>
            </a:endParaRPr>
          </a:p>
          <a:p>
            <a:pPr marL="0" indent="0" eaLnBrk="1" hangingPunct="1">
              <a:buFontTx/>
              <a:buNone/>
              <a:defRPr/>
            </a:pPr>
            <a:r>
              <a:rPr lang="el-GR" altLang="el-GR" b="1" dirty="0" smtClean="0">
                <a:solidFill>
                  <a:schemeClr val="bg1">
                    <a:lumMod val="50000"/>
                  </a:schemeClr>
                </a:solidFill>
              </a:rPr>
              <a:t>1</a:t>
            </a:r>
            <a:r>
              <a:rPr lang="el-GR" altLang="el-GR" dirty="0" smtClean="0">
                <a:solidFill>
                  <a:schemeClr val="bg1">
                    <a:lumMod val="50000"/>
                  </a:schemeClr>
                </a:solidFill>
              </a:rPr>
              <a:t>. </a:t>
            </a:r>
            <a:r>
              <a:rPr lang="el-GR" altLang="el-GR" b="1" dirty="0" err="1">
                <a:solidFill>
                  <a:schemeClr val="bg1">
                    <a:lumMod val="50000"/>
                  </a:schemeClr>
                </a:solidFill>
              </a:rPr>
              <a:t>Κ</a:t>
            </a:r>
            <a:r>
              <a:rPr lang="el-GR" altLang="el-GR" b="1" dirty="0" err="1" smtClean="0">
                <a:solidFill>
                  <a:schemeClr val="bg1">
                    <a:lumMod val="50000"/>
                  </a:schemeClr>
                </a:solidFill>
              </a:rPr>
              <a:t>ατεισδύοντα</a:t>
            </a:r>
            <a:endParaRPr lang="en-US" altLang="el-GR" b="1" dirty="0" smtClean="0">
              <a:solidFill>
                <a:schemeClr val="bg1">
                  <a:lumMod val="50000"/>
                </a:schemeClr>
              </a:solidFill>
            </a:endParaRPr>
          </a:p>
          <a:p>
            <a:pPr marL="0" indent="0" eaLnBrk="1" hangingPunct="1">
              <a:buFontTx/>
              <a:buNone/>
              <a:defRPr/>
            </a:pPr>
            <a:r>
              <a:rPr lang="en-US" altLang="el-GR" b="1" dirty="0" smtClean="0">
                <a:solidFill>
                  <a:schemeClr val="bg1">
                    <a:lumMod val="50000"/>
                  </a:schemeClr>
                </a:solidFill>
              </a:rPr>
              <a:t>2. </a:t>
            </a:r>
            <a:r>
              <a:rPr lang="el-GR" altLang="el-GR" b="1" dirty="0" smtClean="0">
                <a:solidFill>
                  <a:schemeClr val="bg1">
                    <a:lumMod val="50000"/>
                  </a:schemeClr>
                </a:solidFill>
              </a:rPr>
              <a:t>Συμπυκνωμένα</a:t>
            </a:r>
            <a:endParaRPr lang="el-GR" altLang="el-GR" b="1" dirty="0">
              <a:solidFill>
                <a:schemeClr val="bg1">
                  <a:lumMod val="50000"/>
                </a:schemeClr>
              </a:solidFill>
            </a:endParaRPr>
          </a:p>
          <a:p>
            <a:pPr marL="0" indent="0" eaLnBrk="1" hangingPunct="1">
              <a:buFontTx/>
              <a:buNone/>
              <a:defRPr/>
            </a:pPr>
            <a:r>
              <a:rPr lang="en-US" altLang="el-GR" b="1" dirty="0" smtClean="0">
                <a:solidFill>
                  <a:schemeClr val="bg1">
                    <a:lumMod val="50000"/>
                  </a:schemeClr>
                </a:solidFill>
              </a:rPr>
              <a:t>3. </a:t>
            </a:r>
            <a:r>
              <a:rPr lang="el-GR" altLang="el-GR" b="1" dirty="0">
                <a:solidFill>
                  <a:schemeClr val="bg1">
                    <a:lumMod val="50000"/>
                  </a:schemeClr>
                </a:solidFill>
              </a:rPr>
              <a:t>Σ</a:t>
            </a:r>
            <a:r>
              <a:rPr lang="el-GR" altLang="el-GR" b="1" dirty="0" smtClean="0">
                <a:solidFill>
                  <a:schemeClr val="bg1">
                    <a:lumMod val="50000"/>
                  </a:schemeClr>
                </a:solidFill>
              </a:rPr>
              <a:t>ύμφυτα ή απολιθωμένα</a:t>
            </a:r>
            <a:endParaRPr lang="el-GR" altLang="el-GR" b="1" dirty="0">
              <a:solidFill>
                <a:schemeClr val="bg1">
                  <a:lumMod val="50000"/>
                </a:schemeClr>
              </a:solidFill>
            </a:endParaRPr>
          </a:p>
          <a:p>
            <a:pPr marL="0" indent="0" eaLnBrk="1" hangingPunct="1">
              <a:buFontTx/>
              <a:buNone/>
              <a:defRPr/>
            </a:pPr>
            <a:r>
              <a:rPr lang="el-GR" altLang="el-GR" b="1" dirty="0" smtClean="0">
                <a:solidFill>
                  <a:schemeClr val="bg1">
                    <a:lumMod val="50000"/>
                  </a:schemeClr>
                </a:solidFill>
              </a:rPr>
              <a:t>4.</a:t>
            </a:r>
            <a:r>
              <a:rPr lang="en-US" altLang="el-GR" b="1" dirty="0" smtClean="0">
                <a:solidFill>
                  <a:schemeClr val="bg1">
                    <a:lumMod val="50000"/>
                  </a:schemeClr>
                </a:solidFill>
              </a:rPr>
              <a:t> </a:t>
            </a:r>
            <a:r>
              <a:rPr lang="el-GR" altLang="el-GR" b="1" dirty="0" smtClean="0">
                <a:solidFill>
                  <a:schemeClr val="bg1">
                    <a:lumMod val="50000"/>
                  </a:schemeClr>
                </a:solidFill>
              </a:rPr>
              <a:t>Νεαρά </a:t>
            </a:r>
          </a:p>
          <a:p>
            <a:pPr marL="0" indent="0" eaLnBrk="1" hangingPunct="1">
              <a:buFontTx/>
              <a:buNone/>
              <a:defRPr/>
            </a:pPr>
            <a:r>
              <a:rPr lang="el-GR" altLang="el-GR" b="1" dirty="0" smtClean="0">
                <a:solidFill>
                  <a:schemeClr val="bg1">
                    <a:lumMod val="50000"/>
                  </a:schemeClr>
                </a:solidFill>
              </a:rPr>
              <a:t>5. Αναμειγμένα</a:t>
            </a:r>
            <a:endParaRPr lang="en-US" altLang="el-GR" b="1" dirty="0" smtClean="0">
              <a:solidFill>
                <a:schemeClr val="bg1">
                  <a:lumMod val="50000"/>
                </a:schemeClr>
              </a:solidFill>
            </a:endParaRPr>
          </a:p>
          <a:p>
            <a:pPr eaLnBrk="1" hangingPunct="1">
              <a:buFontTx/>
              <a:buNone/>
              <a:defRPr/>
            </a:pPr>
            <a:r>
              <a:rPr lang="el-GR" altLang="el-GR" b="1" dirty="0" smtClean="0"/>
              <a:t>      </a:t>
            </a:r>
            <a:r>
              <a:rPr lang="en-US" altLang="el-GR" b="1" dirty="0" smtClean="0"/>
              <a:t>       </a:t>
            </a:r>
            <a:endParaRPr lang="el-GR" altLang="el-GR" b="1" dirty="0" smtClean="0"/>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Τίτλος 1"/>
          <p:cNvSpPr>
            <a:spLocks noGrp="1"/>
          </p:cNvSpPr>
          <p:nvPr>
            <p:ph type="title"/>
          </p:nvPr>
        </p:nvSpPr>
        <p:spPr>
          <a:xfrm>
            <a:off x="467544" y="116632"/>
            <a:ext cx="8229600" cy="706090"/>
          </a:xfrm>
        </p:spPr>
        <p:style>
          <a:lnRef idx="2">
            <a:schemeClr val="dk1"/>
          </a:lnRef>
          <a:fillRef idx="1">
            <a:schemeClr val="lt1"/>
          </a:fillRef>
          <a:effectRef idx="0">
            <a:schemeClr val="dk1"/>
          </a:effectRef>
          <a:fontRef idx="minor">
            <a:schemeClr val="dk1"/>
          </a:fontRef>
        </p:style>
        <p:txBody>
          <a:bodyPr/>
          <a:lstStyle/>
          <a:p>
            <a:r>
              <a:rPr lang="el-GR" altLang="el-GR" dirty="0" smtClean="0"/>
              <a:t>2. Πηγές υπερπλήρωσης </a:t>
            </a:r>
          </a:p>
        </p:txBody>
      </p:sp>
      <p:sp>
        <p:nvSpPr>
          <p:cNvPr id="143363" name="Θέση περιεχομένου 2"/>
          <p:cNvSpPr>
            <a:spLocks noGrp="1"/>
          </p:cNvSpPr>
          <p:nvPr>
            <p:ph idx="1"/>
          </p:nvPr>
        </p:nvSpPr>
        <p:spPr>
          <a:xfrm>
            <a:off x="107504" y="980728"/>
            <a:ext cx="8928992" cy="2925688"/>
          </a:xfrm>
        </p:spPr>
        <p:txBody>
          <a:bodyPr/>
          <a:lstStyle/>
          <a:p>
            <a:r>
              <a:rPr lang="el-GR" altLang="el-GR" sz="2400" dirty="0" smtClean="0">
                <a:solidFill>
                  <a:schemeClr val="bg1">
                    <a:lumMod val="50000"/>
                  </a:schemeClr>
                </a:solidFill>
              </a:rPr>
              <a:t>Στις πηγές αυτές, η επιφάνεια του </a:t>
            </a:r>
            <a:r>
              <a:rPr lang="el-GR" altLang="el-GR" sz="2400" dirty="0" err="1" smtClean="0">
                <a:solidFill>
                  <a:schemeClr val="bg1">
                    <a:lumMod val="50000"/>
                  </a:schemeClr>
                </a:solidFill>
              </a:rPr>
              <a:t>αδιαπεράτου</a:t>
            </a:r>
            <a:r>
              <a:rPr lang="el-GR" altLang="el-GR" sz="2400" dirty="0" smtClean="0">
                <a:solidFill>
                  <a:schemeClr val="bg1">
                    <a:lumMod val="50000"/>
                  </a:schemeClr>
                </a:solidFill>
              </a:rPr>
              <a:t> πετρώματος επί της οποίας επικάθεται το διαπερατό πέτρωμα, είναι πτυχωμένη και σχηματίζει έτσι, ένα είδος υπόγειας λεκάνης. </a:t>
            </a:r>
          </a:p>
          <a:p>
            <a:r>
              <a:rPr lang="el-GR" altLang="el-GR" sz="2400" dirty="0" smtClean="0">
                <a:solidFill>
                  <a:schemeClr val="bg1">
                    <a:lumMod val="50000"/>
                  </a:schemeClr>
                </a:solidFill>
              </a:rPr>
              <a:t>Όταν το νερό γεμίσει τη λεκάνη, τότε εξέρχεται το νερό στη θέση επαφής και σχηματίζει πηγή. </a:t>
            </a:r>
          </a:p>
          <a:p>
            <a:r>
              <a:rPr lang="el-GR" altLang="el-GR" sz="2400" dirty="0" smtClean="0">
                <a:solidFill>
                  <a:schemeClr val="bg1">
                    <a:lumMod val="50000"/>
                  </a:schemeClr>
                </a:solidFill>
              </a:rPr>
              <a:t>Οι πηγές υπερπλήρωσης είναι περιοδικές λόγω πτώσης της επιφάνειας του υδροφόρου ορίζοντα κατά την ξηρή εποχή.</a:t>
            </a:r>
          </a:p>
          <a:p>
            <a:endParaRPr lang="el-GR" altLang="el-GR" sz="2400" dirty="0" smtClean="0"/>
          </a:p>
        </p:txBody>
      </p:sp>
      <p:pic>
        <p:nvPicPr>
          <p:cNvPr id="143364" name="Picture 2" descr="http://new.ims.forth.gr/water/sites/new.ims.forth.gr.water/files/watercyc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521724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Τίτλος 1"/>
          <p:cNvSpPr>
            <a:spLocks noGrp="1"/>
          </p:cNvSpPr>
          <p:nvPr>
            <p:ph type="title"/>
          </p:nvPr>
        </p:nvSpPr>
        <p:spPr>
          <a:xfrm>
            <a:off x="457200" y="116632"/>
            <a:ext cx="8229600" cy="868362"/>
          </a:xfrm>
        </p:spPr>
        <p:style>
          <a:lnRef idx="2">
            <a:schemeClr val="dk1"/>
          </a:lnRef>
          <a:fillRef idx="1">
            <a:schemeClr val="lt1"/>
          </a:fillRef>
          <a:effectRef idx="0">
            <a:schemeClr val="dk1"/>
          </a:effectRef>
          <a:fontRef idx="minor">
            <a:schemeClr val="dk1"/>
          </a:fontRef>
        </p:style>
        <p:txBody>
          <a:bodyPr/>
          <a:lstStyle/>
          <a:p>
            <a:r>
              <a:rPr lang="el-GR" altLang="el-GR" sz="3200" dirty="0" smtClean="0"/>
              <a:t>3. Πηγές τεκτονικές ή </a:t>
            </a:r>
            <a:r>
              <a:rPr lang="el-GR" altLang="el-GR" sz="3200" dirty="0" err="1" smtClean="0"/>
              <a:t>ρηγματογενείς</a:t>
            </a:r>
            <a:endParaRPr lang="el-GR" altLang="el-GR" sz="3200" dirty="0" smtClean="0"/>
          </a:p>
        </p:txBody>
      </p:sp>
      <p:sp>
        <p:nvSpPr>
          <p:cNvPr id="144387" name="Θέση περιεχομένου 2"/>
          <p:cNvSpPr>
            <a:spLocks noGrp="1"/>
          </p:cNvSpPr>
          <p:nvPr>
            <p:ph idx="1"/>
          </p:nvPr>
        </p:nvSpPr>
        <p:spPr>
          <a:xfrm>
            <a:off x="71500" y="1052737"/>
            <a:ext cx="9001000" cy="3312368"/>
          </a:xfrm>
        </p:spPr>
        <p:txBody>
          <a:bodyPr/>
          <a:lstStyle/>
          <a:p>
            <a:r>
              <a:rPr lang="el-GR" altLang="el-GR" sz="2800" dirty="0" smtClean="0">
                <a:solidFill>
                  <a:schemeClr val="bg1">
                    <a:lumMod val="50000"/>
                  </a:schemeClr>
                </a:solidFill>
              </a:rPr>
              <a:t>Ο σχηματισμός αυτών των πηγών οφείλεται στην παρουσία ρηγμάτων. </a:t>
            </a:r>
          </a:p>
          <a:p>
            <a:r>
              <a:rPr lang="el-GR" altLang="el-GR" sz="2800" dirty="0" smtClean="0">
                <a:solidFill>
                  <a:schemeClr val="bg1">
                    <a:lumMod val="50000"/>
                  </a:schemeClr>
                </a:solidFill>
              </a:rPr>
              <a:t>Το νερό το ευρισκόμενο στο βάθος  και υπό πίεση συναντώντας ένα ρήγμα, θα κινηθεί κατά μήκος της επιφάνειας του προς τα πάνω, φθάνοντας έτσι, στην επιφάνεια. </a:t>
            </a:r>
          </a:p>
          <a:p>
            <a:r>
              <a:rPr lang="el-GR" altLang="el-GR" sz="2800" dirty="0" smtClean="0">
                <a:solidFill>
                  <a:schemeClr val="bg1">
                    <a:lumMod val="50000"/>
                  </a:schemeClr>
                </a:solidFill>
              </a:rPr>
              <a:t>Οι τεκτονικές πηγές είναι ανιούσες ή </a:t>
            </a:r>
            <a:r>
              <a:rPr lang="el-GR" altLang="el-GR" sz="2800" dirty="0" err="1" smtClean="0">
                <a:solidFill>
                  <a:schemeClr val="bg1">
                    <a:lumMod val="50000"/>
                  </a:schemeClr>
                </a:solidFill>
              </a:rPr>
              <a:t>κατιούσες</a:t>
            </a:r>
            <a:r>
              <a:rPr lang="el-GR" altLang="el-GR" sz="2800" dirty="0" smtClean="0">
                <a:solidFill>
                  <a:schemeClr val="bg1">
                    <a:lumMod val="50000"/>
                  </a:schemeClr>
                </a:solidFill>
              </a:rPr>
              <a:t>.</a:t>
            </a:r>
          </a:p>
          <a:p>
            <a:endParaRPr lang="el-GR" altLang="el-GR" sz="2800" dirty="0" smtClean="0"/>
          </a:p>
        </p:txBody>
      </p:sp>
      <p:pic>
        <p:nvPicPr>
          <p:cNvPr id="144388"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l="34502" t="69917"/>
          <a:stretch>
            <a:fillRect/>
          </a:stretch>
        </p:blipFill>
        <p:spPr bwMode="auto">
          <a:xfrm>
            <a:off x="3059832" y="4365105"/>
            <a:ext cx="3031165" cy="240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69" t="2756" r="1871" b="8089"/>
          <a:stretch/>
        </p:blipFill>
        <p:spPr bwMode="auto">
          <a:xfrm>
            <a:off x="96775" y="908720"/>
            <a:ext cx="8888003"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1" name="Text Box 5"/>
          <p:cNvSpPr txBox="1">
            <a:spLocks noChangeArrowheads="1"/>
          </p:cNvSpPr>
          <p:nvPr/>
        </p:nvSpPr>
        <p:spPr bwMode="auto">
          <a:xfrm>
            <a:off x="755576" y="115888"/>
            <a:ext cx="7320037" cy="57943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l-GR" altLang="el-GR" dirty="0">
                <a:solidFill>
                  <a:schemeClr val="bg1">
                    <a:lumMod val="50000"/>
                  </a:schemeClr>
                </a:solidFill>
              </a:rPr>
              <a:t>             </a:t>
            </a:r>
            <a:r>
              <a:rPr lang="el-GR" altLang="el-GR" dirty="0" err="1">
                <a:solidFill>
                  <a:schemeClr val="bg1">
                    <a:lumMod val="50000"/>
                  </a:schemeClr>
                </a:solidFill>
              </a:rPr>
              <a:t>Αρτεσιανή</a:t>
            </a:r>
            <a:r>
              <a:rPr lang="el-GR" altLang="el-GR" dirty="0">
                <a:solidFill>
                  <a:schemeClr val="bg1">
                    <a:lumMod val="50000"/>
                  </a:schemeClr>
                </a:solidFill>
              </a:rPr>
              <a:t> τεκτονική πηγή</a:t>
            </a:r>
          </a:p>
        </p:txBody>
      </p:sp>
      <p:sp>
        <p:nvSpPr>
          <p:cNvPr id="145412" name="Line 6"/>
          <p:cNvSpPr>
            <a:spLocks noChangeShapeType="1"/>
          </p:cNvSpPr>
          <p:nvPr/>
        </p:nvSpPr>
        <p:spPr bwMode="auto">
          <a:xfrm flipV="1">
            <a:off x="5219700" y="1412875"/>
            <a:ext cx="1512888" cy="792163"/>
          </a:xfrm>
          <a:prstGeom prst="line">
            <a:avLst/>
          </a:prstGeom>
          <a:noFill/>
          <a:ln w="9525">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5413" name="Text Box 7"/>
          <p:cNvSpPr txBox="1">
            <a:spLocks noChangeArrowheads="1"/>
          </p:cNvSpPr>
          <p:nvPr/>
        </p:nvSpPr>
        <p:spPr bwMode="auto">
          <a:xfrm>
            <a:off x="6711950" y="1042988"/>
            <a:ext cx="13636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a:t>πηγές</a:t>
            </a:r>
          </a:p>
        </p:txBody>
      </p:sp>
      <p:sp>
        <p:nvSpPr>
          <p:cNvPr id="145414" name="Line 8"/>
          <p:cNvSpPr>
            <a:spLocks noChangeShapeType="1"/>
          </p:cNvSpPr>
          <p:nvPr/>
        </p:nvSpPr>
        <p:spPr bwMode="auto">
          <a:xfrm flipV="1">
            <a:off x="3635375" y="2349500"/>
            <a:ext cx="3241675" cy="2808288"/>
          </a:xfrm>
          <a:prstGeom prst="line">
            <a:avLst/>
          </a:prstGeom>
          <a:noFill/>
          <a:ln w="9525">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5415" name="Text Box 9"/>
          <p:cNvSpPr txBox="1">
            <a:spLocks noChangeArrowheads="1"/>
          </p:cNvSpPr>
          <p:nvPr/>
        </p:nvSpPr>
        <p:spPr bwMode="auto">
          <a:xfrm>
            <a:off x="6856413" y="1979613"/>
            <a:ext cx="1406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a:t>ρήγμα</a:t>
            </a:r>
          </a:p>
        </p:txBody>
      </p:sp>
      <p:sp>
        <p:nvSpPr>
          <p:cNvPr id="145416" name="Line 10"/>
          <p:cNvSpPr>
            <a:spLocks noChangeShapeType="1"/>
          </p:cNvSpPr>
          <p:nvPr/>
        </p:nvSpPr>
        <p:spPr bwMode="auto">
          <a:xfrm flipV="1">
            <a:off x="2700338" y="1773238"/>
            <a:ext cx="792162" cy="23034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5417" name="Text Box 11"/>
          <p:cNvSpPr txBox="1">
            <a:spLocks noChangeArrowheads="1"/>
          </p:cNvSpPr>
          <p:nvPr/>
        </p:nvSpPr>
        <p:spPr bwMode="auto">
          <a:xfrm>
            <a:off x="3132138" y="1052513"/>
            <a:ext cx="3678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000"/>
              <a:t>Αρτεσιανός υδροφόρος</a:t>
            </a:r>
          </a:p>
          <a:p>
            <a:pPr eaLnBrk="1" hangingPunct="1">
              <a:spcBef>
                <a:spcPct val="0"/>
              </a:spcBef>
              <a:buClrTx/>
              <a:buFontTx/>
              <a:buNone/>
            </a:pPr>
            <a:r>
              <a:rPr lang="el-GR" altLang="el-GR" sz="2000"/>
              <a:t>ορίζοντας</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Τίτλος 1"/>
          <p:cNvSpPr>
            <a:spLocks noGrp="1"/>
          </p:cNvSpPr>
          <p:nvPr>
            <p:ph type="title"/>
          </p:nvPr>
        </p:nvSpPr>
        <p:spPr>
          <a:xfrm>
            <a:off x="395536" y="116632"/>
            <a:ext cx="8229600" cy="706090"/>
          </a:xfrm>
        </p:spPr>
        <p:style>
          <a:lnRef idx="2">
            <a:schemeClr val="dk1"/>
          </a:lnRef>
          <a:fillRef idx="1">
            <a:schemeClr val="lt1"/>
          </a:fillRef>
          <a:effectRef idx="0">
            <a:schemeClr val="dk1"/>
          </a:effectRef>
          <a:fontRef idx="minor">
            <a:schemeClr val="dk1"/>
          </a:fontRef>
        </p:style>
        <p:txBody>
          <a:bodyPr/>
          <a:lstStyle/>
          <a:p>
            <a:r>
              <a:rPr lang="el-GR" altLang="el-GR" dirty="0" smtClean="0"/>
              <a:t>4. Πηγές Καρστικές</a:t>
            </a:r>
          </a:p>
        </p:txBody>
      </p:sp>
      <p:sp>
        <p:nvSpPr>
          <p:cNvPr id="146435" name="Θέση περιεχομένου 2"/>
          <p:cNvSpPr>
            <a:spLocks noGrp="1"/>
          </p:cNvSpPr>
          <p:nvPr>
            <p:ph idx="1"/>
          </p:nvPr>
        </p:nvSpPr>
        <p:spPr>
          <a:xfrm>
            <a:off x="0" y="908720"/>
            <a:ext cx="6732240" cy="5949280"/>
          </a:xfrm>
        </p:spPr>
        <p:txBody>
          <a:bodyPr/>
          <a:lstStyle/>
          <a:p>
            <a:r>
              <a:rPr lang="el-GR" altLang="el-GR" sz="2800" dirty="0" smtClean="0">
                <a:solidFill>
                  <a:schemeClr val="bg1">
                    <a:lumMod val="50000"/>
                  </a:schemeClr>
                </a:solidFill>
              </a:rPr>
              <a:t>Σχηματίζονται σε περιοχές με </a:t>
            </a:r>
            <a:r>
              <a:rPr lang="el-GR" altLang="el-GR" sz="2800" dirty="0" err="1" smtClean="0">
                <a:solidFill>
                  <a:schemeClr val="bg1">
                    <a:lumMod val="50000"/>
                  </a:schemeClr>
                </a:solidFill>
              </a:rPr>
              <a:t>καρστικοποιημένους</a:t>
            </a:r>
            <a:r>
              <a:rPr lang="el-GR" altLang="el-GR" sz="2800" dirty="0" smtClean="0">
                <a:solidFill>
                  <a:schemeClr val="bg1">
                    <a:lumMod val="50000"/>
                  </a:schemeClr>
                </a:solidFill>
              </a:rPr>
              <a:t> ασβεστόλιθους. </a:t>
            </a:r>
          </a:p>
          <a:p>
            <a:r>
              <a:rPr lang="el-GR" altLang="el-GR" sz="2800" dirty="0" smtClean="0">
                <a:solidFill>
                  <a:schemeClr val="bg1">
                    <a:lumMod val="50000"/>
                  </a:schemeClr>
                </a:solidFill>
              </a:rPr>
              <a:t>Τα νερά κινούνται διαμέσου δικτύου      υπόγειων αγωγών σπηλαίων κλπ.                εντός των ασβεστολιθικών πετρωμάτων. </a:t>
            </a:r>
          </a:p>
          <a:p>
            <a:r>
              <a:rPr lang="el-GR" altLang="el-GR" sz="2800" dirty="0" smtClean="0">
                <a:solidFill>
                  <a:schemeClr val="bg1">
                    <a:lumMod val="50000"/>
                  </a:schemeClr>
                </a:solidFill>
              </a:rPr>
              <a:t>Όταν οι αναβλύσεις νερών είναι μεγάλες, οι πηγές ονομάζονται </a:t>
            </a:r>
            <a:r>
              <a:rPr lang="el-GR" altLang="el-GR" sz="2800" dirty="0" smtClean="0">
                <a:solidFill>
                  <a:srgbClr val="FF0000"/>
                </a:solidFill>
              </a:rPr>
              <a:t>κεφαλάρια</a:t>
            </a:r>
            <a:r>
              <a:rPr lang="el-GR" altLang="el-GR" sz="2800" dirty="0" smtClean="0">
                <a:solidFill>
                  <a:srgbClr val="FF33CC"/>
                </a:solidFill>
              </a:rPr>
              <a:t>.</a:t>
            </a:r>
            <a:r>
              <a:rPr lang="el-GR" altLang="el-GR" sz="2800" dirty="0" smtClean="0"/>
              <a:t>  </a:t>
            </a:r>
          </a:p>
          <a:p>
            <a:r>
              <a:rPr lang="el-GR" altLang="el-GR" sz="2800" dirty="0" smtClean="0">
                <a:solidFill>
                  <a:schemeClr val="bg1">
                    <a:lumMod val="50000"/>
                  </a:schemeClr>
                </a:solidFill>
              </a:rPr>
              <a:t>Οι Καρστικές πηγές μπορεί να είναι ανερχόμενες ή κατερχόμενες. Ανερχόμενες Καρστικές πηγές με μεγάλη πίεση καλούνται </a:t>
            </a:r>
            <a:r>
              <a:rPr lang="el-GR" altLang="el-GR" sz="2800" dirty="0" err="1" smtClean="0">
                <a:solidFill>
                  <a:srgbClr val="FF0000"/>
                </a:solidFill>
              </a:rPr>
              <a:t>βωκλιζιανές</a:t>
            </a:r>
            <a:r>
              <a:rPr lang="el-GR" altLang="el-GR" sz="2800" dirty="0" smtClean="0"/>
              <a:t>. </a:t>
            </a:r>
          </a:p>
          <a:p>
            <a:endParaRPr lang="el-GR" altLang="el-GR" sz="2800" dirty="0" smtClean="0"/>
          </a:p>
        </p:txBody>
      </p:sp>
      <p:pic>
        <p:nvPicPr>
          <p:cNvPr id="146436"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r="26382" b="74506"/>
          <a:stretch>
            <a:fillRect/>
          </a:stretch>
        </p:blipFill>
        <p:spPr bwMode="auto">
          <a:xfrm>
            <a:off x="5476002" y="2780928"/>
            <a:ext cx="3637102" cy="217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500063" y="116632"/>
            <a:ext cx="8229600" cy="576064"/>
          </a:xfrm>
        </p:spPr>
        <p:style>
          <a:lnRef idx="2">
            <a:schemeClr val="dk1"/>
          </a:lnRef>
          <a:fillRef idx="1">
            <a:schemeClr val="lt1"/>
          </a:fillRef>
          <a:effectRef idx="0">
            <a:schemeClr val="dk1"/>
          </a:effectRef>
          <a:fontRef idx="minor">
            <a:schemeClr val="dk1"/>
          </a:fontRef>
        </p:style>
        <p:txBody>
          <a:bodyPr/>
          <a:lstStyle/>
          <a:p>
            <a:r>
              <a:rPr lang="el-GR" altLang="el-GR" dirty="0" err="1" smtClean="0">
                <a:solidFill>
                  <a:schemeClr val="bg1">
                    <a:lumMod val="50000"/>
                  </a:schemeClr>
                </a:solidFill>
              </a:rPr>
              <a:t>Βωκλυζιανή</a:t>
            </a:r>
            <a:r>
              <a:rPr lang="el-GR" altLang="el-GR" dirty="0" smtClean="0">
                <a:solidFill>
                  <a:schemeClr val="bg1">
                    <a:lumMod val="50000"/>
                  </a:schemeClr>
                </a:solidFill>
              </a:rPr>
              <a:t> πηγή</a:t>
            </a:r>
          </a:p>
        </p:txBody>
      </p:sp>
      <p:pic>
        <p:nvPicPr>
          <p:cNvPr id="147459" name="Picture 2" descr="C:\Documents and Settings\izimatologia\Τα έγγραφά μου\Οι εικόνες μου 1\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3791" y="836712"/>
            <a:ext cx="8215872" cy="5443517"/>
          </a:xfrm>
          <a:noFill/>
        </p:spPr>
      </p:pic>
      <p:sp>
        <p:nvSpPr>
          <p:cNvPr id="147460" name="TextBox 4"/>
          <p:cNvSpPr txBox="1">
            <a:spLocks noChangeArrowheads="1"/>
          </p:cNvSpPr>
          <p:nvPr/>
        </p:nvSpPr>
        <p:spPr bwMode="auto">
          <a:xfrm>
            <a:off x="1071563" y="5929313"/>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000"/>
              <a:t>650 εκατ. κυβικά μέτρα το χρόνο</a:t>
            </a:r>
            <a:r>
              <a:rPr lang="en-US" altLang="el-GR" sz="2000"/>
              <a:t> </a:t>
            </a:r>
            <a:r>
              <a:rPr lang="el-GR" altLang="el-GR" sz="2000"/>
              <a:t>(</a:t>
            </a:r>
            <a:r>
              <a:rPr lang="en-US" altLang="el-GR" sz="2000"/>
              <a:t>Vaucluse).</a:t>
            </a:r>
            <a:endParaRPr lang="el-GR" altLang="el-GR" sz="2000"/>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2" descr="http://content-mcdn.ethnos.gr/filesystem/images/20110427/low/assets_LARGE_t_175762_534178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1772816"/>
            <a:ext cx="5472608" cy="3598347"/>
          </a:xfrm>
          <a:noFill/>
        </p:spPr>
      </p:pic>
      <p:pic>
        <p:nvPicPr>
          <p:cNvPr id="3" name="Picture 6" descr="http://upload.wikimedia.org/wikipedia/commons/f/f6/Nacentemackin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40768"/>
            <a:ext cx="3129537" cy="41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Τίτλος 1"/>
          <p:cNvSpPr>
            <a:spLocks noGrp="1"/>
          </p:cNvSpPr>
          <p:nvPr>
            <p:ph type="title"/>
          </p:nvPr>
        </p:nvSpPr>
        <p:spPr>
          <a:xfrm>
            <a:off x="457200" y="115888"/>
            <a:ext cx="8229600" cy="576808"/>
          </a:xfrm>
        </p:spPr>
        <p:style>
          <a:lnRef idx="2">
            <a:schemeClr val="dk1"/>
          </a:lnRef>
          <a:fillRef idx="1">
            <a:schemeClr val="lt1"/>
          </a:fillRef>
          <a:effectRef idx="0">
            <a:schemeClr val="dk1"/>
          </a:effectRef>
          <a:fontRef idx="minor">
            <a:schemeClr val="dk1"/>
          </a:fontRef>
        </p:style>
        <p:txBody>
          <a:bodyPr/>
          <a:lstStyle/>
          <a:p>
            <a:r>
              <a:rPr lang="el-GR" altLang="el-GR" dirty="0" smtClean="0"/>
              <a:t>Θερμές πηγές</a:t>
            </a:r>
          </a:p>
        </p:txBody>
      </p:sp>
      <p:sp>
        <p:nvSpPr>
          <p:cNvPr id="150531" name="Θέση περιεχομένου 2"/>
          <p:cNvSpPr>
            <a:spLocks noGrp="1"/>
          </p:cNvSpPr>
          <p:nvPr>
            <p:ph idx="1"/>
          </p:nvPr>
        </p:nvSpPr>
        <p:spPr>
          <a:xfrm>
            <a:off x="107504" y="981075"/>
            <a:ext cx="8856984" cy="2735263"/>
          </a:xfrm>
        </p:spPr>
        <p:txBody>
          <a:bodyPr/>
          <a:lstStyle/>
          <a:p>
            <a:r>
              <a:rPr lang="el-GR" altLang="el-GR" sz="2400" dirty="0" smtClean="0">
                <a:solidFill>
                  <a:schemeClr val="bg1">
                    <a:lumMod val="50000"/>
                  </a:schemeClr>
                </a:solidFill>
              </a:rPr>
              <a:t>Σε περιοχές όπου έχουμε γεωθερμία (συνήθως λόγω ηφαιστειότητας) το νερό που </a:t>
            </a:r>
            <a:r>
              <a:rPr lang="el-GR" altLang="el-GR" sz="2400" dirty="0" err="1" smtClean="0">
                <a:solidFill>
                  <a:schemeClr val="bg1">
                    <a:lumMod val="50000"/>
                  </a:schemeClr>
                </a:solidFill>
              </a:rPr>
              <a:t>κατεισδύει</a:t>
            </a:r>
            <a:r>
              <a:rPr lang="el-GR" altLang="el-GR" sz="2400" dirty="0" smtClean="0">
                <a:solidFill>
                  <a:schemeClr val="bg1">
                    <a:lumMod val="50000"/>
                  </a:schemeClr>
                </a:solidFill>
              </a:rPr>
              <a:t> συναντά θερμά πετρώματα, θερμαίνεται και παράλληλα εμπλουτίζεται σε διάφορα ιόντα από τα ορυκτά των πετρωμάτων με τα οποία έρχεται σε επαφή.</a:t>
            </a:r>
          </a:p>
          <a:p>
            <a:r>
              <a:rPr lang="el-GR" altLang="el-GR" sz="2400" dirty="0" smtClean="0">
                <a:solidFill>
                  <a:schemeClr val="bg1">
                    <a:lumMod val="50000"/>
                  </a:schemeClr>
                </a:solidFill>
              </a:rPr>
              <a:t>Στη συνέχεια ανεβαίνει στην επιφάνεια και εξέρχεται σαν πηγή με έναν από τους μηχανισμούς που αναφέρθηκαν.</a:t>
            </a:r>
          </a:p>
        </p:txBody>
      </p:sp>
      <p:pic>
        <p:nvPicPr>
          <p:cNvPr id="150532" name="Picture 2" descr="http://img.geocaching.com/cache/13efb036-ca88-498d-8c6f-f57ed02a69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716338"/>
            <a:ext cx="4297362"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2" descr="http://www.hotsprings.gr/gallery/images/photo_gallery/hot_springs/hotsprings_of_polichnitos_013_resiz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401638"/>
            <a:ext cx="4541837" cy="6054725"/>
          </a:xfrm>
          <a:noFill/>
        </p:spPr>
      </p:pic>
      <p:pic>
        <p:nvPicPr>
          <p:cNvPr id="151556" name="Picture 4" descr="http://1.bp.blogspot.com/-wHzwSqNkUZE/TjJBTe56fgI/AAAAAAAAE9k/HPm-AxJjGEA/s1600/DSC04805%2BHot%2Bsp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1628775"/>
            <a:ext cx="4427538"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259632" y="677069"/>
            <a:ext cx="6697663"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r>
              <a:rPr lang="el-GR" altLang="el-GR" sz="2800" dirty="0">
                <a:latin typeface="Verdana" panose="020B0604030504040204" pitchFamily="34" charset="0"/>
              </a:rPr>
              <a:t>Ρύπανση - Μόλυνση υπόγειου νερού</a:t>
            </a:r>
            <a:endParaRPr lang="en-US" altLang="el-GR" sz="2800" dirty="0">
              <a:latin typeface="Verdana" panose="020B0604030504040204" pitchFamily="34" charset="0"/>
            </a:endParaRPr>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4"/>
            <a:ext cx="781228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Rectangle 4"/>
          <p:cNvSpPr>
            <a:spLocks noChangeArrowheads="1"/>
          </p:cNvSpPr>
          <p:nvPr/>
        </p:nvSpPr>
        <p:spPr bwMode="auto">
          <a:xfrm>
            <a:off x="179388" y="120650"/>
            <a:ext cx="8353052" cy="46166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chemeClr val="tx2"/>
                </a:solidFill>
              </a:rPr>
              <a:t>     </a:t>
            </a:r>
            <a:r>
              <a:rPr lang="el-GR" altLang="el-GR" sz="2400" dirty="0">
                <a:solidFill>
                  <a:schemeClr val="bg1">
                    <a:lumMod val="50000"/>
                  </a:schemeClr>
                </a:solidFill>
              </a:rPr>
              <a:t>Ανθρωπογενής </a:t>
            </a:r>
            <a:r>
              <a:rPr lang="el-GR" altLang="el-GR" sz="2400" dirty="0" smtClean="0">
                <a:solidFill>
                  <a:schemeClr val="bg1">
                    <a:lumMod val="50000"/>
                  </a:schemeClr>
                </a:solidFill>
              </a:rPr>
              <a:t>παράγων: Πηγές, Υδροφόρος  </a:t>
            </a:r>
            <a:r>
              <a:rPr lang="el-GR" altLang="el-GR" sz="2400" dirty="0">
                <a:solidFill>
                  <a:schemeClr val="bg1">
                    <a:lumMod val="50000"/>
                  </a:schemeClr>
                </a:solidFill>
              </a:rPr>
              <a:t>ορίζοντας</a:t>
            </a:r>
          </a:p>
        </p:txBody>
      </p:sp>
      <p:sp>
        <p:nvSpPr>
          <p:cNvPr id="152581" name="TextBox 1"/>
          <p:cNvSpPr txBox="1">
            <a:spLocks noChangeArrowheads="1"/>
          </p:cNvSpPr>
          <p:nvPr/>
        </p:nvSpPr>
        <p:spPr bwMode="auto">
          <a:xfrm>
            <a:off x="107504" y="1624409"/>
            <a:ext cx="8607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chemeClr val="bg1">
                    <a:lumMod val="50000"/>
                  </a:schemeClr>
                </a:solidFill>
              </a:rPr>
              <a:t>Γεωργικά - Κτηνοτροφικά απόβλητα</a:t>
            </a:r>
          </a:p>
          <a:p>
            <a:pPr eaLnBrk="1" hangingPunct="1">
              <a:spcBef>
                <a:spcPct val="0"/>
              </a:spcBef>
              <a:buClrTx/>
              <a:buFontTx/>
              <a:buNone/>
            </a:pPr>
            <a:r>
              <a:rPr lang="el-GR" altLang="el-GR" sz="2400" dirty="0">
                <a:solidFill>
                  <a:schemeClr val="bg1">
                    <a:lumMod val="50000"/>
                  </a:schemeClr>
                </a:solidFill>
              </a:rPr>
              <a:t>Πυρηνικά απόβλητα</a:t>
            </a:r>
          </a:p>
          <a:p>
            <a:pPr eaLnBrk="1" hangingPunct="1">
              <a:spcBef>
                <a:spcPct val="0"/>
              </a:spcBef>
              <a:buClrTx/>
              <a:buFontTx/>
              <a:buNone/>
            </a:pPr>
            <a:r>
              <a:rPr lang="el-GR" altLang="el-GR" sz="2400" dirty="0">
                <a:solidFill>
                  <a:schemeClr val="bg1">
                    <a:lumMod val="50000"/>
                  </a:schemeClr>
                </a:solidFill>
              </a:rPr>
              <a:t>Αποχέτευση – Απορρίμματα – Ταφές Νεκρών</a:t>
            </a:r>
          </a:p>
          <a:p>
            <a:pPr eaLnBrk="1" hangingPunct="1">
              <a:spcBef>
                <a:spcPct val="0"/>
              </a:spcBef>
              <a:buClrTx/>
              <a:buFontTx/>
              <a:buNone/>
            </a:pPr>
            <a:r>
              <a:rPr lang="el-GR" altLang="el-GR" sz="2400" dirty="0">
                <a:solidFill>
                  <a:schemeClr val="bg1">
                    <a:lumMod val="50000"/>
                  </a:schemeClr>
                </a:solidFill>
              </a:rPr>
              <a:t>Βιομηχανικά και Πετρελαϊκά απόβλητα- Εξορυκτική διαδικασία</a:t>
            </a:r>
          </a:p>
        </p:txBody>
      </p:sp>
      <p:sp>
        <p:nvSpPr>
          <p:cNvPr id="152582" name="TextBox 2"/>
          <p:cNvSpPr txBox="1">
            <a:spLocks noChangeArrowheads="1"/>
          </p:cNvSpPr>
          <p:nvPr/>
        </p:nvSpPr>
        <p:spPr bwMode="auto">
          <a:xfrm>
            <a:off x="2057350" y="1164431"/>
            <a:ext cx="510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800" b="1">
                <a:solidFill>
                  <a:srgbClr val="FF0000"/>
                </a:solidFill>
              </a:rPr>
              <a:t>Ρύποι και μικροβιακό φορτίο</a:t>
            </a: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6" y="1915294"/>
            <a:ext cx="885771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Text Box 4"/>
          <p:cNvSpPr txBox="1">
            <a:spLocks noChangeArrowheads="1"/>
          </p:cNvSpPr>
          <p:nvPr/>
        </p:nvSpPr>
        <p:spPr bwMode="auto">
          <a:xfrm>
            <a:off x="971600" y="75406"/>
            <a:ext cx="6984702" cy="519113"/>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800" dirty="0">
                <a:solidFill>
                  <a:schemeClr val="bg1">
                    <a:lumMod val="50000"/>
                  </a:schemeClr>
                </a:solidFill>
              </a:rPr>
              <a:t>   Μόλυνση υπόγειου υδροφόρου ορίζοντα</a:t>
            </a:r>
          </a:p>
        </p:txBody>
      </p:sp>
      <p:sp>
        <p:nvSpPr>
          <p:cNvPr id="153605" name="Line 5"/>
          <p:cNvSpPr>
            <a:spLocks noChangeShapeType="1"/>
          </p:cNvSpPr>
          <p:nvPr/>
        </p:nvSpPr>
        <p:spPr bwMode="auto">
          <a:xfrm flipV="1">
            <a:off x="6588125" y="1989138"/>
            <a:ext cx="431800" cy="2881312"/>
          </a:xfrm>
          <a:prstGeom prst="line">
            <a:avLst/>
          </a:prstGeom>
          <a:noFill/>
          <a:ln w="9525">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3606" name="Text Box 6"/>
          <p:cNvSpPr txBox="1">
            <a:spLocks noChangeArrowheads="1"/>
          </p:cNvSpPr>
          <p:nvPr/>
        </p:nvSpPr>
        <p:spPr bwMode="auto">
          <a:xfrm>
            <a:off x="107506" y="714965"/>
            <a:ext cx="90364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solidFill>
                  <a:schemeClr val="bg1">
                    <a:lumMod val="50000"/>
                  </a:schemeClr>
                </a:solidFill>
              </a:rPr>
              <a:t>Η άμμος προκαλεί </a:t>
            </a:r>
            <a:r>
              <a:rPr lang="el-GR" altLang="el-GR" sz="2400" dirty="0" err="1">
                <a:solidFill>
                  <a:schemeClr val="bg1">
                    <a:lumMod val="50000"/>
                  </a:schemeClr>
                </a:solidFill>
              </a:rPr>
              <a:t>αυτοκαθαρισμό</a:t>
            </a:r>
            <a:r>
              <a:rPr lang="el-GR" altLang="el-GR" sz="2400" dirty="0">
                <a:solidFill>
                  <a:schemeClr val="bg1">
                    <a:lumMod val="50000"/>
                  </a:schemeClr>
                </a:solidFill>
              </a:rPr>
              <a:t>. Εντούτοις απαγορεύεται η υδροληψία σε μια </a:t>
            </a:r>
            <a:r>
              <a:rPr lang="el-GR" altLang="el-GR" sz="2400" dirty="0" smtClean="0">
                <a:solidFill>
                  <a:schemeClr val="bg1">
                    <a:lumMod val="50000"/>
                  </a:schemeClr>
                </a:solidFill>
              </a:rPr>
              <a:t>απόσταση </a:t>
            </a:r>
            <a:r>
              <a:rPr lang="el-GR" altLang="el-GR" sz="2400" dirty="0">
                <a:solidFill>
                  <a:schemeClr val="bg1">
                    <a:lumMod val="50000"/>
                  </a:schemeClr>
                </a:solidFill>
              </a:rPr>
              <a:t>50 </a:t>
            </a:r>
            <a:r>
              <a:rPr lang="en-US" altLang="el-GR" sz="2400" dirty="0">
                <a:solidFill>
                  <a:schemeClr val="bg1">
                    <a:lumMod val="50000"/>
                  </a:schemeClr>
                </a:solidFill>
              </a:rPr>
              <a:t>m </a:t>
            </a:r>
            <a:r>
              <a:rPr lang="el-GR" altLang="el-GR" sz="2400" dirty="0">
                <a:solidFill>
                  <a:schemeClr val="bg1">
                    <a:lumMod val="50000"/>
                  </a:schemeClr>
                </a:solidFill>
              </a:rPr>
              <a:t>μέχρι 1</a:t>
            </a:r>
            <a:r>
              <a:rPr lang="en-US" altLang="el-GR" sz="2400" dirty="0">
                <a:solidFill>
                  <a:schemeClr val="bg1">
                    <a:lumMod val="50000"/>
                  </a:schemeClr>
                </a:solidFill>
              </a:rPr>
              <a:t>km </a:t>
            </a:r>
            <a:r>
              <a:rPr lang="el-GR" altLang="el-GR" sz="2400" dirty="0">
                <a:solidFill>
                  <a:schemeClr val="bg1">
                    <a:lumMod val="50000"/>
                  </a:schemeClr>
                </a:solidFill>
              </a:rPr>
              <a:t>γύρω από την εστία της μόλυνσης.</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Τίτλος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l-GR" altLang="el-GR" dirty="0" smtClean="0"/>
              <a:t>1. </a:t>
            </a:r>
            <a:r>
              <a:rPr lang="el-GR" altLang="el-GR" dirty="0" err="1" smtClean="0"/>
              <a:t>Κατεισδύοντα</a:t>
            </a:r>
            <a:r>
              <a:rPr lang="en-GB" altLang="el-GR" dirty="0" smtClean="0"/>
              <a:t> </a:t>
            </a:r>
            <a:r>
              <a:rPr lang="el-GR" altLang="el-GR" dirty="0" smtClean="0"/>
              <a:t>Νερά</a:t>
            </a:r>
          </a:p>
        </p:txBody>
      </p:sp>
      <p:sp>
        <p:nvSpPr>
          <p:cNvPr id="107523" name="Θέση περιεχομένου 2"/>
          <p:cNvSpPr>
            <a:spLocks noGrp="1"/>
          </p:cNvSpPr>
          <p:nvPr>
            <p:ph idx="1"/>
          </p:nvPr>
        </p:nvSpPr>
        <p:spPr>
          <a:xfrm>
            <a:off x="395288" y="1295400"/>
            <a:ext cx="8497887" cy="4830763"/>
          </a:xfrm>
        </p:spPr>
        <p:txBody>
          <a:bodyPr/>
          <a:lstStyle/>
          <a:p>
            <a:pPr eaLnBrk="1" hangingPunct="1"/>
            <a:r>
              <a:rPr lang="el-GR" altLang="el-GR" dirty="0" smtClean="0">
                <a:solidFill>
                  <a:schemeClr val="bg1">
                    <a:lumMod val="50000"/>
                  </a:schemeClr>
                </a:solidFill>
              </a:rPr>
              <a:t>Σχηματίζονται από την </a:t>
            </a:r>
            <a:r>
              <a:rPr lang="el-GR" altLang="el-GR" dirty="0" err="1" smtClean="0">
                <a:solidFill>
                  <a:schemeClr val="bg1">
                    <a:lumMod val="50000"/>
                  </a:schemeClr>
                </a:solidFill>
              </a:rPr>
              <a:t>κατείσδυση</a:t>
            </a:r>
            <a:r>
              <a:rPr lang="el-GR" altLang="el-GR" dirty="0" smtClean="0">
                <a:solidFill>
                  <a:schemeClr val="bg1">
                    <a:lumMod val="50000"/>
                  </a:schemeClr>
                </a:solidFill>
              </a:rPr>
              <a:t> των ατμοσφαιρικών κατακρημνίσεων (βροχή, χιόνι, χαλάζι) και του νερού των ποταμών και των λιμνών. </a:t>
            </a:r>
          </a:p>
          <a:p>
            <a:pPr eaLnBrk="1" hangingPunct="1"/>
            <a:r>
              <a:rPr lang="el-GR" altLang="el-GR" dirty="0" smtClean="0">
                <a:solidFill>
                  <a:schemeClr val="bg1">
                    <a:lumMod val="50000"/>
                  </a:schemeClr>
                </a:solidFill>
              </a:rPr>
              <a:t>Το νερό αυτό συνιστά τον κύριο όγκο του υπόγειου νερού και σχηματίζει το διερχόμενο ή μετεωρικό υπόγειο νερό.</a:t>
            </a:r>
            <a:endParaRPr lang="en-US" altLang="el-GR" dirty="0" smtClean="0">
              <a:solidFill>
                <a:schemeClr val="bg1">
                  <a:lumMod val="50000"/>
                </a:schemeClr>
              </a:solidFill>
            </a:endParaRPr>
          </a:p>
          <a:p>
            <a:endParaRPr lang="el-GR" altLang="el-GR" dirty="0" smtClean="0"/>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00740"/>
            <a:ext cx="8568952" cy="46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4"/>
          <p:cNvSpPr txBox="1">
            <a:spLocks noChangeArrowheads="1"/>
          </p:cNvSpPr>
          <p:nvPr/>
        </p:nvSpPr>
        <p:spPr bwMode="auto">
          <a:xfrm>
            <a:off x="1042989" y="188913"/>
            <a:ext cx="6337324" cy="64135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3600" dirty="0">
                <a:solidFill>
                  <a:schemeClr val="bg1">
                    <a:lumMod val="50000"/>
                  </a:schemeClr>
                </a:solidFill>
              </a:rPr>
              <a:t>Μόλυνση του υπόγειου νερού</a:t>
            </a:r>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9804"/>
            <a:ext cx="8712454" cy="57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Text Box 3"/>
          <p:cNvSpPr txBox="1">
            <a:spLocks noChangeArrowheads="1"/>
          </p:cNvSpPr>
          <p:nvPr/>
        </p:nvSpPr>
        <p:spPr bwMode="auto">
          <a:xfrm>
            <a:off x="-32069" y="116632"/>
            <a:ext cx="9135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400" dirty="0">
                <a:latin typeface="Times New Roman" panose="02020603050405020304" pitchFamily="18" charset="0"/>
              </a:rPr>
              <a:t> </a:t>
            </a:r>
            <a:r>
              <a:rPr lang="el-GR" altLang="el-GR" sz="2400" b="1" dirty="0">
                <a:solidFill>
                  <a:srgbClr val="FF0000"/>
                </a:solidFill>
                <a:latin typeface="Times New Roman" panose="02020603050405020304" pitchFamily="18" charset="0"/>
              </a:rPr>
              <a:t>Η τοπική γεωλογία και όχι η μηχανική αιτιολογεί μολυσμένο φρέαρ. </a:t>
            </a:r>
            <a:endParaRPr lang="en-US" altLang="el-GR" sz="2400" b="1" dirty="0">
              <a:solidFill>
                <a:srgbClr val="FF0000"/>
              </a:solidFill>
              <a:latin typeface="Times New Roman" panose="02020603050405020304" pitchFamily="18" charset="0"/>
            </a:endParaRPr>
          </a:p>
        </p:txBody>
      </p:sp>
      <p:sp>
        <p:nvSpPr>
          <p:cNvPr id="155652" name="Text Box 4"/>
          <p:cNvSpPr txBox="1">
            <a:spLocks noChangeArrowheads="1"/>
          </p:cNvSpPr>
          <p:nvPr/>
        </p:nvSpPr>
        <p:spPr bwMode="auto">
          <a:xfrm>
            <a:off x="4437939" y="6165304"/>
            <a:ext cx="446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800" dirty="0">
                <a:solidFill>
                  <a:srgbClr val="000000"/>
                </a:solidFill>
              </a:rPr>
              <a:t>Οι άμμοι είναι ένα καλό </a:t>
            </a:r>
            <a:r>
              <a:rPr lang="el-GR" altLang="el-GR" sz="1800" dirty="0" err="1">
                <a:solidFill>
                  <a:srgbClr val="000000"/>
                </a:solidFill>
              </a:rPr>
              <a:t>βακτηριακό</a:t>
            </a:r>
            <a:r>
              <a:rPr lang="el-GR" altLang="el-GR" sz="1800" dirty="0">
                <a:solidFill>
                  <a:srgbClr val="000000"/>
                </a:solidFill>
              </a:rPr>
              <a:t> φίλτρο</a:t>
            </a:r>
            <a:endParaRPr lang="en-US" altLang="el-GR" sz="1800" dirty="0">
              <a:solidFill>
                <a:srgbClr val="000000"/>
              </a:solidFill>
            </a:endParaRP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79512" y="188640"/>
            <a:ext cx="8784976" cy="954360"/>
          </a:xfrm>
        </p:spPr>
        <p:style>
          <a:lnRef idx="2">
            <a:schemeClr val="dk1"/>
          </a:lnRef>
          <a:fillRef idx="1">
            <a:schemeClr val="lt1"/>
          </a:fillRef>
          <a:effectRef idx="0">
            <a:schemeClr val="dk1"/>
          </a:effectRef>
          <a:fontRef idx="minor">
            <a:schemeClr val="dk1"/>
          </a:fontRef>
        </p:style>
        <p:txBody>
          <a:bodyPr/>
          <a:lstStyle/>
          <a:p>
            <a:pPr eaLnBrk="1" hangingPunct="1"/>
            <a:r>
              <a:rPr lang="en-US" altLang="el-GR" sz="3200" i="1" dirty="0" smtClean="0"/>
              <a:t>Saltwater contamination due </a:t>
            </a:r>
            <a:br>
              <a:rPr lang="en-US" altLang="el-GR" sz="3200" i="1" dirty="0" smtClean="0"/>
            </a:br>
            <a:r>
              <a:rPr lang="en-US" altLang="el-GR" sz="3200" i="1" dirty="0" smtClean="0"/>
              <a:t>to excessive well pumping</a:t>
            </a:r>
          </a:p>
        </p:txBody>
      </p:sp>
      <p:pic>
        <p:nvPicPr>
          <p:cNvPr id="156675" name="Picture 3" descr="salt water intr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04603"/>
            <a:ext cx="8784976" cy="534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81" t="1476" r="1967" b="7412"/>
          <a:stretch/>
        </p:blipFill>
        <p:spPr bwMode="auto">
          <a:xfrm>
            <a:off x="989286" y="2924944"/>
            <a:ext cx="7344816" cy="378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6"/>
          <p:cNvSpPr txBox="1">
            <a:spLocks noChangeArrowheads="1"/>
          </p:cNvSpPr>
          <p:nvPr/>
        </p:nvSpPr>
        <p:spPr bwMode="auto">
          <a:xfrm>
            <a:off x="179388" y="0"/>
            <a:ext cx="885710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1" eaLnBrk="1" hangingPunct="1">
              <a:spcBef>
                <a:spcPct val="0"/>
              </a:spcBef>
              <a:buClrTx/>
              <a:buFontTx/>
              <a:buNone/>
            </a:pPr>
            <a:r>
              <a:rPr lang="el-GR" altLang="el-GR" sz="2000" dirty="0">
                <a:solidFill>
                  <a:schemeClr val="bg1">
                    <a:lumMod val="50000"/>
                  </a:schemeClr>
                </a:solidFill>
              </a:rPr>
              <a:t>Παράκτιοι υδροφόροι συχνά υφίστανται </a:t>
            </a:r>
            <a:r>
              <a:rPr lang="el-GR" altLang="el-GR" sz="2000" dirty="0" err="1">
                <a:solidFill>
                  <a:schemeClr val="bg1">
                    <a:lumMod val="50000"/>
                  </a:schemeClr>
                </a:solidFill>
              </a:rPr>
              <a:t>αλμύρινση</a:t>
            </a:r>
            <a:r>
              <a:rPr lang="el-GR" altLang="el-GR" sz="2000" dirty="0">
                <a:solidFill>
                  <a:schemeClr val="bg1">
                    <a:lumMod val="50000"/>
                  </a:schemeClr>
                </a:solidFill>
              </a:rPr>
              <a:t> του υπόγειου νερού από </a:t>
            </a:r>
            <a:r>
              <a:rPr lang="el-GR" altLang="el-GR" sz="2000" dirty="0" err="1">
                <a:solidFill>
                  <a:schemeClr val="bg1">
                    <a:lumMod val="50000"/>
                  </a:schemeClr>
                </a:solidFill>
              </a:rPr>
              <a:t>υπεράντληση</a:t>
            </a:r>
            <a:r>
              <a:rPr lang="el-GR" altLang="el-GR" sz="2000" dirty="0">
                <a:solidFill>
                  <a:schemeClr val="bg1">
                    <a:lumMod val="50000"/>
                  </a:schemeClr>
                </a:solidFill>
              </a:rPr>
              <a:t>. Επειδή το γλυκό νερό είναι ελαφρότερο από το αλμυρό νερό σχηματίζει στις παράκτιες περιοχές ή στα νησιά φακοειδή σώματα που εκτείνονται σε σημαντικό βάθος κάτω από την  επιφάνεια της </a:t>
            </a:r>
            <a:r>
              <a:rPr lang="el-GR" altLang="el-GR" sz="2000" dirty="0" smtClean="0">
                <a:solidFill>
                  <a:schemeClr val="bg1">
                    <a:lumMod val="50000"/>
                  </a:schemeClr>
                </a:solidFill>
              </a:rPr>
              <a:t>θάλασσας. </a:t>
            </a:r>
            <a:r>
              <a:rPr lang="el-GR" altLang="el-GR" sz="2000" dirty="0">
                <a:solidFill>
                  <a:schemeClr val="bg1">
                    <a:lumMod val="50000"/>
                  </a:schemeClr>
                </a:solidFill>
              </a:rPr>
              <a:t>Το βάθος της επιφάνειας που διαχωρίζει τα δύο είδη νερού δίνεται από την σχέση των </a:t>
            </a:r>
            <a:r>
              <a:rPr lang="en-US" altLang="el-GR" sz="2000" dirty="0" err="1">
                <a:solidFill>
                  <a:schemeClr val="bg1">
                    <a:lumMod val="50000"/>
                  </a:schemeClr>
                </a:solidFill>
              </a:rPr>
              <a:t>Ghyben</a:t>
            </a:r>
            <a:r>
              <a:rPr lang="en-US" altLang="el-GR" sz="2000" dirty="0">
                <a:solidFill>
                  <a:schemeClr val="bg1">
                    <a:lumMod val="50000"/>
                  </a:schemeClr>
                </a:solidFill>
              </a:rPr>
              <a:t>-Herzberg Hs=40Hf</a:t>
            </a:r>
            <a:r>
              <a:rPr lang="el-GR" altLang="el-GR" sz="2000" dirty="0">
                <a:solidFill>
                  <a:schemeClr val="bg1">
                    <a:lumMod val="50000"/>
                  </a:schemeClr>
                </a:solidFill>
              </a:rPr>
              <a:t> </a:t>
            </a:r>
            <a:r>
              <a:rPr lang="en-US" altLang="el-GR" sz="2000" dirty="0">
                <a:solidFill>
                  <a:schemeClr val="bg1">
                    <a:lumMod val="50000"/>
                  </a:schemeClr>
                </a:solidFill>
              </a:rPr>
              <a:t> </a:t>
            </a:r>
            <a:r>
              <a:rPr lang="el-GR" altLang="el-GR" sz="2000" dirty="0">
                <a:solidFill>
                  <a:schemeClr val="bg1">
                    <a:lumMod val="50000"/>
                  </a:schemeClr>
                </a:solidFill>
              </a:rPr>
              <a:t>όπου Η</a:t>
            </a:r>
            <a:r>
              <a:rPr lang="en-US" altLang="el-GR" sz="2000" dirty="0">
                <a:solidFill>
                  <a:schemeClr val="bg1">
                    <a:lumMod val="50000"/>
                  </a:schemeClr>
                </a:solidFill>
              </a:rPr>
              <a:t>s </a:t>
            </a:r>
            <a:r>
              <a:rPr lang="el-GR" altLang="el-GR" sz="2000" dirty="0">
                <a:solidFill>
                  <a:schemeClr val="bg1">
                    <a:lumMod val="50000"/>
                  </a:schemeClr>
                </a:solidFill>
              </a:rPr>
              <a:t>το βάθος του γλυκού νερού από το επίπεδο της θάλασσας και Η</a:t>
            </a:r>
            <a:r>
              <a:rPr lang="en-US" altLang="el-GR" sz="2000" dirty="0">
                <a:solidFill>
                  <a:schemeClr val="bg1">
                    <a:lumMod val="50000"/>
                  </a:schemeClr>
                </a:solidFill>
              </a:rPr>
              <a:t>f </a:t>
            </a:r>
            <a:r>
              <a:rPr lang="el-GR" altLang="el-GR" sz="2000" dirty="0">
                <a:solidFill>
                  <a:schemeClr val="bg1">
                    <a:lumMod val="50000"/>
                  </a:schemeClr>
                </a:solidFill>
              </a:rPr>
              <a:t>το ύψος του νερού πάνω από αυτό. </a:t>
            </a:r>
            <a:r>
              <a:rPr lang="el-GR" altLang="el-GR" sz="2000" dirty="0">
                <a:solidFill>
                  <a:srgbClr val="FF0000"/>
                </a:solidFill>
              </a:rPr>
              <a:t>Αυτό σημαίνει ότι  αν πχ. συμβεί πτώση της στάθμης του υδροφόρου ορίζοντα κατά 1</a:t>
            </a:r>
            <a:r>
              <a:rPr lang="en-US" altLang="el-GR" sz="2000" dirty="0">
                <a:solidFill>
                  <a:srgbClr val="FF0000"/>
                </a:solidFill>
              </a:rPr>
              <a:t>m </a:t>
            </a:r>
            <a:r>
              <a:rPr lang="el-GR" altLang="el-GR" sz="2000" dirty="0">
                <a:solidFill>
                  <a:srgbClr val="FF0000"/>
                </a:solidFill>
              </a:rPr>
              <a:t>το αλμυρό νερό θα ανέβει  κατά 40</a:t>
            </a:r>
            <a:r>
              <a:rPr lang="en-US" altLang="el-GR" sz="2000" dirty="0">
                <a:solidFill>
                  <a:srgbClr val="FF0000"/>
                </a:solidFill>
              </a:rPr>
              <a:t>m.</a:t>
            </a:r>
            <a:endParaRPr lang="el-GR" altLang="el-GR" sz="2000" dirty="0">
              <a:solidFill>
                <a:srgbClr val="FF0000"/>
              </a:solidFill>
            </a:endParaRPr>
          </a:p>
          <a:p>
            <a:pPr eaLnBrk="1" hangingPunct="1">
              <a:spcBef>
                <a:spcPct val="0"/>
              </a:spcBef>
              <a:buClrTx/>
              <a:buFontTx/>
              <a:buNone/>
            </a:pPr>
            <a:endParaRPr lang="el-GR" altLang="el-GR" sz="2000"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95536" y="108863"/>
            <a:ext cx="8229600" cy="57596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smtClean="0"/>
              <a:t>Η σχέση </a:t>
            </a:r>
            <a:r>
              <a:rPr lang="en-US" altLang="el-GR" sz="2800" dirty="0" err="1" smtClean="0"/>
              <a:t>Ghyben</a:t>
            </a:r>
            <a:r>
              <a:rPr lang="en-US" altLang="el-GR" sz="2800" dirty="0" smtClean="0"/>
              <a:t>-Herzberg</a:t>
            </a:r>
            <a:endParaRPr lang="el-GR" altLang="el-GR" sz="2800" dirty="0" smtClean="0"/>
          </a:p>
        </p:txBody>
      </p:sp>
      <p:sp>
        <p:nvSpPr>
          <p:cNvPr id="158723" name="Text Box 4"/>
          <p:cNvSpPr txBox="1">
            <a:spLocks noChangeArrowheads="1"/>
          </p:cNvSpPr>
          <p:nvPr/>
        </p:nvSpPr>
        <p:spPr bwMode="auto">
          <a:xfrm>
            <a:off x="6516216" y="1044930"/>
            <a:ext cx="25922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l-GR" sz="2000" dirty="0" err="1">
                <a:solidFill>
                  <a:schemeClr val="bg2"/>
                </a:solidFill>
              </a:rPr>
              <a:t>hsalt</a:t>
            </a:r>
            <a:r>
              <a:rPr lang="en-US" altLang="el-GR" sz="2000" dirty="0">
                <a:solidFill>
                  <a:schemeClr val="bg2"/>
                </a:solidFill>
              </a:rPr>
              <a:t>=</a:t>
            </a:r>
            <a:r>
              <a:rPr lang="en-US" altLang="el-GR" sz="2000" dirty="0" err="1">
                <a:solidFill>
                  <a:schemeClr val="bg2"/>
                </a:solidFill>
              </a:rPr>
              <a:t>hfresh</a:t>
            </a:r>
            <a:r>
              <a:rPr lang="en-US" altLang="el-GR" sz="2000" dirty="0">
                <a:solidFill>
                  <a:schemeClr val="bg2"/>
                </a:solidFill>
              </a:rPr>
              <a:t>/</a:t>
            </a:r>
            <a:r>
              <a:rPr lang="en-US" altLang="el-GR" sz="2000" dirty="0" err="1">
                <a:solidFill>
                  <a:schemeClr val="bg2"/>
                </a:solidFill>
              </a:rPr>
              <a:t>rsalt-rfresh</a:t>
            </a:r>
            <a:r>
              <a:rPr lang="en-US" altLang="el-GR" sz="2000" dirty="0">
                <a:solidFill>
                  <a:schemeClr val="bg2"/>
                </a:solidFill>
              </a:rPr>
              <a:t>  </a:t>
            </a:r>
            <a:r>
              <a:rPr lang="en-US" altLang="el-GR" sz="2000" dirty="0" err="1">
                <a:solidFill>
                  <a:schemeClr val="bg2"/>
                </a:solidFill>
              </a:rPr>
              <a:t>rsalt</a:t>
            </a:r>
            <a:r>
              <a:rPr lang="en-US" altLang="el-GR" sz="2000" dirty="0">
                <a:solidFill>
                  <a:schemeClr val="bg2"/>
                </a:solidFill>
              </a:rPr>
              <a:t>=1.025gr/cm, </a:t>
            </a:r>
            <a:r>
              <a:rPr lang="en-US" altLang="el-GR" sz="2000" dirty="0" err="1">
                <a:solidFill>
                  <a:schemeClr val="bg2"/>
                </a:solidFill>
              </a:rPr>
              <a:t>rfresh</a:t>
            </a:r>
            <a:r>
              <a:rPr lang="en-US" altLang="el-GR" sz="2000" dirty="0">
                <a:solidFill>
                  <a:schemeClr val="bg2"/>
                </a:solidFill>
              </a:rPr>
              <a:t>=1gr/cm</a:t>
            </a:r>
            <a:endParaRPr lang="el-GR" altLang="el-GR" sz="2000" dirty="0">
              <a:solidFill>
                <a:schemeClr val="bg2"/>
              </a:solidFill>
            </a:endParaRPr>
          </a:p>
        </p:txBody>
      </p:sp>
      <p:pic>
        <p:nvPicPr>
          <p:cNvPr id="158724" name="Picture 6"/>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1266" t="3563" r="2205" b="16077"/>
          <a:stretch/>
        </p:blipFill>
        <p:spPr>
          <a:xfrm>
            <a:off x="251520" y="908721"/>
            <a:ext cx="6264696" cy="2737004"/>
          </a:xfrm>
          <a:noFill/>
        </p:spPr>
      </p:pic>
      <p:sp>
        <p:nvSpPr>
          <p:cNvPr id="158726" name="Text Box 11"/>
          <p:cNvSpPr txBox="1">
            <a:spLocks noChangeArrowheads="1"/>
          </p:cNvSpPr>
          <p:nvPr/>
        </p:nvSpPr>
        <p:spPr bwMode="auto">
          <a:xfrm>
            <a:off x="6631001" y="2852936"/>
            <a:ext cx="2246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2000" dirty="0">
                <a:solidFill>
                  <a:schemeClr val="bg2"/>
                </a:solidFill>
              </a:rPr>
              <a:t>Άρα </a:t>
            </a:r>
            <a:r>
              <a:rPr lang="en-US" altLang="el-GR" sz="2000" dirty="0" err="1">
                <a:solidFill>
                  <a:schemeClr val="bg2"/>
                </a:solidFill>
              </a:rPr>
              <a:t>h</a:t>
            </a:r>
            <a:r>
              <a:rPr lang="en-US" altLang="el-GR" sz="1400" dirty="0" err="1">
                <a:solidFill>
                  <a:schemeClr val="bg2"/>
                </a:solidFill>
              </a:rPr>
              <a:t>salt</a:t>
            </a:r>
            <a:r>
              <a:rPr lang="en-US" altLang="el-GR" sz="2000" dirty="0">
                <a:solidFill>
                  <a:schemeClr val="bg2"/>
                </a:solidFill>
              </a:rPr>
              <a:t>=40xh</a:t>
            </a:r>
            <a:r>
              <a:rPr lang="en-US" altLang="el-GR" sz="1400" dirty="0">
                <a:solidFill>
                  <a:schemeClr val="bg2"/>
                </a:solidFill>
              </a:rPr>
              <a:t>fresh</a:t>
            </a:r>
            <a:endParaRPr lang="el-GR" altLang="el-GR" sz="1400" dirty="0">
              <a:solidFill>
                <a:schemeClr val="bg2"/>
              </a:solidFill>
            </a:endParaRPr>
          </a:p>
        </p:txBody>
      </p:sp>
      <p:sp>
        <p:nvSpPr>
          <p:cNvPr id="7" name="Rectangle 2"/>
          <p:cNvSpPr txBox="1">
            <a:spLocks noChangeArrowheads="1"/>
          </p:cNvSpPr>
          <p:nvPr/>
        </p:nvSpPr>
        <p:spPr bwMode="auto">
          <a:xfrm>
            <a:off x="107504" y="4221088"/>
            <a:ext cx="3055417" cy="216024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3200" kern="0" dirty="0" smtClean="0">
                <a:solidFill>
                  <a:schemeClr val="bg2"/>
                </a:solidFill>
              </a:rPr>
              <a:t>Πτώση στάθμης από </a:t>
            </a:r>
            <a:r>
              <a:rPr lang="el-GR" altLang="el-GR" sz="3200" kern="0" dirty="0" err="1" smtClean="0">
                <a:solidFill>
                  <a:schemeClr val="bg2"/>
                </a:solidFill>
              </a:rPr>
              <a:t>υπεράντληση</a:t>
            </a:r>
            <a:endParaRPr lang="el-GR" altLang="el-GR" sz="3200" kern="0" dirty="0" smtClean="0">
              <a:solidFill>
                <a:schemeClr val="bg2"/>
              </a:solidFill>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26" t="8393" r="4500" b="6643"/>
          <a:stretch/>
        </p:blipFill>
        <p:spPr bwMode="auto">
          <a:xfrm>
            <a:off x="3266209" y="3737613"/>
            <a:ext cx="5650266" cy="30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Τίτλος 1"/>
          <p:cNvSpPr>
            <a:spLocks noGrp="1"/>
          </p:cNvSpPr>
          <p:nvPr>
            <p:ph type="title"/>
          </p:nvPr>
        </p:nvSpPr>
        <p:spPr>
          <a:xfrm>
            <a:off x="421481" y="116632"/>
            <a:ext cx="8229600" cy="634082"/>
          </a:xfrm>
        </p:spPr>
        <p:style>
          <a:lnRef idx="2">
            <a:schemeClr val="dk1"/>
          </a:lnRef>
          <a:fillRef idx="1">
            <a:schemeClr val="lt1"/>
          </a:fillRef>
          <a:effectRef idx="0">
            <a:schemeClr val="dk1"/>
          </a:effectRef>
          <a:fontRef idx="minor">
            <a:schemeClr val="dk1"/>
          </a:fontRef>
        </p:style>
        <p:txBody>
          <a:bodyPr/>
          <a:lstStyle/>
          <a:p>
            <a:r>
              <a:rPr lang="el-GR" altLang="el-GR" dirty="0" smtClean="0"/>
              <a:t>2. Συμπυκνωμένο Νερό</a:t>
            </a:r>
          </a:p>
        </p:txBody>
      </p:sp>
      <p:sp>
        <p:nvSpPr>
          <p:cNvPr id="108547" name="Θέση περιεχομένου 2"/>
          <p:cNvSpPr>
            <a:spLocks noGrp="1"/>
          </p:cNvSpPr>
          <p:nvPr>
            <p:ph idx="1"/>
          </p:nvPr>
        </p:nvSpPr>
        <p:spPr>
          <a:xfrm>
            <a:off x="0" y="908720"/>
            <a:ext cx="9108504" cy="5687838"/>
          </a:xfrm>
        </p:spPr>
        <p:txBody>
          <a:bodyPr/>
          <a:lstStyle/>
          <a:p>
            <a:r>
              <a:rPr lang="el-GR" altLang="el-GR" sz="2000" dirty="0" smtClean="0">
                <a:solidFill>
                  <a:schemeClr val="bg1">
                    <a:lumMod val="50000"/>
                  </a:schemeClr>
                </a:solidFill>
              </a:rPr>
              <a:t>Το συμπυκνωμένο νερό παράγεται από την συμπύκνωση των υδρατμών της ατμόσφαιρας. </a:t>
            </a:r>
          </a:p>
          <a:p>
            <a:r>
              <a:rPr lang="el-GR" altLang="el-GR" sz="2000" dirty="0" smtClean="0">
                <a:solidFill>
                  <a:schemeClr val="bg1">
                    <a:lumMod val="50000"/>
                  </a:schemeClr>
                </a:solidFill>
              </a:rPr>
              <a:t>Στις έρημους και </a:t>
            </a:r>
            <a:r>
              <a:rPr lang="el-GR" altLang="el-GR" sz="2000" dirty="0" err="1" smtClean="0">
                <a:solidFill>
                  <a:schemeClr val="bg1">
                    <a:lumMod val="50000"/>
                  </a:schemeClr>
                </a:solidFill>
              </a:rPr>
              <a:t>ημιέρημους</a:t>
            </a:r>
            <a:r>
              <a:rPr lang="el-GR" altLang="el-GR" sz="2000" dirty="0" smtClean="0">
                <a:solidFill>
                  <a:schemeClr val="bg1">
                    <a:lumMod val="50000"/>
                  </a:schemeClr>
                </a:solidFill>
              </a:rPr>
              <a:t>, οι ατμοσφαιρικές  κατακρημνίσεις είναι ποσοτικά ασήμαντες και αυτές που πέφτουν τάχιστα εξατμίζονται. Όμως, υπάρχει υπόγειο νερό σε ένα ορισμένο βάθος κάτω από την επιφάνεια. Ο σχηματισμός του εξηγείται με την υπόθεση της συμπύκνωσης και το νερό αυτό καλείται συμπυκνωμένο. </a:t>
            </a:r>
          </a:p>
          <a:p>
            <a:r>
              <a:rPr lang="el-GR" altLang="el-GR" sz="2000" dirty="0" smtClean="0">
                <a:solidFill>
                  <a:schemeClr val="bg1">
                    <a:lumMod val="50000"/>
                  </a:schemeClr>
                </a:solidFill>
              </a:rPr>
              <a:t>Ο υγρός αέρας στη επιφάνεια της γης</a:t>
            </a:r>
            <a:r>
              <a:rPr lang="en-US" altLang="el-GR" sz="2000" dirty="0" smtClean="0">
                <a:solidFill>
                  <a:schemeClr val="bg1">
                    <a:lumMod val="50000"/>
                  </a:schemeClr>
                </a:solidFill>
              </a:rPr>
              <a:t>,</a:t>
            </a:r>
            <a:r>
              <a:rPr lang="el-GR" altLang="el-GR" sz="2000" dirty="0" smtClean="0">
                <a:solidFill>
                  <a:schemeClr val="bg1">
                    <a:lumMod val="50000"/>
                  </a:schemeClr>
                </a:solidFill>
              </a:rPr>
              <a:t> ειδικά το καλοκαίρι, είναι πάντοτε θερμότερος από τον αέρα του εδαφικού ορίζοντα. Έτσι, υπάρχει μια διαφορά πιέσεως μεταξύ των υδρατμών στην ατμόσφαιρα και στο έδαφος. Οι υδρατμοί που διαπερνούν τα πετρώματα από τη ατμόσφαιρα, εξαιτίας της βαθμίδας πιέσεως, συμπυκνώνονται επειδή η θερμοκρασία πέφτει και μετατρέπονται σε νερό. Η υπόθεση αυτή εξηγεί την παρουσία του γλυκού νερού στις έρημους και τα ωκεάνια νησιά. </a:t>
            </a:r>
          </a:p>
          <a:p>
            <a:r>
              <a:rPr lang="el-GR" altLang="el-GR" sz="2000" dirty="0" smtClean="0">
                <a:solidFill>
                  <a:schemeClr val="bg1">
                    <a:lumMod val="50000"/>
                  </a:schemeClr>
                </a:solidFill>
              </a:rPr>
              <a:t>Το συμπυκνωμένο νερό πιθανά σχηματίζεται και σε άλλες κλιματικές ζώνες, αλλά ο ρόλος του σε αυτές είναι λιγότερος σημαντικός, ως συμπληρωματικού ρεζερβουάρ νερού, από  ότι είναι αυτός σε ξηρές περιοχές.</a:t>
            </a:r>
          </a:p>
          <a:p>
            <a:endParaRPr lang="el-GR" altLang="el-GR" sz="2000" dirty="0" smtClean="0"/>
          </a:p>
          <a:p>
            <a:endParaRPr lang="el-GR" altLang="el-GR" sz="2000" dirty="0" smtClean="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44624"/>
            <a:ext cx="8302625" cy="72008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3. Σύμφυτο ή Απολιθωμένο Νερό</a:t>
            </a:r>
          </a:p>
        </p:txBody>
      </p:sp>
      <p:sp>
        <p:nvSpPr>
          <p:cNvPr id="109571" name="Rectangle 3"/>
          <p:cNvSpPr>
            <a:spLocks noGrp="1" noChangeArrowheads="1"/>
          </p:cNvSpPr>
          <p:nvPr>
            <p:ph type="body" idx="1"/>
          </p:nvPr>
        </p:nvSpPr>
        <p:spPr>
          <a:xfrm>
            <a:off x="107504" y="1125538"/>
            <a:ext cx="8928992" cy="5543550"/>
          </a:xfrm>
        </p:spPr>
        <p:txBody>
          <a:bodyPr/>
          <a:lstStyle/>
          <a:p>
            <a:pPr marL="0" indent="0" eaLnBrk="1" hangingPunct="1">
              <a:buFontTx/>
              <a:buNone/>
            </a:pPr>
            <a:r>
              <a:rPr lang="el-GR" altLang="el-GR" sz="2800" dirty="0" smtClean="0">
                <a:solidFill>
                  <a:schemeClr val="bg1">
                    <a:lumMod val="50000"/>
                  </a:schemeClr>
                </a:solidFill>
              </a:rPr>
              <a:t>Σχηματίζεται από το νερό που παγιδεύεται μέσα στα ιζήματα στη διάρκεια της απόθεσής των και της πλήρωσης παλαιών λεκανών. </a:t>
            </a:r>
          </a:p>
          <a:p>
            <a:pPr marL="0" indent="0" eaLnBrk="1" hangingPunct="1">
              <a:buFontTx/>
              <a:buNone/>
            </a:pPr>
            <a:r>
              <a:rPr lang="el-GR" altLang="el-GR" sz="2800" dirty="0" smtClean="0">
                <a:solidFill>
                  <a:schemeClr val="bg1">
                    <a:lumMod val="50000"/>
                  </a:schemeClr>
                </a:solidFill>
              </a:rPr>
              <a:t>Τα περισσότερα ιζηματογενή πετρώματα σχηματίζονται από ιζήματα  που έχουν αποτεθεί μέσα σε ένα υγρό μέσο. </a:t>
            </a:r>
          </a:p>
          <a:p>
            <a:pPr marL="0" indent="0" eaLnBrk="1" hangingPunct="1">
              <a:buFontTx/>
              <a:buNone/>
            </a:pPr>
            <a:r>
              <a:rPr lang="el-GR" altLang="el-GR" sz="2800" dirty="0" smtClean="0">
                <a:solidFill>
                  <a:schemeClr val="bg1">
                    <a:lumMod val="50000"/>
                  </a:schemeClr>
                </a:solidFill>
              </a:rPr>
              <a:t>Νερό αυτών των παλαιών θαλάσσιων ή λιμναίων λεκανών μπορεί να διατηρηθεί μέσα στα ιζήματα και στα πετρώματα που σχηματίστηκαν από αυτά ή να διηθηθεί και να εμποτίσει τα περιβάλλοντα πετρώματα. </a:t>
            </a:r>
          </a:p>
          <a:p>
            <a:pPr marL="0" indent="0" eaLnBrk="1" hangingPunct="1">
              <a:buFontTx/>
              <a:buNone/>
            </a:pPr>
            <a:r>
              <a:rPr lang="el-GR" altLang="el-GR" sz="2800" dirty="0" smtClean="0"/>
              <a:t> </a:t>
            </a:r>
          </a:p>
          <a:p>
            <a:pPr marL="0" indent="0" eaLnBrk="1" hangingPunct="1">
              <a:buFontTx/>
              <a:buNone/>
            </a:pPr>
            <a:r>
              <a:rPr lang="el-GR" altLang="el-GR" sz="2800" dirty="0" smtClean="0"/>
              <a:t> </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95288" y="116632"/>
            <a:ext cx="8302625" cy="64807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4. Σύμφυτο ή Απολιθωμένο Νερό</a:t>
            </a:r>
          </a:p>
        </p:txBody>
      </p:sp>
      <p:sp>
        <p:nvSpPr>
          <p:cNvPr id="8195" name="Rectangle 3"/>
          <p:cNvSpPr>
            <a:spLocks noGrp="1" noChangeArrowheads="1"/>
          </p:cNvSpPr>
          <p:nvPr>
            <p:ph type="body" idx="1"/>
          </p:nvPr>
        </p:nvSpPr>
        <p:spPr>
          <a:xfrm>
            <a:off x="107504" y="1125538"/>
            <a:ext cx="8785671" cy="5543550"/>
          </a:xfrm>
        </p:spPr>
        <p:txBody>
          <a:bodyPr/>
          <a:lstStyle/>
          <a:p>
            <a:pPr marL="0" indent="0" eaLnBrk="1" hangingPunct="1">
              <a:buFontTx/>
              <a:buNone/>
              <a:defRPr/>
            </a:pPr>
            <a:r>
              <a:rPr lang="el-GR" altLang="el-GR" sz="2400" dirty="0" smtClean="0">
                <a:solidFill>
                  <a:schemeClr val="bg1">
                    <a:lumMod val="50000"/>
                  </a:schemeClr>
                </a:solidFill>
              </a:rPr>
              <a:t>Διαιρείται σε δυο τύπους με βάση του αν παραμένει “ </a:t>
            </a:r>
            <a:r>
              <a:rPr lang="el-GR" altLang="el-GR" sz="2400" dirty="0" err="1" smtClean="0">
                <a:solidFill>
                  <a:schemeClr val="bg1">
                    <a:lumMod val="50000"/>
                  </a:schemeClr>
                </a:solidFill>
              </a:rPr>
              <a:t>in</a:t>
            </a:r>
            <a:r>
              <a:rPr lang="el-GR" altLang="el-GR" sz="2400" dirty="0" smtClean="0">
                <a:solidFill>
                  <a:schemeClr val="bg1">
                    <a:lumMod val="50000"/>
                  </a:schemeClr>
                </a:solidFill>
              </a:rPr>
              <a:t> </a:t>
            </a:r>
            <a:r>
              <a:rPr lang="el-GR" altLang="el-GR" sz="2400" dirty="0" err="1" smtClean="0">
                <a:solidFill>
                  <a:schemeClr val="bg1">
                    <a:lumMod val="50000"/>
                  </a:schemeClr>
                </a:solidFill>
              </a:rPr>
              <a:t>situ</a:t>
            </a:r>
            <a:r>
              <a:rPr lang="el-GR" altLang="el-GR" sz="2400" dirty="0" smtClean="0">
                <a:solidFill>
                  <a:schemeClr val="bg1">
                    <a:lumMod val="50000"/>
                  </a:schemeClr>
                </a:solidFill>
              </a:rPr>
              <a:t>” ή μεταναστεύει σε άλλες θέσεις. </a:t>
            </a:r>
          </a:p>
          <a:p>
            <a:pPr marL="457200" indent="-457200" eaLnBrk="1" hangingPunct="1">
              <a:buFont typeface="+mj-lt"/>
              <a:buAutoNum type="arabicPeriod"/>
              <a:defRPr/>
            </a:pPr>
            <a:r>
              <a:rPr lang="el-GR" altLang="el-GR" sz="2400" dirty="0" smtClean="0">
                <a:solidFill>
                  <a:schemeClr val="bg1">
                    <a:lumMod val="50000"/>
                  </a:schemeClr>
                </a:solidFill>
              </a:rPr>
              <a:t>Το</a:t>
            </a:r>
            <a:r>
              <a:rPr lang="el-GR" altLang="el-GR" sz="2400" dirty="0" smtClean="0"/>
              <a:t> </a:t>
            </a:r>
            <a:r>
              <a:rPr lang="el-GR" altLang="el-GR" sz="2400" dirty="0" err="1" smtClean="0">
                <a:solidFill>
                  <a:srgbClr val="FF0000"/>
                </a:solidFill>
              </a:rPr>
              <a:t>συνγενετικό</a:t>
            </a:r>
            <a:r>
              <a:rPr lang="el-GR" altLang="el-GR" sz="2400" dirty="0" smtClean="0">
                <a:solidFill>
                  <a:srgbClr val="FF0000"/>
                </a:solidFill>
              </a:rPr>
              <a:t> υπόγειο νερό </a:t>
            </a:r>
            <a:r>
              <a:rPr lang="el-GR" altLang="el-GR" sz="2400" dirty="0" smtClean="0">
                <a:solidFill>
                  <a:schemeClr val="bg1">
                    <a:lumMod val="50000"/>
                  </a:schemeClr>
                </a:solidFill>
              </a:rPr>
              <a:t>είναι αυτό που παγιδεύεται με το ίζημα και διατηρείται μέσα σε αυτό. Ο σχηματισμός του </a:t>
            </a:r>
            <a:r>
              <a:rPr lang="el-GR" altLang="el-GR" sz="2400" dirty="0" err="1" smtClean="0">
                <a:solidFill>
                  <a:schemeClr val="bg1">
                    <a:lumMod val="50000"/>
                  </a:schemeClr>
                </a:solidFill>
              </a:rPr>
              <a:t>συνγενετικού</a:t>
            </a:r>
            <a:r>
              <a:rPr lang="el-GR" altLang="el-GR" sz="2400" dirty="0" smtClean="0">
                <a:solidFill>
                  <a:schemeClr val="bg1">
                    <a:lumMod val="50000"/>
                  </a:schemeClr>
                </a:solidFill>
              </a:rPr>
              <a:t> σύμφυτου νερού ευνοείται από την συνδεδεμένη απόθεση πορώδους ιζήματος κορεσμένου με νερό και του </a:t>
            </a:r>
            <a:r>
              <a:rPr lang="el-GR" altLang="el-GR" sz="2400" dirty="0" err="1" smtClean="0">
                <a:solidFill>
                  <a:schemeClr val="bg1">
                    <a:lumMod val="50000"/>
                  </a:schemeClr>
                </a:solidFill>
              </a:rPr>
              <a:t>αδιαπέρατου</a:t>
            </a:r>
            <a:r>
              <a:rPr lang="el-GR" altLang="el-GR" sz="2400" dirty="0" smtClean="0">
                <a:solidFill>
                  <a:schemeClr val="bg1">
                    <a:lumMod val="50000"/>
                  </a:schemeClr>
                </a:solidFill>
              </a:rPr>
              <a:t> στρώματος που το απομονώνει. Το </a:t>
            </a:r>
            <a:r>
              <a:rPr lang="el-GR" altLang="el-GR" sz="2400" dirty="0" err="1" smtClean="0">
                <a:solidFill>
                  <a:schemeClr val="bg1">
                    <a:lumMod val="50000"/>
                  </a:schemeClr>
                </a:solidFill>
              </a:rPr>
              <a:t>συνγενετικό</a:t>
            </a:r>
            <a:r>
              <a:rPr lang="el-GR" altLang="el-GR" sz="2400" dirty="0" smtClean="0">
                <a:solidFill>
                  <a:schemeClr val="bg1">
                    <a:lumMod val="50000"/>
                  </a:schemeClr>
                </a:solidFill>
              </a:rPr>
              <a:t> σύμφυτο νερό συνιστά μόνο ένα τμήμα των ενταφιασμένων νερών. </a:t>
            </a:r>
          </a:p>
          <a:p>
            <a:pPr marL="457200" indent="-457200" eaLnBrk="1" hangingPunct="1">
              <a:buFont typeface="+mj-lt"/>
              <a:buAutoNum type="arabicPeriod"/>
              <a:defRPr/>
            </a:pPr>
            <a:r>
              <a:rPr lang="el-GR" altLang="el-GR" sz="2400" dirty="0" smtClean="0">
                <a:solidFill>
                  <a:schemeClr val="bg1">
                    <a:lumMod val="50000"/>
                  </a:schemeClr>
                </a:solidFill>
              </a:rPr>
              <a:t>Το</a:t>
            </a:r>
            <a:r>
              <a:rPr lang="el-GR" altLang="el-GR" sz="2400" dirty="0" smtClean="0"/>
              <a:t> </a:t>
            </a:r>
            <a:r>
              <a:rPr lang="el-GR" altLang="el-GR" sz="2400" dirty="0" err="1" smtClean="0">
                <a:solidFill>
                  <a:srgbClr val="FF0000"/>
                </a:solidFill>
              </a:rPr>
              <a:t>επιγενετικό</a:t>
            </a:r>
            <a:r>
              <a:rPr lang="el-GR" altLang="el-GR" sz="2400" dirty="0" smtClean="0">
                <a:solidFill>
                  <a:srgbClr val="FF0000"/>
                </a:solidFill>
              </a:rPr>
              <a:t> υπόγειο νερό </a:t>
            </a:r>
            <a:r>
              <a:rPr lang="el-GR" altLang="el-GR" sz="2400" dirty="0" smtClean="0">
                <a:solidFill>
                  <a:schemeClr val="bg1">
                    <a:lumMod val="50000"/>
                  </a:schemeClr>
                </a:solidFill>
              </a:rPr>
              <a:t>αποβάλλεται στη διάρκεια της </a:t>
            </a:r>
            <a:r>
              <a:rPr lang="el-GR" altLang="el-GR" sz="2400" dirty="0" err="1" smtClean="0">
                <a:solidFill>
                  <a:schemeClr val="bg1">
                    <a:lumMod val="50000"/>
                  </a:schemeClr>
                </a:solidFill>
              </a:rPr>
              <a:t>διαγένεσης</a:t>
            </a:r>
            <a:r>
              <a:rPr lang="el-GR" altLang="el-GR" sz="2400" dirty="0" smtClean="0">
                <a:solidFill>
                  <a:schemeClr val="bg1">
                    <a:lumMod val="50000"/>
                  </a:schemeClr>
                </a:solidFill>
              </a:rPr>
              <a:t> δηλαδή  με  την μετατροπή των ιζημάτων σε ιζηματογενή πετρώματα και μετακινείται μέσα στις υπερκείμενες ή υποκείμενες σειρές. </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61937" y="116632"/>
            <a:ext cx="8424863" cy="57534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Νεαρό νερό</a:t>
            </a:r>
          </a:p>
        </p:txBody>
      </p:sp>
      <p:sp>
        <p:nvSpPr>
          <p:cNvPr id="111619" name="Rectangle 3"/>
          <p:cNvSpPr>
            <a:spLocks noGrp="1" noChangeArrowheads="1"/>
          </p:cNvSpPr>
          <p:nvPr>
            <p:ph type="body" idx="1"/>
          </p:nvPr>
        </p:nvSpPr>
        <p:spPr>
          <a:xfrm>
            <a:off x="107504" y="1196975"/>
            <a:ext cx="8928992" cy="5328369"/>
          </a:xfrm>
        </p:spPr>
        <p:txBody>
          <a:bodyPr/>
          <a:lstStyle/>
          <a:p>
            <a:pPr eaLnBrk="1" hangingPunct="1">
              <a:lnSpc>
                <a:spcPct val="80000"/>
              </a:lnSpc>
            </a:pPr>
            <a:r>
              <a:rPr lang="el-GR" altLang="el-GR" sz="2400" dirty="0" smtClean="0">
                <a:solidFill>
                  <a:schemeClr val="bg1">
                    <a:lumMod val="50000"/>
                  </a:schemeClr>
                </a:solidFill>
              </a:rPr>
              <a:t>Έρχεται από τα βαθύτερα τμήματα του φλοιού. Η γένεση του συνοδεύεται με την εισαγωγή (διείσδυση) λειωμένου μάγματος. Όπως είναι γνωστό το μάγμα είναι ένα πυριτικό </a:t>
            </a:r>
            <a:r>
              <a:rPr lang="el-GR" altLang="el-GR" sz="2400" dirty="0" err="1" smtClean="0">
                <a:solidFill>
                  <a:schemeClr val="bg1">
                    <a:lumMod val="50000"/>
                  </a:schemeClr>
                </a:solidFill>
              </a:rPr>
              <a:t>τήγμα</a:t>
            </a:r>
            <a:r>
              <a:rPr lang="el-GR" altLang="el-GR" sz="2400" dirty="0" smtClean="0">
                <a:solidFill>
                  <a:schemeClr val="bg1">
                    <a:lumMod val="50000"/>
                  </a:schemeClr>
                </a:solidFill>
              </a:rPr>
              <a:t> κορεσμένο με αέρια διαφόρου συστάσεως. </a:t>
            </a:r>
          </a:p>
          <a:p>
            <a:pPr eaLnBrk="1" hangingPunct="1">
              <a:lnSpc>
                <a:spcPct val="80000"/>
              </a:lnSpc>
            </a:pPr>
            <a:r>
              <a:rPr lang="el-GR" altLang="el-GR" sz="2400" dirty="0" smtClean="0">
                <a:solidFill>
                  <a:schemeClr val="bg1">
                    <a:lumMod val="50000"/>
                  </a:schemeClr>
                </a:solidFill>
              </a:rPr>
              <a:t>Όταν το μάγμα παγώνει (κρυσταλλώνεται) τα αέρια συστατικά και οι υδρατμοί το εγκαταλείπουν. Οι υδρατμοί συμπυκνώνονται σε ένα υπέρθερμο νερό. Το θερμό αυτό νερό κινείται προς τα πάνω από θέσεις υψηλής πίεσης σε θέσεις χαμηλής πίεσης και εμπλουτίζεται σε άλατα και αέρια. </a:t>
            </a:r>
          </a:p>
          <a:p>
            <a:pPr eaLnBrk="1" hangingPunct="1">
              <a:lnSpc>
                <a:spcPct val="80000"/>
              </a:lnSpc>
            </a:pPr>
            <a:r>
              <a:rPr lang="el-GR" altLang="el-GR" sz="2400" dirty="0" smtClean="0">
                <a:solidFill>
                  <a:schemeClr val="bg1">
                    <a:lumMod val="50000"/>
                  </a:schemeClr>
                </a:solidFill>
              </a:rPr>
              <a:t>Αυτό τελικώς φθάνει στους ανώτερους ορίζοντες του φλοιού και μπορεί να πληρώσει τους πόρους των ιζηματογενών πετρωμάτων που θα βρει. </a:t>
            </a:r>
          </a:p>
          <a:p>
            <a:pPr eaLnBrk="1" hangingPunct="1">
              <a:lnSpc>
                <a:spcPct val="80000"/>
              </a:lnSpc>
            </a:pPr>
            <a:r>
              <a:rPr lang="el-GR" altLang="el-GR" sz="2400" dirty="0" smtClean="0">
                <a:solidFill>
                  <a:schemeClr val="bg1">
                    <a:lumMod val="50000"/>
                  </a:schemeClr>
                </a:solidFill>
              </a:rPr>
              <a:t>Την </a:t>
            </a:r>
            <a:r>
              <a:rPr lang="en-US" altLang="el-GR" sz="2400" dirty="0" smtClean="0">
                <a:solidFill>
                  <a:schemeClr val="bg1">
                    <a:lumMod val="50000"/>
                  </a:schemeClr>
                </a:solidFill>
              </a:rPr>
              <a:t>“</a:t>
            </a:r>
            <a:r>
              <a:rPr lang="el-GR" altLang="el-GR" sz="2400" dirty="0" smtClean="0">
                <a:solidFill>
                  <a:schemeClr val="bg1">
                    <a:lumMod val="50000"/>
                  </a:schemeClr>
                </a:solidFill>
              </a:rPr>
              <a:t>νεαρή γένεση</a:t>
            </a:r>
            <a:r>
              <a:rPr lang="en-US" altLang="el-GR" sz="2400" dirty="0" smtClean="0">
                <a:solidFill>
                  <a:schemeClr val="bg1">
                    <a:lumMod val="50000"/>
                  </a:schemeClr>
                </a:solidFill>
              </a:rPr>
              <a:t>”</a:t>
            </a:r>
            <a:r>
              <a:rPr lang="el-GR" altLang="el-GR" sz="2400" dirty="0" smtClean="0">
                <a:solidFill>
                  <a:schemeClr val="bg1">
                    <a:lumMod val="50000"/>
                  </a:schemeClr>
                </a:solidFill>
              </a:rPr>
              <a:t> του υπόγειου νερού δεν την αναγνωρίζουν όλοι οι </a:t>
            </a:r>
            <a:r>
              <a:rPr lang="el-GR" altLang="el-GR" sz="2400" dirty="0" err="1" smtClean="0">
                <a:solidFill>
                  <a:schemeClr val="bg1">
                    <a:lumMod val="50000"/>
                  </a:schemeClr>
                </a:solidFill>
              </a:rPr>
              <a:t>υδρογεωλόγοι</a:t>
            </a:r>
            <a:r>
              <a:rPr lang="el-GR" altLang="el-GR" sz="2400" dirty="0" smtClean="0">
                <a:solidFill>
                  <a:schemeClr val="bg1">
                    <a:lumMod val="50000"/>
                  </a:schemeClr>
                </a:solidFill>
              </a:rPr>
              <a:t>. Πολλοί από αυτούς αποδίδουν στο νεαρό νερό έναν ασήμαντο ρόλο στο συνολικό ισοζύγιο του υπόγειου νερού.</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cking clock design template">
  <a:themeElements>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cking clock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Ticking cloc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cking cloc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cking cloc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cking cloc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cking cloc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cking cloc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cking cloc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cking cloc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cking cloc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cking cloc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cking cloc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cking cloc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6381</TotalTime>
  <Words>3089</Words>
  <Application>Microsoft Office PowerPoint</Application>
  <PresentationFormat>Προβολή στην οθόνη (4:3)</PresentationFormat>
  <Paragraphs>229</Paragraphs>
  <Slides>54</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2" baseType="lpstr">
      <vt:lpstr>Arial</vt:lpstr>
      <vt:lpstr>Palatino Linotype</vt:lpstr>
      <vt:lpstr>Times New Roman</vt:lpstr>
      <vt:lpstr>Verdana</vt:lpstr>
      <vt:lpstr>Corinthian columns design template</vt:lpstr>
      <vt:lpstr>Ticking clock design template</vt:lpstr>
      <vt:lpstr>GD_BusPres_01_TP01136794 </vt:lpstr>
      <vt:lpstr>Equation</vt:lpstr>
      <vt:lpstr>Παρουσίαση του PowerPoint</vt:lpstr>
      <vt:lpstr>Τυπικοί χρόνοι παραμονής του νερού σε διάφορα ρεζερβουάρ</vt:lpstr>
      <vt:lpstr>Υπόγειο ή εδαφικό νερό</vt:lpstr>
      <vt:lpstr>Υπόγειο νερό</vt:lpstr>
      <vt:lpstr>1. Κατεισδύοντα Νερά</vt:lpstr>
      <vt:lpstr>2. Συμπυκνωμένο Νερό</vt:lpstr>
      <vt:lpstr>3. Σύμφυτο ή Απολιθωμένο Νερό</vt:lpstr>
      <vt:lpstr>4. Σύμφυτο ή Απολιθωμένο Νερό</vt:lpstr>
      <vt:lpstr>Νεαρό νερό</vt:lpstr>
      <vt:lpstr>Υπόγειο νερό από μείξη </vt:lpstr>
      <vt:lpstr>Η ταξινόμηση των υπογείων υδάτων σύμφωνα με την εμφάνισή τους</vt:lpstr>
      <vt:lpstr>Το εδαφικό νερό</vt:lpstr>
      <vt:lpstr>Το διερχόμενο νερό ή το νερό της μη εμποτισμένη ζώνης </vt:lpstr>
      <vt:lpstr>Παρουσίαση του PowerPoint</vt:lpstr>
      <vt:lpstr>Παρουσίαση του PowerPoint</vt:lpstr>
      <vt:lpstr>Υπόγειο νερό (χωρίς αρτεσιανή πίεση)</vt:lpstr>
      <vt:lpstr>Παρουσίαση του PowerPoint</vt:lpstr>
      <vt:lpstr>Υπόγειο νερό (χωρίς αρτεσιανή πίεση)</vt:lpstr>
      <vt:lpstr>Υπόγειο νερό (χωρίς αρτεσιανή πίεση)</vt:lpstr>
      <vt:lpstr>Παρουσίαση του PowerPoint</vt:lpstr>
      <vt:lpstr> Ο σχηματισμός ενός κώνου βύθισης στη στάθμη του υδροφόρου ορίζοντα</vt:lpstr>
      <vt:lpstr>Ο κώνος βύθισης  σε ένα βαθύτερο φρέαρ προκαλεί προβλήματα στα γειτονικά του ρηχότερα φρέατα</vt:lpstr>
      <vt:lpstr>Παρουσίαση του PowerPoint</vt:lpstr>
      <vt:lpstr>Παρουσίαση του PowerPoint</vt:lpstr>
      <vt:lpstr>Παρουσίαση του PowerPoint</vt:lpstr>
      <vt:lpstr>Παρουσίαση του PowerPoint</vt:lpstr>
      <vt:lpstr>Πεπιεσμένο (Αρτεσιανό νερό)</vt:lpstr>
      <vt:lpstr>Παρουσίαση του PowerPoint</vt:lpstr>
      <vt:lpstr>Παρουσίαση του PowerPoint</vt:lpstr>
      <vt:lpstr>Παρουσίαση του PowerPoint</vt:lpstr>
      <vt:lpstr>Πορώδες και Διαπερατότητα</vt:lpstr>
      <vt:lpstr>Παρουσίαση του PowerPoint</vt:lpstr>
      <vt:lpstr>Υδατοστεγή και Υδροπερατά πετρώματα</vt:lpstr>
      <vt:lpstr>Παρουσίαση του PowerPoint</vt:lpstr>
      <vt:lpstr>Μικροδιαπερατά και Μακροδιαπερατά πετρώματα</vt:lpstr>
      <vt:lpstr>Πηγές</vt:lpstr>
      <vt:lpstr>Παρουσίαση του PowerPoint</vt:lpstr>
      <vt:lpstr>1. Πηγές επαφής ή στρωματογενείς</vt:lpstr>
      <vt:lpstr> Πηγές που προκύπτουν από ένα επικρεμάμενο υπόγειο υδροφόρο ορίζοντα</vt:lpstr>
      <vt:lpstr>2. Πηγές υπερπλήρωσης </vt:lpstr>
      <vt:lpstr>3. Πηγές τεκτονικές ή ρηγματογενείς</vt:lpstr>
      <vt:lpstr>Παρουσίαση του PowerPoint</vt:lpstr>
      <vt:lpstr>4. Πηγές Καρστικές</vt:lpstr>
      <vt:lpstr>Βωκλυζιανή πηγή</vt:lpstr>
      <vt:lpstr>Παρουσίαση του PowerPoint</vt:lpstr>
      <vt:lpstr>Θερμές πηγές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Saltwater contamination due  to excessive well pumping</vt:lpstr>
      <vt:lpstr>Παρουσίαση του PowerPoint</vt:lpstr>
      <vt:lpstr>Η σχέση Ghyben-Herzberg</vt:lpstr>
    </vt:vector>
  </TitlesOfParts>
  <Company>University of Crete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Παλαιοντολογία: Εισαγωγή</dc:title>
  <dc:creator>George Iliopoulos</dc:creator>
  <cp:lastModifiedBy>makis</cp:lastModifiedBy>
  <cp:revision>273</cp:revision>
  <dcterms:created xsi:type="dcterms:W3CDTF">2006-02-16T08:23:00Z</dcterms:created>
  <dcterms:modified xsi:type="dcterms:W3CDTF">2019-08-26T09:07:42Z</dcterms:modified>
</cp:coreProperties>
</file>