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310" r:id="rId8"/>
    <p:sldId id="311" r:id="rId9"/>
    <p:sldId id="312" r:id="rId10"/>
    <p:sldId id="313" r:id="rId11"/>
    <p:sldId id="316" r:id="rId12"/>
    <p:sldId id="317" r:id="rId13"/>
    <p:sldId id="318" r:id="rId14"/>
    <p:sldId id="314" r:id="rId15"/>
    <p:sldId id="315" r:id="rId16"/>
    <p:sldId id="319" r:id="rId17"/>
    <p:sldId id="320" r:id="rId18"/>
    <p:sldId id="264" r:id="rId19"/>
    <p:sldId id="266" r:id="rId20"/>
    <p:sldId id="265" r:id="rId21"/>
    <p:sldId id="268" r:id="rId22"/>
    <p:sldId id="270" r:id="rId23"/>
    <p:sldId id="271" r:id="rId24"/>
    <p:sldId id="273" r:id="rId25"/>
    <p:sldId id="274" r:id="rId26"/>
    <p:sldId id="276" r:id="rId27"/>
    <p:sldId id="275" r:id="rId28"/>
    <p:sldId id="277" r:id="rId29"/>
    <p:sldId id="278" r:id="rId30"/>
    <p:sldId id="279" r:id="rId31"/>
    <p:sldId id="280" r:id="rId32"/>
    <p:sldId id="281" r:id="rId33"/>
    <p:sldId id="282" r:id="rId34"/>
    <p:sldId id="283" r:id="rId35"/>
    <p:sldId id="285" r:id="rId36"/>
    <p:sldId id="287" r:id="rId37"/>
    <p:sldId id="288" r:id="rId38"/>
    <p:sldId id="289" r:id="rId39"/>
    <p:sldId id="302" r:id="rId40"/>
    <p:sldId id="303" r:id="rId41"/>
    <p:sldId id="304" r:id="rId42"/>
    <p:sldId id="305" r:id="rId43"/>
    <p:sldId id="306" r:id="rId44"/>
    <p:sldId id="307" r:id="rId45"/>
    <p:sldId id="308" r:id="rId46"/>
    <p:sldId id="309"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3458" name="Rectangle 2"/>
          <p:cNvSpPr>
            <a:spLocks noGrp="1" noChangeArrowheads="1"/>
          </p:cNvSpPr>
          <p:nvPr>
            <p:ph type="ctrTitle"/>
          </p:nvPr>
        </p:nvSpPr>
        <p:spPr bwMode="black">
          <a:xfrm>
            <a:off x="1016000" y="4038600"/>
            <a:ext cx="103632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403459" name="Rectangle 3"/>
          <p:cNvSpPr>
            <a:spLocks noGrp="1" noChangeArrowheads="1"/>
          </p:cNvSpPr>
          <p:nvPr>
            <p:ph type="subTitle" idx="1"/>
          </p:nvPr>
        </p:nvSpPr>
        <p:spPr bwMode="black">
          <a:xfrm>
            <a:off x="1828800" y="5105400"/>
            <a:ext cx="85344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609600" y="6245225"/>
            <a:ext cx="28448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bwMode="black">
          <a:xfrm>
            <a:off x="4165600" y="6245225"/>
            <a:ext cx="3860800" cy="47625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bwMode="black">
          <a:xfrm>
            <a:off x="8737600" y="6245225"/>
            <a:ext cx="2844800" cy="476250"/>
          </a:xfrm>
        </p:spPr>
        <p:txBody>
          <a:bodyPr/>
          <a:lstStyle>
            <a:lvl1pPr>
              <a:defRPr/>
            </a:lvl1pPr>
          </a:lstStyle>
          <a:p>
            <a:pPr>
              <a:defRPr/>
            </a:pPr>
            <a:fld id="{2C3ABE61-5E2E-4CF5-9F36-7B9CB33A59C0}" type="slidenum">
              <a:rPr lang="en-US" altLang="el-GR"/>
              <a:pPr>
                <a:defRPr/>
              </a:pPr>
              <a:t>‹#›</a:t>
            </a:fld>
            <a:endParaRPr lang="en-US" altLang="el-GR"/>
          </a:p>
        </p:txBody>
      </p:sp>
    </p:spTree>
    <p:extLst>
      <p:ext uri="{BB962C8B-B14F-4D97-AF65-F5344CB8AC3E}">
        <p14:creationId xmlns:p14="http://schemas.microsoft.com/office/powerpoint/2010/main" val="3177501598"/>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84839-CC4E-49D9-8ADB-7CCDBFCDF8C9}" type="slidenum">
              <a:rPr lang="en-US" altLang="el-GR"/>
              <a:pPr>
                <a:defRPr/>
              </a:pPr>
              <a:t>‹#›</a:t>
            </a:fld>
            <a:endParaRPr lang="en-US" altLang="el-GR"/>
          </a:p>
        </p:txBody>
      </p:sp>
    </p:spTree>
    <p:extLst>
      <p:ext uri="{BB962C8B-B14F-4D97-AF65-F5344CB8AC3E}">
        <p14:creationId xmlns:p14="http://schemas.microsoft.com/office/powerpoint/2010/main" val="4067674661"/>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4A80E0-82A7-413C-ACFF-F8B4E6505D11}" type="slidenum">
              <a:rPr lang="en-US" altLang="el-GR"/>
              <a:pPr>
                <a:defRPr/>
              </a:pPr>
              <a:t>‹#›</a:t>
            </a:fld>
            <a:endParaRPr lang="en-US" altLang="el-GR"/>
          </a:p>
        </p:txBody>
      </p:sp>
    </p:spTree>
    <p:extLst>
      <p:ext uri="{BB962C8B-B14F-4D97-AF65-F5344CB8AC3E}">
        <p14:creationId xmlns:p14="http://schemas.microsoft.com/office/powerpoint/2010/main" val="351410707"/>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37FAFE-9E78-4445-902E-DBBB81EDAA00}" type="slidenum">
              <a:rPr lang="en-US" altLang="el-GR"/>
              <a:pPr>
                <a:defRPr/>
              </a:pPr>
              <a:t>‹#›</a:t>
            </a:fld>
            <a:endParaRPr lang="en-US" altLang="el-GR"/>
          </a:p>
        </p:txBody>
      </p:sp>
    </p:spTree>
    <p:extLst>
      <p:ext uri="{BB962C8B-B14F-4D97-AF65-F5344CB8AC3E}">
        <p14:creationId xmlns:p14="http://schemas.microsoft.com/office/powerpoint/2010/main" val="2176206086"/>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p:txBody>
          <a:bodyPr/>
          <a:lstStyle>
            <a:lvl1pPr>
              <a:defRPr/>
            </a:lvl1pPr>
          </a:lstStyle>
          <a:p>
            <a:pPr>
              <a:defRPr/>
            </a:pPr>
            <a:endParaRPr lang="el-GR"/>
          </a:p>
        </p:txBody>
      </p:sp>
      <p:sp>
        <p:nvSpPr>
          <p:cNvPr id="7" name="Rectangle 5"/>
          <p:cNvSpPr>
            <a:spLocks noGrp="1" noChangeArrowheads="1"/>
          </p:cNvSpPr>
          <p:nvPr>
            <p:ph type="ftr" sz="quarter" idx="11"/>
          </p:nvPr>
        </p:nvSpPr>
        <p:spPr/>
        <p:txBody>
          <a:bodyPr/>
          <a:lstStyle>
            <a:lvl1pPr>
              <a:defRPr/>
            </a:lvl1pPr>
          </a:lstStyle>
          <a:p>
            <a:pPr>
              <a:defRPr/>
            </a:pPr>
            <a:endParaRPr lang="el-GR"/>
          </a:p>
        </p:txBody>
      </p:sp>
      <p:sp>
        <p:nvSpPr>
          <p:cNvPr id="8" name="Rectangle 6"/>
          <p:cNvSpPr>
            <a:spLocks noGrp="1" noChangeArrowheads="1"/>
          </p:cNvSpPr>
          <p:nvPr>
            <p:ph type="sldNum" sz="quarter" idx="12"/>
          </p:nvPr>
        </p:nvSpPr>
        <p:spPr/>
        <p:txBody>
          <a:bodyPr/>
          <a:lstStyle>
            <a:lvl1pPr>
              <a:defRPr/>
            </a:lvl1pPr>
          </a:lstStyle>
          <a:p>
            <a:pPr>
              <a:defRPr/>
            </a:pPr>
            <a:fld id="{39C9BEA3-C3E0-4023-A5AE-E4307F831F9D}" type="slidenum">
              <a:rPr lang="el-GR" altLang="el-GR"/>
              <a:pPr>
                <a:defRPr/>
              </a:pPr>
              <a:t>‹#›</a:t>
            </a:fld>
            <a:endParaRPr lang="el-GR" altLang="el-GR"/>
          </a:p>
        </p:txBody>
      </p:sp>
    </p:spTree>
    <p:extLst>
      <p:ext uri="{BB962C8B-B14F-4D97-AF65-F5344CB8AC3E}">
        <p14:creationId xmlns:p14="http://schemas.microsoft.com/office/powerpoint/2010/main" val="2345856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7F17BA2F-1E57-4A01-BAFE-D64ABD856981}" type="slidenum">
              <a:rPr lang="el-GR" altLang="el-GR"/>
              <a:pPr>
                <a:defRPr/>
              </a:pPr>
              <a:t>‹#›</a:t>
            </a:fld>
            <a:endParaRPr lang="el-GR" altLang="el-GR"/>
          </a:p>
        </p:txBody>
      </p:sp>
    </p:spTree>
    <p:extLst>
      <p:ext uri="{BB962C8B-B14F-4D97-AF65-F5344CB8AC3E}">
        <p14:creationId xmlns:p14="http://schemas.microsoft.com/office/powerpoint/2010/main" val="17077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9AD72-A696-4DD1-8566-7F8B44C5D298}" type="slidenum">
              <a:rPr lang="en-US" altLang="el-GR"/>
              <a:pPr>
                <a:defRPr/>
              </a:pPr>
              <a:t>‹#›</a:t>
            </a:fld>
            <a:endParaRPr lang="en-US" altLang="el-GR"/>
          </a:p>
        </p:txBody>
      </p:sp>
    </p:spTree>
    <p:extLst>
      <p:ext uri="{BB962C8B-B14F-4D97-AF65-F5344CB8AC3E}">
        <p14:creationId xmlns:p14="http://schemas.microsoft.com/office/powerpoint/2010/main" val="1182554518"/>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3E8E57-4730-4829-9430-48C3AA59B783}" type="slidenum">
              <a:rPr lang="en-US" altLang="el-GR"/>
              <a:pPr>
                <a:defRPr/>
              </a:pPr>
              <a:t>‹#›</a:t>
            </a:fld>
            <a:endParaRPr lang="en-US" altLang="el-GR"/>
          </a:p>
        </p:txBody>
      </p:sp>
    </p:spTree>
    <p:extLst>
      <p:ext uri="{BB962C8B-B14F-4D97-AF65-F5344CB8AC3E}">
        <p14:creationId xmlns:p14="http://schemas.microsoft.com/office/powerpoint/2010/main" val="696048077"/>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295401"/>
            <a:ext cx="5384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BB1BD3-8481-4EC6-9A90-8E525FE0D276}" type="slidenum">
              <a:rPr lang="en-US" altLang="el-GR"/>
              <a:pPr>
                <a:defRPr/>
              </a:pPr>
              <a:t>‹#›</a:t>
            </a:fld>
            <a:endParaRPr lang="en-US" altLang="el-GR"/>
          </a:p>
        </p:txBody>
      </p:sp>
    </p:spTree>
    <p:extLst>
      <p:ext uri="{BB962C8B-B14F-4D97-AF65-F5344CB8AC3E}">
        <p14:creationId xmlns:p14="http://schemas.microsoft.com/office/powerpoint/2010/main" val="2608358746"/>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E2D7CA-B6FF-4D25-BA12-EAC63981EC90}" type="slidenum">
              <a:rPr lang="en-US" altLang="el-GR"/>
              <a:pPr>
                <a:defRPr/>
              </a:pPr>
              <a:t>‹#›</a:t>
            </a:fld>
            <a:endParaRPr lang="en-US" altLang="el-GR"/>
          </a:p>
        </p:txBody>
      </p:sp>
    </p:spTree>
    <p:extLst>
      <p:ext uri="{BB962C8B-B14F-4D97-AF65-F5344CB8AC3E}">
        <p14:creationId xmlns:p14="http://schemas.microsoft.com/office/powerpoint/2010/main" val="1142027501"/>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D844A4-2691-41D3-BBF3-C0B99CE8E3BA}" type="slidenum">
              <a:rPr lang="en-US" altLang="el-GR"/>
              <a:pPr>
                <a:defRPr/>
              </a:pPr>
              <a:t>‹#›</a:t>
            </a:fld>
            <a:endParaRPr lang="en-US" altLang="el-GR"/>
          </a:p>
        </p:txBody>
      </p:sp>
    </p:spTree>
    <p:extLst>
      <p:ext uri="{BB962C8B-B14F-4D97-AF65-F5344CB8AC3E}">
        <p14:creationId xmlns:p14="http://schemas.microsoft.com/office/powerpoint/2010/main" val="57053894"/>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E856F0-747D-4460-B3A3-F4D92FE7F4BD}" type="slidenum">
              <a:rPr lang="en-US" altLang="el-GR"/>
              <a:pPr>
                <a:defRPr/>
              </a:pPr>
              <a:t>‹#›</a:t>
            </a:fld>
            <a:endParaRPr lang="en-US" altLang="el-GR"/>
          </a:p>
        </p:txBody>
      </p:sp>
    </p:spTree>
    <p:extLst>
      <p:ext uri="{BB962C8B-B14F-4D97-AF65-F5344CB8AC3E}">
        <p14:creationId xmlns:p14="http://schemas.microsoft.com/office/powerpoint/2010/main" val="2888173875"/>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AB438F-0705-4705-974C-0C9EEE599BA2}" type="slidenum">
              <a:rPr lang="en-US" altLang="el-GR"/>
              <a:pPr>
                <a:defRPr/>
              </a:pPr>
              <a:t>‹#›</a:t>
            </a:fld>
            <a:endParaRPr lang="en-US" altLang="el-GR"/>
          </a:p>
        </p:txBody>
      </p:sp>
    </p:spTree>
    <p:extLst>
      <p:ext uri="{BB962C8B-B14F-4D97-AF65-F5344CB8AC3E}">
        <p14:creationId xmlns:p14="http://schemas.microsoft.com/office/powerpoint/2010/main" val="2306252487"/>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7A0920-6A84-44D9-AC15-19C62ADAFBDE}" type="slidenum">
              <a:rPr lang="en-US" altLang="el-GR"/>
              <a:pPr>
                <a:defRPr/>
              </a:pPr>
              <a:t>‹#›</a:t>
            </a:fld>
            <a:endParaRPr lang="en-US" altLang="el-GR"/>
          </a:p>
        </p:txBody>
      </p:sp>
    </p:spTree>
    <p:extLst>
      <p:ext uri="{BB962C8B-B14F-4D97-AF65-F5344CB8AC3E}">
        <p14:creationId xmlns:p14="http://schemas.microsoft.com/office/powerpoint/2010/main" val="363957278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3075" name="Rectangle 3"/>
          <p:cNvSpPr>
            <a:spLocks noGrp="1" noChangeArrowheads="1"/>
          </p:cNvSpPr>
          <p:nvPr>
            <p:ph type="body" idx="1"/>
          </p:nvPr>
        </p:nvSpPr>
        <p:spPr bwMode="auto">
          <a:xfrm>
            <a:off x="609600" y="1295401"/>
            <a:ext cx="109728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402436" name="Rectangle 4"/>
          <p:cNvSpPr>
            <a:spLocks noGrp="1" noChangeArrowheads="1"/>
          </p:cNvSpPr>
          <p:nvPr>
            <p:ph type="dt" sz="half" idx="2"/>
          </p:nvPr>
        </p:nvSpPr>
        <p:spPr bwMode="auto">
          <a:xfrm>
            <a:off x="609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402437" name="Rectangle 5"/>
          <p:cNvSpPr>
            <a:spLocks noGrp="1" noChangeArrowheads="1"/>
          </p:cNvSpPr>
          <p:nvPr>
            <p:ph type="ftr" sz="quarter" idx="3"/>
          </p:nvPr>
        </p:nvSpPr>
        <p:spPr bwMode="auto">
          <a:xfrm>
            <a:off x="4165600" y="64770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02438" name="Rectangle 6"/>
          <p:cNvSpPr>
            <a:spLocks noGrp="1" noChangeArrowheads="1"/>
          </p:cNvSpPr>
          <p:nvPr>
            <p:ph type="sldNum" sz="quarter" idx="4"/>
          </p:nvPr>
        </p:nvSpPr>
        <p:spPr bwMode="auto">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DBB9506-98B0-4DC8-B90D-F25147BDFCBC}" type="slidenum">
              <a:rPr lang="en-US" altLang="el-GR"/>
              <a:pPr>
                <a:defRPr/>
              </a:pPr>
              <a:t>‹#›</a:t>
            </a:fld>
            <a:endParaRPr lang="en-US" altLang="el-GR"/>
          </a:p>
        </p:txBody>
      </p:sp>
    </p:spTree>
    <p:extLst>
      <p:ext uri="{BB962C8B-B14F-4D97-AF65-F5344CB8AC3E}">
        <p14:creationId xmlns:p14="http://schemas.microsoft.com/office/powerpoint/2010/main" val="31450505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12913" y="112713"/>
            <a:ext cx="8964612" cy="61118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a:latin typeface="Arial Greek" panose="020B0604020202020204" pitchFamily="34" charset="0"/>
              </a:rPr>
              <a:t>Συστήματα Αποστράγγισης</a:t>
            </a:r>
            <a:endParaRPr lang="en-US" altLang="el-GR" sz="3200" dirty="0">
              <a:latin typeface="Arial Greek" panose="020B0604020202020204" pitchFamily="34" charset="0"/>
            </a:endParaRPr>
          </a:p>
        </p:txBody>
      </p:sp>
      <p:sp>
        <p:nvSpPr>
          <p:cNvPr id="48131" name="Rectangle 3"/>
          <p:cNvSpPr>
            <a:spLocks noGrp="1" noChangeArrowheads="1"/>
          </p:cNvSpPr>
          <p:nvPr>
            <p:ph type="body" idx="1"/>
          </p:nvPr>
        </p:nvSpPr>
        <p:spPr>
          <a:xfrm>
            <a:off x="209550" y="933450"/>
            <a:ext cx="11753850" cy="5387915"/>
          </a:xfrm>
        </p:spPr>
        <p:txBody>
          <a:bodyPr/>
          <a:lstStyle/>
          <a:p>
            <a:pPr eaLnBrk="1" hangingPunct="1">
              <a:lnSpc>
                <a:spcPct val="90000"/>
              </a:lnSpc>
            </a:pPr>
            <a:r>
              <a:rPr lang="el-GR" altLang="el-GR" sz="2800" dirty="0">
                <a:solidFill>
                  <a:schemeClr val="bg1">
                    <a:lumMod val="50000"/>
                  </a:schemeClr>
                </a:solidFill>
                <a:latin typeface="Arial Greek" panose="020B0604020202020204" pitchFamily="34" charset="0"/>
              </a:rPr>
              <a:t>Κάθε ρεύμα περιβάλλεται από </a:t>
            </a:r>
            <a:r>
              <a:rPr lang="el-GR" altLang="el-GR" sz="2800" dirty="0">
                <a:solidFill>
                  <a:srgbClr val="FF0000"/>
                </a:solidFill>
                <a:latin typeface="Arial Greek" panose="020B0604020202020204" pitchFamily="34" charset="0"/>
              </a:rPr>
              <a:t>τη λεκάνη αποστράγγισης</a:t>
            </a:r>
            <a:r>
              <a:rPr lang="el-GR" altLang="el-GR" sz="2800" dirty="0">
                <a:solidFill>
                  <a:schemeClr val="bg1">
                    <a:lumMod val="50000"/>
                  </a:schemeClr>
                </a:solidFill>
                <a:latin typeface="Arial Greek" panose="020B0604020202020204" pitchFamily="34" charset="0"/>
              </a:rPr>
              <a:t> του που είναι η συνολική περιοχή που προσφέρει νερό στο ρεύμα</a:t>
            </a:r>
            <a:r>
              <a:rPr lang="el-GR" altLang="el-GR" sz="2800" dirty="0" smtClean="0">
                <a:solidFill>
                  <a:schemeClr val="bg1">
                    <a:lumMod val="50000"/>
                  </a:schemeClr>
                </a:solidFill>
                <a:latin typeface="Arial Greek" panose="020B0604020202020204" pitchFamily="34" charset="0"/>
              </a:rPr>
              <a:t>.</a:t>
            </a:r>
            <a:endParaRPr lang="en-US" altLang="el-GR" sz="2800" dirty="0" smtClean="0">
              <a:solidFill>
                <a:schemeClr val="bg1">
                  <a:lumMod val="50000"/>
                </a:schemeClr>
              </a:solidFill>
              <a:latin typeface="Arial Greek" panose="020B0604020202020204" pitchFamily="34" charset="0"/>
            </a:endParaRPr>
          </a:p>
          <a:p>
            <a:pPr marL="0" indent="0" eaLnBrk="1" hangingPunct="1">
              <a:lnSpc>
                <a:spcPct val="90000"/>
              </a:lnSpc>
              <a:buNone/>
            </a:pPr>
            <a:r>
              <a:rPr lang="el-GR" altLang="el-GR" sz="2800" dirty="0" smtClean="0">
                <a:solidFill>
                  <a:schemeClr val="bg1">
                    <a:lumMod val="50000"/>
                  </a:schemeClr>
                </a:solidFill>
                <a:latin typeface="Arial Greek" panose="020B0604020202020204" pitchFamily="34" charset="0"/>
              </a:rPr>
              <a:t>                                                   </a:t>
            </a:r>
            <a:endParaRPr lang="el-GR" altLang="el-GR" sz="2800" dirty="0">
              <a:solidFill>
                <a:schemeClr val="bg1">
                  <a:lumMod val="50000"/>
                </a:schemeClr>
              </a:solidFill>
              <a:latin typeface="Arial Greek" panose="020B0604020202020204" pitchFamily="34" charset="0"/>
            </a:endParaRPr>
          </a:p>
          <a:p>
            <a:pPr eaLnBrk="1" hangingPunct="1">
              <a:lnSpc>
                <a:spcPct val="90000"/>
              </a:lnSpc>
            </a:pPr>
            <a:r>
              <a:rPr lang="el-GR" altLang="el-GR" sz="2800" dirty="0">
                <a:solidFill>
                  <a:schemeClr val="bg1">
                    <a:lumMod val="50000"/>
                  </a:schemeClr>
                </a:solidFill>
                <a:latin typeface="Arial Greek" panose="020B0604020202020204" pitchFamily="34" charset="0"/>
              </a:rPr>
              <a:t>Η γραμμή που χωρίζει δυο γειτονικές λεκάνες αποστράγγισης καλείται </a:t>
            </a:r>
            <a:r>
              <a:rPr lang="el-GR" altLang="el-GR" sz="2800" dirty="0">
                <a:solidFill>
                  <a:srgbClr val="FF0000"/>
                </a:solidFill>
                <a:latin typeface="Arial Greek" panose="020B0604020202020204" pitchFamily="34" charset="0"/>
              </a:rPr>
              <a:t>υδροκριτική γραμμή ή υδροκρίτης</a:t>
            </a:r>
            <a:r>
              <a:rPr lang="en-US" altLang="el-GR" sz="2800" dirty="0">
                <a:solidFill>
                  <a:srgbClr val="FF0000"/>
                </a:solidFill>
                <a:latin typeface="Arial Greek" panose="020B0604020202020204" pitchFamily="34" charset="0"/>
              </a:rPr>
              <a:t>.</a:t>
            </a:r>
            <a:r>
              <a:rPr lang="el-GR" altLang="el-GR" sz="2800" dirty="0">
                <a:solidFill>
                  <a:srgbClr val="FF0000"/>
                </a:solidFill>
                <a:latin typeface="Arial Greek" panose="020B0604020202020204" pitchFamily="34" charset="0"/>
              </a:rPr>
              <a:t> </a:t>
            </a:r>
            <a:endParaRPr lang="en-US" altLang="el-GR" sz="2800" dirty="0" smtClean="0">
              <a:solidFill>
                <a:srgbClr val="FF0000"/>
              </a:solidFill>
              <a:latin typeface="Arial Greek" panose="020B0604020202020204" pitchFamily="34" charset="0"/>
            </a:endParaRPr>
          </a:p>
          <a:p>
            <a:pPr marL="0" indent="0" eaLnBrk="1" hangingPunct="1">
              <a:lnSpc>
                <a:spcPct val="90000"/>
              </a:lnSpc>
              <a:buNone/>
            </a:pPr>
            <a:r>
              <a:rPr lang="el-GR" altLang="el-GR" sz="2800" dirty="0" smtClean="0">
                <a:solidFill>
                  <a:srgbClr val="FF0000"/>
                </a:solidFill>
                <a:latin typeface="Arial Greek" panose="020B0604020202020204" pitchFamily="34" charset="0"/>
              </a:rPr>
              <a:t>                                                                                    </a:t>
            </a:r>
            <a:endParaRPr lang="el-GR" altLang="el-GR" sz="2800" dirty="0">
              <a:solidFill>
                <a:srgbClr val="FF0000"/>
              </a:solidFill>
              <a:latin typeface="Arial Greek" panose="020B0604020202020204" pitchFamily="34" charset="0"/>
            </a:endParaRPr>
          </a:p>
          <a:p>
            <a:pPr eaLnBrk="1" hangingPunct="1">
              <a:lnSpc>
                <a:spcPct val="90000"/>
              </a:lnSpc>
            </a:pPr>
            <a:r>
              <a:rPr lang="el-GR" altLang="el-GR" sz="2800" dirty="0">
                <a:solidFill>
                  <a:schemeClr val="bg1">
                    <a:lumMod val="50000"/>
                  </a:schemeClr>
                </a:solidFill>
                <a:latin typeface="Arial Greek" panose="020B0604020202020204" pitchFamily="34" charset="0"/>
              </a:rPr>
              <a:t>Η διευθέτηση και οι διαστάσεις των ρευμάτων σε μια λεκάνη  αποστράγγισης τείνει να είναι σε τάξη.    </a:t>
            </a:r>
            <a:endParaRPr lang="en-US" altLang="el-GR" sz="2800" dirty="0" smtClean="0">
              <a:solidFill>
                <a:schemeClr val="bg1">
                  <a:lumMod val="50000"/>
                </a:schemeClr>
              </a:solidFill>
              <a:latin typeface="Arial Greek" panose="020B0604020202020204" pitchFamily="34" charset="0"/>
            </a:endParaRPr>
          </a:p>
          <a:p>
            <a:pPr marL="0" indent="0" eaLnBrk="1" hangingPunct="1">
              <a:lnSpc>
                <a:spcPct val="90000"/>
              </a:lnSpc>
              <a:buNone/>
            </a:pPr>
            <a:r>
              <a:rPr lang="el-GR" altLang="el-GR" sz="2800" dirty="0" smtClean="0">
                <a:solidFill>
                  <a:schemeClr val="bg1">
                    <a:lumMod val="50000"/>
                  </a:schemeClr>
                </a:solidFill>
                <a:latin typeface="Arial Greek" panose="020B0604020202020204" pitchFamily="34" charset="0"/>
              </a:rPr>
              <a:t>                             </a:t>
            </a:r>
            <a:endParaRPr lang="el-GR" altLang="el-GR" sz="2800" dirty="0">
              <a:solidFill>
                <a:schemeClr val="bg1">
                  <a:lumMod val="50000"/>
                </a:schemeClr>
              </a:solidFill>
              <a:latin typeface="Arial Greek" panose="020B0604020202020204" pitchFamily="34" charset="0"/>
            </a:endParaRPr>
          </a:p>
          <a:p>
            <a:pPr eaLnBrk="1" hangingPunct="1">
              <a:lnSpc>
                <a:spcPct val="90000"/>
              </a:lnSpc>
            </a:pPr>
            <a:r>
              <a:rPr lang="el-GR" altLang="el-GR" sz="2800" dirty="0">
                <a:solidFill>
                  <a:schemeClr val="bg1">
                    <a:lumMod val="50000"/>
                  </a:schemeClr>
                </a:solidFill>
                <a:latin typeface="Arial Greek" panose="020B0604020202020204" pitchFamily="34" charset="0"/>
              </a:rPr>
              <a:t>Τα πιο μικρά  ρεύματα που στερούνται παραποτάμους καλούνται πρώτης τάξεως ρεύματα</a:t>
            </a:r>
            <a:r>
              <a:rPr lang="en-US" altLang="el-GR" sz="2800" dirty="0">
                <a:solidFill>
                  <a:schemeClr val="bg1">
                    <a:lumMod val="50000"/>
                  </a:schemeClr>
                </a:solidFill>
                <a:latin typeface="Arial Greek" panose="020B0604020202020204" pitchFamily="34" charset="0"/>
              </a:rPr>
              <a:t>.</a:t>
            </a:r>
          </a:p>
          <a:p>
            <a:pPr eaLnBrk="1" hangingPunct="1">
              <a:lnSpc>
                <a:spcPct val="90000"/>
              </a:lnSpc>
            </a:pPr>
            <a:endParaRPr lang="en-US" altLang="el-GR" sz="2400" dirty="0">
              <a:latin typeface="Arial Greek" panose="020B0604020202020204" pitchFamily="34" charset="0"/>
            </a:endParaRPr>
          </a:p>
        </p:txBody>
      </p:sp>
    </p:spTree>
    <p:extLst>
      <p:ext uri="{BB962C8B-B14F-4D97-AF65-F5344CB8AC3E}">
        <p14:creationId xmlns:p14="http://schemas.microsoft.com/office/powerpoint/2010/main" val="3012765478"/>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9125" y="122238"/>
            <a:ext cx="10972800" cy="58975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Δικτυωτός τύπος αύλακας</a:t>
            </a:r>
          </a:p>
        </p:txBody>
      </p:sp>
      <p:pic>
        <p:nvPicPr>
          <p:cNvPr id="41987" name="Picture 4" descr="1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4625" y="808829"/>
            <a:ext cx="3499703" cy="5315746"/>
          </a:xfrm>
          <a:noFill/>
        </p:spPr>
      </p:pic>
      <p:sp>
        <p:nvSpPr>
          <p:cNvPr id="41988" name="Line 5"/>
          <p:cNvSpPr>
            <a:spLocks noChangeShapeType="1"/>
          </p:cNvSpPr>
          <p:nvPr/>
        </p:nvSpPr>
        <p:spPr bwMode="auto">
          <a:xfrm flipH="1" flipV="1">
            <a:off x="819149" y="5372099"/>
            <a:ext cx="628649" cy="9302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41989" name="Text Box 6"/>
          <p:cNvSpPr txBox="1">
            <a:spLocks noChangeArrowheads="1"/>
          </p:cNvSpPr>
          <p:nvPr/>
        </p:nvSpPr>
        <p:spPr bwMode="auto">
          <a:xfrm>
            <a:off x="361950" y="6302375"/>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2400" b="1" dirty="0" err="1">
                <a:solidFill>
                  <a:srgbClr val="0033CC"/>
                </a:solidFill>
                <a:latin typeface="Arial Greek" panose="020B0604020202020204" pitchFamily="34" charset="0"/>
              </a:rPr>
              <a:t>Αλλουβιακή</a:t>
            </a:r>
            <a:r>
              <a:rPr lang="el-GR" altLang="el-GR" sz="2400" b="1" dirty="0">
                <a:solidFill>
                  <a:srgbClr val="0033CC"/>
                </a:solidFill>
                <a:latin typeface="Arial Greek" panose="020B0604020202020204" pitchFamily="34" charset="0"/>
              </a:rPr>
              <a:t> νησίδα</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195" t="8734" r="28240" b="22869"/>
          <a:stretch/>
        </p:blipFill>
        <p:spPr bwMode="auto">
          <a:xfrm>
            <a:off x="3853843" y="808829"/>
            <a:ext cx="8276207" cy="531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5365750" y="2857501"/>
            <a:ext cx="461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err="1">
                <a:solidFill>
                  <a:srgbClr val="FFFFFF"/>
                </a:solidFill>
                <a:latin typeface="Arial Greek" panose="020B0604020202020204" pitchFamily="34" charset="0"/>
              </a:rPr>
              <a:t>Αλλουβιακή</a:t>
            </a:r>
            <a:r>
              <a:rPr lang="el-GR" altLang="el-GR" sz="1800" dirty="0">
                <a:solidFill>
                  <a:srgbClr val="FFFFFF"/>
                </a:solidFill>
                <a:latin typeface="Arial Greek" panose="020B0604020202020204" pitchFamily="34" charset="0"/>
              </a:rPr>
              <a:t> νησίδα ή </a:t>
            </a:r>
            <a:r>
              <a:rPr lang="el-GR" altLang="el-GR" sz="1800" dirty="0" err="1">
                <a:solidFill>
                  <a:srgbClr val="FFFFFF"/>
                </a:solidFill>
                <a:latin typeface="Arial Greek" panose="020B0604020202020204" pitchFamily="34" charset="0"/>
              </a:rPr>
              <a:t>αλλουβιακός</a:t>
            </a:r>
            <a:r>
              <a:rPr lang="el-GR" altLang="el-GR" sz="1800" dirty="0">
                <a:solidFill>
                  <a:srgbClr val="FFFFFF"/>
                </a:solidFill>
                <a:latin typeface="Arial Greek" panose="020B0604020202020204" pitchFamily="34" charset="0"/>
              </a:rPr>
              <a:t> φραγμός</a:t>
            </a:r>
          </a:p>
        </p:txBody>
      </p:sp>
      <p:sp>
        <p:nvSpPr>
          <p:cNvPr id="8" name="Line 5"/>
          <p:cNvSpPr>
            <a:spLocks noChangeShapeType="1"/>
          </p:cNvSpPr>
          <p:nvPr/>
        </p:nvSpPr>
        <p:spPr bwMode="auto">
          <a:xfrm flipH="1">
            <a:off x="6296023" y="3224213"/>
            <a:ext cx="838201" cy="98504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9" name="Line 5"/>
          <p:cNvSpPr>
            <a:spLocks noChangeShapeType="1"/>
          </p:cNvSpPr>
          <p:nvPr/>
        </p:nvSpPr>
        <p:spPr bwMode="auto">
          <a:xfrm flipH="1">
            <a:off x="7410450" y="3224212"/>
            <a:ext cx="1685924" cy="21478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Tree>
    <p:extLst>
      <p:ext uri="{BB962C8B-B14F-4D97-AF65-F5344CB8AC3E}">
        <p14:creationId xmlns:p14="http://schemas.microsoft.com/office/powerpoint/2010/main" val="794755017"/>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437736" y="103517"/>
            <a:ext cx="9144000" cy="60612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200" dirty="0">
                <a:latin typeface="Arial Greek" panose="020B0604020202020204" pitchFamily="34" charset="0"/>
              </a:rPr>
              <a:t>Δικτυωτός ποταμός</a:t>
            </a:r>
          </a:p>
        </p:txBody>
      </p:sp>
      <p:sp>
        <p:nvSpPr>
          <p:cNvPr id="81923" name="Rectangle 3"/>
          <p:cNvSpPr>
            <a:spLocks noGrp="1" noChangeArrowheads="1"/>
          </p:cNvSpPr>
          <p:nvPr>
            <p:ph type="body" idx="1"/>
          </p:nvPr>
        </p:nvSpPr>
        <p:spPr>
          <a:xfrm>
            <a:off x="31630" y="709643"/>
            <a:ext cx="11956211" cy="2288958"/>
          </a:xfrm>
        </p:spPr>
        <p:txBody>
          <a:bodyPr/>
          <a:lstStyle/>
          <a:p>
            <a:pPr eaLnBrk="1" hangingPunct="1">
              <a:lnSpc>
                <a:spcPct val="80000"/>
              </a:lnSpc>
            </a:pPr>
            <a:r>
              <a:rPr lang="el-GR" altLang="el-GR" sz="2000" dirty="0">
                <a:solidFill>
                  <a:schemeClr val="bg1">
                    <a:lumMod val="50000"/>
                  </a:schemeClr>
                </a:solidFill>
                <a:latin typeface="Arial Greek" panose="020B0604020202020204" pitchFamily="34" charset="0"/>
              </a:rPr>
              <a:t>Μερικές φορές σ΄ ένα ρεύμα παρέχεται χονδρόκοκκο και χαλαρό υλικό σε μεγάλη ποσότητα από τους παραποτάμους του και από την επιφανειακή ροή που δρα στους γειτονικούς λόφους. Η ποσότητα αυτή εάν είναι </a:t>
            </a:r>
            <a:r>
              <a:rPr lang="el-GR" altLang="el-GR" sz="2000" dirty="0" smtClean="0">
                <a:solidFill>
                  <a:schemeClr val="bg1">
                    <a:lumMod val="50000"/>
                  </a:schemeClr>
                </a:solidFill>
                <a:latin typeface="Arial Greek" panose="020B0604020202020204" pitchFamily="34" charset="0"/>
              </a:rPr>
              <a:t>μεγαλύτερη </a:t>
            </a:r>
            <a:r>
              <a:rPr lang="el-GR" altLang="el-GR" sz="2000" dirty="0">
                <a:solidFill>
                  <a:schemeClr val="bg1">
                    <a:lumMod val="50000"/>
                  </a:schemeClr>
                </a:solidFill>
                <a:latin typeface="Arial Greek" panose="020B0604020202020204" pitchFamily="34" charset="0"/>
              </a:rPr>
              <a:t>από αυτήν που μπορεί να μεταφέρει το ρεύμα, τότε το πλεονάζον </a:t>
            </a:r>
            <a:r>
              <a:rPr lang="el-GR" altLang="el-GR" sz="2000" dirty="0" smtClean="0">
                <a:solidFill>
                  <a:schemeClr val="bg1">
                    <a:lumMod val="50000"/>
                  </a:schemeClr>
                </a:solidFill>
                <a:latin typeface="Arial Greek" panose="020B0604020202020204" pitchFamily="34" charset="0"/>
              </a:rPr>
              <a:t>φορτίο </a:t>
            </a:r>
            <a:r>
              <a:rPr lang="el-GR" altLang="el-GR" sz="2000" dirty="0">
                <a:solidFill>
                  <a:schemeClr val="bg1">
                    <a:lumMod val="50000"/>
                  </a:schemeClr>
                </a:solidFill>
                <a:latin typeface="Arial Greek" panose="020B0604020202020204" pitchFamily="34" charset="0"/>
              </a:rPr>
              <a:t>θα αποτεθεί σε όλη την έκταση της κοίτης τους ρεύματος με </a:t>
            </a:r>
            <a:r>
              <a:rPr lang="el-GR" altLang="el-GR" sz="2000" dirty="0" smtClean="0">
                <a:solidFill>
                  <a:schemeClr val="bg1">
                    <a:lumMod val="50000"/>
                  </a:schemeClr>
                </a:solidFill>
                <a:latin typeface="Arial Greek" panose="020B0604020202020204" pitchFamily="34" charset="0"/>
              </a:rPr>
              <a:t>αποτέλεσμα </a:t>
            </a:r>
            <a:r>
              <a:rPr lang="el-GR" altLang="el-GR" sz="2000" dirty="0">
                <a:solidFill>
                  <a:schemeClr val="bg1">
                    <a:lumMod val="50000"/>
                  </a:schemeClr>
                </a:solidFill>
                <a:latin typeface="Arial Greek" panose="020B0604020202020204" pitchFamily="34" charset="0"/>
              </a:rPr>
              <a:t>να την </a:t>
            </a:r>
            <a:r>
              <a:rPr lang="el-GR" altLang="el-GR" sz="2000" b="1" dirty="0">
                <a:solidFill>
                  <a:schemeClr val="bg1">
                    <a:lumMod val="50000"/>
                  </a:schemeClr>
                </a:solidFill>
                <a:latin typeface="Arial Greek" panose="020B0604020202020204" pitchFamily="34" charset="0"/>
              </a:rPr>
              <a:t>προσχώσει</a:t>
            </a:r>
            <a:r>
              <a:rPr lang="el-GR" altLang="el-GR" sz="2000" dirty="0">
                <a:solidFill>
                  <a:schemeClr val="bg1">
                    <a:lumMod val="50000"/>
                  </a:schemeClr>
                </a:solidFill>
                <a:latin typeface="Arial Greek" panose="020B0604020202020204" pitchFamily="34" charset="0"/>
              </a:rPr>
              <a:t> (=ισοπέδωση προς τα πάνω). Ένα ρεύμα στο οποίο βρίσκεται σε πρόοδο η παραπάνω διαδικασία (δηλαδή η πρόσχωση) θα έχει μια κοίτη ευρεία και αβαθή. Η παραπάνω πρόσχωση (=απόθεση) θα σχηματίζει επιμήκεις στενούς φραγμούς από άμμο και χαλίκι, οι οποίοι </a:t>
            </a:r>
            <a:r>
              <a:rPr lang="el-GR" altLang="el-GR" sz="2000" dirty="0" smtClean="0">
                <a:solidFill>
                  <a:schemeClr val="bg1">
                    <a:lumMod val="50000"/>
                  </a:schemeClr>
                </a:solidFill>
                <a:latin typeface="Arial Greek" panose="020B0604020202020204" pitchFamily="34" charset="0"/>
              </a:rPr>
              <a:t>τείνουν </a:t>
            </a:r>
            <a:r>
              <a:rPr lang="el-GR" altLang="el-GR" sz="2000" dirty="0">
                <a:solidFill>
                  <a:schemeClr val="bg1">
                    <a:lumMod val="50000"/>
                  </a:schemeClr>
                </a:solidFill>
                <a:latin typeface="Arial Greek" panose="020B0604020202020204" pitchFamily="34" charset="0"/>
              </a:rPr>
              <a:t>να διαιρέσουν τη ροή σε δύο ή περισσότερες ρευματικές γραμμές. Το ρεύμα διαιρείται και επανασυνδέεται με έναν τρόπο που θυμίζει </a:t>
            </a:r>
            <a:r>
              <a:rPr lang="el-GR" altLang="el-GR" sz="2000" dirty="0" err="1">
                <a:solidFill>
                  <a:schemeClr val="bg1">
                    <a:lumMod val="50000"/>
                  </a:schemeClr>
                </a:solidFill>
                <a:latin typeface="Arial Greek" panose="020B0604020202020204" pitchFamily="34" charset="0"/>
              </a:rPr>
              <a:t>πλεξιδωτά</a:t>
            </a:r>
            <a:r>
              <a:rPr lang="el-GR" altLang="el-GR" sz="2000" dirty="0">
                <a:solidFill>
                  <a:schemeClr val="bg1">
                    <a:lumMod val="50000"/>
                  </a:schemeClr>
                </a:solidFill>
                <a:latin typeface="Arial Greek" panose="020B0604020202020204" pitchFamily="34" charset="0"/>
              </a:rPr>
              <a:t> σχοινιά και ονομάζεται </a:t>
            </a:r>
            <a:r>
              <a:rPr lang="el-GR" altLang="el-GR" sz="2000" i="1" u="sng" dirty="0" err="1">
                <a:solidFill>
                  <a:schemeClr val="bg1">
                    <a:lumMod val="50000"/>
                  </a:schemeClr>
                </a:solidFill>
                <a:latin typeface="Arial Greek" panose="020B0604020202020204" pitchFamily="34" charset="0"/>
              </a:rPr>
              <a:t>πλεξιδωτός</a:t>
            </a:r>
            <a:r>
              <a:rPr lang="el-GR" altLang="el-GR" sz="2000" i="1" u="sng" dirty="0">
                <a:solidFill>
                  <a:schemeClr val="bg1">
                    <a:lumMod val="50000"/>
                  </a:schemeClr>
                </a:solidFill>
                <a:latin typeface="Arial Greek" panose="020B0604020202020204" pitchFamily="34" charset="0"/>
              </a:rPr>
              <a:t> ή δικτυωτός ποταμός</a:t>
            </a:r>
            <a:r>
              <a:rPr lang="el-GR" altLang="el-GR" sz="2000" dirty="0">
                <a:solidFill>
                  <a:schemeClr val="bg1">
                    <a:lumMod val="50000"/>
                  </a:schemeClr>
                </a:solidFill>
                <a:latin typeface="Arial Greek" panose="020B0604020202020204" pitchFamily="34" charset="0"/>
              </a:rPr>
              <a:t>. </a:t>
            </a:r>
            <a:endParaRPr lang="en-US" altLang="el-GR" sz="2000" dirty="0" smtClean="0">
              <a:solidFill>
                <a:schemeClr val="bg1">
                  <a:lumMod val="50000"/>
                </a:schemeClr>
              </a:solidFill>
              <a:latin typeface="Arial Greek" panose="020B0604020202020204" pitchFamily="34" charset="0"/>
            </a:endParaRPr>
          </a:p>
          <a:p>
            <a:pPr marL="0" indent="0" eaLnBrk="1" hangingPunct="1">
              <a:lnSpc>
                <a:spcPct val="80000"/>
              </a:lnSpc>
              <a:buNone/>
            </a:pPr>
            <a:endParaRPr lang="el-GR" altLang="el-GR" sz="2000" dirty="0">
              <a:solidFill>
                <a:schemeClr val="bg1">
                  <a:lumMod val="50000"/>
                </a:schemeClr>
              </a:solidFill>
              <a:latin typeface="Arial Greek" panose="020B060402020202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9735" y="3088257"/>
            <a:ext cx="58537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1630" y="3174306"/>
            <a:ext cx="5799827" cy="314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80000"/>
              </a:lnSpc>
            </a:pPr>
            <a:r>
              <a:rPr lang="el-GR" altLang="el-GR" sz="2000" kern="0" dirty="0" smtClean="0">
                <a:solidFill>
                  <a:schemeClr val="bg1">
                    <a:lumMod val="50000"/>
                  </a:schemeClr>
                </a:solidFill>
                <a:latin typeface="Arial Greek" panose="020B0604020202020204" pitchFamily="34" charset="0"/>
              </a:rPr>
              <a:t>Αυτή η περίπτωση πρόσχωσης είναι η πιο κοινή στα ρευματικά κανάλια και είναι συνδυασμός ξηρού κλίματος και ορεινού </a:t>
            </a:r>
            <a:r>
              <a:rPr lang="el-GR" altLang="el-GR" sz="2000" kern="0" dirty="0" err="1" smtClean="0">
                <a:solidFill>
                  <a:schemeClr val="bg1">
                    <a:lumMod val="50000"/>
                  </a:schemeClr>
                </a:solidFill>
                <a:latin typeface="Arial Greek" panose="020B0604020202020204" pitchFamily="34" charset="0"/>
              </a:rPr>
              <a:t>αναγλύφου</a:t>
            </a:r>
            <a:r>
              <a:rPr lang="el-GR" altLang="el-GR" sz="2000" kern="0" dirty="0" smtClean="0">
                <a:solidFill>
                  <a:schemeClr val="bg1">
                    <a:lumMod val="50000"/>
                  </a:schemeClr>
                </a:solidFill>
                <a:latin typeface="Arial Greek" panose="020B0604020202020204" pitchFamily="34" charset="0"/>
              </a:rPr>
              <a:t> διότι οι άγονες περιοχές όταν διαβρώνονται από τα ρέοντα ύδατα σφοδρών βροχοπτώσεων, απορρίπτουν μεγάλες ποσότητες χονδρόκοκκων θραυσμάτων. Πλημμύρες σε ορεινές κοιλάδες </a:t>
            </a:r>
            <a:r>
              <a:rPr lang="el-GR" altLang="el-GR" sz="2000" b="1" kern="0" dirty="0" smtClean="0">
                <a:solidFill>
                  <a:schemeClr val="bg1">
                    <a:lumMod val="50000"/>
                  </a:schemeClr>
                </a:solidFill>
                <a:latin typeface="Arial Greek" panose="020B0604020202020204" pitchFamily="34" charset="0"/>
              </a:rPr>
              <a:t>(φαράγγια)</a:t>
            </a:r>
            <a:r>
              <a:rPr lang="el-GR" altLang="el-GR" sz="2000" kern="0" dirty="0" smtClean="0">
                <a:solidFill>
                  <a:schemeClr val="bg1">
                    <a:lumMod val="50000"/>
                  </a:schemeClr>
                </a:solidFill>
                <a:latin typeface="Arial Greek" panose="020B0604020202020204" pitchFamily="34" charset="0"/>
              </a:rPr>
              <a:t> χαρακτηρίζονται από μεγάλη αναλογία χονδρόκοκκου υλικού. Το υλικό αυτό μεταφέρεται στο </a:t>
            </a:r>
            <a:r>
              <a:rPr lang="el-GR" altLang="el-GR" sz="2000" kern="0" dirty="0" err="1" smtClean="0">
                <a:solidFill>
                  <a:schemeClr val="bg1">
                    <a:lumMod val="50000"/>
                  </a:schemeClr>
                </a:solidFill>
                <a:latin typeface="Arial Greek" panose="020B0604020202020204" pitchFamily="34" charset="0"/>
              </a:rPr>
              <a:t>κατάντη</a:t>
            </a:r>
            <a:r>
              <a:rPr lang="el-GR" altLang="el-GR" sz="2000" kern="0" dirty="0" smtClean="0">
                <a:solidFill>
                  <a:schemeClr val="bg1">
                    <a:lumMod val="50000"/>
                  </a:schemeClr>
                </a:solidFill>
                <a:latin typeface="Arial Greek" panose="020B0604020202020204" pitchFamily="34" charset="0"/>
              </a:rPr>
              <a:t> της κοιλάδας πάνω σε μεγάλες κλίσεις. </a:t>
            </a:r>
            <a:endParaRPr lang="el-GR" altLang="el-GR" sz="2000" kern="0" dirty="0">
              <a:solidFill>
                <a:schemeClr val="bg1">
                  <a:lumMod val="50000"/>
                </a:schemeClr>
              </a:solidFill>
              <a:latin typeface="Arial Greek" panose="020B0604020202020204" pitchFamily="34" charset="0"/>
            </a:endParaRPr>
          </a:p>
        </p:txBody>
      </p:sp>
      <p:sp>
        <p:nvSpPr>
          <p:cNvPr id="6" name="Text Box 6"/>
          <p:cNvSpPr txBox="1">
            <a:spLocks noChangeArrowheads="1"/>
          </p:cNvSpPr>
          <p:nvPr/>
        </p:nvSpPr>
        <p:spPr bwMode="auto">
          <a:xfrm>
            <a:off x="6648150" y="4351859"/>
            <a:ext cx="284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a:ln>
                  <a:noFill/>
                </a:ln>
                <a:solidFill>
                  <a:srgbClr val="996633"/>
                </a:solidFill>
                <a:effectLst/>
                <a:uLnTx/>
                <a:uFillTx/>
                <a:latin typeface="Arial Greek" panose="020B0604020202020204" pitchFamily="34" charset="0"/>
                <a:ea typeface="+mn-ea"/>
                <a:cs typeface="+mn-cs"/>
              </a:rPr>
              <a:t>Φραγμός(</a:t>
            </a:r>
            <a:r>
              <a:rPr kumimoji="0" lang="en-US" altLang="el-GR" sz="2000" b="1" i="0" u="none" strike="noStrike" kern="1200" cap="none" spc="0" normalizeH="0" baseline="0" noProof="0" dirty="0">
                <a:ln>
                  <a:noFill/>
                </a:ln>
                <a:solidFill>
                  <a:srgbClr val="996633"/>
                </a:solidFill>
                <a:effectLst/>
                <a:uLnTx/>
                <a:uFillTx/>
                <a:latin typeface="Arial Greek" panose="020B0604020202020204" pitchFamily="34" charset="0"/>
                <a:ea typeface="+mn-ea"/>
                <a:cs typeface="+mn-cs"/>
              </a:rPr>
              <a:t>braided bar)</a:t>
            </a:r>
            <a:endParaRPr kumimoji="0" lang="el-GR" altLang="el-GR" sz="2000" b="1" i="0" u="none" strike="noStrike" kern="1200" cap="none" spc="0" normalizeH="0" baseline="0" noProof="0" dirty="0">
              <a:ln>
                <a:noFill/>
              </a:ln>
              <a:solidFill>
                <a:srgbClr val="996633"/>
              </a:solidFill>
              <a:effectLst/>
              <a:uLnTx/>
              <a:uFillTx/>
              <a:latin typeface="Arial Greek" panose="020B0604020202020204" pitchFamily="34" charset="0"/>
              <a:ea typeface="+mn-ea"/>
              <a:cs typeface="+mn-cs"/>
            </a:endParaRPr>
          </a:p>
        </p:txBody>
      </p:sp>
      <p:sp>
        <p:nvSpPr>
          <p:cNvPr id="7" name="Line 5"/>
          <p:cNvSpPr>
            <a:spLocks noChangeShapeType="1"/>
          </p:cNvSpPr>
          <p:nvPr/>
        </p:nvSpPr>
        <p:spPr bwMode="auto">
          <a:xfrm flipV="1">
            <a:off x="7617125" y="3739878"/>
            <a:ext cx="878996" cy="611981"/>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39740922"/>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4301" y="1228726"/>
            <a:ext cx="6238874" cy="4094621"/>
          </a:xfrm>
          <a:noFill/>
        </p:spPr>
      </p:pic>
      <p:sp>
        <p:nvSpPr>
          <p:cNvPr id="83971" name="Rectangle 5"/>
          <p:cNvSpPr>
            <a:spLocks noGrp="1" noChangeArrowheads="1"/>
          </p:cNvSpPr>
          <p:nvPr>
            <p:ph type="title"/>
          </p:nvPr>
        </p:nvSpPr>
        <p:spPr>
          <a:xfrm>
            <a:off x="114301" y="88899"/>
            <a:ext cx="6238874" cy="949325"/>
          </a:xfrm>
        </p:spPr>
        <p:style>
          <a:lnRef idx="2">
            <a:schemeClr val="dk1"/>
          </a:lnRef>
          <a:fillRef idx="1">
            <a:schemeClr val="lt1"/>
          </a:fillRef>
          <a:effectRef idx="0">
            <a:schemeClr val="dk1"/>
          </a:effectRef>
          <a:fontRef idx="minor">
            <a:schemeClr val="dk1"/>
          </a:fontRef>
        </p:style>
        <p:txBody>
          <a:bodyPr/>
          <a:lstStyle/>
          <a:p>
            <a:pPr algn="l"/>
            <a:r>
              <a:rPr lang="en-US" altLang="el-GR" sz="2800" i="1" dirty="0" smtClean="0">
                <a:solidFill>
                  <a:schemeClr val="folHlink"/>
                </a:solidFill>
              </a:rPr>
              <a:t>Alaskan River – </a:t>
            </a:r>
            <a:r>
              <a:rPr lang="el-GR" altLang="el-GR" sz="2800" i="1" dirty="0" smtClean="0">
                <a:solidFill>
                  <a:schemeClr val="folHlink"/>
                </a:solidFill>
              </a:rPr>
              <a:t>Δικτυωτός ποταμός</a:t>
            </a:r>
            <a:r>
              <a:rPr lang="en-US" altLang="el-GR" sz="2800" i="1" dirty="0" smtClean="0">
                <a:solidFill>
                  <a:schemeClr val="folHlink"/>
                </a:solidFill>
              </a:rPr>
              <a:t> </a:t>
            </a:r>
            <a:r>
              <a:rPr lang="el-GR" altLang="el-GR" sz="2800" i="1" dirty="0" smtClean="0">
                <a:solidFill>
                  <a:schemeClr val="folHlink"/>
                </a:solidFill>
              </a:rPr>
              <a:t/>
            </a:r>
            <a:br>
              <a:rPr lang="el-GR" altLang="el-GR" sz="2800" i="1" dirty="0" smtClean="0">
                <a:solidFill>
                  <a:schemeClr val="folHlink"/>
                </a:solidFill>
              </a:rPr>
            </a:br>
            <a:r>
              <a:rPr lang="el-GR" altLang="el-GR" sz="2800" i="1" dirty="0" smtClean="0">
                <a:solidFill>
                  <a:schemeClr val="folHlink"/>
                </a:solidFill>
              </a:rPr>
              <a:t>(</a:t>
            </a:r>
            <a:r>
              <a:rPr lang="en-US" altLang="el-GR" sz="2800" i="1" dirty="0" smtClean="0">
                <a:solidFill>
                  <a:schemeClr val="folHlink"/>
                </a:solidFill>
              </a:rPr>
              <a:t>Braided stream)</a:t>
            </a:r>
          </a:p>
        </p:txBody>
      </p:sp>
      <p:sp>
        <p:nvSpPr>
          <p:cNvPr id="4" name="Rectangle 2"/>
          <p:cNvSpPr txBox="1">
            <a:spLocks noChangeArrowheads="1"/>
          </p:cNvSpPr>
          <p:nvPr/>
        </p:nvSpPr>
        <p:spPr bwMode="auto">
          <a:xfrm>
            <a:off x="6810375" y="88899"/>
            <a:ext cx="4962525" cy="868362"/>
          </a:xfrm>
          <a:prstGeom prst="rect">
            <a:avLst/>
          </a:prstGeom>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dk1"/>
                </a:solidFill>
                <a:latin typeface="+mn-lt"/>
                <a:ea typeface="+mn-ea"/>
                <a:cs typeface="+mn-cs"/>
              </a:defRPr>
            </a:lvl1pPr>
            <a:lvl2pPr algn="ctr" rtl="0" eaLnBrk="0" fontAlgn="base" hangingPunct="0">
              <a:spcBef>
                <a:spcPct val="0"/>
              </a:spcBef>
              <a:spcAft>
                <a:spcPct val="0"/>
              </a:spcAft>
              <a:defRPr sz="4000" b="1">
                <a:solidFill>
                  <a:schemeClr val="dk1"/>
                </a:solidFill>
                <a:latin typeface="+mn-lt"/>
                <a:ea typeface="+mn-ea"/>
                <a:cs typeface="+mn-cs"/>
              </a:defRPr>
            </a:lvl2pPr>
            <a:lvl3pPr algn="ctr" rtl="0" eaLnBrk="0" fontAlgn="base" hangingPunct="0">
              <a:spcBef>
                <a:spcPct val="0"/>
              </a:spcBef>
              <a:spcAft>
                <a:spcPct val="0"/>
              </a:spcAft>
              <a:defRPr sz="4000" b="1">
                <a:solidFill>
                  <a:schemeClr val="dk1"/>
                </a:solidFill>
                <a:latin typeface="+mn-lt"/>
                <a:ea typeface="+mn-ea"/>
                <a:cs typeface="+mn-cs"/>
              </a:defRPr>
            </a:lvl3pPr>
            <a:lvl4pPr algn="ctr" rtl="0" eaLnBrk="0" fontAlgn="base" hangingPunct="0">
              <a:spcBef>
                <a:spcPct val="0"/>
              </a:spcBef>
              <a:spcAft>
                <a:spcPct val="0"/>
              </a:spcAft>
              <a:defRPr sz="4000" b="1">
                <a:solidFill>
                  <a:schemeClr val="dk1"/>
                </a:solidFill>
                <a:latin typeface="+mn-lt"/>
                <a:ea typeface="+mn-ea"/>
                <a:cs typeface="+mn-cs"/>
              </a:defRPr>
            </a:lvl4pPr>
            <a:lvl5pPr algn="ctr" rtl="0" eaLnBrk="0" fontAlgn="base" hangingPunct="0">
              <a:spcBef>
                <a:spcPct val="0"/>
              </a:spcBef>
              <a:spcAft>
                <a:spcPct val="0"/>
              </a:spcAft>
              <a:defRPr sz="4000" b="1">
                <a:solidFill>
                  <a:schemeClr val="dk1"/>
                </a:solidFill>
                <a:latin typeface="+mn-lt"/>
                <a:ea typeface="+mn-ea"/>
                <a:cs typeface="+mn-cs"/>
              </a:defRPr>
            </a:lvl5pPr>
            <a:lvl6pPr marL="457200" algn="ctr" rtl="0" fontAlgn="base">
              <a:spcBef>
                <a:spcPct val="0"/>
              </a:spcBef>
              <a:spcAft>
                <a:spcPct val="0"/>
              </a:spcAft>
              <a:defRPr sz="4000" b="1">
                <a:solidFill>
                  <a:schemeClr val="dk1"/>
                </a:solidFill>
                <a:latin typeface="+mn-lt"/>
                <a:ea typeface="+mn-ea"/>
                <a:cs typeface="+mn-cs"/>
              </a:defRPr>
            </a:lvl6pPr>
            <a:lvl7pPr marL="914400" algn="ctr" rtl="0" fontAlgn="base">
              <a:spcBef>
                <a:spcPct val="0"/>
              </a:spcBef>
              <a:spcAft>
                <a:spcPct val="0"/>
              </a:spcAft>
              <a:defRPr sz="4000" b="1">
                <a:solidFill>
                  <a:schemeClr val="dk1"/>
                </a:solidFill>
                <a:latin typeface="+mn-lt"/>
                <a:ea typeface="+mn-ea"/>
                <a:cs typeface="+mn-cs"/>
              </a:defRPr>
            </a:lvl7pPr>
            <a:lvl8pPr marL="1371600" algn="ctr" rtl="0" fontAlgn="base">
              <a:spcBef>
                <a:spcPct val="0"/>
              </a:spcBef>
              <a:spcAft>
                <a:spcPct val="0"/>
              </a:spcAft>
              <a:defRPr sz="4000" b="1">
                <a:solidFill>
                  <a:schemeClr val="dk1"/>
                </a:solidFill>
                <a:latin typeface="+mn-lt"/>
                <a:ea typeface="+mn-ea"/>
                <a:cs typeface="+mn-cs"/>
              </a:defRPr>
            </a:lvl8pPr>
            <a:lvl9pPr marL="1828800" algn="ctr" rtl="0" fontAlgn="base">
              <a:spcBef>
                <a:spcPct val="0"/>
              </a:spcBef>
              <a:spcAft>
                <a:spcPct val="0"/>
              </a:spcAft>
              <a:defRPr sz="4000" b="1">
                <a:solidFill>
                  <a:schemeClr val="dk1"/>
                </a:solidFill>
                <a:latin typeface="+mn-lt"/>
                <a:ea typeface="+mn-ea"/>
                <a:cs typeface="+mn-cs"/>
              </a:defRPr>
            </a:lvl9pPr>
          </a:lstStyle>
          <a:p>
            <a:pPr eaLnBrk="1" hangingPunct="1"/>
            <a:r>
              <a:rPr lang="el-GR" altLang="el-GR" kern="0" smtClean="0"/>
              <a:t>Φραγμός χαλίκων</a:t>
            </a:r>
            <a:endParaRPr lang="el-GR" altLang="el-GR" kern="0"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1228727"/>
            <a:ext cx="5503068" cy="412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678104"/>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774" y="649124"/>
            <a:ext cx="7219951" cy="2855431"/>
          </a:xfrm>
          <a:noFill/>
        </p:spPr>
      </p:pic>
      <p:pic>
        <p:nvPicPr>
          <p:cNvPr id="860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310" y="2509236"/>
            <a:ext cx="4419602" cy="427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6"/>
          <p:cNvSpPr txBox="1">
            <a:spLocks noChangeArrowheads="1"/>
          </p:cNvSpPr>
          <p:nvPr/>
        </p:nvSpPr>
        <p:spPr bwMode="auto">
          <a:xfrm>
            <a:off x="111918" y="3989389"/>
            <a:ext cx="727709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l-GR" altLang="el-GR" sz="2400" b="1"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Φραγμοί</a:t>
            </a:r>
            <a:r>
              <a:rPr kumimoji="0" lang="el-GR" altLang="el-GR" sz="24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αμμώδεις και χαλικώδεις αποθέσεις</a:t>
            </a:r>
            <a:r>
              <a:rPr kumimoji="0" lang="el-GR" altLang="el-GR" sz="2400" b="1"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None/>
              <a:tabLst/>
              <a:defRPr/>
            </a:pPr>
            <a:endParaRPr kumimoji="0" lang="en-US" altLang="el-GR" sz="24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l-GR" altLang="el-GR" sz="24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Ακραίοι φραγμοί</a:t>
            </a:r>
            <a:r>
              <a:rPr kumimoji="0" lang="en-US" altLang="el-GR" sz="24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4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φραγμοί που σχηματίζονται πάνω στην εσωτερική πλευρά τον μαιάνδρων, όπου το νερό χάνει ταχύτητα και ικανότητα</a:t>
            </a:r>
            <a:endParaRPr kumimoji="0" lang="en-US" altLang="el-GR" sz="24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l-GR" sz="2400" b="0" i="0" u="none" strike="noStrike" kern="1200" cap="none" spc="0" normalizeH="0" baseline="0" noProof="0" dirty="0">
                <a:ln>
                  <a:noFill/>
                </a:ln>
                <a:solidFill>
                  <a:srgbClr val="FFFFFF"/>
                </a:solidFill>
                <a:effectLst/>
                <a:uLnTx/>
                <a:uFillTx/>
                <a:latin typeface="Times" panose="02020603050405020304" pitchFamily="18" charset="0"/>
                <a:ea typeface="+mn-ea"/>
                <a:cs typeface="+mn-cs"/>
              </a:rPr>
              <a:t> </a:t>
            </a:r>
          </a:p>
        </p:txBody>
      </p:sp>
      <p:sp>
        <p:nvSpPr>
          <p:cNvPr id="86021" name="Text Box 7"/>
          <p:cNvSpPr txBox="1">
            <a:spLocks noChangeArrowheads="1"/>
          </p:cNvSpPr>
          <p:nvPr/>
        </p:nvSpPr>
        <p:spPr bwMode="auto">
          <a:xfrm>
            <a:off x="1524000" y="0"/>
            <a:ext cx="350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l-GR" sz="3200" b="1" i="1"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893129887"/>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3562350" y="122238"/>
            <a:ext cx="4381500" cy="66833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Μαίανδρος</a:t>
            </a:r>
            <a:endParaRPr lang="en-US" altLang="el-GR" dirty="0" smtClean="0"/>
          </a:p>
        </p:txBody>
      </p:sp>
      <p:sp>
        <p:nvSpPr>
          <p:cNvPr id="44035" name="Rectangle 5"/>
          <p:cNvSpPr>
            <a:spLocks noGrp="1" noChangeArrowheads="1"/>
          </p:cNvSpPr>
          <p:nvPr>
            <p:ph type="body" idx="1"/>
          </p:nvPr>
        </p:nvSpPr>
        <p:spPr>
          <a:xfrm>
            <a:off x="353683" y="1295401"/>
            <a:ext cx="11674194" cy="5202114"/>
          </a:xfrm>
        </p:spPr>
        <p:txBody>
          <a:bodyPr/>
          <a:lstStyle/>
          <a:p>
            <a:pPr eaLnBrk="1" hangingPunct="1">
              <a:lnSpc>
                <a:spcPct val="80000"/>
              </a:lnSpc>
            </a:pPr>
            <a:r>
              <a:rPr lang="el-GR" altLang="el-GR" sz="2400" dirty="0">
                <a:solidFill>
                  <a:schemeClr val="bg1">
                    <a:lumMod val="50000"/>
                  </a:schemeClr>
                </a:solidFill>
              </a:rPr>
              <a:t>Με την πάροδο του χρόνου, οι μαίανδροι μεταναστεύουν αργά  στη κοιλάδα.</a:t>
            </a:r>
            <a:r>
              <a:rPr lang="en-US" altLang="el-GR" sz="2400" dirty="0">
                <a:solidFill>
                  <a:schemeClr val="bg1">
                    <a:lumMod val="50000"/>
                  </a:schemeClr>
                </a:solidFill>
              </a:rPr>
              <a:t> </a:t>
            </a:r>
            <a:r>
              <a:rPr lang="el-GR" altLang="el-GR" sz="2400" dirty="0">
                <a:solidFill>
                  <a:schemeClr val="bg1">
                    <a:lumMod val="50000"/>
                  </a:schemeClr>
                </a:solidFill>
              </a:rPr>
              <a:t>                   </a:t>
            </a:r>
            <a:endParaRPr lang="en-US" altLang="el-GR" sz="2400" dirty="0" smtClean="0">
              <a:solidFill>
                <a:schemeClr val="bg1">
                  <a:lumMod val="50000"/>
                </a:schemeClr>
              </a:solidFill>
            </a:endParaRPr>
          </a:p>
          <a:p>
            <a:pPr eaLnBrk="1" hangingPunct="1">
              <a:lnSpc>
                <a:spcPct val="80000"/>
              </a:lnSpc>
            </a:pPr>
            <a:r>
              <a:rPr lang="el-GR" altLang="el-GR" sz="2400" dirty="0" smtClean="0">
                <a:solidFill>
                  <a:schemeClr val="bg1">
                    <a:lumMod val="50000"/>
                  </a:schemeClr>
                </a:solidFill>
              </a:rPr>
              <a:t>Κατά </a:t>
            </a:r>
            <a:r>
              <a:rPr lang="el-GR" altLang="el-GR" sz="2400" dirty="0">
                <a:solidFill>
                  <a:schemeClr val="bg1">
                    <a:lumMod val="50000"/>
                  </a:schemeClr>
                </a:solidFill>
              </a:rPr>
              <a:t>μήκος της εσωτερικής πλευράς κάθε ενός μαιανδρικού βρόχου, όπου το νερό είναι ρηχό και η ταχύτητα είναι χαμηλή, χονδρόκοκκο ίζημα αποτίθεται για να σχηματίσει έναν ακραίο </a:t>
            </a:r>
            <a:r>
              <a:rPr lang="el-GR" altLang="el-GR" sz="2400" dirty="0" smtClean="0">
                <a:solidFill>
                  <a:schemeClr val="bg1">
                    <a:lumMod val="50000"/>
                  </a:schemeClr>
                </a:solidFill>
              </a:rPr>
              <a:t>φραγμό. </a:t>
            </a:r>
            <a:r>
              <a:rPr lang="en-US" altLang="el-GR" sz="2400" dirty="0" smtClean="0">
                <a:solidFill>
                  <a:schemeClr val="bg1">
                    <a:lumMod val="50000"/>
                  </a:schemeClr>
                </a:solidFill>
              </a:rPr>
              <a:t>                                               </a:t>
            </a:r>
            <a:endParaRPr lang="el-GR" altLang="el-GR" sz="2400" dirty="0">
              <a:solidFill>
                <a:schemeClr val="bg1">
                  <a:lumMod val="50000"/>
                </a:schemeClr>
              </a:solidFill>
            </a:endParaRPr>
          </a:p>
          <a:p>
            <a:pPr eaLnBrk="1" hangingPunct="1">
              <a:lnSpc>
                <a:spcPct val="80000"/>
              </a:lnSpc>
            </a:pPr>
            <a:r>
              <a:rPr lang="el-GR" altLang="el-GR" sz="2400" dirty="0">
                <a:solidFill>
                  <a:schemeClr val="bg1">
                    <a:lumMod val="50000"/>
                  </a:schemeClr>
                </a:solidFill>
              </a:rPr>
              <a:t>Οπουδήποτε το </a:t>
            </a:r>
            <a:r>
              <a:rPr lang="el-GR" altLang="el-GR" sz="2400" dirty="0" err="1">
                <a:solidFill>
                  <a:schemeClr val="bg1">
                    <a:lumMod val="50000"/>
                  </a:schemeClr>
                </a:solidFill>
              </a:rPr>
              <a:t>κατάντη</a:t>
            </a:r>
            <a:r>
              <a:rPr lang="el-GR" altLang="el-GR" sz="2400" dirty="0">
                <a:solidFill>
                  <a:schemeClr val="bg1">
                    <a:lumMod val="50000"/>
                  </a:schemeClr>
                </a:solidFill>
              </a:rPr>
              <a:t>  ρευματικό τμήμα ενός μαιάνδρου που διανοίγεται μέσα σε αμμώδες ίζημα, συναντήσει ένα ολιγότερο επιρρεπές στη διάβρωση ίζημα, όπως η άργιλος, η μετανάστευση του μπορεί να βραδύνει</a:t>
            </a:r>
            <a:r>
              <a:rPr lang="el-GR" altLang="el-GR" sz="2400" dirty="0" smtClean="0">
                <a:solidFill>
                  <a:schemeClr val="bg1">
                    <a:lumMod val="50000"/>
                  </a:schemeClr>
                </a:solidFill>
              </a:rPr>
              <a:t>.</a:t>
            </a:r>
          </a:p>
          <a:p>
            <a:pPr marL="0" indent="0" eaLnBrk="1" hangingPunct="1">
              <a:lnSpc>
                <a:spcPct val="80000"/>
              </a:lnSpc>
              <a:buNone/>
            </a:pPr>
            <a:r>
              <a:rPr lang="el-GR" altLang="el-GR" sz="2400" dirty="0" smtClean="0">
                <a:solidFill>
                  <a:schemeClr val="bg1">
                    <a:lumMod val="50000"/>
                  </a:schemeClr>
                </a:solidFill>
              </a:rPr>
              <a:t> </a:t>
            </a:r>
          </a:p>
          <a:p>
            <a:pPr lvl="0" eaLnBrk="1" hangingPunct="1">
              <a:buClr>
                <a:srgbClr val="2A99EC"/>
              </a:buClr>
              <a:buNone/>
            </a:pPr>
            <a:r>
              <a:rPr lang="el-GR" altLang="el-GR" sz="2400" dirty="0">
                <a:solidFill>
                  <a:schemeClr val="bg1">
                    <a:lumMod val="50000"/>
                  </a:schemeClr>
                </a:solidFill>
              </a:rPr>
              <a:t>Συγχρόνως, ο επόμενος μαίανδρος στα </a:t>
            </a:r>
            <a:r>
              <a:rPr lang="el-GR" altLang="el-GR" sz="2400" dirty="0" err="1">
                <a:solidFill>
                  <a:schemeClr val="bg1">
                    <a:lumMod val="50000"/>
                  </a:schemeClr>
                </a:solidFill>
              </a:rPr>
              <a:t>ανάντη</a:t>
            </a:r>
            <a:r>
              <a:rPr lang="el-GR" altLang="el-GR" sz="2400" dirty="0">
                <a:solidFill>
                  <a:schemeClr val="bg1">
                    <a:lumMod val="50000"/>
                  </a:schemeClr>
                </a:solidFill>
              </a:rPr>
              <a:t>, μεταναστεύει πολύ πιο γρήγορα, και ίσως διασταυρώσει τον ασθενέστερα κινούμενο μαίανδρο.                                  </a:t>
            </a:r>
          </a:p>
          <a:p>
            <a:pPr lvl="0" eaLnBrk="1" hangingPunct="1">
              <a:buClr>
                <a:srgbClr val="2A99EC"/>
              </a:buClr>
              <a:buNone/>
            </a:pPr>
            <a:r>
              <a:rPr lang="el-GR" altLang="el-GR" sz="2400" dirty="0">
                <a:solidFill>
                  <a:schemeClr val="bg1">
                    <a:lumMod val="50000"/>
                  </a:schemeClr>
                </a:solidFill>
              </a:rPr>
              <a:t>	Οι μαίανδροι αποκόπτονται.</a:t>
            </a:r>
            <a:r>
              <a:rPr lang="en-US" altLang="el-GR" sz="2400" dirty="0">
                <a:solidFill>
                  <a:schemeClr val="bg1">
                    <a:lumMod val="50000"/>
                  </a:schemeClr>
                </a:solidFill>
              </a:rPr>
              <a:t> </a:t>
            </a:r>
            <a:r>
              <a:rPr lang="el-GR" altLang="el-GR" sz="2400" dirty="0">
                <a:solidFill>
                  <a:schemeClr val="bg1">
                    <a:lumMod val="50000"/>
                  </a:schemeClr>
                </a:solidFill>
              </a:rPr>
              <a:t>                          </a:t>
            </a:r>
          </a:p>
          <a:p>
            <a:pPr lvl="0" eaLnBrk="1" hangingPunct="1">
              <a:buClr>
                <a:srgbClr val="2A99EC"/>
              </a:buClr>
              <a:buNone/>
            </a:pPr>
            <a:r>
              <a:rPr lang="el-GR" altLang="el-GR" sz="2400" dirty="0">
                <a:solidFill>
                  <a:schemeClr val="bg1">
                    <a:lumMod val="50000"/>
                  </a:schemeClr>
                </a:solidFill>
              </a:rPr>
              <a:t>	Ο μαίανδρος που αποκόπτεται μετατρέπεται σε μια καμπύλη ημισελινοειδή λίμνη. </a:t>
            </a:r>
            <a:endParaRPr lang="en-US" altLang="el-GR" sz="2400" dirty="0">
              <a:solidFill>
                <a:schemeClr val="bg1">
                  <a:lumMod val="50000"/>
                </a:schemeClr>
              </a:solidFill>
            </a:endParaRPr>
          </a:p>
          <a:p>
            <a:pPr eaLnBrk="1" hangingPunct="1">
              <a:lnSpc>
                <a:spcPct val="80000"/>
              </a:lnSpc>
            </a:pPr>
            <a:endParaRPr lang="en-US" altLang="el-GR" sz="2800" dirty="0"/>
          </a:p>
        </p:txBody>
      </p:sp>
    </p:spTree>
    <p:extLst>
      <p:ext uri="{BB962C8B-B14F-4D97-AF65-F5344CB8AC3E}">
        <p14:creationId xmlns:p14="http://schemas.microsoft.com/office/powerpoint/2010/main" val="3101464216"/>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93818" y="856157"/>
            <a:ext cx="5934075" cy="64879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Αποκοπή μαιάνδρου</a:t>
            </a:r>
          </a:p>
        </p:txBody>
      </p:sp>
      <p:pic>
        <p:nvPicPr>
          <p:cNvPr id="46083" name="Picture 4" descr="1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25165" y="1970088"/>
            <a:ext cx="6076950" cy="3638550"/>
          </a:xfrm>
          <a:noFill/>
        </p:spPr>
      </p:pic>
      <p:sp>
        <p:nvSpPr>
          <p:cNvPr id="46084" name="Text Box 6"/>
          <p:cNvSpPr txBox="1">
            <a:spLocks noChangeArrowheads="1"/>
          </p:cNvSpPr>
          <p:nvPr/>
        </p:nvSpPr>
        <p:spPr bwMode="auto">
          <a:xfrm>
            <a:off x="159940" y="5799138"/>
            <a:ext cx="7242175" cy="646331"/>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rgbClr val="FFFFFF"/>
                </a:solidFill>
                <a:latin typeface="Arial Greek" panose="020B0604020202020204" pitchFamily="34" charset="0"/>
              </a:rPr>
              <a:t>Η αποκοπή μαιάνδρου οδηγεί τοπικά σε αλλαγή της κλίσης του </a:t>
            </a:r>
            <a:r>
              <a:rPr lang="el-GR" altLang="el-GR" sz="1800" b="1" dirty="0" smtClean="0">
                <a:solidFill>
                  <a:srgbClr val="FFFFFF"/>
                </a:solidFill>
                <a:latin typeface="Arial Greek" panose="020B0604020202020204" pitchFamily="34" charset="0"/>
              </a:rPr>
              <a:t>ρεύματος και </a:t>
            </a:r>
            <a:r>
              <a:rPr lang="el-GR" altLang="el-GR" sz="1800" b="1" dirty="0">
                <a:solidFill>
                  <a:srgbClr val="FFFFFF"/>
                </a:solidFill>
                <a:latin typeface="Arial Greek" panose="020B0604020202020204" pitchFamily="34" charset="0"/>
              </a:rPr>
              <a:t>καθιστά την κοίτη πιο απότομη.</a:t>
            </a:r>
          </a:p>
        </p:txBody>
      </p:sp>
      <p:sp>
        <p:nvSpPr>
          <p:cNvPr id="46085" name="Line 7"/>
          <p:cNvSpPr>
            <a:spLocks noChangeShapeType="1"/>
          </p:cNvSpPr>
          <p:nvPr/>
        </p:nvSpPr>
        <p:spPr bwMode="auto">
          <a:xfrm flipV="1">
            <a:off x="962025" y="3588048"/>
            <a:ext cx="561976" cy="33654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46086" name="Line 8"/>
          <p:cNvSpPr>
            <a:spLocks noChangeShapeType="1"/>
          </p:cNvSpPr>
          <p:nvPr/>
        </p:nvSpPr>
        <p:spPr bwMode="auto">
          <a:xfrm>
            <a:off x="962026" y="4024313"/>
            <a:ext cx="1405928" cy="24209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46087" name="Text Box 9"/>
          <p:cNvSpPr txBox="1">
            <a:spLocks noChangeArrowheads="1"/>
          </p:cNvSpPr>
          <p:nvPr/>
        </p:nvSpPr>
        <p:spPr bwMode="auto">
          <a:xfrm>
            <a:off x="1847850" y="3141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l-GR" altLang="el-GR" sz="1800">
              <a:solidFill>
                <a:srgbClr val="FFFFFF"/>
              </a:solidFill>
              <a:latin typeface="Arial Greek" panose="020B0604020202020204" pitchFamily="34" charset="0"/>
            </a:endParaRPr>
          </a:p>
        </p:txBody>
      </p:sp>
      <p:sp>
        <p:nvSpPr>
          <p:cNvPr id="46088" name="Text Box 10"/>
          <p:cNvSpPr txBox="1">
            <a:spLocks noChangeArrowheads="1"/>
          </p:cNvSpPr>
          <p:nvPr/>
        </p:nvSpPr>
        <p:spPr bwMode="auto">
          <a:xfrm>
            <a:off x="0" y="3789363"/>
            <a:ext cx="96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άργιλος</a:t>
            </a:r>
          </a:p>
        </p:txBody>
      </p:sp>
      <p:sp>
        <p:nvSpPr>
          <p:cNvPr id="46090" name="Text Box 12"/>
          <p:cNvSpPr txBox="1">
            <a:spLocks noChangeArrowheads="1"/>
          </p:cNvSpPr>
          <p:nvPr/>
        </p:nvSpPr>
        <p:spPr bwMode="auto">
          <a:xfrm>
            <a:off x="2138362" y="1550192"/>
            <a:ext cx="460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Μαίανδρος στα </a:t>
            </a:r>
            <a:r>
              <a:rPr lang="el-GR" altLang="el-GR" sz="1800" dirty="0" err="1">
                <a:solidFill>
                  <a:schemeClr val="bg1">
                    <a:lumMod val="50000"/>
                  </a:schemeClr>
                </a:solidFill>
                <a:latin typeface="Arial Greek" panose="020B0604020202020204" pitchFamily="34" charset="0"/>
              </a:rPr>
              <a:t>ανάντη</a:t>
            </a:r>
            <a:r>
              <a:rPr lang="el-GR" altLang="el-GR" sz="1800" dirty="0">
                <a:solidFill>
                  <a:schemeClr val="bg1">
                    <a:lumMod val="50000"/>
                  </a:schemeClr>
                </a:solidFill>
                <a:latin typeface="Arial Greek" panose="020B0604020202020204" pitchFamily="34" charset="0"/>
              </a:rPr>
              <a:t> κινείται πιο γρήγορα</a:t>
            </a:r>
          </a:p>
        </p:txBody>
      </p:sp>
      <p:sp>
        <p:nvSpPr>
          <p:cNvPr id="46091" name="Line 13"/>
          <p:cNvSpPr>
            <a:spLocks noChangeShapeType="1"/>
          </p:cNvSpPr>
          <p:nvPr/>
        </p:nvSpPr>
        <p:spPr bwMode="auto">
          <a:xfrm flipH="1">
            <a:off x="3756820" y="1916905"/>
            <a:ext cx="300830" cy="49823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sp>
        <p:nvSpPr>
          <p:cNvPr id="46092" name="Text Box 14"/>
          <p:cNvSpPr txBox="1">
            <a:spLocks noChangeArrowheads="1"/>
          </p:cNvSpPr>
          <p:nvPr/>
        </p:nvSpPr>
        <p:spPr bwMode="auto">
          <a:xfrm>
            <a:off x="1524001" y="4292601"/>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50000"/>
              </a:spcBef>
              <a:spcAft>
                <a:spcPct val="0"/>
              </a:spcAft>
              <a:buClrTx/>
              <a:buNone/>
            </a:pPr>
            <a:endParaRPr lang="el-GR" altLang="el-GR" sz="1800">
              <a:solidFill>
                <a:srgbClr val="FFFFFF"/>
              </a:solidFill>
              <a:latin typeface="Arial Greek" panose="020B0604020202020204" pitchFamily="34" charset="0"/>
            </a:endParaRPr>
          </a:p>
        </p:txBody>
      </p:sp>
      <p:sp>
        <p:nvSpPr>
          <p:cNvPr id="46093" name="Text Box 15"/>
          <p:cNvSpPr txBox="1">
            <a:spLocks noChangeArrowheads="1"/>
          </p:cNvSpPr>
          <p:nvPr/>
        </p:nvSpPr>
        <p:spPr bwMode="auto">
          <a:xfrm>
            <a:off x="-40282" y="4249044"/>
            <a:ext cx="14128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Το </a:t>
            </a:r>
            <a:r>
              <a:rPr lang="el-GR" altLang="el-GR" sz="1800" dirty="0" err="1">
                <a:solidFill>
                  <a:schemeClr val="bg1">
                    <a:lumMod val="50000"/>
                  </a:schemeClr>
                </a:solidFill>
                <a:latin typeface="Arial Greek" panose="020B0604020202020204" pitchFamily="34" charset="0"/>
              </a:rPr>
              <a:t>κατάντη</a:t>
            </a:r>
            <a:r>
              <a:rPr lang="el-GR" altLang="el-GR" sz="1800" dirty="0">
                <a:solidFill>
                  <a:schemeClr val="bg1">
                    <a:lumMod val="50000"/>
                  </a:schemeClr>
                </a:solidFill>
                <a:latin typeface="Arial Greek" panose="020B0604020202020204" pitchFamily="34" charset="0"/>
              </a:rPr>
              <a:t> </a:t>
            </a:r>
          </a:p>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τμήμα του</a:t>
            </a:r>
          </a:p>
          <a:p>
            <a:pPr fontAlgn="base">
              <a:spcBef>
                <a:spcPct val="0"/>
              </a:spcBef>
              <a:spcAft>
                <a:spcPct val="0"/>
              </a:spcAft>
              <a:buClrTx/>
              <a:buNone/>
            </a:pPr>
            <a:r>
              <a:rPr lang="el-GR" altLang="el-GR" sz="1800" dirty="0">
                <a:solidFill>
                  <a:schemeClr val="bg1">
                    <a:lumMod val="50000"/>
                  </a:schemeClr>
                </a:solidFill>
                <a:latin typeface="Arial Greek" panose="020B0604020202020204" pitchFamily="34" charset="0"/>
              </a:rPr>
              <a:t>Μαιάνδρου.</a:t>
            </a:r>
          </a:p>
        </p:txBody>
      </p:sp>
      <p:sp>
        <p:nvSpPr>
          <p:cNvPr id="46094" name="Line 16"/>
          <p:cNvSpPr>
            <a:spLocks noChangeShapeType="1"/>
          </p:cNvSpPr>
          <p:nvPr/>
        </p:nvSpPr>
        <p:spPr bwMode="auto">
          <a:xfrm flipV="1">
            <a:off x="2855913" y="3933825"/>
            <a:ext cx="647700" cy="7191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a:solidFill>
                <a:srgbClr val="FFFFFF"/>
              </a:solidFill>
              <a:latin typeface="Arial" panose="020B0604020202020204" pitchFamily="34" charset="0"/>
            </a:endParaRPr>
          </a:p>
        </p:txBody>
      </p:sp>
      <p:pic>
        <p:nvPicPr>
          <p:cNvPr id="15" name="Picture 4" descr="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262" y="899320"/>
            <a:ext cx="4611048" cy="200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553525" y="3033418"/>
            <a:ext cx="4572786" cy="3693319"/>
          </a:xfrm>
          <a:prstGeom prst="rect">
            <a:avLst/>
          </a:prstGeom>
          <a:noFill/>
          <a:ln>
            <a:noFill/>
          </a:ln>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dirty="0">
                <a:solidFill>
                  <a:srgbClr val="002060"/>
                </a:solidFill>
                <a:latin typeface="Arial Greek" panose="020B0604020202020204" pitchFamily="34" charset="0"/>
              </a:rPr>
              <a:t>Ένας μαιανδρικός ποταμός πλησίον της </a:t>
            </a:r>
            <a:r>
              <a:rPr lang="el-GR" altLang="el-GR" sz="1800" dirty="0" err="1">
                <a:solidFill>
                  <a:srgbClr val="002060"/>
                </a:solidFill>
                <a:latin typeface="Arial Greek" panose="020B0604020202020204" pitchFamily="34" charset="0"/>
              </a:rPr>
              <a:t>Πνόμ</a:t>
            </a:r>
            <a:r>
              <a:rPr lang="el-GR" altLang="el-GR" sz="1800" dirty="0">
                <a:solidFill>
                  <a:srgbClr val="002060"/>
                </a:solidFill>
                <a:latin typeface="Arial Greek" panose="020B0604020202020204" pitchFamily="34" charset="0"/>
              </a:rPr>
              <a:t> </a:t>
            </a:r>
            <a:r>
              <a:rPr lang="el-GR" altLang="el-GR" sz="1800" dirty="0" err="1">
                <a:solidFill>
                  <a:srgbClr val="002060"/>
                </a:solidFill>
                <a:latin typeface="Arial Greek" panose="020B0604020202020204" pitchFamily="34" charset="0"/>
              </a:rPr>
              <a:t>Πέν</a:t>
            </a:r>
            <a:r>
              <a:rPr lang="el-GR" altLang="el-GR" sz="1800" dirty="0">
                <a:solidFill>
                  <a:srgbClr val="002060"/>
                </a:solidFill>
                <a:latin typeface="Arial Greek" panose="020B0604020202020204" pitchFamily="34" charset="0"/>
              </a:rPr>
              <a:t> Καμπότζης ρέει σε καλλιεργούμενα πεδία του παρελθόντος τα οποία καλύπτουν τη λεκάνη </a:t>
            </a:r>
            <a:r>
              <a:rPr lang="el-GR" altLang="el-GR" sz="1800" dirty="0" err="1">
                <a:solidFill>
                  <a:srgbClr val="002060"/>
                </a:solidFill>
                <a:latin typeface="Arial Greek" panose="020B0604020202020204" pitchFamily="34" charset="0"/>
              </a:rPr>
              <a:t>πλημμύρων</a:t>
            </a:r>
            <a:r>
              <a:rPr lang="el-GR" altLang="el-GR" sz="1800" dirty="0">
                <a:solidFill>
                  <a:srgbClr val="002060"/>
                </a:solidFill>
                <a:latin typeface="Arial Greek" panose="020B0604020202020204" pitchFamily="34" charset="0"/>
              </a:rPr>
              <a:t> του ποταμού. Οι ακραίοι φραγμοί με το ανοικτό χρώμα αποτελούνται από χαλικώδεις ποτάμιες αποθέσεις και απαντούν στην αντίθετη πλευρά από αυτή των εξωτερικών τμημάτων των μαιανδρικών καμπών Δυο ημισεληνοειδείς λίμνες, προϊόντα αποκοπής στο παρελθόν μαιανδρικών βρόχων, βρίσκονται πλησίον της παρούσας αύλακας</a:t>
            </a:r>
          </a:p>
        </p:txBody>
      </p:sp>
      <p:sp>
        <p:nvSpPr>
          <p:cNvPr id="17" name="Rectangle 2"/>
          <p:cNvSpPr txBox="1">
            <a:spLocks noChangeArrowheads="1"/>
          </p:cNvSpPr>
          <p:nvPr/>
        </p:nvSpPr>
        <p:spPr bwMode="auto">
          <a:xfrm>
            <a:off x="7553525" y="256678"/>
            <a:ext cx="4383088" cy="504825"/>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a:lstStyle>
          <a:p>
            <a:pPr eaLnBrk="1" hangingPunct="1"/>
            <a:r>
              <a:rPr lang="el-GR" altLang="el-GR" sz="2800" kern="0" dirty="0" smtClean="0">
                <a:solidFill>
                  <a:schemeClr val="bg1">
                    <a:lumMod val="50000"/>
                  </a:schemeClr>
                </a:solidFill>
              </a:rPr>
              <a:t>Ημισεληνοειδείς Λίμνες</a:t>
            </a:r>
          </a:p>
        </p:txBody>
      </p:sp>
      <p:sp>
        <p:nvSpPr>
          <p:cNvPr id="18" name="Text Box 8"/>
          <p:cNvSpPr txBox="1">
            <a:spLocks noChangeArrowheads="1"/>
          </p:cNvSpPr>
          <p:nvPr/>
        </p:nvSpPr>
        <p:spPr bwMode="auto">
          <a:xfrm>
            <a:off x="7765254" y="2535794"/>
            <a:ext cx="2135521" cy="36933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l-GR" altLang="el-GR" sz="1800" b="1" dirty="0">
                <a:solidFill>
                  <a:srgbClr val="FFFFFF"/>
                </a:solidFill>
                <a:latin typeface="Arial Greek" panose="020B0604020202020204" pitchFamily="34" charset="0"/>
              </a:rPr>
              <a:t>Ακραίος φραγμός</a:t>
            </a:r>
          </a:p>
        </p:txBody>
      </p:sp>
      <p:cxnSp>
        <p:nvCxnSpPr>
          <p:cNvPr id="3" name="Ευθύγραμμο βέλος σύνδεσης 2"/>
          <p:cNvCxnSpPr/>
          <p:nvPr/>
        </p:nvCxnSpPr>
        <p:spPr bwMode="auto">
          <a:xfrm flipV="1">
            <a:off x="8534400" y="2057400"/>
            <a:ext cx="233162" cy="478394"/>
          </a:xfrm>
          <a:prstGeom prst="straightConnector1">
            <a:avLst/>
          </a:prstGeom>
          <a:solidFill>
            <a:schemeClr val="accent1"/>
          </a:solidFill>
          <a:ln w="12700" cap="sq" cmpd="sng" algn="ctr">
            <a:solidFill>
              <a:srgbClr val="FF0000"/>
            </a:solidFill>
            <a:prstDash val="solid"/>
            <a:round/>
            <a:headEnd type="none" w="sm" len="sm"/>
            <a:tailEnd type="triangle"/>
          </a:ln>
          <a:effectLst/>
        </p:spPr>
      </p:cxnSp>
      <p:cxnSp>
        <p:nvCxnSpPr>
          <p:cNvPr id="23" name="Ευθύγραμμο βέλος σύνδεσης 22"/>
          <p:cNvCxnSpPr/>
          <p:nvPr/>
        </p:nvCxnSpPr>
        <p:spPr bwMode="auto">
          <a:xfrm flipH="1">
            <a:off x="9131662" y="706972"/>
            <a:ext cx="193314" cy="674153"/>
          </a:xfrm>
          <a:prstGeom prst="straightConnector1">
            <a:avLst/>
          </a:prstGeom>
          <a:solidFill>
            <a:schemeClr val="accent1"/>
          </a:solidFill>
          <a:ln w="12700" cap="sq" cmpd="sng" algn="ctr">
            <a:solidFill>
              <a:srgbClr val="FF0000"/>
            </a:solidFill>
            <a:prstDash val="solid"/>
            <a:round/>
            <a:headEnd type="none" w="sm" len="sm"/>
            <a:tailEnd type="triangle"/>
          </a:ln>
          <a:effectLst/>
        </p:spPr>
      </p:cxnSp>
      <p:cxnSp>
        <p:nvCxnSpPr>
          <p:cNvPr id="26" name="Ευθύγραμμο βέλος σύνδεσης 25"/>
          <p:cNvCxnSpPr/>
          <p:nvPr/>
        </p:nvCxnSpPr>
        <p:spPr bwMode="auto">
          <a:xfrm>
            <a:off x="10401300" y="761503"/>
            <a:ext cx="609600" cy="1140720"/>
          </a:xfrm>
          <a:prstGeom prst="straightConnector1">
            <a:avLst/>
          </a:prstGeom>
          <a:solidFill>
            <a:schemeClr val="accent1"/>
          </a:solidFill>
          <a:ln w="12700" cap="sq"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1962618343"/>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465556" y="2080906"/>
            <a:ext cx="6593093" cy="3738868"/>
          </a:xfrm>
          <a:noFill/>
        </p:spPr>
      </p:pic>
      <p:pic>
        <p:nvPicPr>
          <p:cNvPr id="870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6" y="2080906"/>
            <a:ext cx="5150036" cy="373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6"/>
          <p:cNvSpPr txBox="1">
            <a:spLocks noChangeArrowheads="1"/>
          </p:cNvSpPr>
          <p:nvPr/>
        </p:nvSpPr>
        <p:spPr bwMode="auto">
          <a:xfrm>
            <a:off x="123826" y="152400"/>
            <a:ext cx="11934824" cy="175432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800" b="1" i="0" u="none" strike="noStrike" kern="1200" cap="none" spc="0" normalizeH="0" baseline="0" noProof="0" dirty="0">
                <a:ln>
                  <a:noFill/>
                </a:ln>
                <a:solidFill>
                  <a:schemeClr val="bg2"/>
                </a:solidFill>
                <a:effectLst/>
                <a:uLnTx/>
                <a:uFillTx/>
                <a:latin typeface="Arial Greek" panose="020B0604020202020204" pitchFamily="34" charset="0"/>
                <a:ea typeface="+mn-ea"/>
                <a:cs typeface="+mn-cs"/>
              </a:rPr>
              <a:t>Μαιανδρικά ρεύματα</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smtClean="0">
                <a:ln>
                  <a:noFill/>
                </a:ln>
                <a:solidFill>
                  <a:srgbClr val="FFFFFF"/>
                </a:solidFill>
                <a:effectLst/>
                <a:uLnTx/>
                <a:uFillTx/>
                <a:latin typeface="Arial Greek" panose="020B0604020202020204" pitchFamily="34" charset="0"/>
                <a:ea typeface="+mn-ea"/>
                <a:cs typeface="+mn-cs"/>
              </a:rPr>
              <a:t>Οι </a:t>
            </a:r>
            <a:r>
              <a:rPr kumimoji="0" lang="el-GR" altLang="el-GR" sz="2000" b="1"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rPr>
              <a:t>ακραίοι φραγμοί αποτίθενται στην εσωτερική πλευρά των μαιάνδρων ενώ διάβρωση συμβαίνει στην εξωτερική πλευρά. Με αποτέλεσμα οι μαίανδροι να μεταναστεύουν.                                                                                 Το τελικό αποτέλεσμα είναι να απονεκρωθεί η αύλακα του ποταμού και να σχηματιστεί μια ημισεληνοειδή λίμνη</a:t>
            </a:r>
            <a:endParaRPr kumimoji="0" lang="en-US" altLang="el-GR" sz="2000" b="1"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endParaRPr>
          </a:p>
        </p:txBody>
      </p:sp>
    </p:spTree>
    <p:extLst>
      <p:ext uri="{BB962C8B-B14F-4D97-AF65-F5344CB8AC3E}">
        <p14:creationId xmlns:p14="http://schemas.microsoft.com/office/powerpoint/2010/main" val="4212904882"/>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59468" y="151502"/>
            <a:ext cx="8229600" cy="3590925"/>
          </a:xfrm>
          <a:noFill/>
        </p:spPr>
      </p:pic>
      <p:sp>
        <p:nvSpPr>
          <p:cNvPr id="88067" name="Line 5"/>
          <p:cNvSpPr>
            <a:spLocks noChangeShapeType="1"/>
          </p:cNvSpPr>
          <p:nvPr/>
        </p:nvSpPr>
        <p:spPr bwMode="auto">
          <a:xfrm>
            <a:off x="5606092" y="1084010"/>
            <a:ext cx="175583" cy="5066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68" name="Text Box 6"/>
          <p:cNvSpPr txBox="1">
            <a:spLocks noChangeArrowheads="1"/>
          </p:cNvSpPr>
          <p:nvPr/>
        </p:nvSpPr>
        <p:spPr bwMode="auto">
          <a:xfrm>
            <a:off x="3227959" y="727106"/>
            <a:ext cx="2757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1" i="0" u="none" strike="noStrike" kern="1200" cap="none" spc="0" normalizeH="0" baseline="0" noProof="0" dirty="0">
                <a:ln>
                  <a:noFill/>
                </a:ln>
                <a:solidFill>
                  <a:srgbClr val="0033CC"/>
                </a:solidFill>
                <a:effectLst/>
                <a:uLnTx/>
                <a:uFillTx/>
                <a:latin typeface="Arial Greek" panose="020B0604020202020204" pitchFamily="34" charset="0"/>
                <a:ea typeface="+mn-ea"/>
                <a:cs typeface="+mn-cs"/>
              </a:rPr>
              <a:t>Ακραίος φραγμός</a:t>
            </a:r>
          </a:p>
        </p:txBody>
      </p:sp>
      <p:sp>
        <p:nvSpPr>
          <p:cNvPr id="88069" name="Line 7"/>
          <p:cNvSpPr>
            <a:spLocks noChangeShapeType="1"/>
          </p:cNvSpPr>
          <p:nvPr/>
        </p:nvSpPr>
        <p:spPr bwMode="auto">
          <a:xfrm flipH="1" flipV="1">
            <a:off x="7285037" y="2636836"/>
            <a:ext cx="20637" cy="411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70" name="Text Box 8"/>
          <p:cNvSpPr txBox="1">
            <a:spLocks noChangeArrowheads="1"/>
          </p:cNvSpPr>
          <p:nvPr/>
        </p:nvSpPr>
        <p:spPr bwMode="auto">
          <a:xfrm>
            <a:off x="6517168" y="2903298"/>
            <a:ext cx="276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1" i="0" u="none" strike="noStrike" kern="1200" cap="none" spc="0" normalizeH="0" baseline="0" noProof="0" dirty="0">
                <a:ln>
                  <a:noFill/>
                </a:ln>
                <a:solidFill>
                  <a:srgbClr val="FF3300"/>
                </a:solidFill>
                <a:effectLst/>
                <a:uLnTx/>
                <a:uFillTx/>
                <a:latin typeface="Arial Greek" panose="020B0604020202020204" pitchFamily="34" charset="0"/>
                <a:ea typeface="+mn-ea"/>
                <a:cs typeface="+mn-cs"/>
              </a:rPr>
              <a:t>Μέγιστη ταχύτητα</a:t>
            </a:r>
          </a:p>
        </p:txBody>
      </p:sp>
      <p:sp>
        <p:nvSpPr>
          <p:cNvPr id="88071" name="Line 9"/>
          <p:cNvSpPr>
            <a:spLocks noChangeShapeType="1"/>
          </p:cNvSpPr>
          <p:nvPr/>
        </p:nvSpPr>
        <p:spPr bwMode="auto">
          <a:xfrm flipH="1">
            <a:off x="8328025" y="3407433"/>
            <a:ext cx="203499" cy="3819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8072" name="Text Box 10"/>
          <p:cNvSpPr txBox="1">
            <a:spLocks noChangeArrowheads="1"/>
          </p:cNvSpPr>
          <p:nvPr/>
        </p:nvSpPr>
        <p:spPr bwMode="auto">
          <a:xfrm>
            <a:off x="7558568" y="986504"/>
            <a:ext cx="3152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Διάβρωση της κοίλης ή</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1"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εξωτερικής πλευράς</a:t>
            </a:r>
          </a:p>
        </p:txBody>
      </p:sp>
      <p:sp>
        <p:nvSpPr>
          <p:cNvPr id="9" name="Text Box 5"/>
          <p:cNvSpPr>
            <a:spLocks noGrp="1" noChangeArrowheads="1"/>
          </p:cNvSpPr>
          <p:nvPr>
            <p:ph type="title"/>
          </p:nvPr>
        </p:nvSpPr>
        <p:spPr>
          <a:xfrm>
            <a:off x="662617" y="3859468"/>
            <a:ext cx="3108267" cy="2928428"/>
          </a:xfrm>
        </p:spPr>
        <p:style>
          <a:lnRef idx="2">
            <a:schemeClr val="dk1"/>
          </a:lnRef>
          <a:fillRef idx="1">
            <a:schemeClr val="lt1"/>
          </a:fillRef>
          <a:effectRef idx="0">
            <a:schemeClr val="dk1"/>
          </a:effectRef>
          <a:fontRef idx="minor">
            <a:schemeClr val="dk1"/>
          </a:fontRef>
        </p:style>
        <p:txBody>
          <a:bodyPr/>
          <a:lstStyle/>
          <a:p>
            <a:pPr>
              <a:spcBef>
                <a:spcPct val="50000"/>
              </a:spcBef>
            </a:pPr>
            <a:r>
              <a:rPr lang="el-GR" altLang="el-GR" sz="3200" dirty="0" smtClean="0"/>
              <a:t>Διάβρωση της εξωτερικής όχθης ενός μαιανδρικού ρεύματος</a:t>
            </a:r>
            <a:endParaRPr lang="en-US" altLang="el-GR" sz="3200" dirty="0" smtClean="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5246" y="3809975"/>
            <a:ext cx="7026644" cy="297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825352"/>
      </p:ext>
    </p:extLst>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body" idx="1"/>
          </p:nvPr>
        </p:nvSpPr>
        <p:spPr>
          <a:xfrm>
            <a:off x="120770" y="692150"/>
            <a:ext cx="11973463" cy="6165850"/>
          </a:xfrm>
        </p:spPr>
        <p:txBody>
          <a:bodyPr/>
          <a:lstStyle/>
          <a:p>
            <a:pPr marL="0" indent="0" eaLnBrk="1" hangingPunct="1">
              <a:lnSpc>
                <a:spcPct val="80000"/>
              </a:lnSpc>
              <a:buNone/>
              <a:defRPr/>
            </a:pPr>
            <a:r>
              <a:rPr lang="el-GR" altLang="el-GR" sz="2400" dirty="0">
                <a:solidFill>
                  <a:schemeClr val="bg1">
                    <a:lumMod val="50000"/>
                  </a:schemeClr>
                </a:solidFill>
                <a:latin typeface="Arial Greek" pitchFamily="34" charset="0"/>
              </a:rPr>
              <a:t>Τα ποτάμια και οι παραπόταμοι τους παράγουν αναγνωρίσιμα πρότυπα, όταν παρατηρούνται από ψηλά ή από αεροφωτογραφίες ή από χάρτες. Τα πρότυπα αυτά απεικονίζουν το σχέδιο αποστράγγισης της λεκάνης του ποταμού. Αυτά τα σχέδια αποστράγγισης είναι τα λεγόμενα υδρογραφικά δίκτυα. Τα δίκτυα αυτά διακρίνονται σε ορισμένους τύπους που είναι οι ακόλουθοι:</a:t>
            </a:r>
            <a:r>
              <a:rPr lang="en-US" altLang="el-GR" sz="2400" dirty="0">
                <a:solidFill>
                  <a:schemeClr val="bg1">
                    <a:lumMod val="50000"/>
                  </a:schemeClr>
                </a:solidFill>
                <a:latin typeface="Arial Greek" pitchFamily="34" charset="0"/>
              </a:rPr>
              <a:t> </a:t>
            </a:r>
            <a:endParaRPr lang="el-GR" altLang="el-GR" sz="2400" dirty="0" smtClean="0">
              <a:solidFill>
                <a:schemeClr val="bg1">
                  <a:lumMod val="50000"/>
                </a:schemeClr>
              </a:solidFill>
              <a:latin typeface="Arial Greek" pitchFamily="34" charset="0"/>
            </a:endParaRPr>
          </a:p>
          <a:p>
            <a:pPr marL="0" indent="0" algn="ctr" eaLnBrk="1" hangingPunct="1">
              <a:lnSpc>
                <a:spcPct val="80000"/>
              </a:lnSpc>
              <a:buNone/>
              <a:defRPr/>
            </a:pPr>
            <a:r>
              <a:rPr lang="el-GR" altLang="el-GR" sz="2400" dirty="0" smtClean="0">
                <a:solidFill>
                  <a:srgbClr val="FF0000"/>
                </a:solidFill>
                <a:latin typeface="Arial Greek" pitchFamily="34" charset="0"/>
              </a:rPr>
              <a:t>1. Δενδριτικός</a:t>
            </a:r>
            <a:r>
              <a:rPr lang="el-GR" altLang="el-GR" sz="2400" dirty="0">
                <a:solidFill>
                  <a:srgbClr val="FF0000"/>
                </a:solidFill>
                <a:latin typeface="Arial Greek" pitchFamily="34" charset="0"/>
              </a:rPr>
              <a:t>, </a:t>
            </a:r>
            <a:r>
              <a:rPr lang="el-GR" altLang="el-GR" sz="2400" dirty="0" smtClean="0">
                <a:solidFill>
                  <a:srgbClr val="FF0000"/>
                </a:solidFill>
                <a:latin typeface="Arial Greek" pitchFamily="34" charset="0"/>
              </a:rPr>
              <a:t>2. Κλιμακωτός </a:t>
            </a:r>
            <a:r>
              <a:rPr lang="el-GR" altLang="el-GR" sz="2400" dirty="0">
                <a:solidFill>
                  <a:srgbClr val="FF0000"/>
                </a:solidFill>
                <a:latin typeface="Arial Greek" pitchFamily="34" charset="0"/>
              </a:rPr>
              <a:t>ή </a:t>
            </a:r>
            <a:r>
              <a:rPr lang="el-GR" altLang="el-GR" sz="2400" dirty="0" smtClean="0">
                <a:solidFill>
                  <a:srgbClr val="FF0000"/>
                </a:solidFill>
                <a:latin typeface="Arial Greek" pitchFamily="34" charset="0"/>
              </a:rPr>
              <a:t>δικτυωτός, 3. Ορθογώνιος τύπος</a:t>
            </a:r>
            <a:r>
              <a:rPr lang="el-GR" altLang="el-GR" sz="2400" dirty="0">
                <a:solidFill>
                  <a:srgbClr val="FF0000"/>
                </a:solidFill>
                <a:latin typeface="Arial Greek" pitchFamily="34" charset="0"/>
              </a:rPr>
              <a:t>, </a:t>
            </a:r>
            <a:r>
              <a:rPr lang="el-GR" altLang="el-GR" sz="2400" dirty="0" smtClean="0">
                <a:solidFill>
                  <a:srgbClr val="FF0000"/>
                </a:solidFill>
                <a:latin typeface="Arial Greek" pitchFamily="34" charset="0"/>
              </a:rPr>
              <a:t>4. Δακτυλιοειδής, </a:t>
            </a:r>
          </a:p>
          <a:p>
            <a:pPr marL="0" indent="0" algn="ctr" eaLnBrk="1" hangingPunct="1">
              <a:lnSpc>
                <a:spcPct val="80000"/>
              </a:lnSpc>
              <a:buNone/>
              <a:defRPr/>
            </a:pPr>
            <a:r>
              <a:rPr lang="el-GR" altLang="el-GR" sz="2400" dirty="0" smtClean="0">
                <a:solidFill>
                  <a:srgbClr val="FF0000"/>
                </a:solidFill>
                <a:latin typeface="Arial Greek" pitchFamily="34" charset="0"/>
              </a:rPr>
              <a:t>5. Ακτινωτός, 6. Κεντρομόλος, 7. Παράλληλος, 8. Ακαθόριστος</a:t>
            </a:r>
            <a:endParaRPr lang="el-GR" altLang="el-GR" sz="2400" dirty="0">
              <a:solidFill>
                <a:srgbClr val="FF0000"/>
              </a:solidFill>
              <a:latin typeface="Arial Greek" pitchFamily="34" charset="0"/>
            </a:endParaRPr>
          </a:p>
          <a:p>
            <a:pPr marL="0" indent="0" eaLnBrk="1" hangingPunct="1">
              <a:lnSpc>
                <a:spcPct val="80000"/>
              </a:lnSpc>
              <a:buNone/>
              <a:defRPr/>
            </a:pPr>
            <a:r>
              <a:rPr lang="en-US" altLang="el-GR" sz="2000" dirty="0" smtClean="0">
                <a:latin typeface="Arial Greek" pitchFamily="34" charset="0"/>
              </a:rPr>
              <a:t>  </a:t>
            </a:r>
            <a:endParaRPr lang="en-US" altLang="el-GR" sz="2000" dirty="0">
              <a:latin typeface="Arial Greek" pitchFamily="34" charset="0"/>
            </a:endParaRPr>
          </a:p>
          <a:p>
            <a:pPr marL="2243138" lvl="1" eaLnBrk="1" hangingPunct="1">
              <a:lnSpc>
                <a:spcPct val="80000"/>
              </a:lnSpc>
              <a:buFont typeface="Arial" charset="0"/>
              <a:buChar char="–"/>
              <a:defRPr/>
            </a:pPr>
            <a:r>
              <a:rPr lang="el-GR" altLang="el-GR" b="1" dirty="0" smtClean="0">
                <a:solidFill>
                  <a:srgbClr val="FF0000"/>
                </a:solidFill>
                <a:latin typeface="Arial Greek" pitchFamily="34" charset="0"/>
              </a:rPr>
              <a:t>1. Δενδριτικός</a:t>
            </a:r>
            <a:r>
              <a:rPr lang="en-US" altLang="el-GR" b="1" dirty="0">
                <a:latin typeface="Arial Greek" pitchFamily="34" charset="0"/>
              </a:rPr>
              <a:t>: </a:t>
            </a:r>
            <a:r>
              <a:rPr lang="el-GR" altLang="el-GR" sz="2400" dirty="0">
                <a:solidFill>
                  <a:schemeClr val="bg1">
                    <a:lumMod val="50000"/>
                  </a:schemeClr>
                </a:solidFill>
                <a:latin typeface="Arial Greek" pitchFamily="34" charset="0"/>
              </a:rPr>
              <a:t>Ακανόνιστες διακλαδώσεις που συνδέουν τους παραπόταμους με τον κύριο ποταμό. Οι διακλαδώσεις αυτές έχουν διάφορες διευθύνσεις και σχηματίζουν οξείες γωνίες με τον ποταμό. Ο τύπος αυτός αναπτύσσεται σε πετρώματα που δείχνουν τον ίδιο βαθμό αντίστασης στη διάβρωση και δεν εξαρτάται από οποιαδήποτε τεκτονική δομή .Απαντά σε σχεδόν οριζόντια ιζηματογενή πετρώματα ή σε περιοχές εκτεταμένων εκρηξιγενών πετρωμάτων. Ο τύπος αυτός, όχι συχνά, απαντά σε πτυχωμένα ή μεταμορφωμένα πετρώματα, ειδικά όταν τέμνουν προϋπάρχοντες γεωλογικούς σχηματισμούς.</a:t>
            </a:r>
            <a:r>
              <a:rPr lang="en-US" altLang="el-GR" sz="2400" dirty="0">
                <a:solidFill>
                  <a:schemeClr val="bg1">
                    <a:lumMod val="50000"/>
                  </a:schemeClr>
                </a:solidFill>
                <a:latin typeface="Arial Greek" pitchFamily="34" charset="0"/>
              </a:rPr>
              <a:t> </a:t>
            </a:r>
            <a:r>
              <a:rPr lang="el-GR" altLang="el-GR" sz="2400" dirty="0">
                <a:solidFill>
                  <a:schemeClr val="bg1">
                    <a:lumMod val="50000"/>
                  </a:schemeClr>
                </a:solidFill>
                <a:latin typeface="Arial Greek" pitchFamily="34" charset="0"/>
              </a:rPr>
              <a:t> </a:t>
            </a:r>
            <a:r>
              <a:rPr lang="el-GR" altLang="el-GR" sz="2400" dirty="0" smtClean="0">
                <a:solidFill>
                  <a:schemeClr val="bg1">
                    <a:lumMod val="50000"/>
                  </a:schemeClr>
                </a:solidFill>
                <a:latin typeface="Arial Greek" pitchFamily="34" charset="0"/>
              </a:rPr>
              <a:t>                                   </a:t>
            </a:r>
            <a:endParaRPr lang="el-GR" altLang="el-GR" sz="2400" dirty="0">
              <a:solidFill>
                <a:schemeClr val="bg1">
                  <a:lumMod val="50000"/>
                </a:schemeClr>
              </a:solidFill>
              <a:latin typeface="Arial Greek" pitchFamily="34" charset="0"/>
            </a:endParaRPr>
          </a:p>
        </p:txBody>
      </p:sp>
      <p:pic>
        <p:nvPicPr>
          <p:cNvPr id="552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70" y="3578524"/>
            <a:ext cx="2136655" cy="21724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0" name="Text Box 7"/>
          <p:cNvSpPr txBox="1">
            <a:spLocks noChangeArrowheads="1"/>
          </p:cNvSpPr>
          <p:nvPr/>
        </p:nvSpPr>
        <p:spPr bwMode="auto">
          <a:xfrm>
            <a:off x="1535501" y="55344"/>
            <a:ext cx="9144000" cy="646331"/>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3200" b="1"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       </a:t>
            </a:r>
            <a:r>
              <a:rPr kumimoji="0" lang="el-GR" altLang="el-GR" sz="3600" b="1"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Τύποι υδρογραφικών δικτύων</a:t>
            </a:r>
          </a:p>
        </p:txBody>
      </p:sp>
    </p:spTree>
    <p:extLst>
      <p:ext uri="{BB962C8B-B14F-4D97-AF65-F5344CB8AC3E}">
        <p14:creationId xmlns:p14="http://schemas.microsoft.com/office/powerpoint/2010/main" val="2989815690"/>
      </p:ext>
    </p:extLst>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3743325" y="749301"/>
            <a:ext cx="7907009" cy="6108699"/>
          </a:xfrm>
        </p:spPr>
        <p:txBody>
          <a:bodyPr/>
          <a:lstStyle/>
          <a:p>
            <a:pPr eaLnBrk="1" hangingPunct="1">
              <a:lnSpc>
                <a:spcPct val="90000"/>
              </a:lnSpc>
            </a:pPr>
            <a:r>
              <a:rPr lang="el-GR" altLang="el-GR" sz="2400" dirty="0">
                <a:solidFill>
                  <a:schemeClr val="bg1">
                    <a:lumMod val="50000"/>
                  </a:schemeClr>
                </a:solidFill>
                <a:latin typeface="Arial Greek" panose="020B0604020202020204" pitchFamily="34" charset="0"/>
              </a:rPr>
              <a:t>Σύστημα σχεδόν παράλληλων ποταμών που κινούνται ή κατά μήκος της διευθύνσεως των στρωμάτων ή μεταξύ παραλλήλων πρόσφατων </a:t>
            </a:r>
            <a:r>
              <a:rPr lang="el-GR" altLang="el-GR" sz="2400" dirty="0" err="1">
                <a:solidFill>
                  <a:schemeClr val="bg1">
                    <a:lumMod val="50000"/>
                  </a:schemeClr>
                </a:solidFill>
                <a:latin typeface="Arial Greek" panose="020B0604020202020204" pitchFamily="34" charset="0"/>
              </a:rPr>
              <a:t>γεωμορφών</a:t>
            </a:r>
            <a:r>
              <a:rPr lang="el-GR" altLang="el-GR" sz="2400" dirty="0">
                <a:solidFill>
                  <a:schemeClr val="bg1">
                    <a:lumMod val="50000"/>
                  </a:schemeClr>
                </a:solidFill>
                <a:latin typeface="Arial Greek" panose="020B0604020202020204" pitchFamily="34" charset="0"/>
              </a:rPr>
              <a:t> που προκύπτουν από τις αποθέσεις του άνεμου ή των παγετώνων. Οι παραπόταμοι συναντούν σε ορθές γωνίες τους ποταμούς ενώ οι ίδιοι οι παραπόταμοι τέμνονται από δευτερεύοντες κλάδους που όμως είναι παράλληλοι προς τα ποτάμια</a:t>
            </a:r>
            <a:r>
              <a:rPr lang="el-GR" altLang="el-GR" sz="2400" dirty="0" smtClean="0">
                <a:solidFill>
                  <a:schemeClr val="bg1">
                    <a:lumMod val="50000"/>
                  </a:schemeClr>
                </a:solidFill>
                <a:latin typeface="Arial Greek" panose="020B0604020202020204" pitchFamily="34" charset="0"/>
              </a:rPr>
              <a:t>.</a:t>
            </a:r>
          </a:p>
          <a:p>
            <a:pPr eaLnBrk="1" hangingPunct="1">
              <a:lnSpc>
                <a:spcPct val="90000"/>
              </a:lnSpc>
            </a:pPr>
            <a:endParaRPr lang="el-GR" altLang="el-GR" sz="2400" dirty="0" smtClean="0">
              <a:latin typeface="Arial Greek" panose="020B0604020202020204" pitchFamily="34" charset="0"/>
            </a:endParaRPr>
          </a:p>
          <a:p>
            <a:pPr marL="0" indent="0" eaLnBrk="1" hangingPunct="1">
              <a:lnSpc>
                <a:spcPct val="90000"/>
              </a:lnSpc>
              <a:buNone/>
            </a:pPr>
            <a:endParaRPr lang="el-GR" altLang="el-GR" sz="2400" dirty="0">
              <a:latin typeface="Arial Greek" panose="020B0604020202020204" pitchFamily="34" charset="0"/>
            </a:endParaRPr>
          </a:p>
          <a:p>
            <a:pPr eaLnBrk="1" hangingPunct="1">
              <a:lnSpc>
                <a:spcPct val="90000"/>
              </a:lnSpc>
            </a:pPr>
            <a:r>
              <a:rPr lang="el-GR" altLang="el-GR" sz="2800" dirty="0">
                <a:solidFill>
                  <a:schemeClr val="bg1">
                    <a:lumMod val="50000"/>
                  </a:schemeClr>
                </a:solidFill>
                <a:latin typeface="Arial Greek" panose="020B0604020202020204" pitchFamily="34" charset="0"/>
              </a:rPr>
              <a:t>Ένας ιδιαίτερος κλιμακωτός τύπος είναι ο </a:t>
            </a:r>
            <a:r>
              <a:rPr lang="el-GR" altLang="el-GR" sz="2800" dirty="0" err="1">
                <a:solidFill>
                  <a:schemeClr val="bg1">
                    <a:lumMod val="50000"/>
                  </a:schemeClr>
                </a:solidFill>
                <a:latin typeface="Arial Greek" panose="020B0604020202020204" pitchFamily="34" charset="0"/>
              </a:rPr>
              <a:t>ρηγματογενής</a:t>
            </a:r>
            <a:r>
              <a:rPr lang="el-GR" altLang="el-GR" sz="2800" dirty="0">
                <a:solidFill>
                  <a:schemeClr val="bg1">
                    <a:lumMod val="50000"/>
                  </a:schemeClr>
                </a:solidFill>
                <a:latin typeface="Arial Greek" panose="020B0604020202020204" pitchFamily="34" charset="0"/>
              </a:rPr>
              <a:t> κλιμακωτός τύπος</a:t>
            </a:r>
            <a:r>
              <a:rPr lang="en-US" altLang="el-GR" sz="2800" dirty="0">
                <a:solidFill>
                  <a:schemeClr val="bg1">
                    <a:lumMod val="50000"/>
                  </a:schemeClr>
                </a:solidFill>
                <a:latin typeface="Arial Greek" panose="020B0604020202020204" pitchFamily="34" charset="0"/>
              </a:rPr>
              <a:t>. </a:t>
            </a:r>
            <a:r>
              <a:rPr lang="el-GR" altLang="el-GR" sz="2800" dirty="0">
                <a:solidFill>
                  <a:schemeClr val="bg1">
                    <a:lumMod val="50000"/>
                  </a:schemeClr>
                </a:solidFill>
                <a:latin typeface="Arial Greek" panose="020B0604020202020204" pitchFamily="34" charset="0"/>
              </a:rPr>
              <a:t>Αναπτύσσεται σε περιοχές με εναλλασσόμενες ζώνες ανθεκτικών και χαλαρών πετρωμάτων που έχουν σχηματιστεί από μια σειρά από παράλληλα ρήγματα.</a:t>
            </a:r>
          </a:p>
        </p:txBody>
      </p:sp>
      <p:pic>
        <p:nvPicPr>
          <p:cNvPr id="573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10" y="620712"/>
            <a:ext cx="3455988" cy="33845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7348" name="Text Box 6"/>
          <p:cNvSpPr txBox="1">
            <a:spLocks noChangeArrowheads="1"/>
          </p:cNvSpPr>
          <p:nvPr/>
        </p:nvSpPr>
        <p:spPr bwMode="auto">
          <a:xfrm>
            <a:off x="3910012" y="97492"/>
            <a:ext cx="6291263" cy="523220"/>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l-GR" altLang="el-GR" sz="2800" b="1" i="0" strike="noStrike" kern="1200" cap="none" spc="0" normalizeH="0" baseline="0" noProof="0" dirty="0" smtClean="0">
                <a:ln>
                  <a:noFill/>
                </a:ln>
                <a:solidFill>
                  <a:srgbClr val="FF0000"/>
                </a:solidFill>
                <a:effectLst/>
                <a:uLnTx/>
                <a:uFillTx/>
                <a:latin typeface="Arial Greek" panose="020B0604020202020204" pitchFamily="34" charset="0"/>
                <a:ea typeface="+mn-ea"/>
                <a:cs typeface="+mn-cs"/>
              </a:rPr>
              <a:t>2. Κλιμακωτός </a:t>
            </a:r>
            <a:r>
              <a:rPr kumimoji="0" lang="el-GR" altLang="el-GR" sz="2800" b="1" i="0" strike="noStrike" kern="1200" cap="none" spc="0" normalizeH="0" baseline="0" noProof="0" dirty="0">
                <a:ln>
                  <a:noFill/>
                </a:ln>
                <a:solidFill>
                  <a:srgbClr val="FF0000"/>
                </a:solidFill>
                <a:effectLst/>
                <a:uLnTx/>
                <a:uFillTx/>
                <a:latin typeface="Arial Greek" panose="020B0604020202020204" pitchFamily="34" charset="0"/>
                <a:ea typeface="+mn-ea"/>
                <a:cs typeface="+mn-cs"/>
              </a:rPr>
              <a:t>ή δικτυωτός τύπος:</a:t>
            </a:r>
          </a:p>
        </p:txBody>
      </p:sp>
      <p:pic>
        <p:nvPicPr>
          <p:cNvPr id="57349" name="Picture 5" descr="C:\Documents and Settings\izimatologia\Τα έγγραφά μου\Οι εικόνες μου\Αντίγραφο από Trellis_drainage_patte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10" y="4117576"/>
            <a:ext cx="34544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350679"/>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365" y="855664"/>
            <a:ext cx="7737600" cy="580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5"/>
          <p:cNvSpPr txBox="1">
            <a:spLocks noChangeArrowheads="1"/>
          </p:cNvSpPr>
          <p:nvPr/>
        </p:nvSpPr>
        <p:spPr bwMode="auto">
          <a:xfrm>
            <a:off x="1917639" y="123825"/>
            <a:ext cx="8147052" cy="579438"/>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altLang="el-GR" sz="3200" b="1" i="1" u="none" strike="noStrike" kern="1200" cap="none" spc="0" normalizeH="0" baseline="0" noProof="0" dirty="0">
                <a:ln>
                  <a:noFill/>
                </a:ln>
                <a:solidFill>
                  <a:schemeClr val="bg1">
                    <a:lumMod val="50000"/>
                  </a:schemeClr>
                </a:solidFill>
                <a:effectLst/>
                <a:uLnTx/>
                <a:uFillTx/>
                <a:latin typeface="Times" panose="02020603050405020304" pitchFamily="18" charset="0"/>
                <a:ea typeface="+mn-ea"/>
                <a:cs typeface="+mn-cs"/>
              </a:rPr>
              <a:t>     Δίκτυα αποστράγγισης( </a:t>
            </a:r>
            <a:r>
              <a:rPr kumimoji="0" lang="en-US" altLang="el-GR" sz="3200" b="1" i="1" u="none" strike="noStrike" kern="1200" cap="none" spc="0" normalizeH="0" baseline="0" noProof="0" dirty="0">
                <a:ln>
                  <a:noFill/>
                </a:ln>
                <a:solidFill>
                  <a:schemeClr val="bg1">
                    <a:lumMod val="50000"/>
                  </a:schemeClr>
                </a:solidFill>
                <a:effectLst/>
                <a:uLnTx/>
                <a:uFillTx/>
                <a:latin typeface="Times" panose="02020603050405020304" pitchFamily="18" charset="0"/>
                <a:ea typeface="+mn-ea"/>
                <a:cs typeface="+mn-cs"/>
              </a:rPr>
              <a:t>Drainage networks</a:t>
            </a:r>
            <a:r>
              <a:rPr kumimoji="0" lang="el-GR" altLang="el-GR" sz="32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rPr>
              <a:t>)</a:t>
            </a:r>
            <a:endParaRPr kumimoji="0" lang="en-US" altLang="el-GR" sz="3200" b="1" i="1" u="none" strike="noStrike" kern="1200" cap="none" spc="0" normalizeH="0" baseline="0" noProof="0" dirty="0">
              <a:ln>
                <a:noFill/>
              </a:ln>
              <a:solidFill>
                <a:srgbClr val="FFFFFF"/>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3719103243"/>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b="48196"/>
          <a:stretch>
            <a:fillRect/>
          </a:stretch>
        </p:blipFill>
        <p:spPr bwMode="auto">
          <a:xfrm>
            <a:off x="77790" y="725488"/>
            <a:ext cx="6202496"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2 - TextBox"/>
          <p:cNvSpPr txBox="1">
            <a:spLocks noChangeArrowheads="1"/>
          </p:cNvSpPr>
          <p:nvPr/>
        </p:nvSpPr>
        <p:spPr bwMode="auto">
          <a:xfrm>
            <a:off x="206375" y="131764"/>
            <a:ext cx="52578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rPr>
              <a:t>  </a:t>
            </a:r>
            <a:r>
              <a:rPr kumimoji="0" lang="el-GR" altLang="el-GR" sz="1800" b="0" i="0" u="none" strike="noStrike" kern="1200" cap="none" spc="0" normalizeH="0" baseline="0" noProof="0" dirty="0" err="1">
                <a:ln>
                  <a:noFill/>
                </a:ln>
                <a:solidFill>
                  <a:srgbClr val="0000FF"/>
                </a:solidFill>
                <a:effectLst/>
                <a:uLnTx/>
                <a:uFillTx/>
                <a:latin typeface="Arial Greek" panose="020B0604020202020204" pitchFamily="34" charset="0"/>
                <a:ea typeface="+mn-ea"/>
                <a:cs typeface="+mn-cs"/>
              </a:rPr>
              <a:t>Δενδριτικό</a:t>
            </a:r>
            <a:r>
              <a:rPr kumimoji="0" lang="el-GR" altLang="el-GR" sz="1800" b="0" i="0" u="none" strike="noStrike" kern="1200" cap="none" spc="0" normalizeH="0" baseline="0" noProof="0" dirty="0">
                <a:ln>
                  <a:noFill/>
                </a:ln>
                <a:solidFill>
                  <a:srgbClr val="0000FF"/>
                </a:solidFill>
                <a:effectLst/>
                <a:uLnTx/>
                <a:uFillTx/>
                <a:latin typeface="Arial Greek" panose="020B0604020202020204" pitchFamily="34" charset="0"/>
                <a:ea typeface="+mn-ea"/>
                <a:cs typeface="+mn-cs"/>
              </a:rPr>
              <a:t>  σύστημα  σε πτυχωμένα στρώματα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074" y="725488"/>
            <a:ext cx="5697051"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 TextBox"/>
          <p:cNvSpPr txBox="1">
            <a:spLocks noChangeArrowheads="1"/>
          </p:cNvSpPr>
          <p:nvPr/>
        </p:nvSpPr>
        <p:spPr bwMode="auto">
          <a:xfrm>
            <a:off x="6540500" y="131764"/>
            <a:ext cx="446405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err="1">
                <a:ln>
                  <a:noFill/>
                </a:ln>
                <a:solidFill>
                  <a:srgbClr val="990033"/>
                </a:solidFill>
                <a:effectLst/>
                <a:uLnTx/>
                <a:uFillTx/>
                <a:latin typeface="Arial Greek" panose="020B0604020202020204" pitchFamily="34" charset="0"/>
                <a:ea typeface="+mn-ea"/>
                <a:cs typeface="+mn-cs"/>
              </a:rPr>
              <a:t>Ρηγματογενής</a:t>
            </a:r>
            <a:r>
              <a:rPr kumimoji="0" lang="el-GR" altLang="el-GR" sz="2000" b="0"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 κλιμακωτός τύπος</a:t>
            </a:r>
            <a:endParaRPr kumimoji="0" lang="el-GR" altLang="el-GR" sz="2000" b="0"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endParaRPr>
          </a:p>
        </p:txBody>
      </p:sp>
    </p:spTree>
    <p:extLst>
      <p:ext uri="{BB962C8B-B14F-4D97-AF65-F5344CB8AC3E}">
        <p14:creationId xmlns:p14="http://schemas.microsoft.com/office/powerpoint/2010/main" val="110193031"/>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3050932" y="333375"/>
            <a:ext cx="9029698" cy="2333625"/>
          </a:xfrm>
        </p:spPr>
        <p:txBody>
          <a:bodyPr/>
          <a:lstStyle/>
          <a:p>
            <a:pPr marL="609600" indent="-609600" eaLnBrk="1" hangingPunct="1">
              <a:lnSpc>
                <a:spcPct val="80000"/>
              </a:lnSpc>
              <a:buNone/>
            </a:pPr>
            <a:r>
              <a:rPr lang="en-US" altLang="el-GR" sz="2800" u="sng" dirty="0">
                <a:solidFill>
                  <a:srgbClr val="FF0000"/>
                </a:solidFill>
                <a:latin typeface="Arial Greek" panose="020B0604020202020204" pitchFamily="34" charset="0"/>
              </a:rPr>
              <a:t> </a:t>
            </a:r>
            <a:r>
              <a:rPr lang="el-GR" altLang="el-GR" sz="2800" u="sng" dirty="0" smtClean="0">
                <a:solidFill>
                  <a:srgbClr val="FF0000"/>
                </a:solidFill>
                <a:latin typeface="Arial Greek" panose="020B0604020202020204" pitchFamily="34" charset="0"/>
              </a:rPr>
              <a:t>3. </a:t>
            </a:r>
            <a:r>
              <a:rPr lang="el-GR" altLang="el-GR" sz="2800" b="1" u="sng" dirty="0" smtClean="0">
                <a:solidFill>
                  <a:srgbClr val="FF0000"/>
                </a:solidFill>
                <a:latin typeface="Arial Greek" panose="020B0604020202020204" pitchFamily="34" charset="0"/>
              </a:rPr>
              <a:t>Ορθογώνιος </a:t>
            </a:r>
            <a:r>
              <a:rPr lang="el-GR" altLang="el-GR" sz="2800" b="1" u="sng" dirty="0">
                <a:solidFill>
                  <a:srgbClr val="FF0000"/>
                </a:solidFill>
                <a:latin typeface="Arial Greek" panose="020B0604020202020204" pitchFamily="34" charset="0"/>
              </a:rPr>
              <a:t>τύπος:</a:t>
            </a:r>
          </a:p>
          <a:p>
            <a:pPr marL="247650" indent="-247650" eaLnBrk="1" hangingPunct="1">
              <a:lnSpc>
                <a:spcPct val="80000"/>
              </a:lnSpc>
              <a:buNone/>
            </a:pPr>
            <a:r>
              <a:rPr lang="el-GR" altLang="el-GR" sz="2400" dirty="0" smtClean="0">
                <a:solidFill>
                  <a:schemeClr val="bg1">
                    <a:lumMod val="50000"/>
                  </a:schemeClr>
                </a:solidFill>
                <a:latin typeface="Arial Greek" panose="020B0604020202020204" pitchFamily="34" charset="0"/>
              </a:rPr>
              <a:t>Τα </a:t>
            </a:r>
            <a:r>
              <a:rPr lang="el-GR" altLang="el-GR" sz="2400" dirty="0">
                <a:solidFill>
                  <a:schemeClr val="bg1">
                    <a:lumMod val="50000"/>
                  </a:schemeClr>
                </a:solidFill>
                <a:latin typeface="Arial Greek" panose="020B0604020202020204" pitchFamily="34" charset="0"/>
              </a:rPr>
              <a:t>ρεύματα ρέουν κατά μήκος </a:t>
            </a:r>
            <a:r>
              <a:rPr lang="el-GR" altLang="el-GR" sz="2400" dirty="0" err="1">
                <a:solidFill>
                  <a:schemeClr val="bg1">
                    <a:lumMod val="50000"/>
                  </a:schemeClr>
                </a:solidFill>
                <a:latin typeface="Arial Greek" panose="020B0604020202020204" pitchFamily="34" charset="0"/>
              </a:rPr>
              <a:t>ρηγματωμένων</a:t>
            </a:r>
            <a:r>
              <a:rPr lang="el-GR" altLang="el-GR" sz="2400" dirty="0">
                <a:solidFill>
                  <a:schemeClr val="bg1">
                    <a:lumMod val="50000"/>
                  </a:schemeClr>
                </a:solidFill>
                <a:latin typeface="Arial Greek" panose="020B0604020202020204" pitchFamily="34" charset="0"/>
              </a:rPr>
              <a:t> ζωνών ή  </a:t>
            </a:r>
            <a:r>
              <a:rPr lang="el-GR" altLang="el-GR" sz="2400" dirty="0" err="1">
                <a:solidFill>
                  <a:schemeClr val="bg1">
                    <a:lumMod val="50000"/>
                  </a:schemeClr>
                </a:solidFill>
                <a:latin typeface="Arial Greek" panose="020B0604020202020204" pitchFamily="34" charset="0"/>
              </a:rPr>
              <a:t>διακλάσεων</a:t>
            </a:r>
            <a:r>
              <a:rPr lang="el-GR" altLang="el-GR" sz="2400" dirty="0">
                <a:solidFill>
                  <a:schemeClr val="bg1">
                    <a:lumMod val="50000"/>
                  </a:schemeClr>
                </a:solidFill>
                <a:latin typeface="Arial Greek" panose="020B0604020202020204" pitchFamily="34" charset="0"/>
              </a:rPr>
              <a:t> που τέμνονται σε ορθές γωνίες</a:t>
            </a:r>
            <a:r>
              <a:rPr lang="el-GR" altLang="el-GR" sz="2400" dirty="0" smtClean="0">
                <a:solidFill>
                  <a:schemeClr val="bg1">
                    <a:lumMod val="50000"/>
                  </a:schemeClr>
                </a:solidFill>
                <a:latin typeface="Arial Greek" panose="020B0604020202020204" pitchFamily="34" charset="0"/>
              </a:rPr>
              <a:t>.</a:t>
            </a:r>
          </a:p>
          <a:p>
            <a:pPr marL="247650" indent="-247650" eaLnBrk="1" hangingPunct="1">
              <a:lnSpc>
                <a:spcPct val="80000"/>
              </a:lnSpc>
              <a:buNone/>
            </a:pPr>
            <a:r>
              <a:rPr lang="el-GR" altLang="el-GR" sz="2400" dirty="0" smtClean="0">
                <a:solidFill>
                  <a:schemeClr val="bg1">
                    <a:lumMod val="50000"/>
                  </a:schemeClr>
                </a:solidFill>
                <a:latin typeface="Arial Greek" panose="020B0604020202020204" pitchFamily="34" charset="0"/>
              </a:rPr>
              <a:t>Η </a:t>
            </a:r>
            <a:r>
              <a:rPr lang="el-GR" altLang="el-GR" sz="2400" dirty="0">
                <a:solidFill>
                  <a:schemeClr val="bg1">
                    <a:lumMod val="50000"/>
                  </a:schemeClr>
                </a:solidFill>
                <a:latin typeface="Arial Greek" panose="020B0604020202020204" pitchFamily="34" charset="0"/>
              </a:rPr>
              <a:t>διεύθυνση και η κλίση των στρωμάτων είναι μικρότερης σημασίας ενώ τα συστήματα των </a:t>
            </a:r>
            <a:r>
              <a:rPr lang="el-GR" altLang="el-GR" sz="2400" dirty="0" err="1">
                <a:solidFill>
                  <a:schemeClr val="bg1">
                    <a:lumMod val="50000"/>
                  </a:schemeClr>
                </a:solidFill>
                <a:latin typeface="Arial Greek" panose="020B0604020202020204" pitchFamily="34" charset="0"/>
              </a:rPr>
              <a:t>διακλάσεων</a:t>
            </a:r>
            <a:r>
              <a:rPr lang="el-GR" altLang="el-GR" sz="2400" dirty="0">
                <a:solidFill>
                  <a:schemeClr val="bg1">
                    <a:lumMod val="50000"/>
                  </a:schemeClr>
                </a:solidFill>
                <a:latin typeface="Arial Greek" panose="020B0604020202020204" pitchFamily="34" charset="0"/>
              </a:rPr>
              <a:t> ή των ρηγμάτων ασκούν τον έλεγχο στον τρόπο της αποστράγγισης.</a:t>
            </a:r>
          </a:p>
        </p:txBody>
      </p:sp>
      <p:pic>
        <p:nvPicPr>
          <p:cNvPr id="593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60" y="391764"/>
            <a:ext cx="2934472" cy="269668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6" name="Rectangle 6"/>
          <p:cNvSpPr>
            <a:spLocks noChangeArrowheads="1"/>
          </p:cNvSpPr>
          <p:nvPr/>
        </p:nvSpPr>
        <p:spPr bwMode="auto">
          <a:xfrm>
            <a:off x="-4146550" y="2274016"/>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000" b="0" i="0" u="none" strike="noStrike" kern="1200" cap="none" spc="0" normalizeH="0" baseline="0" noProof="0">
              <a:ln>
                <a:noFill/>
              </a:ln>
              <a:solidFill>
                <a:srgbClr val="FFFFFF"/>
              </a:solidFill>
              <a:effectLst/>
              <a:uLnTx/>
              <a:uFillTx/>
              <a:latin typeface="Arial Greek" panose="020B0604020202020204" pitchFamily="34" charset="0"/>
              <a:ea typeface="+mn-ea"/>
              <a:cs typeface="+mn-cs"/>
            </a:endParaRPr>
          </a:p>
        </p:txBody>
      </p:sp>
      <p:sp>
        <p:nvSpPr>
          <p:cNvPr id="59397" name="Rectangle 9"/>
          <p:cNvSpPr>
            <a:spLocks noChangeArrowheads="1"/>
          </p:cNvSpPr>
          <p:nvPr/>
        </p:nvSpPr>
        <p:spPr bwMode="auto">
          <a:xfrm>
            <a:off x="3165231" y="3967103"/>
            <a:ext cx="891539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Times New Roman" panose="02020603050405020304" pitchFamily="18" charset="0"/>
                <a:cs typeface="Arial" panose="020B0604020202020204" pitchFamily="34" charset="0"/>
              </a:rPr>
              <a:t>Αναπτύσσεται πάνω σε δόμο, στον οποίο οι προκαθορισμένοι ποταμοί έχουν απομακρύνει τα πιο ανθεκτικά πετρώματα κοντά στην κορυφή του. Έτσι επιτρέπουν στα ακόλουθα ρεύματα να ακολουθούν μια καμπύλη πορεία κατά μήκος των ασθενέστερων πετρωμάτων που βρίσκονται χαμηλότερα. Αντίθετα ρεύματα ρέουν προς τα ακόλουθα ρεύματα κατά μήκος των εκτιθέμενων επιφανειών του διαβρωμένου εσωτερικού μετώπου του δόμου.</a:t>
            </a:r>
          </a:p>
        </p:txBody>
      </p:sp>
      <p:pic>
        <p:nvPicPr>
          <p:cNvPr id="5939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65" y="3515018"/>
            <a:ext cx="3024066" cy="312974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9399" name="Rectangle 11"/>
          <p:cNvSpPr>
            <a:spLocks noChangeArrowheads="1"/>
          </p:cNvSpPr>
          <p:nvPr/>
        </p:nvSpPr>
        <p:spPr bwMode="auto">
          <a:xfrm>
            <a:off x="3251688" y="3491801"/>
            <a:ext cx="568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2"/>
              </a:buClr>
              <a:buChar char="•"/>
              <a:tabLst>
                <a:tab pos="457200" algn="l"/>
              </a:tabLst>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tabLst>
                <a:tab pos="457200" algn="l"/>
              </a:tabLst>
              <a:defRPr sz="2800">
                <a:solidFill>
                  <a:schemeClr val="tx1"/>
                </a:solidFill>
                <a:latin typeface="Arial" panose="020B0604020202020204" pitchFamily="34" charset="0"/>
              </a:defRPr>
            </a:lvl2pPr>
            <a:lvl3pPr marL="1143000" indent="-228600">
              <a:spcBef>
                <a:spcPct val="20000"/>
              </a:spcBef>
              <a:buClr>
                <a:schemeClr val="tx2"/>
              </a:buClr>
              <a:buChar char="•"/>
              <a:tabLst>
                <a:tab pos="457200" algn="l"/>
              </a:tabLst>
              <a:defRPr sz="2400">
                <a:solidFill>
                  <a:schemeClr val="tx1"/>
                </a:solidFill>
                <a:latin typeface="Arial" panose="020B0604020202020204" pitchFamily="34" charset="0"/>
              </a:defRPr>
            </a:lvl3pPr>
            <a:lvl4pPr marL="1600200" indent="-228600">
              <a:spcBef>
                <a:spcPct val="20000"/>
              </a:spcBef>
              <a:buClr>
                <a:schemeClr val="tx2"/>
              </a:buClr>
              <a:buChar char="–"/>
              <a:tabLst>
                <a:tab pos="457200" algn="l"/>
              </a:tabLst>
              <a:defRPr sz="2000">
                <a:solidFill>
                  <a:schemeClr val="tx1"/>
                </a:solidFill>
                <a:latin typeface="Arial" panose="020B0604020202020204" pitchFamily="34" charset="0"/>
              </a:defRPr>
            </a:lvl4pPr>
            <a:lvl5pPr marL="2057400" indent="-228600">
              <a:spcBef>
                <a:spcPct val="20000"/>
              </a:spcBef>
              <a:buClr>
                <a:schemeClr val="tx2"/>
              </a:buClr>
              <a:buChar char="»"/>
              <a:tabLst>
                <a:tab pos="4572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tabLst>
                <a:tab pos="4572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tabLst>
                <a:tab pos="4572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tabLst>
                <a:tab pos="4572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tabLst>
                <a:tab pos="457200" algn="l"/>
              </a:tabLst>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defRPr/>
            </a:pPr>
            <a:r>
              <a:rPr kumimoji="0" lang="el-GR" altLang="el-GR" sz="2800" b="1" i="0" u="sng" strike="noStrike" kern="1200" cap="none" spc="0" normalizeH="0" baseline="0" noProof="0" dirty="0" smtClean="0">
                <a:ln>
                  <a:noFill/>
                </a:ln>
                <a:solidFill>
                  <a:srgbClr val="FF0000"/>
                </a:solidFill>
                <a:effectLst/>
                <a:uLnTx/>
                <a:uFillTx/>
                <a:latin typeface="Arial Greek" panose="020B0604020202020204" pitchFamily="34" charset="0"/>
                <a:ea typeface="+mn-ea"/>
                <a:cs typeface="+mn-cs"/>
              </a:rPr>
              <a:t>4. Δακτυλιοειδής </a:t>
            </a:r>
            <a:r>
              <a:rPr kumimoji="0" lang="el-GR" altLang="el-GR" sz="2800" b="1" i="0" u="sng" strike="noStrike" kern="1200" cap="none" spc="0" normalizeH="0" baseline="0" noProof="0" dirty="0">
                <a:ln>
                  <a:noFill/>
                </a:ln>
                <a:solidFill>
                  <a:srgbClr val="FF0000"/>
                </a:solidFill>
                <a:effectLst/>
                <a:uLnTx/>
                <a:uFillTx/>
                <a:latin typeface="Arial Greek" panose="020B0604020202020204" pitchFamily="34" charset="0"/>
                <a:ea typeface="+mn-ea"/>
                <a:cs typeface="+mn-cs"/>
              </a:rPr>
              <a:t>τύπος:</a:t>
            </a:r>
          </a:p>
        </p:txBody>
      </p:sp>
    </p:spTree>
    <p:extLst>
      <p:ext uri="{BB962C8B-B14F-4D97-AF65-F5344CB8AC3E}">
        <p14:creationId xmlns:p14="http://schemas.microsoft.com/office/powerpoint/2010/main" val="714317651"/>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3200400" y="333375"/>
            <a:ext cx="8724900" cy="1987131"/>
          </a:xfrm>
        </p:spPr>
        <p:txBody>
          <a:bodyPr/>
          <a:lstStyle/>
          <a:p>
            <a:pPr eaLnBrk="1" hangingPunct="1">
              <a:lnSpc>
                <a:spcPct val="80000"/>
              </a:lnSpc>
              <a:buFontTx/>
              <a:buNone/>
            </a:pPr>
            <a:r>
              <a:rPr lang="el-GR" altLang="el-GR" sz="2800" b="1" dirty="0" smtClean="0">
                <a:solidFill>
                  <a:srgbClr val="FF0000"/>
                </a:solidFill>
              </a:rPr>
              <a:t>5. </a:t>
            </a:r>
            <a:r>
              <a:rPr lang="el-GR" altLang="el-GR" sz="2800" b="1" dirty="0" smtClean="0">
                <a:solidFill>
                  <a:srgbClr val="FF0000"/>
                </a:solidFill>
                <a:latin typeface="Arial Greek" panose="020B0604020202020204" pitchFamily="34" charset="0"/>
              </a:rPr>
              <a:t>Ακτινωτός</a:t>
            </a:r>
            <a:r>
              <a:rPr lang="en-US" altLang="el-GR" sz="2800" b="1" dirty="0" smtClean="0">
                <a:solidFill>
                  <a:srgbClr val="FF0000"/>
                </a:solidFill>
                <a:latin typeface="Arial Greek" panose="020B0604020202020204" pitchFamily="34" charset="0"/>
              </a:rPr>
              <a:t> </a:t>
            </a:r>
            <a:r>
              <a:rPr lang="el-GR" altLang="el-GR" sz="2800" b="1" dirty="0">
                <a:solidFill>
                  <a:srgbClr val="FF0000"/>
                </a:solidFill>
                <a:latin typeface="Arial Greek" panose="020B0604020202020204" pitchFamily="34" charset="0"/>
              </a:rPr>
              <a:t>τύπος:</a:t>
            </a:r>
            <a:r>
              <a:rPr lang="el-GR" altLang="el-GR" sz="2800" dirty="0">
                <a:solidFill>
                  <a:srgbClr val="FF0000"/>
                </a:solidFill>
              </a:rPr>
              <a:t> </a:t>
            </a:r>
            <a:r>
              <a:rPr lang="en-US" altLang="el-GR" sz="2800" dirty="0">
                <a:solidFill>
                  <a:srgbClr val="FF0000"/>
                </a:solidFill>
              </a:rPr>
              <a:t>         </a:t>
            </a:r>
            <a:endParaRPr lang="el-GR" altLang="el-GR" sz="2800" dirty="0">
              <a:solidFill>
                <a:srgbClr val="FF0000"/>
              </a:solidFill>
            </a:endParaRPr>
          </a:p>
          <a:p>
            <a:pPr marL="0" indent="0" eaLnBrk="1" hangingPunct="1">
              <a:lnSpc>
                <a:spcPct val="80000"/>
              </a:lnSpc>
              <a:buFontTx/>
              <a:buNone/>
            </a:pPr>
            <a:r>
              <a:rPr lang="el-GR" altLang="el-GR" sz="2400" dirty="0" smtClean="0">
                <a:solidFill>
                  <a:schemeClr val="bg1">
                    <a:lumMod val="50000"/>
                  </a:schemeClr>
                </a:solidFill>
                <a:latin typeface="Arial Greek" panose="020B0604020202020204" pitchFamily="34" charset="0"/>
              </a:rPr>
              <a:t>Απαντά </a:t>
            </a:r>
            <a:r>
              <a:rPr lang="el-GR" altLang="el-GR" sz="2400" dirty="0">
                <a:solidFill>
                  <a:schemeClr val="bg1">
                    <a:lumMod val="50000"/>
                  </a:schemeClr>
                </a:solidFill>
                <a:latin typeface="Arial Greek" panose="020B0604020202020204" pitchFamily="34" charset="0"/>
              </a:rPr>
              <a:t>σε δόμο που αποτελείται από ομογενές υλικό και όπου προκαθορισμένοι ποταμοί κινούνται προς τα κάτω κατά μήκος των πρανών του δόμου. Επίσης απαντά σε ηφαιστειακό κώνο όπου προκαθορισμένοι ποταμοί ξεκινούν από το υψηλότερο κεντρικό σημείο του κώνου και οδεύουν προς τη βάση του κώνου με ακτινωτό τρόπο</a:t>
            </a:r>
            <a:r>
              <a:rPr lang="el-GR" altLang="el-GR" sz="2400" b="1" dirty="0">
                <a:solidFill>
                  <a:schemeClr val="bg1">
                    <a:lumMod val="50000"/>
                  </a:schemeClr>
                </a:solidFill>
                <a:latin typeface="Arial Greek" panose="020B0604020202020204" pitchFamily="34" charset="0"/>
              </a:rPr>
              <a:t>.</a:t>
            </a:r>
          </a:p>
        </p:txBody>
      </p:sp>
      <p:pic>
        <p:nvPicPr>
          <p:cNvPr id="614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79" y="169957"/>
            <a:ext cx="2102928" cy="215054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79" y="2502295"/>
            <a:ext cx="1999710" cy="207185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445" name="Rectangle 6"/>
          <p:cNvSpPr>
            <a:spLocks noChangeArrowheads="1"/>
          </p:cNvSpPr>
          <p:nvPr/>
        </p:nvSpPr>
        <p:spPr bwMode="auto">
          <a:xfrm>
            <a:off x="3286125" y="2559864"/>
            <a:ext cx="8763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l-GR" altLang="el-GR" sz="2800" b="1" i="0" u="none" strike="noStrike" kern="1200" cap="none" spc="0" normalizeH="0" baseline="0" noProof="0" dirty="0" smtClean="0">
                <a:ln>
                  <a:noFill/>
                </a:ln>
                <a:solidFill>
                  <a:srgbClr val="FF0000"/>
                </a:solidFill>
                <a:effectLst/>
                <a:uLnTx/>
                <a:uFillTx/>
                <a:latin typeface="Arial Greek" panose="020B0604020202020204" pitchFamily="34" charset="0"/>
                <a:ea typeface="+mn-ea"/>
                <a:cs typeface="+mn-cs"/>
              </a:rPr>
              <a:t>6. Κεντρομόλος</a:t>
            </a:r>
            <a:r>
              <a:rPr kumimoji="0" lang="en-US" altLang="el-GR" sz="2800" b="1" i="0" u="none" strike="noStrike" kern="1200" cap="none" spc="0" normalizeH="0" baseline="0" noProof="0" dirty="0" smtClean="0">
                <a:ln>
                  <a:noFill/>
                </a:ln>
                <a:solidFill>
                  <a:srgbClr val="FF0000"/>
                </a:solidFill>
                <a:effectLst/>
                <a:uLnTx/>
                <a:uFillTx/>
                <a:latin typeface="Arial Greek" panose="020B0604020202020204" pitchFamily="34" charset="0"/>
                <a:ea typeface="+mn-ea"/>
                <a:cs typeface="+mn-cs"/>
              </a:rPr>
              <a:t> </a:t>
            </a:r>
            <a:r>
              <a:rPr kumimoji="0" lang="el-GR" altLang="el-GR" sz="2800" b="1"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rPr>
              <a:t>τύπος:       </a:t>
            </a:r>
            <a:endParaRPr kumimoji="0" lang="en-US" altLang="el-GR" sz="2800" b="1" i="0" u="none" strike="noStrike" kern="1200" cap="none" spc="0" normalizeH="0" baseline="0" noProof="0" dirty="0" smtClean="0">
              <a:ln>
                <a:noFill/>
              </a:ln>
              <a:solidFill>
                <a:srgbClr val="FF0000"/>
              </a:solidFill>
              <a:effectLst/>
              <a:uLnTx/>
              <a:uFillTx/>
              <a:latin typeface="Arial Greek" panose="020B0604020202020204" pitchFamily="34" charset="0"/>
              <a:ea typeface="+mn-ea"/>
              <a:cs typeface="+mn-cs"/>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rPr>
              <a:t>Τα </a:t>
            </a:r>
            <a:r>
              <a:rPr kumimoji="0" lang="el-GR" altLang="el-GR" sz="2400" b="0" i="0" u="none" strike="noStrike" kern="1200" cap="none" spc="0" normalizeH="0" baseline="0" noProof="0" dirty="0">
                <a:ln>
                  <a:noFill/>
                </a:ln>
                <a:solidFill>
                  <a:schemeClr val="bg1">
                    <a:lumMod val="50000"/>
                  </a:schemeClr>
                </a:solidFill>
                <a:effectLst/>
                <a:uLnTx/>
                <a:uFillTx/>
                <a:latin typeface="Arial Greek" panose="020B0604020202020204" pitchFamily="34" charset="0"/>
              </a:rPr>
              <a:t>ρεύματα ρέουν προς μια ταπείνωση της επιφάνειας </a:t>
            </a:r>
            <a:r>
              <a:rPr kumimoji="0" lang="el-GR" altLang="el-GR" sz="24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rPr>
              <a:t>από</a:t>
            </a:r>
            <a:r>
              <a:rPr kumimoji="0" lang="en-US" altLang="el-GR" sz="24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rPr>
              <a:t> </a:t>
            </a:r>
            <a:r>
              <a:rPr kumimoji="0" lang="el-GR" altLang="el-GR" sz="24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rPr>
              <a:t>έναν </a:t>
            </a:r>
            <a:r>
              <a:rPr kumimoji="0" lang="el-GR" altLang="el-GR" sz="2400" b="0" i="0" u="none" strike="noStrike" kern="1200" cap="none" spc="0" normalizeH="0" baseline="0" noProof="0" dirty="0">
                <a:ln>
                  <a:noFill/>
                </a:ln>
                <a:solidFill>
                  <a:schemeClr val="bg1">
                    <a:lumMod val="50000"/>
                  </a:schemeClr>
                </a:solidFill>
                <a:effectLst/>
                <a:uLnTx/>
                <a:uFillTx/>
                <a:latin typeface="Arial Greek" panose="020B0604020202020204" pitchFamily="34" charset="0"/>
              </a:rPr>
              <a:t>αριθμό </a:t>
            </a:r>
            <a:r>
              <a:rPr kumimoji="0" lang="el-GR" altLang="el-GR" sz="24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rPr>
              <a:t>διευθύνσεων.</a:t>
            </a:r>
            <a:r>
              <a:rPr lang="en-US" altLang="el-GR" sz="2400" dirty="0">
                <a:solidFill>
                  <a:schemeClr val="bg1">
                    <a:lumMod val="50000"/>
                  </a:schemeClr>
                </a:solidFill>
                <a:latin typeface="Arial Greek" panose="020B0604020202020204" pitchFamily="34" charset="0"/>
              </a:rPr>
              <a:t> </a:t>
            </a:r>
            <a:r>
              <a:rPr kumimoji="0" lang="el-GR" altLang="el-GR" sz="24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rPr>
              <a:t>Εμφανίζονται </a:t>
            </a:r>
            <a:r>
              <a:rPr kumimoji="0" lang="el-GR" altLang="el-GR" sz="2400" b="0" i="0" u="none" strike="noStrike" kern="1200" cap="none" spc="0" normalizeH="0" baseline="0" noProof="0" dirty="0">
                <a:ln>
                  <a:noFill/>
                </a:ln>
                <a:solidFill>
                  <a:schemeClr val="bg1">
                    <a:lumMod val="50000"/>
                  </a:schemeClr>
                </a:solidFill>
                <a:effectLst/>
                <a:uLnTx/>
                <a:uFillTx/>
                <a:latin typeface="Arial Greek" panose="020B0604020202020204" pitchFamily="34" charset="0"/>
              </a:rPr>
              <a:t>σε κρατήρα ή καλδέρα </a:t>
            </a:r>
            <a:r>
              <a:rPr kumimoji="0" lang="el-GR" altLang="el-GR" sz="24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rPr>
              <a:t>ηφαιστείου</a:t>
            </a:r>
            <a:r>
              <a:rPr kumimoji="0" lang="el-GR" altLang="el-GR" sz="2400" b="0" i="0" u="none" strike="noStrike" kern="1200" cap="none" spc="0" normalizeH="0" baseline="0" noProof="0" dirty="0">
                <a:ln>
                  <a:noFill/>
                </a:ln>
                <a:solidFill>
                  <a:schemeClr val="bg1">
                    <a:lumMod val="50000"/>
                  </a:schemeClr>
                </a:solidFill>
                <a:effectLst/>
                <a:uLnTx/>
                <a:uFillTx/>
                <a:latin typeface="Arial Greek" panose="020B0604020202020204" pitchFamily="34" charset="0"/>
              </a:rPr>
              <a:t>.</a:t>
            </a:r>
          </a:p>
        </p:txBody>
      </p:sp>
      <p:sp>
        <p:nvSpPr>
          <p:cNvPr id="61446" name="Rectangle 7"/>
          <p:cNvSpPr>
            <a:spLocks noChangeArrowheads="1"/>
          </p:cNvSpPr>
          <p:nvPr/>
        </p:nvSpPr>
        <p:spPr bwMode="auto">
          <a:xfrm>
            <a:off x="3286125" y="4496445"/>
            <a:ext cx="8532064"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accent2"/>
              </a:buClr>
              <a:buChar char="•"/>
              <a:tabLst>
                <a:tab pos="228600" algn="l"/>
              </a:tabLst>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tabLst>
                <a:tab pos="228600" algn="l"/>
              </a:tabLst>
              <a:defRPr sz="2800">
                <a:solidFill>
                  <a:schemeClr val="tx1"/>
                </a:solidFill>
                <a:latin typeface="Arial" panose="020B0604020202020204" pitchFamily="34" charset="0"/>
              </a:defRPr>
            </a:lvl2pPr>
            <a:lvl3pPr marL="1143000" indent="-228600">
              <a:spcBef>
                <a:spcPct val="20000"/>
              </a:spcBef>
              <a:buClr>
                <a:schemeClr val="tx2"/>
              </a:buClr>
              <a:buChar char="•"/>
              <a:tabLst>
                <a:tab pos="228600" algn="l"/>
              </a:tabLst>
              <a:defRPr sz="2400">
                <a:solidFill>
                  <a:schemeClr val="tx1"/>
                </a:solidFill>
                <a:latin typeface="Arial" panose="020B0604020202020204" pitchFamily="34" charset="0"/>
              </a:defRPr>
            </a:lvl3pPr>
            <a:lvl4pPr marL="1600200" indent="-228600">
              <a:spcBef>
                <a:spcPct val="20000"/>
              </a:spcBef>
              <a:buClr>
                <a:schemeClr val="tx2"/>
              </a:buClr>
              <a:buChar char="–"/>
              <a:tabLst>
                <a:tab pos="228600" algn="l"/>
              </a:tabLst>
              <a:defRPr sz="2000">
                <a:solidFill>
                  <a:schemeClr val="tx1"/>
                </a:solidFill>
                <a:latin typeface="Arial" panose="020B0604020202020204" pitchFamily="34" charset="0"/>
              </a:defRPr>
            </a:lvl4pPr>
            <a:lvl5pPr marL="2057400" indent="-228600">
              <a:spcBef>
                <a:spcPct val="20000"/>
              </a:spcBef>
              <a:buClr>
                <a:schemeClr val="tx2"/>
              </a:buClr>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tabLst>
                <a:tab pos="228600" algn="l"/>
              </a:tabLst>
              <a:defRPr sz="2000">
                <a:solidFill>
                  <a:schemeClr val="tx1"/>
                </a:solidFill>
                <a:latin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tab pos="228600" algn="l"/>
              </a:tabLst>
              <a:defRPr/>
            </a:pPr>
            <a:r>
              <a:rPr kumimoji="0" lang="el-GR" altLang="el-GR" sz="2800" b="1" i="0" u="none" strike="noStrike" kern="1200" cap="none" spc="0" normalizeH="0" baseline="0" noProof="0" dirty="0" smtClean="0">
                <a:ln>
                  <a:noFill/>
                </a:ln>
                <a:solidFill>
                  <a:srgbClr val="FF0000"/>
                </a:solidFill>
                <a:effectLst/>
                <a:uLnTx/>
                <a:uFillTx/>
                <a:latin typeface="Arial Greek" panose="020B0604020202020204" pitchFamily="34" charset="0"/>
                <a:ea typeface="+mn-ea"/>
                <a:cs typeface="+mn-cs"/>
              </a:rPr>
              <a:t>7. Παράλληλος </a:t>
            </a:r>
            <a:r>
              <a:rPr kumimoji="0" lang="el-GR" altLang="el-GR" sz="2800" b="1"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rPr>
              <a:t>τύπος</a:t>
            </a:r>
          </a:p>
          <a:p>
            <a:pPr marL="0" marR="0" lvl="0" indent="0" defTabSz="914400" rtl="0" eaLnBrk="1" fontAlgn="base" latinLnBrk="0" hangingPunct="1">
              <a:lnSpc>
                <a:spcPct val="100000"/>
              </a:lnSpc>
              <a:spcBef>
                <a:spcPct val="0"/>
              </a:spcBef>
              <a:spcAft>
                <a:spcPct val="0"/>
              </a:spcAft>
              <a:buClrTx/>
              <a:buSzTx/>
              <a:buFontTx/>
              <a:buNone/>
              <a:tabLst>
                <a:tab pos="228600" algn="l"/>
              </a:tabLst>
              <a:defRPr/>
            </a:pPr>
            <a:r>
              <a:rPr kumimoji="0" lang="el-GR" altLang="el-GR" sz="24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Μια σειρά από μικρά ρεύματα μπορούν να αναπτυχθούν το ένα παράλληλα με το άλλο σε περιοχές με την ίδια κλίση. Ένας παράλληλος τύπος είναι ο πρώτος τύπος που θα αναπτυχθεί σε μια προσφάτως εκτιθέμενη απότομη πλαγιά.</a:t>
            </a:r>
          </a:p>
        </p:txBody>
      </p:sp>
      <p:pic>
        <p:nvPicPr>
          <p:cNvPr id="6144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79" y="4670215"/>
            <a:ext cx="2102928" cy="214008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33339"/>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2333624" y="101302"/>
            <a:ext cx="9763125" cy="1828800"/>
          </a:xfrm>
        </p:spPr>
        <p:txBody>
          <a:bodyPr/>
          <a:lstStyle/>
          <a:p>
            <a:pPr marL="0" indent="19050" eaLnBrk="1" hangingPunct="1">
              <a:buNone/>
            </a:pPr>
            <a:r>
              <a:rPr lang="el-GR" altLang="el-GR" sz="2800" dirty="0" smtClean="0">
                <a:solidFill>
                  <a:srgbClr val="FF0000"/>
                </a:solidFill>
              </a:rPr>
              <a:t>8. Ο ακαθόριστος τύπος: </a:t>
            </a:r>
          </a:p>
          <a:p>
            <a:pPr marL="0" indent="19050" eaLnBrk="1" hangingPunct="1">
              <a:buNone/>
            </a:pPr>
            <a:r>
              <a:rPr lang="el-GR" altLang="el-GR" sz="2400" dirty="0" smtClean="0">
                <a:solidFill>
                  <a:schemeClr val="bg1">
                    <a:lumMod val="50000"/>
                  </a:schemeClr>
                </a:solidFill>
              </a:rPr>
              <a:t>Σε </a:t>
            </a:r>
            <a:r>
              <a:rPr lang="el-GR" altLang="el-GR" sz="2400" dirty="0">
                <a:solidFill>
                  <a:schemeClr val="bg1">
                    <a:lumMod val="50000"/>
                  </a:schemeClr>
                </a:solidFill>
              </a:rPr>
              <a:t>πεδινές περιοχές ή σε περιοχές με μεγάλο ιζηματογενές φορτίο, το υδρογραφικό δίκτυο είναι παραμορφωμένο, ανώμαλο και ακαθόριστο</a:t>
            </a:r>
            <a:r>
              <a:rPr lang="el-GR" altLang="el-GR" sz="2400" dirty="0" smtClean="0">
                <a:solidFill>
                  <a:schemeClr val="bg1">
                    <a:lumMod val="50000"/>
                  </a:schemeClr>
                </a:solidFill>
              </a:rPr>
              <a:t>.</a:t>
            </a:r>
          </a:p>
        </p:txBody>
      </p:sp>
      <p:pic>
        <p:nvPicPr>
          <p:cNvPr id="624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76" y="101301"/>
            <a:ext cx="1804988" cy="18288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161" y="2009955"/>
            <a:ext cx="8917013" cy="482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485226"/>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804492" y="28758"/>
            <a:ext cx="8424863" cy="63254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u="sng" dirty="0" smtClean="0"/>
              <a:t>ΤΑ ΡΕΥΜΑΤΑ ΚΑΙ Η ΔΟΜΗ ΤΟΥΣ</a:t>
            </a:r>
          </a:p>
        </p:txBody>
      </p:sp>
      <p:sp>
        <p:nvSpPr>
          <p:cNvPr id="64515" name="Rectangle 3"/>
          <p:cNvSpPr>
            <a:spLocks noGrp="1" noChangeArrowheads="1"/>
          </p:cNvSpPr>
          <p:nvPr>
            <p:ph type="body" idx="1"/>
          </p:nvPr>
        </p:nvSpPr>
        <p:spPr>
          <a:xfrm>
            <a:off x="120768" y="756191"/>
            <a:ext cx="11913080" cy="4393779"/>
          </a:xfrm>
          <a:solidFill>
            <a:schemeClr val="accent1"/>
          </a:solidFill>
        </p:spPr>
        <p:txBody>
          <a:bodyPr/>
          <a:lstStyle/>
          <a:p>
            <a:pPr eaLnBrk="1" hangingPunct="1"/>
            <a:r>
              <a:rPr lang="el-GR" altLang="el-GR" sz="2000" b="1" u="sng" dirty="0">
                <a:solidFill>
                  <a:srgbClr val="0033CC"/>
                </a:solidFill>
                <a:latin typeface="Arial Greek" panose="020B0604020202020204" pitchFamily="34" charset="0"/>
              </a:rPr>
              <a:t>Προκαθορισμένοι ποταμοί</a:t>
            </a:r>
            <a:r>
              <a:rPr lang="el-GR" altLang="el-GR" sz="2000" u="sng" dirty="0" smtClean="0">
                <a:solidFill>
                  <a:srgbClr val="0033CC"/>
                </a:solidFill>
                <a:latin typeface="Arial Greek" panose="020B0604020202020204" pitchFamily="34" charset="0"/>
              </a:rPr>
              <a:t>: </a:t>
            </a:r>
            <a:r>
              <a:rPr lang="el-GR" altLang="el-GR" sz="2000" dirty="0" smtClean="0">
                <a:latin typeface="Arial Greek" panose="020B0604020202020204" pitchFamily="34" charset="0"/>
              </a:rPr>
              <a:t>Τα </a:t>
            </a:r>
            <a:r>
              <a:rPr lang="el-GR" altLang="el-GR" sz="2000" dirty="0">
                <a:latin typeface="Arial Greek" panose="020B0604020202020204" pitchFamily="34" charset="0"/>
              </a:rPr>
              <a:t>ρεύματα που ακολουθούν την αρχική κλίση της περιοχής (δηλαδή η πορεία τους καθορίζεται από την αρχική κλίση της περιοχής).</a:t>
            </a:r>
            <a:endParaRPr lang="en-US" altLang="el-GR" sz="2000" dirty="0">
              <a:latin typeface="Arial Greek" panose="020B0604020202020204" pitchFamily="34" charset="0"/>
            </a:endParaRPr>
          </a:p>
          <a:p>
            <a:pPr eaLnBrk="1" hangingPunct="1"/>
            <a:r>
              <a:rPr lang="el-GR" altLang="el-GR" sz="2000" b="1" u="sng" dirty="0">
                <a:solidFill>
                  <a:srgbClr val="336600"/>
                </a:solidFill>
              </a:rPr>
              <a:t>Ακόλουθα ρεύματα:</a:t>
            </a:r>
            <a:r>
              <a:rPr lang="el-GR" altLang="el-GR" sz="2000" b="1" u="sng" dirty="0"/>
              <a:t> </a:t>
            </a:r>
            <a:r>
              <a:rPr lang="el-GR" altLang="el-GR" sz="2000" dirty="0"/>
              <a:t>περιοχή κρυσταλλικής</a:t>
            </a:r>
            <a:r>
              <a:rPr lang="en-US" altLang="el-GR" sz="2000" dirty="0"/>
              <a:t> </a:t>
            </a:r>
            <a:r>
              <a:rPr lang="el-GR" altLang="el-GR" sz="2000" dirty="0"/>
              <a:t>αδυναμίας, συχνά κατά μήκος της διεύθυνσης</a:t>
            </a:r>
            <a:r>
              <a:rPr lang="en-US" altLang="el-GR" sz="2000" dirty="0"/>
              <a:t> </a:t>
            </a:r>
            <a:r>
              <a:rPr lang="el-GR" altLang="el-GR" sz="2000" dirty="0"/>
              <a:t>(παράταξης) των στρωμάτων  που εκτίθενται.</a:t>
            </a:r>
            <a:r>
              <a:rPr lang="en-US" altLang="el-GR" sz="2000" dirty="0"/>
              <a:t> </a:t>
            </a:r>
            <a:r>
              <a:rPr lang="el-GR" altLang="el-GR" sz="2000" dirty="0"/>
              <a:t>Μπορούν να συναντούν τους προκαθορισμένους</a:t>
            </a:r>
            <a:r>
              <a:rPr lang="en-US" altLang="el-GR" sz="2000" dirty="0"/>
              <a:t> </a:t>
            </a:r>
            <a:r>
              <a:rPr lang="el-GR" altLang="el-GR" sz="2000" dirty="0"/>
              <a:t>ποταμούς σε ορθές γωνίες.</a:t>
            </a:r>
            <a:endParaRPr lang="en-US" altLang="el-GR" sz="2000" dirty="0"/>
          </a:p>
          <a:p>
            <a:pPr eaLnBrk="1" hangingPunct="1"/>
            <a:r>
              <a:rPr lang="el-GR" altLang="el-GR" sz="2000" b="1" u="sng" dirty="0">
                <a:solidFill>
                  <a:srgbClr val="990033"/>
                </a:solidFill>
              </a:rPr>
              <a:t>Αντίθετα ρεύματα:</a:t>
            </a:r>
            <a:r>
              <a:rPr lang="en-US" altLang="el-GR" sz="2000" b="1" u="sng" dirty="0"/>
              <a:t> </a:t>
            </a:r>
            <a:r>
              <a:rPr lang="el-GR" altLang="el-GR" sz="2000" dirty="0"/>
              <a:t>Είναι παραπόταμοι ακολούθων</a:t>
            </a:r>
            <a:r>
              <a:rPr lang="en-US" altLang="el-GR" sz="2000" dirty="0"/>
              <a:t> </a:t>
            </a:r>
            <a:r>
              <a:rPr lang="el-GR" altLang="el-GR" sz="2000" dirty="0"/>
              <a:t>ρευμάτων και γενικά ρέουν  σε</a:t>
            </a:r>
            <a:r>
              <a:rPr lang="en-US" altLang="el-GR" sz="2000" dirty="0"/>
              <a:t> </a:t>
            </a:r>
            <a:r>
              <a:rPr lang="el-GR" altLang="el-GR" sz="2000" dirty="0"/>
              <a:t>αντίθετη διεύθυνση από αυτήν του προκαθορισμένου ποταμού. Τυπικά, τα ρεύματα αυτά είναι πιο μικρά σε μέγεθος από την πλειοψηφία των προκαθορισμένων ή των ακολούθων ποταμών.</a:t>
            </a:r>
          </a:p>
          <a:p>
            <a:pPr eaLnBrk="1" hangingPunct="1"/>
            <a:r>
              <a:rPr lang="el-GR" altLang="el-GR" sz="2000" b="1" u="sng" dirty="0">
                <a:solidFill>
                  <a:srgbClr val="FFFF00"/>
                </a:solidFill>
              </a:rPr>
              <a:t>Σύμφωνα ρεύματα:</a:t>
            </a:r>
            <a:r>
              <a:rPr lang="el-GR" altLang="el-GR" sz="2000" dirty="0"/>
              <a:t> Ρέουν στην ίδια διεύθυνση με τον προκαθορισμένο ποταμό απλά αναπτύσσονται σε ένα επίπεδο διαφορετικής κλίσης από αυτό του προκαθορισμένου ποταμού.                       </a:t>
            </a:r>
          </a:p>
          <a:p>
            <a:pPr eaLnBrk="1" hangingPunct="1"/>
            <a:r>
              <a:rPr lang="el-GR" altLang="el-GR" sz="2000" b="1" dirty="0" err="1">
                <a:solidFill>
                  <a:srgbClr val="FF9900"/>
                </a:solidFill>
              </a:rPr>
              <a:t>Προϋπάρχοντα</a:t>
            </a:r>
            <a:r>
              <a:rPr lang="el-GR" altLang="el-GR" sz="2000" b="1" dirty="0">
                <a:solidFill>
                  <a:srgbClr val="FF9900"/>
                </a:solidFill>
              </a:rPr>
              <a:t> ρεύματα:</a:t>
            </a:r>
            <a:r>
              <a:rPr lang="el-GR" altLang="el-GR" sz="2000" dirty="0"/>
              <a:t> Είναι αυτό που έχει διατηρήσει το δικό του ουσιώδες πρότυπο παρόλο που η χέρσος μπορεί να ανυψωθεί κατά μήκος της διεύθυνσης της ροής του. Άρα το ρεύμα είναι ικανό να διαβρώσει τη χέρσο με τον ίδιο ρυθμό που αυτή ανυψώθηκε κατά μήκος της ροής του. </a:t>
            </a:r>
            <a:endParaRPr lang="el-GR" altLang="el-GR" sz="2000" b="1" u="sng" dirty="0"/>
          </a:p>
          <a:p>
            <a:pPr eaLnBrk="1" hangingPunct="1">
              <a:buFontTx/>
              <a:buNone/>
            </a:pPr>
            <a:endParaRPr lang="el-GR" altLang="el-GR" sz="1800" b="1" u="sng" dirty="0"/>
          </a:p>
        </p:txBody>
      </p:sp>
      <p:sp>
        <p:nvSpPr>
          <p:cNvPr id="4" name="Rectangle 3"/>
          <p:cNvSpPr txBox="1">
            <a:spLocks noChangeArrowheads="1"/>
          </p:cNvSpPr>
          <p:nvPr/>
        </p:nvSpPr>
        <p:spPr bwMode="auto">
          <a:xfrm>
            <a:off x="120768" y="5089585"/>
            <a:ext cx="11913080" cy="1427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a:lstStyle>
          <a:p>
            <a:pPr eaLnBrk="1" hangingPunct="1">
              <a:lnSpc>
                <a:spcPct val="80000"/>
              </a:lnSpc>
            </a:pPr>
            <a:r>
              <a:rPr lang="el-GR" altLang="el-GR" sz="2000" b="1" u="sng" kern="0" dirty="0" err="1" smtClean="0">
                <a:solidFill>
                  <a:schemeClr val="accent2"/>
                </a:solidFill>
              </a:rPr>
              <a:t>Επιγενετικά</a:t>
            </a:r>
            <a:r>
              <a:rPr lang="el-GR" altLang="el-GR" sz="2000" b="1" u="sng" kern="0" dirty="0" smtClean="0">
                <a:solidFill>
                  <a:schemeClr val="accent2"/>
                </a:solidFill>
              </a:rPr>
              <a:t> ρεύματα:</a:t>
            </a:r>
            <a:r>
              <a:rPr lang="el-GR" altLang="el-GR" sz="2000" b="1" u="sng" kern="0" dirty="0" smtClean="0"/>
              <a:t> </a:t>
            </a:r>
            <a:r>
              <a:rPr lang="el-GR" altLang="el-GR" sz="2000" kern="0" dirty="0" smtClean="0"/>
              <a:t>Είναι αυτά που άρχισαν τη διαβρωτική τους προσπάθεια πάνω σε ένα συγκεκριμένο είδος πετρώματος, δομής και επιφάνειας. Στη συνέχεια το ρεύμα και οι παραπόταμοί του επαναπαύονται τώρα πάνω  σε ένα </a:t>
            </a:r>
            <a:r>
              <a:rPr lang="el-GR" altLang="el-GR" sz="2000" kern="0" dirty="0" err="1" smtClean="0"/>
              <a:t>στρωματογραφικό</a:t>
            </a:r>
            <a:r>
              <a:rPr lang="el-GR" altLang="el-GR" sz="2000" kern="0" dirty="0" smtClean="0"/>
              <a:t> περιβάλλον πολύ διαφορετικό από αυτό που σχηματίστηκαν. Η νέα αυτή επιφάνεια είναι σε ασυμφωνία με αυτήν στην οποία σχηματίστηκε για πρώτη φορά το ρεύμα. </a:t>
            </a:r>
            <a:endParaRPr lang="el-GR" altLang="el-GR" sz="2000" kern="0" dirty="0"/>
          </a:p>
        </p:txBody>
      </p:sp>
    </p:spTree>
    <p:extLst>
      <p:ext uri="{BB962C8B-B14F-4D97-AF65-F5344CB8AC3E}">
        <p14:creationId xmlns:p14="http://schemas.microsoft.com/office/powerpoint/2010/main" val="4265704889"/>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09" y="484346"/>
            <a:ext cx="11644465" cy="532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5"/>
          <p:cNvSpPr txBox="1">
            <a:spLocks noChangeArrowheads="1"/>
          </p:cNvSpPr>
          <p:nvPr/>
        </p:nvSpPr>
        <p:spPr bwMode="auto">
          <a:xfrm>
            <a:off x="8803589" y="3779557"/>
            <a:ext cx="204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err="1">
                <a:ln>
                  <a:noFill/>
                </a:ln>
                <a:effectLst/>
                <a:uLnTx/>
                <a:uFillTx/>
                <a:latin typeface="Arial Greek" panose="020B0604020202020204" pitchFamily="34" charset="0"/>
                <a:ea typeface="+mn-ea"/>
                <a:cs typeface="+mn-cs"/>
              </a:rPr>
              <a:t>Επιγενετικό</a:t>
            </a:r>
            <a:r>
              <a:rPr kumimoji="0" lang="el-GR" altLang="el-GR" sz="1800" b="0" i="0" u="none" strike="noStrike" kern="1200" cap="none" spc="0" normalizeH="0" baseline="0" noProof="0" dirty="0">
                <a:ln>
                  <a:noFill/>
                </a:ln>
                <a:effectLst/>
                <a:uLnTx/>
                <a:uFillTx/>
                <a:latin typeface="Arial Greek" panose="020B0604020202020204" pitchFamily="34" charset="0"/>
                <a:ea typeface="+mn-ea"/>
                <a:cs typeface="+mn-cs"/>
              </a:rPr>
              <a:t> ρεύμα</a:t>
            </a:r>
          </a:p>
        </p:txBody>
      </p:sp>
      <p:sp>
        <p:nvSpPr>
          <p:cNvPr id="65541" name="Text Box 6"/>
          <p:cNvSpPr txBox="1">
            <a:spLocks noChangeArrowheads="1"/>
          </p:cNvSpPr>
          <p:nvPr/>
        </p:nvSpPr>
        <p:spPr bwMode="auto">
          <a:xfrm>
            <a:off x="6823292" y="514715"/>
            <a:ext cx="23724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err="1">
                <a:ln>
                  <a:noFill/>
                </a:ln>
                <a:solidFill>
                  <a:srgbClr val="990033"/>
                </a:solidFill>
                <a:effectLst/>
                <a:uLnTx/>
                <a:uFillTx/>
                <a:latin typeface="Arial Greek" panose="020B0604020202020204" pitchFamily="34" charset="0"/>
                <a:ea typeface="+mn-ea"/>
                <a:cs typeface="+mn-cs"/>
              </a:rPr>
              <a:t>Προϋπάρχων</a:t>
            </a:r>
            <a:r>
              <a:rPr kumimoji="0" lang="el-GR" altLang="el-GR" sz="1800" b="0"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 ρεύμα</a:t>
            </a:r>
          </a:p>
        </p:txBody>
      </p:sp>
      <p:sp>
        <p:nvSpPr>
          <p:cNvPr id="65542" name="Line 7"/>
          <p:cNvSpPr>
            <a:spLocks noChangeShapeType="1"/>
          </p:cNvSpPr>
          <p:nvPr/>
        </p:nvSpPr>
        <p:spPr bwMode="auto">
          <a:xfrm flipH="1">
            <a:off x="9311431" y="4146269"/>
            <a:ext cx="557161" cy="94634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543" name="Line 8"/>
          <p:cNvSpPr>
            <a:spLocks noChangeShapeType="1"/>
          </p:cNvSpPr>
          <p:nvPr/>
        </p:nvSpPr>
        <p:spPr bwMode="auto">
          <a:xfrm flipH="1">
            <a:off x="8337762" y="914416"/>
            <a:ext cx="211015" cy="7387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544" name="Text Box 9"/>
          <p:cNvSpPr txBox="1">
            <a:spLocks noChangeArrowheads="1"/>
          </p:cNvSpPr>
          <p:nvPr/>
        </p:nvSpPr>
        <p:spPr bwMode="auto">
          <a:xfrm>
            <a:off x="222250" y="3648287"/>
            <a:ext cx="2844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srgbClr val="FF9900"/>
                </a:solidFill>
                <a:effectLst/>
                <a:uLnTx/>
                <a:uFillTx/>
                <a:latin typeface="Arial Greek" panose="020B0604020202020204" pitchFamily="34" charset="0"/>
                <a:ea typeface="+mn-ea"/>
                <a:cs typeface="+mn-cs"/>
              </a:rPr>
              <a:t>Προκαθορισμένο ρεύμα</a:t>
            </a:r>
          </a:p>
        </p:txBody>
      </p:sp>
      <p:sp>
        <p:nvSpPr>
          <p:cNvPr id="65545" name="Line 10"/>
          <p:cNvSpPr>
            <a:spLocks noChangeShapeType="1"/>
          </p:cNvSpPr>
          <p:nvPr/>
        </p:nvSpPr>
        <p:spPr bwMode="auto">
          <a:xfrm flipV="1">
            <a:off x="1504664" y="2303253"/>
            <a:ext cx="358641" cy="15506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65546" name="Text Box 11"/>
          <p:cNvSpPr txBox="1">
            <a:spLocks noChangeArrowheads="1"/>
          </p:cNvSpPr>
          <p:nvPr/>
        </p:nvSpPr>
        <p:spPr bwMode="auto">
          <a:xfrm>
            <a:off x="3789363" y="5474495"/>
            <a:ext cx="1882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srgbClr val="70B040"/>
                </a:solidFill>
                <a:effectLst/>
                <a:uLnTx/>
                <a:uFillTx/>
                <a:latin typeface="Arial Greek" panose="020B0604020202020204" pitchFamily="34" charset="0"/>
                <a:ea typeface="+mn-ea"/>
                <a:cs typeface="+mn-cs"/>
              </a:rPr>
              <a:t>Ακόλουθο ρεύμα</a:t>
            </a:r>
          </a:p>
        </p:txBody>
      </p:sp>
      <p:sp>
        <p:nvSpPr>
          <p:cNvPr id="65547" name="Line 12"/>
          <p:cNvSpPr>
            <a:spLocks noChangeShapeType="1"/>
          </p:cNvSpPr>
          <p:nvPr/>
        </p:nvSpPr>
        <p:spPr bwMode="auto">
          <a:xfrm flipV="1">
            <a:off x="4062382" y="4724399"/>
            <a:ext cx="69670" cy="9334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92493418"/>
      </p:ext>
    </p:extLst>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14709" y="136616"/>
            <a:ext cx="10972800" cy="631136"/>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Εγκιβωτισμένος μαίανδρος</a:t>
            </a:r>
          </a:p>
        </p:txBody>
      </p:sp>
      <p:pic>
        <p:nvPicPr>
          <p:cNvPr id="6758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23225" y="1009291"/>
            <a:ext cx="10423724" cy="5253485"/>
          </a:xfrm>
          <a:noFill/>
        </p:spPr>
      </p:pic>
    </p:spTree>
    <p:extLst>
      <p:ext uri="{BB962C8B-B14F-4D97-AF65-F5344CB8AC3E}">
        <p14:creationId xmlns:p14="http://schemas.microsoft.com/office/powerpoint/2010/main" val="1631614527"/>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22097" y="1415197"/>
            <a:ext cx="8146318" cy="5335437"/>
          </a:xfrm>
          <a:noFill/>
        </p:spPr>
      </p:pic>
      <p:sp>
        <p:nvSpPr>
          <p:cNvPr id="66563" name="Text Box 5"/>
          <p:cNvSpPr txBox="1">
            <a:spLocks noChangeArrowheads="1"/>
          </p:cNvSpPr>
          <p:nvPr/>
        </p:nvSpPr>
        <p:spPr bwMode="auto">
          <a:xfrm>
            <a:off x="937404" y="5842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l-GR" altLang="el-GR" sz="2400" b="1" i="1" u="none" strike="noStrike" kern="1200" cap="none" spc="0" normalizeH="0" baseline="0" noProof="0" dirty="0">
                <a:ln>
                  <a:noFill/>
                </a:ln>
                <a:solidFill>
                  <a:srgbClr val="FF0000"/>
                </a:solidFill>
                <a:effectLst/>
                <a:uLnTx/>
                <a:uFillTx/>
                <a:latin typeface="Times" panose="02020603050405020304" pitchFamily="18" charset="0"/>
                <a:ea typeface="+mn-ea"/>
                <a:cs typeface="+mn-cs"/>
              </a:rPr>
              <a:t>Σχηματίζεται όταν υπάρξει μια πτώση στο βασικό επίπεδο οπότε ο μαίανδρος θα εδραιωθεί</a:t>
            </a:r>
            <a:endParaRPr kumimoji="0" lang="en-US" altLang="el-GR" sz="2400" b="1" i="1" u="none" strike="noStrike" kern="1200" cap="none" spc="0" normalizeH="0" baseline="0" noProof="0" dirty="0">
              <a:ln>
                <a:noFill/>
              </a:ln>
              <a:solidFill>
                <a:srgbClr val="FF0000"/>
              </a:solidFill>
              <a:effectLst/>
              <a:uLnTx/>
              <a:uFillTx/>
              <a:latin typeface="Times" panose="02020603050405020304" pitchFamily="18" charset="0"/>
              <a:ea typeface="+mn-ea"/>
              <a:cs typeface="+mn-cs"/>
            </a:endParaRPr>
          </a:p>
        </p:txBody>
      </p:sp>
      <p:sp>
        <p:nvSpPr>
          <p:cNvPr id="66564" name="Text Box 6"/>
          <p:cNvSpPr txBox="1">
            <a:spLocks noChangeArrowheads="1"/>
          </p:cNvSpPr>
          <p:nvPr/>
        </p:nvSpPr>
        <p:spPr bwMode="auto">
          <a:xfrm>
            <a:off x="1524000" y="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l-GR" altLang="el-GR" sz="3200" b="1" i="1" u="none" strike="noStrike" kern="1200" cap="none" spc="0" normalizeH="0" baseline="0" noProof="0" dirty="0">
                <a:ln>
                  <a:noFill/>
                </a:ln>
                <a:solidFill>
                  <a:schemeClr val="bg2"/>
                </a:solidFill>
                <a:effectLst/>
                <a:uLnTx/>
                <a:uFillTx/>
                <a:latin typeface="Times" panose="02020603050405020304" pitchFamily="18" charset="0"/>
                <a:ea typeface="+mn-ea"/>
                <a:cs typeface="+mn-cs"/>
              </a:rPr>
              <a:t>Εγκιβωτισμένος μαίανδρος(</a:t>
            </a:r>
            <a:r>
              <a:rPr kumimoji="0" lang="en-US" altLang="el-GR" sz="3200" b="1" i="1" u="none" strike="noStrike" kern="1200" cap="none" spc="0" normalizeH="0" baseline="0" noProof="0" dirty="0">
                <a:ln>
                  <a:noFill/>
                </a:ln>
                <a:solidFill>
                  <a:schemeClr val="bg2"/>
                </a:solidFill>
                <a:effectLst/>
                <a:uLnTx/>
                <a:uFillTx/>
                <a:latin typeface="Times" panose="02020603050405020304" pitchFamily="18" charset="0"/>
                <a:ea typeface="+mn-ea"/>
                <a:cs typeface="+mn-cs"/>
              </a:rPr>
              <a:t>Incised meander)</a:t>
            </a:r>
          </a:p>
        </p:txBody>
      </p:sp>
    </p:spTree>
    <p:extLst>
      <p:ext uri="{BB962C8B-B14F-4D97-AF65-F5344CB8AC3E}">
        <p14:creationId xmlns:p14="http://schemas.microsoft.com/office/powerpoint/2010/main" val="28941663"/>
      </p:ext>
    </p:extLst>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1" y="755651"/>
            <a:ext cx="819509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(Διατυπώθηκε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από τον </a:t>
            </a: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Davis</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&amp;ερμηνεύει την εξέλιξη μιας περιοχής)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Μια περιοχή που έχει ανυψωθεί πρόσφατα προσβάλλεται από τα μέσα της αποσάθρωσης και της διάβρωσης και κατά τη διάρκεια μιας μεγάλης χρονικής περιόδου η ξηρά απογυμνώνεται και </a:t>
            </a:r>
            <a:r>
              <a:rPr kumimoji="0" lang="el-GR" altLang="el-GR" sz="2000" b="0" i="0" u="none" strike="noStrike" kern="1200" cap="none" spc="0" normalizeH="0" baseline="0" noProof="0" dirty="0" err="1">
                <a:ln>
                  <a:noFill/>
                </a:ln>
                <a:solidFill>
                  <a:schemeClr val="bg1">
                    <a:lumMod val="50000"/>
                  </a:schemeClr>
                </a:solidFill>
                <a:effectLst/>
                <a:uLnTx/>
                <a:uFillTx/>
                <a:latin typeface="Arial Greek" panose="020B0604020202020204" pitchFamily="34" charset="0"/>
                <a:ea typeface="+mn-ea"/>
                <a:cs typeface="+mn-cs"/>
              </a:rPr>
              <a:t>επιπεδοποιείται</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για να γίνει μια χαμηλότερη επιφάνεια σχεδόν ισοπεδωμένη. Η διαδικασία αυτή λαμβάνει χώρα σε διάφορα στάδια τα οποία είναι τα εξής: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Αρχικό στάδιο</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Στάδιο της νεότητας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Στάδιο της ωριμότητας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Στάδιο </a:t>
            </a:r>
            <a:r>
              <a:rPr kumimoji="0" lang="el-GR" altLang="el-GR" sz="20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γήρατος</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2000" b="0" i="0" u="sng"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sng" strike="noStrike" kern="1200" cap="none" spc="0" normalizeH="0" baseline="0" noProof="0" dirty="0">
                <a:ln>
                  <a:noFill/>
                </a:ln>
                <a:solidFill>
                  <a:srgbClr val="FF0000"/>
                </a:solidFill>
                <a:effectLst/>
                <a:uLnTx/>
                <a:uFillTx/>
                <a:latin typeface="Arial Greek" panose="020B0604020202020204" pitchFamily="34" charset="0"/>
                <a:ea typeface="+mn-ea"/>
                <a:cs typeface="+mn-cs"/>
              </a:rPr>
              <a:t>Αρχικό στάδιο:</a:t>
            </a:r>
            <a:endParaRPr kumimoji="0" lang="el-GR" altLang="el-GR" sz="2000" b="0"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-Δεν παράγει σημαντικά ρεύματα.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-Η ξηρά δέχεται σε μικρό ποσοστό τη δράση της διάβρωσης και της αποσάθρωσης</a:t>
            </a: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δηλαδή</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έχουμε ένα τοπίο που περιμένει ν’ αρχίσει η διάβρωσή του.</a:t>
            </a:r>
            <a:endParaRPr kumimoji="0" lang="el-GR" altLang="el-GR" sz="2000" b="0" i="0" u="sng"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endParaRPr>
          </a:p>
        </p:txBody>
      </p:sp>
      <p:pic>
        <p:nvPicPr>
          <p:cNvPr id="686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1103" y="2786151"/>
            <a:ext cx="61214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 Box 6"/>
          <p:cNvSpPr txBox="1">
            <a:spLocks noChangeArrowheads="1"/>
          </p:cNvSpPr>
          <p:nvPr/>
        </p:nvSpPr>
        <p:spPr bwMode="auto">
          <a:xfrm>
            <a:off x="1256581" y="53976"/>
            <a:ext cx="9144000" cy="70167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800" b="1" i="0" u="none" strike="noStrike" kern="1200" cap="none" spc="0" normalizeH="0" baseline="0" noProof="0" dirty="0">
                <a:ln>
                  <a:noFill/>
                </a:ln>
                <a:solidFill>
                  <a:schemeClr val="bg2"/>
                </a:solidFill>
                <a:effectLst/>
                <a:uLnTx/>
                <a:uFillTx/>
                <a:latin typeface="Arial Greek" panose="020B0604020202020204" pitchFamily="34" charset="0"/>
                <a:ea typeface="+mn-ea"/>
                <a:cs typeface="+mn-cs"/>
              </a:rPr>
              <a:t>                 </a:t>
            </a:r>
            <a:r>
              <a:rPr kumimoji="0" lang="el-GR" altLang="el-GR" sz="4000" b="1" i="0" u="none" strike="noStrike" kern="1200" cap="none" spc="0" normalizeH="0" baseline="0" noProof="0" dirty="0">
                <a:ln>
                  <a:noFill/>
                </a:ln>
                <a:solidFill>
                  <a:schemeClr val="bg2"/>
                </a:solidFill>
                <a:effectLst/>
                <a:uLnTx/>
                <a:uFillTx/>
                <a:latin typeface="Arial Greek" panose="020B0604020202020204" pitchFamily="34" charset="0"/>
                <a:ea typeface="+mn-ea"/>
                <a:cs typeface="+mn-cs"/>
              </a:rPr>
              <a:t>Ο </a:t>
            </a:r>
            <a:r>
              <a:rPr kumimoji="0" lang="el-GR" altLang="el-GR" sz="4000" b="1" i="0" u="none" strike="noStrike" kern="1200" cap="none" spc="0" normalizeH="0" baseline="0" noProof="0" dirty="0" err="1">
                <a:ln>
                  <a:noFill/>
                </a:ln>
                <a:solidFill>
                  <a:schemeClr val="bg2"/>
                </a:solidFill>
                <a:effectLst/>
                <a:uLnTx/>
                <a:uFillTx/>
                <a:latin typeface="Arial Greek" panose="020B0604020202020204" pitchFamily="34" charset="0"/>
                <a:ea typeface="+mn-ea"/>
                <a:cs typeface="+mn-cs"/>
              </a:rPr>
              <a:t>Γεωμορφικός</a:t>
            </a:r>
            <a:r>
              <a:rPr kumimoji="0" lang="el-GR" altLang="el-GR" sz="4000" b="1" i="0" u="none" strike="noStrike" kern="1200" cap="none" spc="0" normalizeH="0" baseline="0" noProof="0" dirty="0">
                <a:ln>
                  <a:noFill/>
                </a:ln>
                <a:solidFill>
                  <a:schemeClr val="bg2"/>
                </a:solidFill>
                <a:effectLst/>
                <a:uLnTx/>
                <a:uFillTx/>
                <a:latin typeface="Arial Greek" panose="020B0604020202020204" pitchFamily="34" charset="0"/>
                <a:ea typeface="+mn-ea"/>
                <a:cs typeface="+mn-cs"/>
              </a:rPr>
              <a:t> κύκλος</a:t>
            </a:r>
          </a:p>
        </p:txBody>
      </p:sp>
    </p:spTree>
    <p:extLst>
      <p:ext uri="{BB962C8B-B14F-4D97-AF65-F5344CB8AC3E}">
        <p14:creationId xmlns:p14="http://schemas.microsoft.com/office/powerpoint/2010/main" val="3379260592"/>
      </p:ext>
    </p:extLst>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03517" y="0"/>
            <a:ext cx="1180956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l-GR" sz="1800" b="0" i="0" u="sng" strike="noStrike" kern="1200" cap="none" spc="0" normalizeH="0" baseline="0" noProof="0" dirty="0">
                <a:ln>
                  <a:noFill/>
                </a:ln>
                <a:solidFill>
                  <a:srgbClr val="FFFFFF"/>
                </a:solidFill>
                <a:effectLst/>
                <a:uLnTx/>
                <a:uFillTx/>
                <a:latin typeface="Arial Greek" panose="020B0604020202020204" pitchFamily="34" charset="0"/>
                <a:ea typeface="+mn-ea"/>
                <a:cs typeface="+mn-cs"/>
              </a:rPr>
              <a:t>  </a:t>
            </a:r>
            <a:r>
              <a:rPr kumimoji="0" lang="el-GR" altLang="el-GR" sz="2000" b="0" i="0" u="sng" strike="noStrike" kern="1200" cap="none" spc="0" normalizeH="0" baseline="0" noProof="0" dirty="0">
                <a:ln>
                  <a:noFill/>
                </a:ln>
                <a:solidFill>
                  <a:srgbClr val="FF0000"/>
                </a:solidFill>
                <a:effectLst/>
                <a:uLnTx/>
                <a:uFillTx/>
                <a:latin typeface="Arial Greek" panose="020B0604020202020204" pitchFamily="34" charset="0"/>
                <a:ea typeface="+mn-ea"/>
                <a:cs typeface="+mn-cs"/>
              </a:rPr>
              <a:t>Στάδιο νεότητας:</a:t>
            </a:r>
            <a:r>
              <a:rPr kumimoji="0" lang="el-GR" altLang="el-GR" sz="2000" b="0"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(κοντά στις πηγές του ρεύματος)</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Τα</a:t>
            </a: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δίκτυο αποστράγγισης δεν έχει ακόμα  πλήρως εγκαθιδρυθεί.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Ανάπτυξη προκαθορισμένων ρευμάτων και η έναρξη δημιουργίας ακόλουθων </a:t>
            </a: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ρευμάτων . 					</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Τα ρεύματα είναι «μη εξισορροπημένα» και χαρακτηρίζονται από μεγάλες ταχύτητες ροής . </a:t>
            </a:r>
            <a:endPar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Το στάδιο αυτό εκφράζει μια περίοδο φοβερής κατακόρυφης διάβρωσης με ευρείες, σχεδόν επίπεδες μεσοποτάμιες περιοχές, ελάχιστα τεμαχισμένες που διαχωρίζουν γειτονικά ρεύματα.  Αυτό έχει ως αποτέλεσμα  οι πλευρές τους να διαβρώνονται από τα ρέοντα ύδατα, χωρίς ωστόσο να παράγονται πεδιάδες πλημμύρας. Έτσι η πορεία των ρευμάτων σημαδεύεται από καταρράκτες και από κλιμακωτή ροή.</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Οι κοιλάδες που δημιουργούνται έχουν σχήμα </a:t>
            </a: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V</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αφού η πλευρική διάβρωση είχε ελάχιστη ευκαιρία να παράγει μια πεδιάδα πλημμύρας                                                                   </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el-GR" altLang="el-GR" sz="1800" b="0"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endParaRPr>
          </a:p>
        </p:txBody>
      </p:sp>
      <p:pic>
        <p:nvPicPr>
          <p:cNvPr id="69635"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29464" y="3770272"/>
            <a:ext cx="6858250" cy="2975584"/>
          </a:xfrm>
          <a:noFill/>
        </p:spPr>
      </p:pic>
    </p:spTree>
    <p:extLst>
      <p:ext uri="{BB962C8B-B14F-4D97-AF65-F5344CB8AC3E}">
        <p14:creationId xmlns:p14="http://schemas.microsoft.com/office/powerpoint/2010/main" val="1130810774"/>
      </p:ext>
    </p:extLst>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530" y="1309077"/>
            <a:ext cx="9144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4"/>
          <p:cNvSpPr txBox="1">
            <a:spLocks noChangeArrowheads="1"/>
          </p:cNvSpPr>
          <p:nvPr/>
        </p:nvSpPr>
        <p:spPr bwMode="auto">
          <a:xfrm>
            <a:off x="747347" y="115889"/>
            <a:ext cx="10243038" cy="954107"/>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lvl="0" algn="ctr" fontAlgn="base">
              <a:spcBef>
                <a:spcPct val="0"/>
              </a:spcBef>
              <a:spcAft>
                <a:spcPct val="0"/>
              </a:spcAft>
              <a:buClrTx/>
              <a:buNone/>
              <a:defRPr/>
            </a:pPr>
            <a:r>
              <a:rPr kumimoji="0" lang="el-GR" altLang="el-GR" sz="28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Ηπειρωτικός υδροκρίτης και η </a:t>
            </a:r>
            <a:r>
              <a:rPr kumimoji="0" lang="el-GR" altLang="el-GR" sz="2800" b="1"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λεκάνη</a:t>
            </a:r>
            <a:r>
              <a:rPr kumimoji="0" lang="en-US" altLang="el-GR" sz="2800" b="1"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 </a:t>
            </a:r>
            <a:r>
              <a:rPr lang="el-GR" altLang="el-GR" sz="2800" b="1" dirty="0">
                <a:solidFill>
                  <a:schemeClr val="bg1">
                    <a:lumMod val="50000"/>
                  </a:schemeClr>
                </a:solidFill>
                <a:latin typeface="Arial Greek" panose="020B0604020202020204" pitchFamily="34" charset="0"/>
              </a:rPr>
              <a:t>αποστράγγισης του </a:t>
            </a:r>
            <a:r>
              <a:rPr kumimoji="0" lang="el-GR" altLang="el-GR" sz="28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ποταμού </a:t>
            </a:r>
            <a:r>
              <a:rPr kumimoji="0" lang="el-GR" altLang="el-GR" sz="2800" b="1" i="0" u="none" strike="noStrike" kern="1200" cap="none" spc="0" normalizeH="0" baseline="0" noProof="0" dirty="0" smtClean="0">
                <a:ln>
                  <a:noFill/>
                </a:ln>
                <a:solidFill>
                  <a:schemeClr val="bg1">
                    <a:lumMod val="50000"/>
                  </a:schemeClr>
                </a:solidFill>
                <a:effectLst/>
                <a:uLnTx/>
                <a:uFillTx/>
                <a:latin typeface="Arial Greek" panose="020B0604020202020204" pitchFamily="34" charset="0"/>
                <a:ea typeface="+mn-ea"/>
                <a:cs typeface="+mn-cs"/>
              </a:rPr>
              <a:t>Μισισιπή</a:t>
            </a:r>
            <a:endParaRPr kumimoji="0" lang="el-GR" altLang="el-GR" sz="28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endParaRPr>
          </a:p>
        </p:txBody>
      </p:sp>
    </p:spTree>
    <p:extLst>
      <p:ext uri="{BB962C8B-B14F-4D97-AF65-F5344CB8AC3E}">
        <p14:creationId xmlns:p14="http://schemas.microsoft.com/office/powerpoint/2010/main" val="2092816623"/>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129397" y="0"/>
            <a:ext cx="1190445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sng" strike="noStrike" kern="1200" cap="none" spc="0" normalizeH="0" baseline="0" noProof="0" dirty="0">
                <a:ln>
                  <a:noFill/>
                </a:ln>
                <a:solidFill>
                  <a:srgbClr val="FF0000"/>
                </a:solidFill>
                <a:effectLst/>
                <a:uLnTx/>
                <a:uFillTx/>
                <a:latin typeface="Arial Greek" panose="020B0604020202020204" pitchFamily="34" charset="0"/>
                <a:ea typeface="+mn-ea"/>
                <a:cs typeface="+mn-cs"/>
              </a:rPr>
              <a:t>Στάδιο ωριμότητας:</a:t>
            </a:r>
            <a:r>
              <a:rPr kumimoji="0" lang="el-GR" altLang="el-GR" sz="2000" b="0"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(Στο μέσο τμήμα του ρεύματος)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-Τα ρεύματα γίνονται «εξισορροπημένα».</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-Διεύρυνση της ποτάμιας κοιλάδας σε σχήμα </a:t>
            </a:r>
            <a:r>
              <a:rPr kumimoji="0" lang="en-US"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U</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και σχηματισμός σημαντικής πεδιάδας πλημμύρας (επειδή τα βασικά ρεύματα συνεχίζουν να διαβρώνουν προς το </a:t>
            </a:r>
            <a:r>
              <a:rPr kumimoji="0" lang="el-GR" altLang="el-GR" sz="2000" b="0" i="0" u="none" strike="noStrike" kern="1200" cap="none" spc="0" normalizeH="0" baseline="0" noProof="0" dirty="0" err="1">
                <a:ln>
                  <a:noFill/>
                </a:ln>
                <a:solidFill>
                  <a:schemeClr val="bg1">
                    <a:lumMod val="50000"/>
                  </a:schemeClr>
                </a:solidFill>
                <a:effectLst/>
                <a:uLnTx/>
                <a:uFillTx/>
                <a:latin typeface="Arial Greek" panose="020B0604020202020204" pitchFamily="34" charset="0"/>
                <a:ea typeface="+mn-ea"/>
                <a:cs typeface="+mn-cs"/>
              </a:rPr>
              <a:t>κατάντη</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τους και το ρεύμα μεταναστεύει σε συνδυασμό με τη σημαντική διάβρωση των ρεόντων υδάτων επί των πλευρών των κοιλάδων).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-Οι καταρράκτες και η κλιμακωτή ροή έχουν από καιρό εξαφανιστεί. -Τα ρεύματα κινούνται ως μαίανδροι μέσα στην πεδιάδα πλημμύρας. Οι παραπόταμοι έχουν αποκτήσει το μέγιστο μήκος τους.</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-Οι μεσοποτάμιες περιοχές έχουν τεμαχιστεί ισχυρά.</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-Ευδιάκριτοι υδροκρίτες. </a:t>
            </a:r>
          </a:p>
        </p:txBody>
      </p:sp>
      <p:pic>
        <p:nvPicPr>
          <p:cNvPr id="706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145" y="3067429"/>
            <a:ext cx="7366968" cy="3704306"/>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75976"/>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ChangeArrowheads="1"/>
          </p:cNvSpPr>
          <p:nvPr/>
        </p:nvSpPr>
        <p:spPr bwMode="auto">
          <a:xfrm>
            <a:off x="94891" y="1"/>
            <a:ext cx="11947584"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sng" strike="noStrike" kern="1200" cap="none" spc="0" normalizeH="0" baseline="0" noProof="0" dirty="0">
                <a:ln>
                  <a:noFill/>
                </a:ln>
                <a:solidFill>
                  <a:srgbClr val="FF0000"/>
                </a:solidFill>
                <a:effectLst/>
                <a:uLnTx/>
                <a:uFillTx/>
                <a:latin typeface="Arial Greek" panose="020B0604020202020204" pitchFamily="34" charset="0"/>
                <a:ea typeface="+mn-ea"/>
                <a:cs typeface="+mn-cs"/>
              </a:rPr>
              <a:t>Στάδιο γήρατος:</a:t>
            </a:r>
            <a:r>
              <a:rPr kumimoji="0" lang="el-GR" altLang="el-GR" sz="2000" b="0"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rPr>
              <a:t> </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(Προς τη θάλασσα)</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-Το τοπίο έχει μειωθεί στο βασικό επίπεδο.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-Οι παραπόταμοι συγχωνεύονται και αυτοί είναι περισσότεροι στον αριθμό απ’ ότι στο στάδιο της νεότητας και σαφώς λιγότεροι από το στάδιο της ωριμότητας.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-Τα ελάχιστα κύρια ρεύματα ακολουθούν μαιανδρική διαδρομή κατά μήκος του ανοικτού πεδίου σε σχεδόν ασήμαντες κοιλάδες (Το προφίλ των κοιλάδων γίνεται ευρύ, ανοικτό, με ασθενείς κλίσεις που εκτείνονται μέχρι τις μεσοποτάμιες περιοχές [αυτό προκύπτει από σημαντική διάβρωση των κλιτύων (πλευρών) της κοιλάδας με τα ρέοντα ύδατα].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-Τα ρεύματα έχουν γίνει «εξισορροπημένα».</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-Οι μεσοποτάμιες περιοχές έχουν μειωθεί σημαντικά σε ύψος και οι υδροκρίτες δεν είναι τόσο ευδιάκριτοι όπως στο στάδιο της ωριμότητας.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-Λίμνες και έλη δυνατόν να υπάρχουν αλλά βρίσκονται στις </a:t>
            </a:r>
            <a:r>
              <a:rPr kumimoji="0" lang="el-GR" altLang="el-GR" sz="2000" b="0" i="0" u="none" strike="noStrike" kern="1200" cap="none" spc="0" normalizeH="0" baseline="0" noProof="0" dirty="0" err="1">
                <a:ln>
                  <a:noFill/>
                </a:ln>
                <a:solidFill>
                  <a:schemeClr val="bg1">
                    <a:lumMod val="50000"/>
                  </a:schemeClr>
                </a:solidFill>
                <a:effectLst/>
                <a:uLnTx/>
                <a:uFillTx/>
                <a:latin typeface="Arial Greek" panose="020B0604020202020204" pitchFamily="34" charset="0"/>
                <a:ea typeface="+mn-ea"/>
                <a:cs typeface="+mn-cs"/>
              </a:rPr>
              <a:t>προσχωσιγενείς</a:t>
            </a:r>
            <a:r>
              <a:rPr kumimoji="0" lang="el-GR" altLang="el-GR" sz="2000" b="0"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 πεδιάδες και όχι στις μεσοποτάμιες περιοχές όπως συμβαίνει στο στάδιο της νεότητας.   </a:t>
            </a:r>
            <a:endParaRPr kumimoji="0" lang="el-GR" altLang="el-GR" sz="2000" b="0" i="0" u="sng"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endParaRPr>
          </a:p>
        </p:txBody>
      </p:sp>
      <p:pic>
        <p:nvPicPr>
          <p:cNvPr id="7168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10" y="4027847"/>
            <a:ext cx="59753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101845"/>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241540" y="476251"/>
            <a:ext cx="11723298" cy="5649913"/>
          </a:xfrm>
        </p:spPr>
        <p:txBody>
          <a:bodyPr/>
          <a:lstStyle/>
          <a:p>
            <a:pPr eaLnBrk="1" hangingPunct="1"/>
            <a:r>
              <a:rPr lang="el-GR" altLang="el-GR" sz="2800" u="sng" dirty="0">
                <a:solidFill>
                  <a:srgbClr val="990033"/>
                </a:solidFill>
              </a:rPr>
              <a:t>Πανεπίπεδο</a:t>
            </a:r>
            <a:r>
              <a:rPr lang="el-GR" altLang="el-GR" sz="2800" u="sng" dirty="0" smtClean="0">
                <a:solidFill>
                  <a:srgbClr val="990033"/>
                </a:solidFill>
              </a:rPr>
              <a:t>: </a:t>
            </a:r>
            <a:r>
              <a:rPr lang="el-GR" altLang="el-GR" sz="2800" dirty="0" smtClean="0">
                <a:solidFill>
                  <a:schemeClr val="bg1">
                    <a:lumMod val="50000"/>
                  </a:schemeClr>
                </a:solidFill>
              </a:rPr>
              <a:t>Το </a:t>
            </a:r>
            <a:r>
              <a:rPr lang="el-GR" altLang="el-GR" sz="2800" dirty="0">
                <a:solidFill>
                  <a:schemeClr val="bg1">
                    <a:lumMod val="50000"/>
                  </a:schemeClr>
                </a:solidFill>
              </a:rPr>
              <a:t>τελικό προϊόν του </a:t>
            </a:r>
            <a:r>
              <a:rPr lang="el-GR" altLang="el-GR" sz="2800" dirty="0" err="1">
                <a:solidFill>
                  <a:schemeClr val="bg1">
                    <a:lumMod val="50000"/>
                  </a:schemeClr>
                </a:solidFill>
              </a:rPr>
              <a:t>γεωμορφικού</a:t>
            </a:r>
            <a:r>
              <a:rPr lang="el-GR" altLang="el-GR" sz="2800" dirty="0">
                <a:solidFill>
                  <a:schemeClr val="bg1">
                    <a:lumMod val="50000"/>
                  </a:schemeClr>
                </a:solidFill>
              </a:rPr>
              <a:t> κύκλου είναι ένα επίπεδο με σχεδόν ασήμαντο ανάγλυφο κοντά στο βασικό επίπεδο</a:t>
            </a:r>
            <a:r>
              <a:rPr lang="el-GR" altLang="el-GR" sz="2800" dirty="0" smtClean="0">
                <a:solidFill>
                  <a:schemeClr val="bg1">
                    <a:lumMod val="50000"/>
                  </a:schemeClr>
                </a:solidFill>
              </a:rPr>
              <a:t>.</a:t>
            </a:r>
          </a:p>
          <a:p>
            <a:pPr marL="0" indent="0" eaLnBrk="1" hangingPunct="1">
              <a:buNone/>
            </a:pPr>
            <a:endParaRPr lang="el-GR" altLang="el-GR" sz="2800" u="sng" dirty="0">
              <a:solidFill>
                <a:schemeClr val="bg1">
                  <a:lumMod val="50000"/>
                </a:schemeClr>
              </a:solidFill>
            </a:endParaRPr>
          </a:p>
          <a:p>
            <a:pPr eaLnBrk="1" hangingPunct="1"/>
            <a:r>
              <a:rPr lang="el-GR" altLang="el-GR" sz="2800" u="sng" dirty="0">
                <a:solidFill>
                  <a:srgbClr val="FFFF00"/>
                </a:solidFill>
              </a:rPr>
              <a:t>Αναγέννηση ή ανανέωση:</a:t>
            </a:r>
            <a:r>
              <a:rPr lang="el-GR" altLang="el-GR" sz="2800" dirty="0"/>
              <a:t> </a:t>
            </a:r>
            <a:r>
              <a:rPr lang="el-GR" altLang="el-GR" sz="2800" dirty="0">
                <a:solidFill>
                  <a:schemeClr val="bg1">
                    <a:lumMod val="50000"/>
                  </a:schemeClr>
                </a:solidFill>
              </a:rPr>
              <a:t>Κατά τον </a:t>
            </a:r>
            <a:r>
              <a:rPr lang="en-US" altLang="el-GR" sz="2800" dirty="0">
                <a:solidFill>
                  <a:schemeClr val="bg1">
                    <a:lumMod val="50000"/>
                  </a:schemeClr>
                </a:solidFill>
              </a:rPr>
              <a:t>Davis</a:t>
            </a:r>
            <a:r>
              <a:rPr lang="el-GR" altLang="el-GR" sz="2800" dirty="0">
                <a:solidFill>
                  <a:schemeClr val="bg1">
                    <a:lumMod val="50000"/>
                  </a:schemeClr>
                </a:solidFill>
              </a:rPr>
              <a:t> ολόκληρος ο προαναφερθείς κύκλος μπορεί να επαναληφθεί εάν η ξηρά ανυψωθεί  ή με τη συμπλήρωση του σταδίου γήρατος ή σε κάποιον χρόνο μέσα στο </a:t>
            </a:r>
            <a:r>
              <a:rPr lang="el-GR" altLang="el-GR" sz="2800" dirty="0" err="1">
                <a:solidFill>
                  <a:schemeClr val="bg1">
                    <a:lumMod val="50000"/>
                  </a:schemeClr>
                </a:solidFill>
              </a:rPr>
              <a:t>γεωμορφικό</a:t>
            </a:r>
            <a:r>
              <a:rPr lang="el-GR" altLang="el-GR" sz="2800" dirty="0">
                <a:solidFill>
                  <a:schemeClr val="bg1">
                    <a:lumMod val="50000"/>
                  </a:schemeClr>
                </a:solidFill>
              </a:rPr>
              <a:t> κύκλο. Η διαδικασία αυτή ονομάζεται αναγέννηση ή ανανέωση και αυτή δικαιολογεί την ανεύρεση ενός αριθμού από υπολείμματα </a:t>
            </a:r>
            <a:r>
              <a:rPr lang="el-GR" altLang="el-GR" sz="2800" dirty="0" err="1">
                <a:solidFill>
                  <a:schemeClr val="bg1">
                    <a:lumMod val="50000"/>
                  </a:schemeClr>
                </a:solidFill>
              </a:rPr>
              <a:t>πανεπιπέδων</a:t>
            </a:r>
            <a:r>
              <a:rPr lang="el-GR" altLang="el-GR" sz="2800" dirty="0">
                <a:solidFill>
                  <a:schemeClr val="bg1">
                    <a:lumMod val="50000"/>
                  </a:schemeClr>
                </a:solidFill>
              </a:rPr>
              <a:t>, ειδικά σε όρη και λοφώδη πεδία.  </a:t>
            </a:r>
          </a:p>
          <a:p>
            <a:pPr eaLnBrk="1" hangingPunct="1"/>
            <a:endParaRPr lang="el-GR" altLang="el-GR" sz="2800" dirty="0"/>
          </a:p>
        </p:txBody>
      </p:sp>
    </p:spTree>
    <p:extLst>
      <p:ext uri="{BB962C8B-B14F-4D97-AF65-F5344CB8AC3E}">
        <p14:creationId xmlns:p14="http://schemas.microsoft.com/office/powerpoint/2010/main" val="2420431234"/>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body" idx="1"/>
          </p:nvPr>
        </p:nvSpPr>
        <p:spPr>
          <a:xfrm>
            <a:off x="146649" y="1196976"/>
            <a:ext cx="11869947" cy="5186571"/>
          </a:xfrm>
        </p:spPr>
        <p:txBody>
          <a:bodyPr/>
          <a:lstStyle/>
          <a:p>
            <a:pPr eaLnBrk="1" hangingPunct="1">
              <a:lnSpc>
                <a:spcPct val="90000"/>
              </a:lnSpc>
            </a:pPr>
            <a:r>
              <a:rPr lang="el-GR" altLang="el-GR" sz="2200" u="sng" dirty="0">
                <a:solidFill>
                  <a:srgbClr val="FF0000"/>
                </a:solidFill>
                <a:latin typeface="Arial Greek" panose="020B0604020202020204" pitchFamily="34" charset="0"/>
              </a:rPr>
              <a:t>Κατακόρυφη διάβρωση </a:t>
            </a:r>
            <a:r>
              <a:rPr lang="en-US" altLang="el-GR" sz="2200" dirty="0">
                <a:solidFill>
                  <a:schemeClr val="bg1">
                    <a:lumMod val="50000"/>
                  </a:schemeClr>
                </a:solidFill>
                <a:latin typeface="Arial Greek" panose="020B0604020202020204" pitchFamily="34" charset="0"/>
              </a:rPr>
              <a:t>: H </a:t>
            </a:r>
            <a:r>
              <a:rPr lang="el-GR" altLang="el-GR" sz="2200" dirty="0">
                <a:solidFill>
                  <a:schemeClr val="bg1">
                    <a:lumMod val="50000"/>
                  </a:schemeClr>
                </a:solidFill>
                <a:latin typeface="Arial Greek" panose="020B0604020202020204" pitchFamily="34" charset="0"/>
              </a:rPr>
              <a:t>διαδικασία της κατακόρυφης εκβάθυνσης της κοίτης του ρεύματος με τη διάβρωση. Οδηγεί από μια στενή αυλάκωση σε μια ευρύτερη κοιλάδα σχήματος </a:t>
            </a:r>
            <a:r>
              <a:rPr lang="en-US" altLang="el-GR" sz="2200" dirty="0">
                <a:solidFill>
                  <a:schemeClr val="bg1">
                    <a:lumMod val="50000"/>
                  </a:schemeClr>
                </a:solidFill>
                <a:latin typeface="Arial Greek" panose="020B0604020202020204" pitchFamily="34" charset="0"/>
              </a:rPr>
              <a:t>V.</a:t>
            </a:r>
            <a:r>
              <a:rPr lang="el-GR" altLang="el-GR" sz="2200" dirty="0">
                <a:solidFill>
                  <a:schemeClr val="bg1">
                    <a:lumMod val="50000"/>
                  </a:schemeClr>
                </a:solidFill>
                <a:latin typeface="Arial Greek" panose="020B0604020202020204" pitchFamily="34" charset="0"/>
              </a:rPr>
              <a:t> Το κατώτερο όριο της διάβρωσης αυτής είναι το βασικό επίπεδο. Η κατακόρυφη διάβρωση έχει ως δείκτες τους καταρράκτες και τις κλιμακώσεις </a:t>
            </a:r>
            <a:r>
              <a:rPr lang="en-US" altLang="el-GR" sz="2200" dirty="0">
                <a:solidFill>
                  <a:schemeClr val="bg1">
                    <a:lumMod val="50000"/>
                  </a:schemeClr>
                </a:solidFill>
                <a:latin typeface="Arial Greek" panose="020B0604020202020204" pitchFamily="34" charset="0"/>
              </a:rPr>
              <a:t>.</a:t>
            </a:r>
            <a:r>
              <a:rPr lang="el-GR" altLang="el-GR" sz="2200" dirty="0">
                <a:solidFill>
                  <a:schemeClr val="bg1">
                    <a:lumMod val="50000"/>
                  </a:schemeClr>
                </a:solidFill>
                <a:latin typeface="Arial Greek" panose="020B0604020202020204" pitchFamily="34" charset="0"/>
              </a:rPr>
              <a:t> Το περισσότερο υλικό που κινείται σε αυτού του σχήματος την κοιλάδα προέρχεται από κατολισθήσεις των πρανών της και από </a:t>
            </a:r>
            <a:r>
              <a:rPr lang="el-GR" altLang="el-GR" sz="2200" dirty="0" err="1">
                <a:solidFill>
                  <a:schemeClr val="bg1">
                    <a:lumMod val="50000"/>
                  </a:schemeClr>
                </a:solidFill>
                <a:latin typeface="Arial Greek" panose="020B0604020202020204" pitchFamily="34" charset="0"/>
              </a:rPr>
              <a:t>υδροστρωματοροή</a:t>
            </a:r>
            <a:r>
              <a:rPr lang="el-GR" altLang="el-GR" sz="2200" dirty="0">
                <a:solidFill>
                  <a:schemeClr val="bg1">
                    <a:lumMod val="50000"/>
                  </a:schemeClr>
                </a:solidFill>
                <a:latin typeface="Arial Greek" panose="020B0604020202020204" pitchFamily="34" charset="0"/>
              </a:rPr>
              <a:t>.</a:t>
            </a:r>
            <a:r>
              <a:rPr lang="en-US" altLang="el-GR" sz="2200" dirty="0">
                <a:solidFill>
                  <a:schemeClr val="bg1">
                    <a:lumMod val="50000"/>
                  </a:schemeClr>
                </a:solidFill>
                <a:latin typeface="Arial Greek" panose="020B0604020202020204" pitchFamily="34" charset="0"/>
              </a:rPr>
              <a:t> </a:t>
            </a:r>
            <a:endParaRPr lang="en-US" altLang="el-GR" sz="2200" dirty="0" smtClean="0">
              <a:solidFill>
                <a:schemeClr val="bg1">
                  <a:lumMod val="50000"/>
                </a:schemeClr>
              </a:solidFill>
              <a:latin typeface="Arial Greek" panose="020B0604020202020204" pitchFamily="34" charset="0"/>
            </a:endParaRPr>
          </a:p>
          <a:p>
            <a:pPr marL="0" indent="0" eaLnBrk="1" hangingPunct="1">
              <a:lnSpc>
                <a:spcPct val="90000"/>
              </a:lnSpc>
              <a:buNone/>
            </a:pPr>
            <a:r>
              <a:rPr lang="en-US" altLang="el-GR" sz="2200" dirty="0" smtClean="0">
                <a:solidFill>
                  <a:schemeClr val="bg1">
                    <a:lumMod val="50000"/>
                  </a:schemeClr>
                </a:solidFill>
                <a:latin typeface="Arial Greek" panose="020B0604020202020204" pitchFamily="34" charset="0"/>
              </a:rPr>
              <a:t>                   </a:t>
            </a:r>
            <a:r>
              <a:rPr lang="el-GR" altLang="el-GR" sz="2200" dirty="0" smtClean="0">
                <a:solidFill>
                  <a:schemeClr val="bg1">
                    <a:lumMod val="50000"/>
                  </a:schemeClr>
                </a:solidFill>
                <a:latin typeface="Arial Greek" panose="020B0604020202020204" pitchFamily="34" charset="0"/>
              </a:rPr>
              <a:t>                                                   </a:t>
            </a:r>
            <a:endParaRPr lang="el-GR" altLang="el-GR" sz="2200" dirty="0">
              <a:solidFill>
                <a:schemeClr val="bg1">
                  <a:lumMod val="50000"/>
                </a:schemeClr>
              </a:solidFill>
              <a:latin typeface="Arial Greek" panose="020B0604020202020204" pitchFamily="34" charset="0"/>
            </a:endParaRPr>
          </a:p>
          <a:p>
            <a:pPr eaLnBrk="1" hangingPunct="1">
              <a:lnSpc>
                <a:spcPct val="90000"/>
              </a:lnSpc>
            </a:pPr>
            <a:r>
              <a:rPr lang="el-GR" altLang="el-GR" sz="2200" u="sng" dirty="0">
                <a:solidFill>
                  <a:srgbClr val="FF0000"/>
                </a:solidFill>
                <a:latin typeface="Arial Greek" panose="020B0604020202020204" pitchFamily="34" charset="0"/>
              </a:rPr>
              <a:t>Οπισθοδρομούσα διάβρωση</a:t>
            </a:r>
            <a:r>
              <a:rPr lang="en-US" altLang="el-GR" sz="2200" dirty="0">
                <a:solidFill>
                  <a:srgbClr val="FF0000"/>
                </a:solidFill>
                <a:latin typeface="Arial Greek" panose="020B0604020202020204" pitchFamily="34" charset="0"/>
              </a:rPr>
              <a:t>:  </a:t>
            </a:r>
            <a:r>
              <a:rPr lang="el-GR" altLang="el-GR" sz="2200" dirty="0">
                <a:solidFill>
                  <a:schemeClr val="bg1">
                    <a:lumMod val="50000"/>
                  </a:schemeClr>
                </a:solidFill>
                <a:latin typeface="Arial Greek" panose="020B0604020202020204" pitchFamily="34" charset="0"/>
              </a:rPr>
              <a:t>Όταν οι ποταμοί </a:t>
            </a:r>
            <a:r>
              <a:rPr lang="el-GR" altLang="el-GR" sz="2200" dirty="0" smtClean="0">
                <a:solidFill>
                  <a:schemeClr val="bg1">
                    <a:lumMod val="50000"/>
                  </a:schemeClr>
                </a:solidFill>
                <a:latin typeface="Arial Greek" panose="020B0604020202020204" pitchFamily="34" charset="0"/>
              </a:rPr>
              <a:t>διαβρώνουν </a:t>
            </a:r>
            <a:r>
              <a:rPr lang="el-GR" altLang="el-GR" sz="2200" dirty="0">
                <a:solidFill>
                  <a:schemeClr val="bg1">
                    <a:lumMod val="50000"/>
                  </a:schemeClr>
                </a:solidFill>
                <a:latin typeface="Arial Greek" panose="020B0604020202020204" pitchFamily="34" charset="0"/>
              </a:rPr>
              <a:t>την επιφάνεια προς τα </a:t>
            </a:r>
            <a:r>
              <a:rPr lang="el-GR" altLang="el-GR" sz="2200" dirty="0" err="1">
                <a:solidFill>
                  <a:schemeClr val="bg1">
                    <a:lumMod val="50000"/>
                  </a:schemeClr>
                </a:solidFill>
                <a:latin typeface="Arial Greek" panose="020B0604020202020204" pitchFamily="34" charset="0"/>
              </a:rPr>
              <a:t>ανάντη</a:t>
            </a:r>
            <a:r>
              <a:rPr lang="el-GR" altLang="el-GR" sz="2200" dirty="0">
                <a:solidFill>
                  <a:schemeClr val="bg1">
                    <a:lumMod val="50000"/>
                  </a:schemeClr>
                </a:solidFill>
                <a:latin typeface="Arial Greek" panose="020B0604020202020204" pitchFamily="34" charset="0"/>
              </a:rPr>
              <a:t> παρά στα </a:t>
            </a:r>
            <a:r>
              <a:rPr lang="el-GR" altLang="el-GR" sz="2200" dirty="0" err="1">
                <a:solidFill>
                  <a:schemeClr val="bg1">
                    <a:lumMod val="50000"/>
                  </a:schemeClr>
                </a:solidFill>
                <a:latin typeface="Arial Greek" panose="020B0604020202020204" pitchFamily="34" charset="0"/>
              </a:rPr>
              <a:t>κατάντη</a:t>
            </a:r>
            <a:r>
              <a:rPr lang="el-GR" altLang="el-GR" sz="2200" dirty="0">
                <a:solidFill>
                  <a:schemeClr val="bg1">
                    <a:lumMod val="50000"/>
                  </a:schemeClr>
                </a:solidFill>
                <a:latin typeface="Arial Greek" panose="020B0604020202020204" pitchFamily="34" charset="0"/>
              </a:rPr>
              <a:t>. Οδηγεί συχνά στο φαινόμενο της πειρατείας</a:t>
            </a:r>
            <a:r>
              <a:rPr lang="el-GR" altLang="el-GR" sz="2200" dirty="0" smtClean="0">
                <a:solidFill>
                  <a:schemeClr val="bg1">
                    <a:lumMod val="50000"/>
                  </a:schemeClr>
                </a:solidFill>
                <a:latin typeface="Arial Greek" panose="020B0604020202020204" pitchFamily="34" charset="0"/>
              </a:rPr>
              <a:t>.</a:t>
            </a:r>
          </a:p>
          <a:p>
            <a:pPr marL="0" indent="0" eaLnBrk="1" hangingPunct="1">
              <a:lnSpc>
                <a:spcPct val="90000"/>
              </a:lnSpc>
              <a:buNone/>
            </a:pPr>
            <a:endParaRPr lang="en-US" altLang="el-GR" sz="2200" dirty="0">
              <a:solidFill>
                <a:schemeClr val="bg1">
                  <a:lumMod val="50000"/>
                </a:schemeClr>
              </a:solidFill>
              <a:latin typeface="Arial Greek" panose="020B0604020202020204" pitchFamily="34" charset="0"/>
            </a:endParaRPr>
          </a:p>
          <a:p>
            <a:pPr eaLnBrk="1" hangingPunct="1">
              <a:lnSpc>
                <a:spcPct val="90000"/>
              </a:lnSpc>
            </a:pPr>
            <a:r>
              <a:rPr lang="en-US" altLang="el-GR" sz="2200" dirty="0">
                <a:solidFill>
                  <a:schemeClr val="bg1">
                    <a:lumMod val="50000"/>
                  </a:schemeClr>
                </a:solidFill>
                <a:latin typeface="Arial Greek" panose="020B0604020202020204" pitchFamily="34" charset="0"/>
              </a:rPr>
              <a:t> </a:t>
            </a:r>
            <a:r>
              <a:rPr lang="el-GR" altLang="el-GR" sz="2200" u="sng" dirty="0">
                <a:solidFill>
                  <a:srgbClr val="FF0000"/>
                </a:solidFill>
                <a:latin typeface="Arial Greek" panose="020B0604020202020204" pitchFamily="34" charset="0"/>
              </a:rPr>
              <a:t>Πλευρική διάβρωση</a:t>
            </a:r>
            <a:r>
              <a:rPr lang="el-GR" altLang="el-GR" sz="2200" dirty="0">
                <a:solidFill>
                  <a:schemeClr val="bg1">
                    <a:lumMod val="50000"/>
                  </a:schemeClr>
                </a:solidFill>
                <a:latin typeface="Arial Greek" panose="020B0604020202020204" pitchFamily="34" charset="0"/>
              </a:rPr>
              <a:t>: Όταν ένα ρεύμα προσεγγίζει τη συνθήκη του ρεύματος απλής ροής τότε δαπανά το μεγαλύτερο μέρος της ενέργειας να κινείται από τη μια πλευρά στην άλλη  και να προσκρούει πάνω σε αυτές με αποτέλεσμα να της υποσκάπτει . Η διαδικασία αυτή του ρεύματος καλείται πλευρική διάβρωση. Το αποτέλεσμα της πλευρικής διάβρωσης είναι ο σχηματισμός μιας πεδιάδας </a:t>
            </a:r>
            <a:r>
              <a:rPr lang="el-GR" altLang="el-GR" sz="2200" dirty="0" err="1" smtClean="0">
                <a:solidFill>
                  <a:schemeClr val="bg1">
                    <a:lumMod val="50000"/>
                  </a:schemeClr>
                </a:solidFill>
                <a:latin typeface="Arial Greek" panose="020B0604020202020204" pitchFamily="34" charset="0"/>
              </a:rPr>
              <a:t>πλημμύρων</a:t>
            </a:r>
            <a:r>
              <a:rPr lang="en-US" altLang="el-GR" sz="2200" dirty="0" smtClean="0">
                <a:solidFill>
                  <a:schemeClr val="bg1">
                    <a:lumMod val="50000"/>
                  </a:schemeClr>
                </a:solidFill>
                <a:latin typeface="Arial Greek" panose="020B0604020202020204" pitchFamily="34" charset="0"/>
              </a:rPr>
              <a:t> </a:t>
            </a:r>
            <a:r>
              <a:rPr lang="el-GR" altLang="el-GR" sz="2200" dirty="0" smtClean="0">
                <a:solidFill>
                  <a:schemeClr val="bg1">
                    <a:lumMod val="50000"/>
                  </a:schemeClr>
                </a:solidFill>
                <a:latin typeface="Arial Greek" panose="020B0604020202020204" pitchFamily="34" charset="0"/>
              </a:rPr>
              <a:t>και </a:t>
            </a:r>
            <a:r>
              <a:rPr lang="el-GR" altLang="el-GR" sz="2200" dirty="0">
                <a:solidFill>
                  <a:schemeClr val="bg1">
                    <a:lumMod val="50000"/>
                  </a:schemeClr>
                </a:solidFill>
                <a:latin typeface="Arial Greek" panose="020B0604020202020204" pitchFamily="34" charset="0"/>
              </a:rPr>
              <a:t>η διεύρυνση της κοιλάδας σε ένα σχήμα ανοικτό </a:t>
            </a:r>
            <a:r>
              <a:rPr lang="en-US" altLang="el-GR" sz="2200" dirty="0">
                <a:solidFill>
                  <a:schemeClr val="bg1">
                    <a:lumMod val="50000"/>
                  </a:schemeClr>
                </a:solidFill>
                <a:latin typeface="Arial Greek" panose="020B0604020202020204" pitchFamily="34" charset="0"/>
              </a:rPr>
              <a:t>U. To </a:t>
            </a:r>
            <a:r>
              <a:rPr lang="el-GR" altLang="el-GR" sz="2200" dirty="0">
                <a:solidFill>
                  <a:schemeClr val="bg1">
                    <a:lumMod val="50000"/>
                  </a:schemeClr>
                </a:solidFill>
                <a:latin typeface="Arial Greek" panose="020B0604020202020204" pitchFamily="34" charset="0"/>
              </a:rPr>
              <a:t>ρεύμα εξελίσσεται σε ένα μαιανδρικό ρεύμα.</a:t>
            </a:r>
            <a:endParaRPr lang="en-US" altLang="el-GR" sz="2200" dirty="0">
              <a:solidFill>
                <a:schemeClr val="bg1">
                  <a:lumMod val="50000"/>
                </a:schemeClr>
              </a:solidFill>
              <a:latin typeface="Arial Greek" panose="020B0604020202020204" pitchFamily="34" charset="0"/>
            </a:endParaRPr>
          </a:p>
        </p:txBody>
      </p:sp>
      <p:sp>
        <p:nvSpPr>
          <p:cNvPr id="73731" name="Rectangle 7"/>
          <p:cNvSpPr>
            <a:spLocks noGrp="1" noChangeArrowheads="1"/>
          </p:cNvSpPr>
          <p:nvPr>
            <p:ph type="title"/>
          </p:nvPr>
        </p:nvSpPr>
        <p:spPr>
          <a:xfrm>
            <a:off x="1489494" y="94889"/>
            <a:ext cx="9144000" cy="806361"/>
          </a:xfrm>
        </p:spPr>
        <p:style>
          <a:lnRef idx="2">
            <a:schemeClr val="dk1"/>
          </a:lnRef>
          <a:fillRef idx="1">
            <a:schemeClr val="lt1"/>
          </a:fillRef>
          <a:effectRef idx="0">
            <a:schemeClr val="dk1"/>
          </a:effectRef>
          <a:fontRef idx="minor">
            <a:schemeClr val="dk1"/>
          </a:fontRef>
        </p:style>
        <p:txBody>
          <a:bodyPr/>
          <a:lstStyle/>
          <a:p>
            <a:pPr algn="l" eaLnBrk="1" hangingPunct="1"/>
            <a:r>
              <a:rPr lang="el-GR" altLang="el-GR" sz="2400" dirty="0">
                <a:latin typeface="Arial Greek" panose="020B0604020202020204" pitchFamily="34" charset="0"/>
              </a:rPr>
              <a:t>         </a:t>
            </a:r>
            <a:r>
              <a:rPr lang="el-GR" altLang="el-GR" dirty="0" smtClean="0">
                <a:latin typeface="Arial Greek" panose="020B0604020202020204" pitchFamily="34" charset="0"/>
              </a:rPr>
              <a:t>Τα ρεύματα και οι κοιλάδες τους.</a:t>
            </a:r>
            <a:endParaRPr lang="en-US" altLang="el-GR" dirty="0" smtClean="0">
              <a:latin typeface="Arial Greek" panose="020B0604020202020204" pitchFamily="34" charset="0"/>
            </a:endParaRPr>
          </a:p>
        </p:txBody>
      </p:sp>
    </p:spTree>
    <p:extLst>
      <p:ext uri="{BB962C8B-B14F-4D97-AF65-F5344CB8AC3E}">
        <p14:creationId xmlns:p14="http://schemas.microsoft.com/office/powerpoint/2010/main" val="56908392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9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92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920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92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4"/>
          <p:cNvSpPr>
            <a:spLocks noGrp="1" noChangeArrowheads="1"/>
          </p:cNvSpPr>
          <p:nvPr>
            <p:ph type="body" idx="1"/>
          </p:nvPr>
        </p:nvSpPr>
        <p:spPr>
          <a:xfrm>
            <a:off x="1" y="1"/>
            <a:ext cx="5667196" cy="2075642"/>
          </a:xfrm>
          <a:noFill/>
        </p:spPr>
        <p:txBody>
          <a:bodyPr/>
          <a:lstStyle/>
          <a:p>
            <a:pPr marL="0" indent="0" eaLnBrk="1" hangingPunct="1">
              <a:buNone/>
            </a:pPr>
            <a:r>
              <a:rPr lang="el-GR" altLang="el-GR" sz="2000" b="1" dirty="0">
                <a:solidFill>
                  <a:schemeClr val="bg1">
                    <a:lumMod val="50000"/>
                  </a:schemeClr>
                </a:solidFill>
                <a:latin typeface="Arial Greek" panose="020B0604020202020204" pitchFamily="34" charset="0"/>
              </a:rPr>
              <a:t>Τα ρεύματα συχνά διαβρώνουν εδάφη και μαλακά ιζηματογενή πετρώματα (π.χ. σχιστές άργιλοι) με οπισθοδρομούσα διάβρωση</a:t>
            </a:r>
            <a:endParaRPr lang="en-US" altLang="el-GR" sz="2000" b="1" dirty="0">
              <a:solidFill>
                <a:schemeClr val="bg1">
                  <a:lumMod val="50000"/>
                </a:schemeClr>
              </a:solidFill>
              <a:latin typeface="Arial Greek" panose="020B0604020202020204" pitchFamily="34" charset="0"/>
            </a:endParaRPr>
          </a:p>
          <a:p>
            <a:pPr marL="0" indent="0" eaLnBrk="1" hangingPunct="1">
              <a:buNone/>
            </a:pPr>
            <a:r>
              <a:rPr lang="el-GR" altLang="el-GR" sz="2000" b="1" u="sng" dirty="0" smtClean="0">
                <a:solidFill>
                  <a:srgbClr val="FF0000"/>
                </a:solidFill>
                <a:latin typeface="Arial Greek" panose="020B0604020202020204" pitchFamily="34" charset="0"/>
              </a:rPr>
              <a:t>Οπισθοδρομούσα </a:t>
            </a:r>
            <a:r>
              <a:rPr lang="el-GR" altLang="el-GR" sz="2000" b="1" u="sng" dirty="0">
                <a:solidFill>
                  <a:srgbClr val="FF0000"/>
                </a:solidFill>
                <a:latin typeface="Arial Greek" panose="020B0604020202020204" pitchFamily="34" charset="0"/>
              </a:rPr>
              <a:t>διάβρωση</a:t>
            </a:r>
            <a:r>
              <a:rPr lang="en-US" altLang="el-GR" sz="2000" b="1" dirty="0">
                <a:solidFill>
                  <a:srgbClr val="FF0000"/>
                </a:solidFill>
                <a:latin typeface="Arial Greek" panose="020B0604020202020204" pitchFamily="34" charset="0"/>
              </a:rPr>
              <a:t>:  </a:t>
            </a:r>
            <a:r>
              <a:rPr lang="el-GR" altLang="el-GR" sz="2000" b="1" dirty="0">
                <a:solidFill>
                  <a:schemeClr val="bg1">
                    <a:lumMod val="50000"/>
                  </a:schemeClr>
                </a:solidFill>
                <a:latin typeface="Arial Greek" panose="020B0604020202020204" pitchFamily="34" charset="0"/>
              </a:rPr>
              <a:t>Όταν οι ποταμοί διαβρώνουν την επιφάνεια προς τα </a:t>
            </a:r>
            <a:r>
              <a:rPr lang="el-GR" altLang="el-GR" sz="2000" b="1" dirty="0" err="1">
                <a:solidFill>
                  <a:schemeClr val="bg1">
                    <a:lumMod val="50000"/>
                  </a:schemeClr>
                </a:solidFill>
                <a:latin typeface="Arial Greek" panose="020B0604020202020204" pitchFamily="34" charset="0"/>
              </a:rPr>
              <a:t>ανάντη</a:t>
            </a:r>
            <a:r>
              <a:rPr lang="el-GR" altLang="el-GR" sz="2000" b="1" dirty="0">
                <a:solidFill>
                  <a:schemeClr val="bg1">
                    <a:lumMod val="50000"/>
                  </a:schemeClr>
                </a:solidFill>
                <a:latin typeface="Arial Greek" panose="020B0604020202020204" pitchFamily="34" charset="0"/>
              </a:rPr>
              <a:t> παρά στα </a:t>
            </a:r>
            <a:r>
              <a:rPr lang="el-GR" altLang="el-GR" sz="2000" b="1" dirty="0" err="1">
                <a:solidFill>
                  <a:schemeClr val="bg1">
                    <a:lumMod val="50000"/>
                  </a:schemeClr>
                </a:solidFill>
                <a:latin typeface="Arial Greek" panose="020B0604020202020204" pitchFamily="34" charset="0"/>
              </a:rPr>
              <a:t>κατάντη</a:t>
            </a:r>
            <a:r>
              <a:rPr lang="el-GR" altLang="el-GR" sz="2000" b="1" dirty="0">
                <a:solidFill>
                  <a:schemeClr val="bg1">
                    <a:lumMod val="50000"/>
                  </a:schemeClr>
                </a:solidFill>
                <a:latin typeface="Arial Greek" panose="020B0604020202020204" pitchFamily="34" charset="0"/>
              </a:rPr>
              <a:t>.</a:t>
            </a:r>
            <a:endParaRPr lang="en-US" altLang="el-GR" sz="2000" b="1" dirty="0">
              <a:solidFill>
                <a:schemeClr val="bg1">
                  <a:lumMod val="50000"/>
                </a:schemeClr>
              </a:solidFill>
              <a:latin typeface="Arial Greek" panose="020B0604020202020204" pitchFamily="34" charset="0"/>
            </a:endParaRPr>
          </a:p>
        </p:txBody>
      </p:sp>
      <p:pic>
        <p:nvPicPr>
          <p:cNvPr id="74755" name="Picture 5" descr="figure-1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37" y="2338178"/>
            <a:ext cx="5268524" cy="43670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6047689" y="110379"/>
            <a:ext cx="4716462" cy="190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3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Μεγαλύτερα υψόμετρα</a:t>
            </a:r>
            <a:endParaRPr kumimoji="0" lang="en-US" altLang="el-GR" sz="3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3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Απότομες κλίσεις</a:t>
            </a:r>
            <a:endParaRPr kumimoji="0" lang="en-US" altLang="el-GR" sz="3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3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Κοιλάδες σχήματος </a:t>
            </a:r>
            <a:r>
              <a:rPr kumimoji="0" lang="en-GB" altLang="el-GR" sz="32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V</a:t>
            </a:r>
          </a:p>
        </p:txBody>
      </p:sp>
      <p:pic>
        <p:nvPicPr>
          <p:cNvPr id="5" name="Picture 4" descr="headwa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8353" y="1990262"/>
            <a:ext cx="3157626" cy="4737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traightchan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135" y="3383305"/>
            <a:ext cx="2841565" cy="195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432317"/>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meanders"/>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b="8386"/>
          <a:stretch>
            <a:fillRect/>
          </a:stretch>
        </p:blipFill>
        <p:spPr>
          <a:xfrm>
            <a:off x="534837" y="2240294"/>
            <a:ext cx="4589253" cy="3031975"/>
          </a:xfrm>
          <a:noFill/>
        </p:spPr>
      </p:pic>
      <p:sp>
        <p:nvSpPr>
          <p:cNvPr id="76803" name="Rectangle 5"/>
          <p:cNvSpPr>
            <a:spLocks noChangeArrowheads="1"/>
          </p:cNvSpPr>
          <p:nvPr/>
        </p:nvSpPr>
        <p:spPr bwMode="auto">
          <a:xfrm>
            <a:off x="86265" y="65225"/>
            <a:ext cx="4183812" cy="24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Μικρή ή καθόλου κλίση</a:t>
            </a:r>
            <a:endParaRPr kumimoji="0" lang="en-US"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Μαίανδροι</a:t>
            </a:r>
            <a:endParaRPr kumimoji="0" lang="en-US"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Πλατιές κοιλάδες</a:t>
            </a:r>
            <a:endParaRPr kumimoji="0" lang="en-US"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l-GR" altLang="el-GR" sz="2800" b="0" i="0" u="none" strike="noStrike" kern="1200" cap="none" spc="0" normalizeH="0" baseline="0" noProof="0" dirty="0" err="1">
                <a:ln>
                  <a:noFill/>
                </a:ln>
                <a:solidFill>
                  <a:schemeClr val="bg1">
                    <a:lumMod val="50000"/>
                  </a:schemeClr>
                </a:solidFill>
                <a:effectLst/>
                <a:uLnTx/>
                <a:uFillTx/>
                <a:latin typeface="Arial" panose="020B0604020202020204" pitchFamily="34" charset="0"/>
                <a:ea typeface="+mn-ea"/>
                <a:cs typeface="+mn-cs"/>
              </a:rPr>
              <a:t>Πλημμυρικές</a:t>
            </a:r>
            <a:r>
              <a:rPr kumimoji="0" lang="el-GR"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rPr>
              <a:t> πεδιάδες</a:t>
            </a:r>
            <a:endParaRPr kumimoji="0" lang="en-US" altLang="el-GR" sz="2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l-GR" sz="3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76804" name="Picture 6" descr="meanderchan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5" y="5436290"/>
            <a:ext cx="5477773" cy="13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1923" y="1347160"/>
            <a:ext cx="6252401" cy="40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405886" y="426950"/>
            <a:ext cx="6478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altLang="el-GR" sz="2800" b="1"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rPr>
              <a:t>Πλευρική διάβρωση με </a:t>
            </a:r>
            <a:r>
              <a:rPr kumimoji="0" lang="el-GR" altLang="el-GR" sz="2800" b="1" i="0" u="none" strike="noStrike" kern="1200" cap="none" spc="0" normalizeH="0" baseline="0" noProof="0" dirty="0" err="1">
                <a:ln>
                  <a:noFill/>
                </a:ln>
                <a:solidFill>
                  <a:srgbClr val="FF0000"/>
                </a:solidFill>
                <a:effectLst/>
                <a:uLnTx/>
                <a:uFillTx/>
                <a:latin typeface="Arial Greek" panose="020B0604020202020204" pitchFamily="34" charset="0"/>
                <a:ea typeface="+mn-ea"/>
                <a:cs typeface="+mn-cs"/>
              </a:rPr>
              <a:t>υπόσκαψη</a:t>
            </a:r>
            <a:endParaRPr kumimoji="0" lang="en-US" altLang="el-GR" sz="2800" b="1" i="0" u="none" strike="noStrike" kern="1200" cap="none" spc="0" normalizeH="0" baseline="0" noProof="0" dirty="0">
              <a:ln>
                <a:noFill/>
              </a:ln>
              <a:solidFill>
                <a:srgbClr val="9ADCF6"/>
              </a:solidFill>
              <a:effectLst/>
              <a:uLnTx/>
              <a:uFillTx/>
              <a:latin typeface="Arial Greek" panose="020B0604020202020204" pitchFamily="34" charset="0"/>
              <a:ea typeface="+mn-ea"/>
              <a:cs typeface="+mn-cs"/>
            </a:endParaRPr>
          </a:p>
        </p:txBody>
      </p:sp>
    </p:spTree>
    <p:extLst>
      <p:ext uri="{BB962C8B-B14F-4D97-AF65-F5344CB8AC3E}">
        <p14:creationId xmlns:p14="http://schemas.microsoft.com/office/powerpoint/2010/main" val="4230367802"/>
      </p:ext>
    </p:extLst>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81156" y="81741"/>
            <a:ext cx="11619780" cy="63425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dirty="0"/>
              <a:t>ΧΑΡΑΚΤΗΡΙΣΤΙΚΑ ΤΗΣ ΡΕΥΜΑΤΙΚΗΣ ΔΙΑΒΡΩΣΗΣ ΚΑΙ </a:t>
            </a:r>
            <a:r>
              <a:rPr lang="el-GR" altLang="el-GR" sz="2800" dirty="0" smtClean="0"/>
              <a:t>ΑΠΟΘΕΣΗΣ</a:t>
            </a:r>
            <a:endParaRPr lang="el-GR" altLang="el-GR" sz="2800" dirty="0"/>
          </a:p>
        </p:txBody>
      </p:sp>
      <p:sp>
        <p:nvSpPr>
          <p:cNvPr id="78851" name="Rectangle 3"/>
          <p:cNvSpPr>
            <a:spLocks noGrp="1" noChangeArrowheads="1"/>
          </p:cNvSpPr>
          <p:nvPr>
            <p:ph type="body" idx="1"/>
          </p:nvPr>
        </p:nvSpPr>
        <p:spPr>
          <a:xfrm>
            <a:off x="181157" y="871268"/>
            <a:ext cx="11375364" cy="6228272"/>
          </a:xfrm>
        </p:spPr>
        <p:txBody>
          <a:bodyPr/>
          <a:lstStyle/>
          <a:p>
            <a:pPr eaLnBrk="1" hangingPunct="1">
              <a:lnSpc>
                <a:spcPct val="80000"/>
              </a:lnSpc>
            </a:pPr>
            <a:r>
              <a:rPr lang="el-GR" altLang="el-GR" sz="2400" b="1" u="sng" dirty="0">
                <a:solidFill>
                  <a:srgbClr val="FF0000"/>
                </a:solidFill>
              </a:rPr>
              <a:t>Ποτάμια σύλληψη ή ποτάμια πειρατεία:</a:t>
            </a:r>
            <a:r>
              <a:rPr lang="el-GR" altLang="el-GR" sz="2400" dirty="0">
                <a:solidFill>
                  <a:srgbClr val="FF0000"/>
                </a:solidFill>
              </a:rPr>
              <a:t> </a:t>
            </a:r>
            <a:r>
              <a:rPr lang="el-GR" altLang="el-GR" sz="2400" dirty="0">
                <a:solidFill>
                  <a:schemeClr val="bg1">
                    <a:lumMod val="50000"/>
                  </a:schemeClr>
                </a:solidFill>
              </a:rPr>
              <a:t>Η διαδικασία κάτω από την οποία ένας ποταμός διαρρηγνύει τον υδροκρίτη μέσα από μια εντατική οπισθοχωρούσα διάβρωση και παίρνει μακριά το νερό από γειτονικές λεκάνες αποστράγγισης.  </a:t>
            </a:r>
            <a:endParaRPr lang="en-US" altLang="el-GR" sz="2400" dirty="0" smtClean="0">
              <a:solidFill>
                <a:schemeClr val="bg1">
                  <a:lumMod val="50000"/>
                </a:schemeClr>
              </a:solidFill>
            </a:endParaRPr>
          </a:p>
          <a:p>
            <a:pPr marL="0" indent="0" eaLnBrk="1" hangingPunct="1">
              <a:lnSpc>
                <a:spcPct val="80000"/>
              </a:lnSpc>
              <a:buNone/>
            </a:pPr>
            <a:endParaRPr lang="el-GR" altLang="el-GR" sz="2400" b="1" u="sng" dirty="0"/>
          </a:p>
          <a:p>
            <a:pPr eaLnBrk="1" hangingPunct="1">
              <a:lnSpc>
                <a:spcPct val="80000"/>
              </a:lnSpc>
            </a:pPr>
            <a:r>
              <a:rPr lang="el-GR" altLang="el-GR" sz="2400" b="1" u="sng" dirty="0">
                <a:solidFill>
                  <a:srgbClr val="FF0000"/>
                </a:solidFill>
              </a:rPr>
              <a:t>Υδάτινη προσπέλαση:</a:t>
            </a:r>
            <a:r>
              <a:rPr lang="el-GR" altLang="el-GR" sz="2400" dirty="0"/>
              <a:t> </a:t>
            </a:r>
            <a:r>
              <a:rPr lang="el-GR" altLang="el-GR" sz="2400" dirty="0">
                <a:solidFill>
                  <a:schemeClr val="bg1">
                    <a:lumMod val="50000"/>
                  </a:schemeClr>
                </a:solidFill>
              </a:rPr>
              <a:t>Η διαδικασία της ποτάμιας σύλληψης οδηγεί στο σχηματισμό μιας διάνοιξης διαμέσου του υδροκρίτη «αποκεφαλίζοντας» έναν από τους ποταμούς της γειτονικής ποτάμιας λεκάνης. Ο αποκεφαλισθείς ποταμός αφού στερήθηκε της μέγιστης ποσότητας νερού έχει σμικρυνθεί το μέγεθός του και δεν είναι πλέον ανάλογο της κοιλάδας μέσα στην οποία έρεε. Ο ποταμός αυτός ονομάζεται </a:t>
            </a:r>
            <a:r>
              <a:rPr lang="el-GR" altLang="el-GR" sz="2400" b="1" u="sng" dirty="0">
                <a:solidFill>
                  <a:srgbClr val="FF0000"/>
                </a:solidFill>
              </a:rPr>
              <a:t>ασυμβίβαστος</a:t>
            </a:r>
            <a:r>
              <a:rPr lang="el-GR" altLang="el-GR" sz="2400" dirty="0">
                <a:solidFill>
                  <a:srgbClr val="CCCC00"/>
                </a:solidFill>
              </a:rPr>
              <a:t>.</a:t>
            </a:r>
            <a:r>
              <a:rPr lang="el-GR" altLang="el-GR" sz="2400" dirty="0"/>
              <a:t> </a:t>
            </a:r>
            <a:r>
              <a:rPr lang="el-GR" altLang="el-GR" sz="2400" dirty="0">
                <a:solidFill>
                  <a:schemeClr val="bg1">
                    <a:lumMod val="50000"/>
                  </a:schemeClr>
                </a:solidFill>
              </a:rPr>
              <a:t>Στην περίπτωση που ο ποταμός αυτός έχει πάρα πολύ μικρό μέγεθος, τότε καλείται </a:t>
            </a:r>
            <a:r>
              <a:rPr lang="el-GR" altLang="el-GR" sz="2400" b="1" u="sng" dirty="0">
                <a:solidFill>
                  <a:srgbClr val="FF0000"/>
                </a:solidFill>
              </a:rPr>
              <a:t>ατροφικός</a:t>
            </a:r>
            <a:r>
              <a:rPr lang="el-GR" altLang="el-GR" sz="2400" dirty="0" smtClean="0">
                <a:solidFill>
                  <a:srgbClr val="996633"/>
                </a:solidFill>
              </a:rPr>
              <a:t>.</a:t>
            </a:r>
            <a:endParaRPr lang="en-US" altLang="el-GR" sz="2400" dirty="0" smtClean="0">
              <a:solidFill>
                <a:srgbClr val="996633"/>
              </a:solidFill>
            </a:endParaRPr>
          </a:p>
          <a:p>
            <a:pPr marL="0" indent="0" eaLnBrk="1" hangingPunct="1">
              <a:lnSpc>
                <a:spcPct val="80000"/>
              </a:lnSpc>
              <a:buNone/>
            </a:pPr>
            <a:endParaRPr lang="el-GR" altLang="el-GR" sz="2400" dirty="0">
              <a:solidFill>
                <a:srgbClr val="996633"/>
              </a:solidFill>
            </a:endParaRPr>
          </a:p>
          <a:p>
            <a:pPr eaLnBrk="1" hangingPunct="1">
              <a:lnSpc>
                <a:spcPct val="80000"/>
              </a:lnSpc>
            </a:pPr>
            <a:r>
              <a:rPr lang="el-GR" altLang="el-GR" sz="2400" b="1" u="sng" dirty="0">
                <a:solidFill>
                  <a:srgbClr val="FF0000"/>
                </a:solidFill>
              </a:rPr>
              <a:t>Κοίλωμα </a:t>
            </a:r>
            <a:r>
              <a:rPr lang="el-GR" altLang="el-GR" sz="2400" b="1" u="sng" dirty="0" smtClean="0">
                <a:solidFill>
                  <a:srgbClr val="FF0000"/>
                </a:solidFill>
              </a:rPr>
              <a:t>προσπέλασης</a:t>
            </a:r>
            <a:r>
              <a:rPr lang="el-GR" altLang="el-GR" sz="2400" b="1" u="sng" dirty="0" smtClean="0">
                <a:solidFill>
                  <a:srgbClr val="006666"/>
                </a:solidFill>
              </a:rPr>
              <a:t>: </a:t>
            </a:r>
            <a:r>
              <a:rPr lang="el-GR" altLang="el-GR" sz="2400" dirty="0" smtClean="0">
                <a:solidFill>
                  <a:schemeClr val="bg1">
                    <a:lumMod val="50000"/>
                  </a:schemeClr>
                </a:solidFill>
              </a:rPr>
              <a:t>Όταν </a:t>
            </a:r>
            <a:r>
              <a:rPr lang="el-GR" altLang="el-GR" sz="2400" dirty="0">
                <a:solidFill>
                  <a:schemeClr val="bg1">
                    <a:lumMod val="50000"/>
                  </a:schemeClr>
                </a:solidFill>
              </a:rPr>
              <a:t>μια υδάτινη προσπέλαση στερηθεί του νερού εξαιτίας του αποκεφαλισμού του ποταμού ή λόγω τεκτονικής μετατόπισης τότε αυτή ονομάζεται κοίλωμα προσπέλασης.</a:t>
            </a:r>
          </a:p>
          <a:p>
            <a:pPr eaLnBrk="1" hangingPunct="1">
              <a:lnSpc>
                <a:spcPct val="80000"/>
              </a:lnSpc>
            </a:pPr>
            <a:endParaRPr lang="el-GR" altLang="el-GR" sz="2400" dirty="0">
              <a:solidFill>
                <a:schemeClr val="bg1">
                  <a:lumMod val="50000"/>
                </a:schemeClr>
              </a:solidFill>
            </a:endParaRPr>
          </a:p>
        </p:txBody>
      </p:sp>
    </p:spTree>
    <p:extLst>
      <p:ext uri="{BB962C8B-B14F-4D97-AF65-F5344CB8AC3E}">
        <p14:creationId xmlns:p14="http://schemas.microsoft.com/office/powerpoint/2010/main" val="364157416"/>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584384" y="112143"/>
            <a:ext cx="9144000" cy="73324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u="sng" dirty="0" smtClean="0"/>
              <a:t>Αναβαθμίδα(ταράτσα) ποταμού</a:t>
            </a:r>
            <a:endParaRPr lang="el-GR" altLang="el-GR" dirty="0" smtClean="0"/>
          </a:p>
        </p:txBody>
      </p:sp>
      <p:sp>
        <p:nvSpPr>
          <p:cNvPr id="79875" name="Rectangle 5"/>
          <p:cNvSpPr>
            <a:spLocks noGrp="1" noChangeArrowheads="1"/>
          </p:cNvSpPr>
          <p:nvPr>
            <p:ph type="body" idx="1"/>
          </p:nvPr>
        </p:nvSpPr>
        <p:spPr>
          <a:xfrm>
            <a:off x="232913" y="1161811"/>
            <a:ext cx="11714672" cy="5696189"/>
          </a:xfrm>
        </p:spPr>
        <p:txBody>
          <a:bodyPr/>
          <a:lstStyle/>
          <a:p>
            <a:pPr eaLnBrk="1" hangingPunct="1">
              <a:lnSpc>
                <a:spcPct val="80000"/>
              </a:lnSpc>
            </a:pPr>
            <a:endParaRPr lang="el-GR" altLang="el-GR" sz="1200" dirty="0"/>
          </a:p>
          <a:p>
            <a:pPr eaLnBrk="1" hangingPunct="1">
              <a:lnSpc>
                <a:spcPct val="80000"/>
              </a:lnSpc>
            </a:pPr>
            <a:r>
              <a:rPr lang="el-GR" altLang="el-GR" sz="2400" dirty="0">
                <a:solidFill>
                  <a:schemeClr val="bg1">
                    <a:lumMod val="50000"/>
                  </a:schemeClr>
                </a:solidFill>
                <a:latin typeface="Arial Greek" panose="020B0604020202020204" pitchFamily="34" charset="0"/>
              </a:rPr>
              <a:t>Όταν συμβεί ανύψωση ενός ρεύματος με καλά ανεπτυγμένη κοιλάδα πλημμύρας, τότε το ποτάμι </a:t>
            </a:r>
            <a:r>
              <a:rPr lang="el-GR" altLang="el-GR" sz="2400" dirty="0" err="1" smtClean="0">
                <a:solidFill>
                  <a:schemeClr val="bg1">
                    <a:lumMod val="50000"/>
                  </a:schemeClr>
                </a:solidFill>
                <a:latin typeface="Arial Greek" panose="020B0604020202020204" pitchFamily="34" charset="0"/>
              </a:rPr>
              <a:t>αναγεννάται</a:t>
            </a:r>
            <a:r>
              <a:rPr lang="el-GR" altLang="el-GR" sz="2400" dirty="0" smtClean="0">
                <a:solidFill>
                  <a:schemeClr val="bg1">
                    <a:lumMod val="50000"/>
                  </a:schemeClr>
                </a:solidFill>
                <a:latin typeface="Arial Greek" panose="020B0604020202020204" pitchFamily="34" charset="0"/>
              </a:rPr>
              <a:t> </a:t>
            </a:r>
            <a:r>
              <a:rPr lang="el-GR" altLang="el-GR" sz="2400" dirty="0">
                <a:solidFill>
                  <a:schemeClr val="bg1">
                    <a:lumMod val="50000"/>
                  </a:schemeClr>
                </a:solidFill>
                <a:latin typeface="Arial Greek" panose="020B0604020202020204" pitchFamily="34" charset="0"/>
              </a:rPr>
              <a:t>και </a:t>
            </a:r>
            <a:r>
              <a:rPr lang="el-GR" altLang="el-GR" sz="2400" dirty="0" err="1">
                <a:solidFill>
                  <a:schemeClr val="bg1">
                    <a:lumMod val="50000"/>
                  </a:schemeClr>
                </a:solidFill>
                <a:latin typeface="Arial Greek" panose="020B0604020202020204" pitchFamily="34" charset="0"/>
              </a:rPr>
              <a:t>επανασκάπτει</a:t>
            </a:r>
            <a:r>
              <a:rPr lang="el-GR" altLang="el-GR" sz="2400" dirty="0">
                <a:solidFill>
                  <a:schemeClr val="bg1">
                    <a:lumMod val="50000"/>
                  </a:schemeClr>
                </a:solidFill>
                <a:latin typeface="Arial Greek" panose="020B0604020202020204" pitchFamily="34" charset="0"/>
              </a:rPr>
              <a:t> την κοίτη του (κατακόρυφη διάβρωση).Τα υπολείμματα της επιφάνειας της πεδιάδας πλημμύρας θα εγκαταλειφθούν και παίρνουν τη μορφή μιας σχετικά επίπεδης αναβαθμίδας (ταράτσα). Όταν οι αναβαθμίδες καλύπτονται από σημαντικό πάχος ιζημάτων τότε έχουμε </a:t>
            </a:r>
            <a:r>
              <a:rPr lang="el-GR" altLang="el-GR" sz="2400" dirty="0">
                <a:solidFill>
                  <a:srgbClr val="FF0000"/>
                </a:solidFill>
                <a:latin typeface="Arial Greek" panose="020B0604020202020204" pitchFamily="34" charset="0"/>
              </a:rPr>
              <a:t>τις </a:t>
            </a:r>
            <a:r>
              <a:rPr lang="el-GR" altLang="el-GR" sz="2400" u="sng" dirty="0" err="1">
                <a:solidFill>
                  <a:srgbClr val="FF0000"/>
                </a:solidFill>
                <a:latin typeface="Arial Greek" panose="020B0604020202020204" pitchFamily="34" charset="0"/>
              </a:rPr>
              <a:t>αλλουβιακές</a:t>
            </a:r>
            <a:r>
              <a:rPr lang="el-GR" altLang="el-GR" sz="2400" u="sng" dirty="0">
                <a:solidFill>
                  <a:srgbClr val="FF0000"/>
                </a:solidFill>
                <a:latin typeface="Arial Greek" panose="020B0604020202020204" pitchFamily="34" charset="0"/>
              </a:rPr>
              <a:t> αναβαθμίδες</a:t>
            </a:r>
            <a:r>
              <a:rPr lang="el-GR" altLang="el-GR" sz="2400" dirty="0">
                <a:solidFill>
                  <a:srgbClr val="990033"/>
                </a:solidFill>
                <a:latin typeface="Arial Greek" panose="020B0604020202020204" pitchFamily="34" charset="0"/>
              </a:rPr>
              <a:t>.</a:t>
            </a:r>
            <a:r>
              <a:rPr lang="el-GR" altLang="el-GR" sz="2400" dirty="0">
                <a:latin typeface="Arial Greek" panose="020B0604020202020204" pitchFamily="34" charset="0"/>
              </a:rPr>
              <a:t> </a:t>
            </a:r>
            <a:r>
              <a:rPr lang="el-GR" altLang="el-GR" sz="2400" dirty="0">
                <a:solidFill>
                  <a:schemeClr val="bg1">
                    <a:lumMod val="50000"/>
                  </a:schemeClr>
                </a:solidFill>
                <a:latin typeface="Arial Greek" panose="020B0604020202020204" pitchFamily="34" charset="0"/>
              </a:rPr>
              <a:t>Στην περίπτωση που οι αναβαθμίδες αυτές καλύπτονται από μικρό ή καθόλου πάχος ιζημάτων τότε έχουμε </a:t>
            </a:r>
            <a:r>
              <a:rPr lang="el-GR" altLang="el-GR" sz="2400" dirty="0">
                <a:solidFill>
                  <a:srgbClr val="FF0000"/>
                </a:solidFill>
                <a:latin typeface="Arial Greek" panose="020B0604020202020204" pitchFamily="34" charset="0"/>
              </a:rPr>
              <a:t>τις </a:t>
            </a:r>
            <a:r>
              <a:rPr lang="el-GR" altLang="el-GR" sz="2400" u="sng" dirty="0">
                <a:solidFill>
                  <a:srgbClr val="FF0000"/>
                </a:solidFill>
                <a:latin typeface="Arial Greek" panose="020B0604020202020204" pitchFamily="34" charset="0"/>
              </a:rPr>
              <a:t>πετρώδεις  αναβαθμίδες</a:t>
            </a:r>
            <a:r>
              <a:rPr lang="el-GR" altLang="el-GR" sz="2400" dirty="0">
                <a:solidFill>
                  <a:srgbClr val="0000FF"/>
                </a:solidFill>
                <a:latin typeface="Arial Greek" panose="020B0604020202020204" pitchFamily="34" charset="0"/>
              </a:rPr>
              <a:t>.</a:t>
            </a:r>
            <a:r>
              <a:rPr lang="el-GR" altLang="el-GR" sz="2400" dirty="0">
                <a:latin typeface="Arial Greek" panose="020B0604020202020204" pitchFamily="34" charset="0"/>
              </a:rPr>
              <a:t>  </a:t>
            </a:r>
            <a:endParaRPr lang="en-US" altLang="el-GR" sz="2400" dirty="0" smtClean="0">
              <a:latin typeface="Arial Greek" panose="020B0604020202020204" pitchFamily="34" charset="0"/>
            </a:endParaRPr>
          </a:p>
          <a:p>
            <a:pPr marL="0" indent="0" eaLnBrk="1" hangingPunct="1">
              <a:lnSpc>
                <a:spcPct val="80000"/>
              </a:lnSpc>
              <a:buNone/>
            </a:pPr>
            <a:endParaRPr lang="el-GR" altLang="el-GR" sz="2400" dirty="0">
              <a:latin typeface="Arial Greek" panose="020B0604020202020204" pitchFamily="34" charset="0"/>
            </a:endParaRPr>
          </a:p>
          <a:p>
            <a:pPr eaLnBrk="1" hangingPunct="1">
              <a:lnSpc>
                <a:spcPct val="80000"/>
              </a:lnSpc>
            </a:pPr>
            <a:r>
              <a:rPr lang="el-GR" altLang="el-GR" sz="2400" dirty="0">
                <a:solidFill>
                  <a:schemeClr val="bg1">
                    <a:lumMod val="50000"/>
                  </a:schemeClr>
                </a:solidFill>
                <a:latin typeface="Arial Greek" panose="020B0604020202020204" pitchFamily="34" charset="0"/>
              </a:rPr>
              <a:t>Εάν οι αναβαθμίδες εκατέρωθεν του ποταμού σε οποιοδήποτε σημείο του βρίσκονται σε υψομετρική αντιστοιχία τότε αυτές ονομάζονται </a:t>
            </a:r>
            <a:r>
              <a:rPr lang="el-GR" altLang="el-GR" sz="2400" u="sng" dirty="0">
                <a:solidFill>
                  <a:srgbClr val="FFFF00"/>
                </a:solidFill>
                <a:latin typeface="Arial Greek" panose="020B0604020202020204" pitchFamily="34" charset="0"/>
              </a:rPr>
              <a:t>κυκλικές αναβαθμίδες</a:t>
            </a:r>
            <a:r>
              <a:rPr lang="el-GR" altLang="el-GR" sz="2400" dirty="0">
                <a:latin typeface="Arial Greek" panose="020B0604020202020204" pitchFamily="34" charset="0"/>
              </a:rPr>
              <a:t>. </a:t>
            </a:r>
            <a:r>
              <a:rPr lang="el-GR" altLang="el-GR" sz="2400" dirty="0">
                <a:solidFill>
                  <a:schemeClr val="bg1">
                    <a:lumMod val="50000"/>
                  </a:schemeClr>
                </a:solidFill>
                <a:latin typeface="Arial Greek" panose="020B0604020202020204" pitchFamily="34" charset="0"/>
              </a:rPr>
              <a:t>Στις περιπτώσεις αυτές η εκβάθυνση γίνεται  μετά την πλευρική διάβρωση</a:t>
            </a:r>
            <a:r>
              <a:rPr lang="el-GR" altLang="el-GR" sz="2400" dirty="0" smtClean="0">
                <a:solidFill>
                  <a:schemeClr val="bg1">
                    <a:lumMod val="50000"/>
                  </a:schemeClr>
                </a:solidFill>
                <a:latin typeface="Arial Greek" panose="020B0604020202020204" pitchFamily="34" charset="0"/>
              </a:rPr>
              <a:t>.</a:t>
            </a:r>
            <a:endParaRPr lang="en-US" altLang="el-GR" sz="2400" dirty="0" smtClean="0">
              <a:solidFill>
                <a:schemeClr val="bg1">
                  <a:lumMod val="50000"/>
                </a:schemeClr>
              </a:solidFill>
              <a:latin typeface="Arial Greek" panose="020B0604020202020204" pitchFamily="34" charset="0"/>
            </a:endParaRPr>
          </a:p>
          <a:p>
            <a:pPr eaLnBrk="1" hangingPunct="1">
              <a:lnSpc>
                <a:spcPct val="80000"/>
              </a:lnSpc>
            </a:pPr>
            <a:endParaRPr lang="el-GR" altLang="el-GR" sz="2400" dirty="0">
              <a:latin typeface="Arial Greek" panose="020B0604020202020204" pitchFamily="34" charset="0"/>
            </a:endParaRPr>
          </a:p>
          <a:p>
            <a:pPr eaLnBrk="1" hangingPunct="1">
              <a:lnSpc>
                <a:spcPct val="80000"/>
              </a:lnSpc>
            </a:pPr>
            <a:r>
              <a:rPr lang="el-GR" altLang="el-GR" sz="2400" dirty="0">
                <a:solidFill>
                  <a:schemeClr val="bg1">
                    <a:lumMod val="50000"/>
                  </a:schemeClr>
                </a:solidFill>
                <a:latin typeface="Arial Greek" panose="020B0604020202020204" pitchFamily="34" charset="0"/>
              </a:rPr>
              <a:t>Στην περίπτωση που οι αναβαθμίδες έχουν ταυτόχρονη </a:t>
            </a:r>
            <a:r>
              <a:rPr lang="el-GR" altLang="el-GR" sz="2400" dirty="0" smtClean="0">
                <a:solidFill>
                  <a:schemeClr val="bg1">
                    <a:lumMod val="50000"/>
                  </a:schemeClr>
                </a:solidFill>
                <a:latin typeface="Arial Greek" panose="020B0604020202020204" pitchFamily="34" charset="0"/>
              </a:rPr>
              <a:t>εκβάθυνση </a:t>
            </a:r>
            <a:r>
              <a:rPr lang="el-GR" altLang="el-GR" sz="2400" dirty="0">
                <a:solidFill>
                  <a:schemeClr val="bg1">
                    <a:lumMod val="50000"/>
                  </a:schemeClr>
                </a:solidFill>
                <a:latin typeface="Arial Greek" panose="020B0604020202020204" pitchFamily="34" charset="0"/>
              </a:rPr>
              <a:t>και πλευρική διάβρωση χωρίς να παρατηρούμε </a:t>
            </a:r>
            <a:r>
              <a:rPr lang="el-GR" altLang="el-GR" sz="2400" dirty="0" smtClean="0">
                <a:solidFill>
                  <a:schemeClr val="bg1">
                    <a:lumMod val="50000"/>
                  </a:schemeClr>
                </a:solidFill>
                <a:latin typeface="Arial Greek" panose="020B0604020202020204" pitchFamily="34" charset="0"/>
              </a:rPr>
              <a:t>υψομετρική </a:t>
            </a:r>
            <a:r>
              <a:rPr lang="el-GR" altLang="el-GR" sz="2400" dirty="0">
                <a:solidFill>
                  <a:schemeClr val="bg1">
                    <a:lumMod val="50000"/>
                  </a:schemeClr>
                </a:solidFill>
                <a:latin typeface="Arial Greek" panose="020B0604020202020204" pitchFamily="34" charset="0"/>
              </a:rPr>
              <a:t>αντιστοιχία τότε ονομάζονται </a:t>
            </a:r>
            <a:r>
              <a:rPr lang="el-GR" altLang="el-GR" sz="2400" u="sng" dirty="0">
                <a:solidFill>
                  <a:srgbClr val="FF0000"/>
                </a:solidFill>
                <a:latin typeface="Arial Greek" panose="020B0604020202020204" pitchFamily="34" charset="0"/>
              </a:rPr>
              <a:t>μη κυκλικές αναβαθμίδες</a:t>
            </a:r>
            <a:r>
              <a:rPr lang="el-GR" altLang="el-GR" sz="2400" dirty="0">
                <a:solidFill>
                  <a:srgbClr val="996633"/>
                </a:solidFill>
                <a:latin typeface="Arial Greek" panose="020B0604020202020204" pitchFamily="34" charset="0"/>
              </a:rPr>
              <a:t>. </a:t>
            </a:r>
          </a:p>
        </p:txBody>
      </p:sp>
    </p:spTree>
    <p:extLst>
      <p:ext uri="{BB962C8B-B14F-4D97-AF65-F5344CB8AC3E}">
        <p14:creationId xmlns:p14="http://schemas.microsoft.com/office/powerpoint/2010/main" val="769634374"/>
      </p:ext>
    </p:extLst>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94166" y="851680"/>
            <a:ext cx="9073191" cy="5944743"/>
          </a:xfrm>
          <a:noFill/>
        </p:spPr>
      </p:pic>
      <p:sp>
        <p:nvSpPr>
          <p:cNvPr id="80899" name="Rectangle 5"/>
          <p:cNvSpPr>
            <a:spLocks noGrp="1" noChangeArrowheads="1"/>
          </p:cNvSpPr>
          <p:nvPr>
            <p:ph type="title"/>
          </p:nvPr>
        </p:nvSpPr>
        <p:spPr>
          <a:xfrm>
            <a:off x="1908969" y="155275"/>
            <a:ext cx="8229600" cy="57162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Κυκλικές αναβαθμίδες</a:t>
            </a:r>
            <a:endParaRPr lang="en-US" altLang="el-GR" dirty="0" smtClean="0"/>
          </a:p>
        </p:txBody>
      </p:sp>
    </p:spTree>
    <p:extLst>
      <p:ext uri="{BB962C8B-B14F-4D97-AF65-F5344CB8AC3E}">
        <p14:creationId xmlns:p14="http://schemas.microsoft.com/office/powerpoint/2010/main" val="1564000825"/>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838325" y="114300"/>
            <a:ext cx="8820150" cy="66675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u="sng"/>
              <a:t>Αλλουβιακό ριπίδιο</a:t>
            </a:r>
          </a:p>
        </p:txBody>
      </p:sp>
      <p:sp>
        <p:nvSpPr>
          <p:cNvPr id="94211" name="Rectangle 3"/>
          <p:cNvSpPr>
            <a:spLocks noGrp="1" noChangeArrowheads="1"/>
          </p:cNvSpPr>
          <p:nvPr>
            <p:ph type="body" idx="1"/>
          </p:nvPr>
        </p:nvSpPr>
        <p:spPr>
          <a:xfrm>
            <a:off x="116457" y="887412"/>
            <a:ext cx="11913617" cy="5875337"/>
          </a:xfrm>
        </p:spPr>
        <p:txBody>
          <a:bodyPr/>
          <a:lstStyle/>
          <a:p>
            <a:pPr marL="0" indent="0" eaLnBrk="1" hangingPunct="1">
              <a:lnSpc>
                <a:spcPct val="80000"/>
              </a:lnSpc>
              <a:buNone/>
            </a:pPr>
            <a:r>
              <a:rPr lang="el-GR" altLang="el-GR" sz="2800" u="sng" dirty="0" err="1">
                <a:solidFill>
                  <a:srgbClr val="FF0000"/>
                </a:solidFill>
                <a:latin typeface="Arial Greek" panose="020B0604020202020204" pitchFamily="34" charset="0"/>
              </a:rPr>
              <a:t>Αλλουβιακό</a:t>
            </a:r>
            <a:r>
              <a:rPr lang="el-GR" altLang="el-GR" sz="2800" u="sng" dirty="0">
                <a:solidFill>
                  <a:srgbClr val="FF0000"/>
                </a:solidFill>
                <a:latin typeface="Arial Greek" panose="020B0604020202020204" pitchFamily="34" charset="0"/>
              </a:rPr>
              <a:t> ριπίδιο:</a:t>
            </a:r>
            <a:r>
              <a:rPr lang="el-GR" altLang="el-GR" sz="2800" dirty="0">
                <a:solidFill>
                  <a:srgbClr val="FF0000"/>
                </a:solidFill>
                <a:latin typeface="Arial Greek" panose="020B0604020202020204" pitchFamily="34" charset="0"/>
              </a:rPr>
              <a:t> </a:t>
            </a:r>
            <a:r>
              <a:rPr lang="el-GR" altLang="el-GR" sz="2800" dirty="0">
                <a:solidFill>
                  <a:schemeClr val="bg1">
                    <a:lumMod val="50000"/>
                  </a:schemeClr>
                </a:solidFill>
                <a:latin typeface="Arial Greek" panose="020B0604020202020204" pitchFamily="34" charset="0"/>
              </a:rPr>
              <a:t>Όταν μια ορεινή κοιλάδα (=φαράγγι) αναδύεται πάνω σε ένα χαμηλό πεδίο ασθενούς κλίσης, θα συμβεί ισοπέδωση προς τα πάνω (πρόσχωση, </a:t>
            </a:r>
            <a:r>
              <a:rPr lang="el-GR" altLang="el-GR" sz="2800" dirty="0" smtClean="0">
                <a:solidFill>
                  <a:schemeClr val="bg1">
                    <a:lumMod val="50000"/>
                  </a:schemeClr>
                </a:solidFill>
                <a:latin typeface="Arial Greek" panose="020B0604020202020204" pitchFamily="34" charset="0"/>
              </a:rPr>
              <a:t>απόθεση</a:t>
            </a:r>
            <a:r>
              <a:rPr lang="el-GR" altLang="el-GR" sz="2800" dirty="0">
                <a:solidFill>
                  <a:schemeClr val="bg1">
                    <a:lumMod val="50000"/>
                  </a:schemeClr>
                </a:solidFill>
                <a:latin typeface="Arial Greek" panose="020B0604020202020204" pitchFamily="34" charset="0"/>
              </a:rPr>
              <a:t>). </a:t>
            </a:r>
            <a:endParaRPr lang="en-US" altLang="el-GR" sz="2800" dirty="0" smtClean="0">
              <a:solidFill>
                <a:schemeClr val="bg1">
                  <a:lumMod val="50000"/>
                </a:schemeClr>
              </a:solidFill>
              <a:latin typeface="Arial Greek" panose="020B0604020202020204" pitchFamily="34" charset="0"/>
            </a:endParaRPr>
          </a:p>
          <a:p>
            <a:pPr marL="0" indent="0" eaLnBrk="1" hangingPunct="1">
              <a:lnSpc>
                <a:spcPct val="80000"/>
              </a:lnSpc>
              <a:buNone/>
            </a:pPr>
            <a:r>
              <a:rPr lang="el-GR" altLang="el-GR" sz="2800" dirty="0" smtClean="0">
                <a:solidFill>
                  <a:schemeClr val="bg1">
                    <a:lumMod val="50000"/>
                  </a:schemeClr>
                </a:solidFill>
                <a:latin typeface="Arial Greek" panose="020B0604020202020204" pitchFamily="34" charset="0"/>
              </a:rPr>
              <a:t>Επειδή </a:t>
            </a:r>
            <a:r>
              <a:rPr lang="el-GR" altLang="el-GR" sz="2800" dirty="0">
                <a:solidFill>
                  <a:schemeClr val="bg1">
                    <a:lumMod val="50000"/>
                  </a:schemeClr>
                </a:solidFill>
                <a:latin typeface="Arial Greek" panose="020B0604020202020204" pitchFamily="34" charset="0"/>
              </a:rPr>
              <a:t>το ρεύμα δεν είναι ικανό να μεταφέρει το φορτίο του πάνω σε μια απότομα μειούμενη κλίση, αποθέτει - απλώνει το πρόσθετο φορτίο του πάνω σ’ έναν κώνο χαμηλό, ελαφρώς καμπύλο προς τα πάνω με αύξηση της κλίσης του προς μια κορυφή που βρίσκεται στην έξοδο του φαραγγιού που διασχίζει το ρεύμα. </a:t>
            </a:r>
            <a:endParaRPr lang="en-US" altLang="el-GR" sz="2800" dirty="0" smtClean="0">
              <a:solidFill>
                <a:schemeClr val="bg1">
                  <a:lumMod val="50000"/>
                </a:schemeClr>
              </a:solidFill>
              <a:latin typeface="Arial Greek" panose="020B0604020202020204" pitchFamily="34" charset="0"/>
            </a:endParaRPr>
          </a:p>
          <a:p>
            <a:pPr marL="0" indent="0" eaLnBrk="1" hangingPunct="1">
              <a:lnSpc>
                <a:spcPct val="80000"/>
              </a:lnSpc>
              <a:buNone/>
            </a:pPr>
            <a:r>
              <a:rPr lang="el-GR" altLang="el-GR" sz="2800" dirty="0" smtClean="0">
                <a:solidFill>
                  <a:schemeClr val="bg1">
                    <a:lumMod val="50000"/>
                  </a:schemeClr>
                </a:solidFill>
                <a:latin typeface="Arial Greek" panose="020B0604020202020204" pitchFamily="34" charset="0"/>
              </a:rPr>
              <a:t>Στα </a:t>
            </a:r>
            <a:r>
              <a:rPr lang="el-GR" altLang="el-GR" sz="2800" dirty="0">
                <a:solidFill>
                  <a:schemeClr val="bg1">
                    <a:lumMod val="50000"/>
                  </a:schemeClr>
                </a:solidFill>
                <a:latin typeface="Arial Greek" panose="020B0604020202020204" pitchFamily="34" charset="0"/>
              </a:rPr>
              <a:t>εξωτερικά κράσπεδα του ριπιδίου η κλίση περνά με έναν τρόπο ανεπαίσθητο σε ένα πιο οριζόντιο πεδίο. Το μέγεθος των τεμαχίων  στην κορυφή του ριπιδίου είναι μέγιστο, όπου αποτίθεται υλικό κυρίως σε μέγεθος ογκολίθου(&gt;256</a:t>
            </a:r>
            <a:r>
              <a:rPr lang="en-US" altLang="el-GR" sz="2800" dirty="0">
                <a:solidFill>
                  <a:schemeClr val="bg1">
                    <a:lumMod val="50000"/>
                  </a:schemeClr>
                </a:solidFill>
                <a:latin typeface="Arial Greek" panose="020B0604020202020204" pitchFamily="34" charset="0"/>
              </a:rPr>
              <a:t>mm</a:t>
            </a:r>
            <a:r>
              <a:rPr lang="el-GR" altLang="el-GR" sz="2800" dirty="0">
                <a:solidFill>
                  <a:schemeClr val="bg1">
                    <a:lumMod val="50000"/>
                  </a:schemeClr>
                </a:solidFill>
                <a:latin typeface="Arial Greek" panose="020B0604020202020204" pitchFamily="34" charset="0"/>
              </a:rPr>
              <a:t>). Το </a:t>
            </a:r>
            <a:r>
              <a:rPr lang="el-GR" altLang="el-GR" sz="2800" dirty="0" err="1">
                <a:solidFill>
                  <a:schemeClr val="bg1">
                    <a:lumMod val="50000"/>
                  </a:schemeClr>
                </a:solidFill>
                <a:latin typeface="Arial Greek" panose="020B0604020202020204" pitchFamily="34" charset="0"/>
              </a:rPr>
              <a:t>κοκκομετρικό</a:t>
            </a:r>
            <a:r>
              <a:rPr lang="el-GR" altLang="el-GR" sz="2800" dirty="0">
                <a:solidFill>
                  <a:schemeClr val="bg1">
                    <a:lumMod val="50000"/>
                  </a:schemeClr>
                </a:solidFill>
                <a:latin typeface="Arial Greek" panose="020B0604020202020204" pitchFamily="34" charset="0"/>
              </a:rPr>
              <a:t> μέγεθος των υλικών μειώνεται προς τη βάση του ριπιδίου</a:t>
            </a:r>
            <a:r>
              <a:rPr lang="el-GR" altLang="el-GR" sz="2800" dirty="0" smtClean="0">
                <a:solidFill>
                  <a:schemeClr val="bg1">
                    <a:lumMod val="50000"/>
                  </a:schemeClr>
                </a:solidFill>
                <a:latin typeface="Arial Greek" panose="020B0604020202020204" pitchFamily="34" charset="0"/>
              </a:rPr>
              <a:t>.</a:t>
            </a:r>
            <a:endParaRPr lang="en-US" altLang="el-GR" sz="2800" dirty="0" smtClean="0">
              <a:solidFill>
                <a:schemeClr val="bg1">
                  <a:lumMod val="50000"/>
                </a:schemeClr>
              </a:solidFill>
              <a:latin typeface="Arial Greek" panose="020B0604020202020204" pitchFamily="34" charset="0"/>
            </a:endParaRPr>
          </a:p>
          <a:p>
            <a:pPr marL="0" indent="0" eaLnBrk="1" hangingPunct="1">
              <a:lnSpc>
                <a:spcPct val="80000"/>
              </a:lnSpc>
              <a:buNone/>
            </a:pPr>
            <a:r>
              <a:rPr lang="el-GR" altLang="el-GR" sz="2800" dirty="0" smtClean="0">
                <a:solidFill>
                  <a:schemeClr val="bg1">
                    <a:lumMod val="50000"/>
                  </a:schemeClr>
                </a:solidFill>
                <a:latin typeface="Arial Greek" panose="020B0604020202020204" pitchFamily="34" charset="0"/>
              </a:rPr>
              <a:t>Σε </a:t>
            </a:r>
            <a:r>
              <a:rPr lang="el-GR" altLang="el-GR" sz="2800" dirty="0">
                <a:solidFill>
                  <a:schemeClr val="bg1">
                    <a:lumMod val="50000"/>
                  </a:schemeClr>
                </a:solidFill>
                <a:latin typeface="Arial Greek" panose="020B0604020202020204" pitchFamily="34" charset="0"/>
              </a:rPr>
              <a:t>κάποια μεγάλα ριπίδια ορεινών ερήμων μπορεί η ακτίνα τους (=απόσταση από την κορυφή έως τη βάση τους) να είναι της τάξεως μερικών μιλίων.</a:t>
            </a:r>
          </a:p>
        </p:txBody>
      </p:sp>
    </p:spTree>
    <p:extLst>
      <p:ext uri="{BB962C8B-B14F-4D97-AF65-F5344CB8AC3E}">
        <p14:creationId xmlns:p14="http://schemas.microsoft.com/office/powerpoint/2010/main" val="1259439525"/>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47812" y="104775"/>
            <a:ext cx="9144000" cy="657225"/>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dirty="0">
                <a:latin typeface="Arial Greek" panose="020B0604020202020204" pitchFamily="34" charset="0"/>
              </a:rPr>
              <a:t>Συστήματα Αποστράγγισης</a:t>
            </a:r>
          </a:p>
        </p:txBody>
      </p:sp>
      <p:sp>
        <p:nvSpPr>
          <p:cNvPr id="51203" name="Rectangle 4"/>
          <p:cNvSpPr>
            <a:spLocks noGrp="1" noChangeArrowheads="1"/>
          </p:cNvSpPr>
          <p:nvPr>
            <p:ph type="body" idx="1"/>
          </p:nvPr>
        </p:nvSpPr>
        <p:spPr>
          <a:xfrm>
            <a:off x="209550" y="933450"/>
            <a:ext cx="11820525" cy="5924551"/>
          </a:xfrm>
        </p:spPr>
        <p:txBody>
          <a:bodyPr/>
          <a:lstStyle/>
          <a:p>
            <a:pPr eaLnBrk="1" hangingPunct="1">
              <a:lnSpc>
                <a:spcPct val="80000"/>
              </a:lnSpc>
              <a:buFontTx/>
              <a:buNone/>
            </a:pPr>
            <a:r>
              <a:rPr lang="en-US" altLang="el-GR" sz="2000" dirty="0"/>
              <a:t>    </a:t>
            </a:r>
            <a:r>
              <a:rPr lang="el-GR" altLang="el-GR" sz="2600" dirty="0" smtClean="0">
                <a:solidFill>
                  <a:schemeClr val="bg1">
                    <a:lumMod val="50000"/>
                  </a:schemeClr>
                </a:solidFill>
                <a:latin typeface="Arial Greek" panose="020B0604020202020204" pitchFamily="34" charset="0"/>
              </a:rPr>
              <a:t>Όπου  </a:t>
            </a:r>
            <a:r>
              <a:rPr lang="el-GR" altLang="el-GR" sz="2600" dirty="0">
                <a:solidFill>
                  <a:schemeClr val="bg1">
                    <a:lumMod val="50000"/>
                  </a:schemeClr>
                </a:solidFill>
                <a:latin typeface="Arial Greek" panose="020B0604020202020204" pitchFamily="34" charset="0"/>
              </a:rPr>
              <a:t>δύο πρώτης τάξεως ρεύματα συνδεθούν θα σχηματίσουν ένα ρεύμα δευτέρας τάξεως</a:t>
            </a:r>
            <a:r>
              <a:rPr lang="en-US" altLang="el-GR" sz="2600" dirty="0">
                <a:solidFill>
                  <a:schemeClr val="bg1">
                    <a:lumMod val="50000"/>
                  </a:schemeClr>
                </a:solidFill>
                <a:latin typeface="Arial Greek" panose="020B0604020202020204" pitchFamily="34" charset="0"/>
              </a:rPr>
              <a:t>.</a:t>
            </a:r>
          </a:p>
          <a:p>
            <a:pPr eaLnBrk="1" hangingPunct="1">
              <a:lnSpc>
                <a:spcPct val="80000"/>
              </a:lnSpc>
            </a:pPr>
            <a:r>
              <a:rPr lang="el-GR" altLang="el-GR" sz="2600" dirty="0">
                <a:solidFill>
                  <a:schemeClr val="bg1">
                    <a:lumMod val="50000"/>
                  </a:schemeClr>
                </a:solidFill>
                <a:latin typeface="Arial Greek" panose="020B0604020202020204" pitchFamily="34" charset="0"/>
              </a:rPr>
              <a:t>Όπου  δύο δευτέρας τάξεως ρεύματα συνδεθούν θα σχηματίσουν ένα ρεύμα τρίτης τάξεως και </a:t>
            </a:r>
            <a:r>
              <a:rPr lang="en-US" altLang="el-GR" sz="2600" dirty="0">
                <a:solidFill>
                  <a:schemeClr val="bg1">
                    <a:lumMod val="50000"/>
                  </a:schemeClr>
                </a:solidFill>
                <a:latin typeface="Arial Greek" panose="020B0604020202020204" pitchFamily="34" charset="0"/>
              </a:rPr>
              <a:t>“</a:t>
            </a:r>
            <a:r>
              <a:rPr lang="el-GR" altLang="el-GR" sz="2600" dirty="0">
                <a:solidFill>
                  <a:schemeClr val="bg1">
                    <a:lumMod val="50000"/>
                  </a:schemeClr>
                </a:solidFill>
                <a:latin typeface="Arial Greek" panose="020B0604020202020204" pitchFamily="34" charset="0"/>
              </a:rPr>
              <a:t>ούτω καθεξής</a:t>
            </a:r>
            <a:r>
              <a:rPr lang="en-US" altLang="el-GR" sz="2600" dirty="0">
                <a:solidFill>
                  <a:schemeClr val="bg1">
                    <a:lumMod val="50000"/>
                  </a:schemeClr>
                </a:solidFill>
                <a:latin typeface="Arial Greek" panose="020B0604020202020204" pitchFamily="34" charset="0"/>
              </a:rPr>
              <a:t>”</a:t>
            </a:r>
            <a:r>
              <a:rPr lang="el-GR" altLang="el-GR" sz="2600" dirty="0">
                <a:solidFill>
                  <a:schemeClr val="bg1">
                    <a:lumMod val="50000"/>
                  </a:schemeClr>
                </a:solidFill>
                <a:latin typeface="Arial Greek" panose="020B0604020202020204" pitchFamily="34" charset="0"/>
              </a:rPr>
              <a:t> μέχρις ότου πάνω σε μια σχηματιζόμενη ιεραρχική κλίμακα, φθάσουμε στο κύριο ρεύμα (ποταμό), σε μια δοσμένη λεκάνη απορροής. </a:t>
            </a:r>
            <a:endParaRPr lang="el-GR" altLang="el-GR" sz="2600" dirty="0" smtClean="0">
              <a:solidFill>
                <a:schemeClr val="bg1">
                  <a:lumMod val="50000"/>
                </a:schemeClr>
              </a:solidFill>
              <a:latin typeface="Arial Greek" panose="020B0604020202020204" pitchFamily="34" charset="0"/>
            </a:endParaRPr>
          </a:p>
          <a:p>
            <a:pPr marL="0" indent="0" eaLnBrk="1" hangingPunct="1">
              <a:lnSpc>
                <a:spcPct val="80000"/>
              </a:lnSpc>
              <a:buNone/>
            </a:pPr>
            <a:endParaRPr lang="el-GR" altLang="el-GR" sz="2600" dirty="0">
              <a:solidFill>
                <a:schemeClr val="bg1">
                  <a:lumMod val="50000"/>
                </a:schemeClr>
              </a:solidFill>
              <a:latin typeface="Arial Greek" panose="020B0604020202020204" pitchFamily="34" charset="0"/>
            </a:endParaRPr>
          </a:p>
          <a:p>
            <a:pPr eaLnBrk="1" hangingPunct="1">
              <a:lnSpc>
                <a:spcPct val="80000"/>
              </a:lnSpc>
            </a:pPr>
            <a:r>
              <a:rPr lang="el-GR" altLang="el-GR" sz="2600" dirty="0">
                <a:solidFill>
                  <a:schemeClr val="bg1">
                    <a:lumMod val="50000"/>
                  </a:schemeClr>
                </a:solidFill>
                <a:latin typeface="Arial Greek" panose="020B0604020202020204" pitchFamily="34" charset="0"/>
              </a:rPr>
              <a:t>Σε αυτή την ιεραρχική κλίμακα ισχύουν τα ακόλουθα: </a:t>
            </a:r>
            <a:endParaRPr lang="en-US" altLang="el-GR" sz="2600" dirty="0" smtClean="0">
              <a:solidFill>
                <a:schemeClr val="bg1">
                  <a:lumMod val="50000"/>
                </a:schemeClr>
              </a:solidFill>
              <a:latin typeface="Arial Greek" panose="020B0604020202020204" pitchFamily="34" charset="0"/>
            </a:endParaRPr>
          </a:p>
          <a:p>
            <a:pPr marL="273050" indent="-273050" eaLnBrk="1" hangingPunct="1">
              <a:lnSpc>
                <a:spcPct val="80000"/>
              </a:lnSpc>
              <a:buNone/>
            </a:pPr>
            <a:r>
              <a:rPr lang="el-GR" altLang="el-GR" sz="2600" dirty="0" smtClean="0">
                <a:solidFill>
                  <a:schemeClr val="bg1">
                    <a:lumMod val="50000"/>
                  </a:schemeClr>
                </a:solidFill>
                <a:latin typeface="Arial Greek" panose="020B0604020202020204" pitchFamily="34" charset="0"/>
              </a:rPr>
              <a:t>α</a:t>
            </a:r>
            <a:r>
              <a:rPr lang="el-GR" altLang="el-GR" sz="2600" dirty="0">
                <a:solidFill>
                  <a:schemeClr val="bg1">
                    <a:lumMod val="50000"/>
                  </a:schemeClr>
                </a:solidFill>
                <a:latin typeface="Arial Greek" panose="020B0604020202020204" pitchFamily="34" charset="0"/>
              </a:rPr>
              <a:t>. θα υπάρχουν περισσότερα πρώτης τάξεως ρεύματα σε μια λεκάνη απορροής σε σχέση με όλα τα υπόλοιπα τάξεως ρεύματα συνδυασμένα</a:t>
            </a:r>
            <a:r>
              <a:rPr lang="el-GR" altLang="el-GR" sz="2600" dirty="0" smtClean="0">
                <a:solidFill>
                  <a:schemeClr val="bg1">
                    <a:lumMod val="50000"/>
                  </a:schemeClr>
                </a:solidFill>
                <a:latin typeface="Arial Greek" panose="020B0604020202020204" pitchFamily="34" charset="0"/>
              </a:rPr>
              <a:t>.</a:t>
            </a:r>
            <a:endParaRPr lang="en-US" altLang="el-GR" sz="2600" dirty="0" smtClean="0">
              <a:solidFill>
                <a:schemeClr val="bg1">
                  <a:lumMod val="50000"/>
                </a:schemeClr>
              </a:solidFill>
              <a:latin typeface="Arial Greek" panose="020B0604020202020204" pitchFamily="34" charset="0"/>
            </a:endParaRPr>
          </a:p>
          <a:p>
            <a:pPr eaLnBrk="1" hangingPunct="1">
              <a:lnSpc>
                <a:spcPct val="80000"/>
              </a:lnSpc>
              <a:buFontTx/>
              <a:buNone/>
            </a:pPr>
            <a:r>
              <a:rPr lang="el-GR" altLang="el-GR" sz="2600" dirty="0" smtClean="0">
                <a:solidFill>
                  <a:schemeClr val="bg1">
                    <a:lumMod val="50000"/>
                  </a:schemeClr>
                </a:solidFill>
                <a:latin typeface="Arial Greek" panose="020B0604020202020204" pitchFamily="34" charset="0"/>
              </a:rPr>
              <a:t>β</a:t>
            </a:r>
            <a:r>
              <a:rPr lang="el-GR" altLang="el-GR" sz="2600" dirty="0">
                <a:solidFill>
                  <a:schemeClr val="bg1">
                    <a:lumMod val="50000"/>
                  </a:schemeClr>
                </a:solidFill>
                <a:latin typeface="Arial Greek" panose="020B0604020202020204" pitchFamily="34" charset="0"/>
              </a:rPr>
              <a:t>. το μήκος του ρεύματος αυξάνει με την τάξη του ρεύματος. </a:t>
            </a:r>
            <a:endParaRPr lang="en-US" altLang="el-GR" sz="2600" dirty="0" smtClean="0">
              <a:solidFill>
                <a:schemeClr val="bg1">
                  <a:lumMod val="50000"/>
                </a:schemeClr>
              </a:solidFill>
              <a:latin typeface="Arial Greek" panose="020B0604020202020204" pitchFamily="34" charset="0"/>
            </a:endParaRPr>
          </a:p>
          <a:p>
            <a:pPr eaLnBrk="1" hangingPunct="1">
              <a:lnSpc>
                <a:spcPct val="80000"/>
              </a:lnSpc>
              <a:buFontTx/>
              <a:buNone/>
            </a:pPr>
            <a:r>
              <a:rPr lang="el-GR" altLang="el-GR" sz="2600" dirty="0" smtClean="0">
                <a:solidFill>
                  <a:schemeClr val="bg1">
                    <a:lumMod val="50000"/>
                  </a:schemeClr>
                </a:solidFill>
                <a:latin typeface="Arial Greek" panose="020B0604020202020204" pitchFamily="34" charset="0"/>
              </a:rPr>
              <a:t>γ</a:t>
            </a:r>
            <a:r>
              <a:rPr lang="el-GR" altLang="el-GR" sz="2600" dirty="0">
                <a:solidFill>
                  <a:schemeClr val="bg1">
                    <a:lumMod val="50000"/>
                  </a:schemeClr>
                </a:solidFill>
                <a:latin typeface="Arial Greek" panose="020B0604020202020204" pitchFamily="34" charset="0"/>
              </a:rPr>
              <a:t>. το μέγεθος της λεκάνης που αποστραγγίζεται αυξάνεται σύμφωνα με την τάξη του ρεύματος. </a:t>
            </a:r>
            <a:endParaRPr lang="en-US" altLang="el-GR" sz="2600" dirty="0" smtClean="0">
              <a:solidFill>
                <a:schemeClr val="bg1">
                  <a:lumMod val="50000"/>
                </a:schemeClr>
              </a:solidFill>
              <a:latin typeface="Arial Greek" panose="020B0604020202020204" pitchFamily="34" charset="0"/>
            </a:endParaRPr>
          </a:p>
          <a:p>
            <a:pPr eaLnBrk="1" hangingPunct="1">
              <a:lnSpc>
                <a:spcPct val="80000"/>
              </a:lnSpc>
              <a:buFontTx/>
              <a:buNone/>
            </a:pPr>
            <a:r>
              <a:rPr lang="el-GR" altLang="el-GR" sz="2600" dirty="0" smtClean="0">
                <a:solidFill>
                  <a:schemeClr val="bg1">
                    <a:lumMod val="50000"/>
                  </a:schemeClr>
                </a:solidFill>
                <a:latin typeface="Arial Greek" panose="020B0604020202020204" pitchFamily="34" charset="0"/>
              </a:rPr>
              <a:t>δ</a:t>
            </a:r>
            <a:r>
              <a:rPr lang="el-GR" altLang="el-GR" sz="2600" dirty="0">
                <a:solidFill>
                  <a:schemeClr val="bg1">
                    <a:lumMod val="50000"/>
                  </a:schemeClr>
                </a:solidFill>
                <a:latin typeface="Arial Greek" panose="020B0604020202020204" pitchFamily="34" charset="0"/>
              </a:rPr>
              <a:t>. η μέση κλίση μειώνεται με την αύξηση της τάξης και ε. ο όγκος του νερού που μεταφέρεται αυξάνεται με την αύξηση της τάξης του ρεύματος.</a:t>
            </a:r>
            <a:endParaRPr lang="en-US" altLang="el-GR" sz="2600" dirty="0">
              <a:solidFill>
                <a:schemeClr val="bg1">
                  <a:lumMod val="50000"/>
                </a:schemeClr>
              </a:solidFill>
              <a:latin typeface="Arial Greek" panose="020B0604020202020204" pitchFamily="34" charset="0"/>
            </a:endParaRPr>
          </a:p>
        </p:txBody>
      </p:sp>
    </p:spTree>
    <p:extLst>
      <p:ext uri="{BB962C8B-B14F-4D97-AF65-F5344CB8AC3E}">
        <p14:creationId xmlns:p14="http://schemas.microsoft.com/office/powerpoint/2010/main" val="3855726343"/>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66989" y="1600201"/>
            <a:ext cx="7058025" cy="4525963"/>
          </a:xfrm>
          <a:noFill/>
        </p:spPr>
      </p:pic>
      <p:sp>
        <p:nvSpPr>
          <p:cNvPr id="95235" name="Rectangle 7"/>
          <p:cNvSpPr>
            <a:spLocks noChangeArrowheads="1"/>
          </p:cNvSpPr>
          <p:nvPr/>
        </p:nvSpPr>
        <p:spPr bwMode="auto">
          <a:xfrm>
            <a:off x="4224339" y="404814"/>
            <a:ext cx="4003675" cy="5794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3200" b="1" i="0" u="sng" strike="noStrike" kern="1200" cap="none" spc="0" normalizeH="0" baseline="0" noProof="0">
                <a:ln>
                  <a:noFill/>
                </a:ln>
                <a:solidFill>
                  <a:srgbClr val="9ADCF6"/>
                </a:solidFill>
                <a:effectLst/>
                <a:uLnTx/>
                <a:uFillTx/>
                <a:latin typeface="Arial Greek" panose="020B0604020202020204" pitchFamily="34" charset="0"/>
                <a:ea typeface="+mn-ea"/>
                <a:cs typeface="+mn-cs"/>
              </a:rPr>
              <a:t>Αλλουβιακό ριπίδιο</a:t>
            </a:r>
          </a:p>
        </p:txBody>
      </p:sp>
    </p:spTree>
    <p:extLst>
      <p:ext uri="{BB962C8B-B14F-4D97-AF65-F5344CB8AC3E}">
        <p14:creationId xmlns:p14="http://schemas.microsoft.com/office/powerpoint/2010/main" val="1333364461"/>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514475" y="123824"/>
            <a:ext cx="9144000" cy="715963"/>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u="sng" dirty="0" smtClean="0">
                <a:latin typeface="Arial Greek" panose="020B0604020202020204" pitchFamily="34" charset="0"/>
              </a:rPr>
              <a:t>Δέλτα</a:t>
            </a:r>
          </a:p>
        </p:txBody>
      </p:sp>
      <p:sp>
        <p:nvSpPr>
          <p:cNvPr id="96259" name="Rectangle 3"/>
          <p:cNvSpPr>
            <a:spLocks noGrp="1" noChangeArrowheads="1"/>
          </p:cNvSpPr>
          <p:nvPr>
            <p:ph type="body" idx="1"/>
          </p:nvPr>
        </p:nvSpPr>
        <p:spPr>
          <a:xfrm>
            <a:off x="123825" y="1168400"/>
            <a:ext cx="11982450" cy="5689600"/>
          </a:xfrm>
        </p:spPr>
        <p:txBody>
          <a:bodyPr/>
          <a:lstStyle/>
          <a:p>
            <a:pPr eaLnBrk="1" hangingPunct="1">
              <a:lnSpc>
                <a:spcPct val="80000"/>
              </a:lnSpc>
            </a:pPr>
            <a:r>
              <a:rPr lang="el-GR" altLang="el-GR" sz="2800" b="1" u="sng" dirty="0">
                <a:solidFill>
                  <a:srgbClr val="FF0000"/>
                </a:solidFill>
                <a:latin typeface="Arial Greek" panose="020B0604020202020204" pitchFamily="34" charset="0"/>
              </a:rPr>
              <a:t>Δέλτα</a:t>
            </a:r>
            <a:r>
              <a:rPr lang="el-GR" altLang="el-GR" sz="2800" b="1" u="sng" dirty="0" smtClean="0">
                <a:solidFill>
                  <a:srgbClr val="FF0000"/>
                </a:solidFill>
                <a:latin typeface="Arial Greek" panose="020B0604020202020204" pitchFamily="34" charset="0"/>
              </a:rPr>
              <a:t>: </a:t>
            </a:r>
            <a:r>
              <a:rPr lang="el-GR" altLang="el-GR" sz="2800" dirty="0" smtClean="0">
                <a:solidFill>
                  <a:schemeClr val="bg1">
                    <a:lumMod val="50000"/>
                  </a:schemeClr>
                </a:solidFill>
                <a:latin typeface="Arial Greek" panose="020B0604020202020204" pitchFamily="34" charset="0"/>
              </a:rPr>
              <a:t>Ιζηματογενής </a:t>
            </a:r>
            <a:r>
              <a:rPr lang="el-GR" altLang="el-GR" sz="2800" dirty="0">
                <a:solidFill>
                  <a:schemeClr val="bg1">
                    <a:lumMod val="50000"/>
                  </a:schemeClr>
                </a:solidFill>
                <a:latin typeface="Arial Greek" panose="020B0604020202020204" pitchFamily="34" charset="0"/>
              </a:rPr>
              <a:t>απόθεση που αποτελείται από το φορτίο του ρεύματος και αποτίθεται από αυτό όταν το ρεύμα φθάνει σ’ ένα στάσιμο σώμα νερού. Τότε η ταχύτητα του ρεύματος ελαττώνεται γρήγορα οπότε και αποτίθεται ίζημα σε </a:t>
            </a:r>
            <a:r>
              <a:rPr lang="el-GR" altLang="el-GR" sz="2800" dirty="0" smtClean="0">
                <a:solidFill>
                  <a:schemeClr val="bg1">
                    <a:lumMod val="50000"/>
                  </a:schemeClr>
                </a:solidFill>
                <a:latin typeface="Arial Greek" panose="020B0604020202020204" pitchFamily="34" charset="0"/>
              </a:rPr>
              <a:t>πλευρικά </a:t>
            </a:r>
            <a:r>
              <a:rPr lang="el-GR" altLang="el-GR" sz="2800" dirty="0">
                <a:solidFill>
                  <a:schemeClr val="bg1">
                    <a:lumMod val="50000"/>
                  </a:schemeClr>
                </a:solidFill>
                <a:latin typeface="Arial Greek" panose="020B0604020202020204" pitchFamily="34" charset="0"/>
              </a:rPr>
              <a:t>αναχώματα (=ζώνες με λιγότερη </a:t>
            </a:r>
            <a:r>
              <a:rPr lang="el-GR" altLang="el-GR" sz="2800" dirty="0" err="1">
                <a:solidFill>
                  <a:schemeClr val="bg1">
                    <a:lumMod val="50000"/>
                  </a:schemeClr>
                </a:solidFill>
                <a:latin typeface="Arial Greek" panose="020B0604020202020204" pitchFamily="34" charset="0"/>
              </a:rPr>
              <a:t>τύρβωση</a:t>
            </a:r>
            <a:r>
              <a:rPr lang="el-GR" altLang="el-GR" sz="2800" dirty="0">
                <a:solidFill>
                  <a:schemeClr val="bg1">
                    <a:lumMod val="50000"/>
                  </a:schemeClr>
                </a:solidFill>
                <a:latin typeface="Arial Greek" panose="020B0604020202020204" pitchFamily="34" charset="0"/>
              </a:rPr>
              <a:t>) τα οποία το ρεύμα διασπά επανειλημμένα για να καταλάβει νέες ακτινωτές θέσεις. Με το χρόνο παράγεται μια απόθεση </a:t>
            </a:r>
            <a:r>
              <a:rPr lang="el-GR" altLang="el-GR" sz="2800" dirty="0" smtClean="0">
                <a:solidFill>
                  <a:schemeClr val="bg1">
                    <a:lumMod val="50000"/>
                  </a:schemeClr>
                </a:solidFill>
                <a:latin typeface="Arial Greek" panose="020B0604020202020204" pitchFamily="34" charset="0"/>
              </a:rPr>
              <a:t>ημικυκλικού </a:t>
            </a:r>
            <a:r>
              <a:rPr lang="el-GR" altLang="el-GR" sz="2800" dirty="0">
                <a:solidFill>
                  <a:schemeClr val="bg1">
                    <a:lumMod val="50000"/>
                  </a:schemeClr>
                </a:solidFill>
                <a:latin typeface="Arial Greek" panose="020B0604020202020204" pitchFamily="34" charset="0"/>
              </a:rPr>
              <a:t>σχήματος που μοιάζει πολύ με ένα </a:t>
            </a:r>
            <a:r>
              <a:rPr lang="el-GR" altLang="el-GR" sz="2800" dirty="0" err="1">
                <a:solidFill>
                  <a:schemeClr val="bg1">
                    <a:lumMod val="50000"/>
                  </a:schemeClr>
                </a:solidFill>
                <a:latin typeface="Arial Greek" panose="020B0604020202020204" pitchFamily="34" charset="0"/>
              </a:rPr>
              <a:t>αλλουβιακό</a:t>
            </a:r>
            <a:r>
              <a:rPr lang="el-GR" altLang="el-GR" sz="2800" dirty="0">
                <a:solidFill>
                  <a:schemeClr val="bg1">
                    <a:lumMod val="50000"/>
                  </a:schemeClr>
                </a:solidFill>
                <a:latin typeface="Arial Greek" panose="020B0604020202020204" pitchFamily="34" charset="0"/>
              </a:rPr>
              <a:t> ριπίδιο. </a:t>
            </a:r>
            <a:endParaRPr lang="en-US" altLang="el-GR" sz="2800" dirty="0" smtClean="0">
              <a:solidFill>
                <a:schemeClr val="bg1">
                  <a:lumMod val="50000"/>
                </a:schemeClr>
              </a:solidFill>
              <a:latin typeface="Arial Greek" panose="020B0604020202020204" pitchFamily="34" charset="0"/>
            </a:endParaRPr>
          </a:p>
          <a:p>
            <a:pPr marL="0" indent="0" eaLnBrk="1" hangingPunct="1">
              <a:lnSpc>
                <a:spcPct val="80000"/>
              </a:lnSpc>
              <a:buNone/>
            </a:pPr>
            <a:endParaRPr lang="el-GR" altLang="el-GR" sz="2800" b="1" u="sng" dirty="0">
              <a:solidFill>
                <a:srgbClr val="FF0000"/>
              </a:solidFill>
              <a:latin typeface="Arial Greek" panose="020B0604020202020204" pitchFamily="34" charset="0"/>
            </a:endParaRPr>
          </a:p>
          <a:p>
            <a:pPr eaLnBrk="1" hangingPunct="1">
              <a:lnSpc>
                <a:spcPct val="80000"/>
              </a:lnSpc>
            </a:pPr>
            <a:r>
              <a:rPr lang="el-GR" altLang="el-GR" sz="2800" b="1" u="sng" dirty="0">
                <a:solidFill>
                  <a:srgbClr val="FF0000"/>
                </a:solidFill>
                <a:latin typeface="Arial Greek" panose="020B0604020202020204" pitchFamily="34" charset="0"/>
              </a:rPr>
              <a:t>Δέλτα σε τομή</a:t>
            </a:r>
            <a:r>
              <a:rPr lang="el-GR" altLang="el-GR" sz="2800" b="1" u="sng" dirty="0" smtClean="0">
                <a:solidFill>
                  <a:srgbClr val="FF0000"/>
                </a:solidFill>
                <a:latin typeface="Arial Greek" panose="020B0604020202020204" pitchFamily="34" charset="0"/>
              </a:rPr>
              <a:t>: </a:t>
            </a:r>
            <a:r>
              <a:rPr lang="el-GR" altLang="el-GR" sz="2800" dirty="0" smtClean="0">
                <a:solidFill>
                  <a:schemeClr val="bg1">
                    <a:lumMod val="50000"/>
                  </a:schemeClr>
                </a:solidFill>
                <a:latin typeface="Arial Greek" panose="020B0604020202020204" pitchFamily="34" charset="0"/>
              </a:rPr>
              <a:t>Συνίσταται </a:t>
            </a:r>
            <a:r>
              <a:rPr lang="el-GR" altLang="el-GR" sz="2800" dirty="0">
                <a:solidFill>
                  <a:schemeClr val="bg1">
                    <a:lumMod val="50000"/>
                  </a:schemeClr>
                </a:solidFill>
                <a:latin typeface="Arial Greek" panose="020B0604020202020204" pitchFamily="34" charset="0"/>
              </a:rPr>
              <a:t>κυρίως από στρώματα άμμου με απότομη </a:t>
            </a:r>
            <a:r>
              <a:rPr lang="el-GR" altLang="el-GR" sz="2800" dirty="0" smtClean="0">
                <a:solidFill>
                  <a:schemeClr val="bg1">
                    <a:lumMod val="50000"/>
                  </a:schemeClr>
                </a:solidFill>
                <a:latin typeface="Arial Greek" panose="020B0604020202020204" pitchFamily="34" charset="0"/>
              </a:rPr>
              <a:t>κλίση </a:t>
            </a:r>
            <a:r>
              <a:rPr lang="el-GR" altLang="el-GR" sz="2800" dirty="0">
                <a:solidFill>
                  <a:schemeClr val="bg1">
                    <a:lumMod val="50000"/>
                  </a:schemeClr>
                </a:solidFill>
                <a:latin typeface="Arial Greek" panose="020B0604020202020204" pitchFamily="34" charset="0"/>
              </a:rPr>
              <a:t>(</a:t>
            </a:r>
            <a:r>
              <a:rPr lang="el-GR" altLang="el-GR" sz="2800" dirty="0" err="1">
                <a:solidFill>
                  <a:schemeClr val="bg1">
                    <a:lumMod val="50000"/>
                  </a:schemeClr>
                </a:solidFill>
                <a:latin typeface="Arial Greek" panose="020B0604020202020204" pitchFamily="34" charset="0"/>
              </a:rPr>
              <a:t>foreset</a:t>
            </a:r>
            <a:r>
              <a:rPr lang="el-GR" altLang="el-GR" sz="2800" dirty="0">
                <a:solidFill>
                  <a:schemeClr val="bg1">
                    <a:lumMod val="50000"/>
                  </a:schemeClr>
                </a:solidFill>
                <a:latin typeface="Arial Greek" panose="020B0604020202020204" pitchFamily="34" charset="0"/>
              </a:rPr>
              <a:t> =στρώματα προέλασης), που περνούν προς τα κάτω σε λεπτά στρώματα αργίλου και πηλού (</a:t>
            </a:r>
            <a:r>
              <a:rPr lang="el-GR" altLang="el-GR" sz="2800" dirty="0" err="1">
                <a:solidFill>
                  <a:schemeClr val="bg1">
                    <a:lumMod val="50000"/>
                  </a:schemeClr>
                </a:solidFill>
                <a:latin typeface="Arial Greek" panose="020B0604020202020204" pitchFamily="34" charset="0"/>
              </a:rPr>
              <a:t>bottom</a:t>
            </a:r>
            <a:r>
              <a:rPr lang="el-GR" altLang="el-GR" sz="2800" dirty="0">
                <a:solidFill>
                  <a:schemeClr val="bg1">
                    <a:lumMod val="50000"/>
                  </a:schemeClr>
                </a:solidFill>
                <a:latin typeface="Arial Greek" panose="020B0604020202020204" pitchFamily="34" charset="0"/>
              </a:rPr>
              <a:t>= στρώματα πυθμένα). Καθώς το δέλτα μεγεθύνεται, το </a:t>
            </a:r>
            <a:r>
              <a:rPr lang="el-GR" altLang="el-GR" sz="2800" dirty="0" smtClean="0">
                <a:solidFill>
                  <a:schemeClr val="bg1">
                    <a:lumMod val="50000"/>
                  </a:schemeClr>
                </a:solidFill>
                <a:latin typeface="Arial Greek" panose="020B0604020202020204" pitchFamily="34" charset="0"/>
              </a:rPr>
              <a:t>ρεύμα </a:t>
            </a:r>
            <a:r>
              <a:rPr lang="el-GR" altLang="el-GR" sz="2800" dirty="0">
                <a:solidFill>
                  <a:schemeClr val="bg1">
                    <a:lumMod val="50000"/>
                  </a:schemeClr>
                </a:solidFill>
                <a:latin typeface="Arial Greek" panose="020B0604020202020204" pitchFamily="34" charset="0"/>
              </a:rPr>
              <a:t>αποθέτει ελαφρώς αλλά και απλώνει νέα στρώματα </a:t>
            </a:r>
            <a:r>
              <a:rPr lang="el-GR" altLang="el-GR" sz="2800" dirty="0" smtClean="0">
                <a:solidFill>
                  <a:schemeClr val="bg1">
                    <a:lumMod val="50000"/>
                  </a:schemeClr>
                </a:solidFill>
                <a:latin typeface="Arial Greek" panose="020B0604020202020204" pitchFamily="34" charset="0"/>
              </a:rPr>
              <a:t>μεταφερόμενου </a:t>
            </a:r>
            <a:r>
              <a:rPr lang="el-GR" altLang="el-GR" sz="2800" dirty="0">
                <a:solidFill>
                  <a:schemeClr val="bg1">
                    <a:lumMod val="50000"/>
                  </a:schemeClr>
                </a:solidFill>
                <a:latin typeface="Arial Greek" panose="020B0604020202020204" pitchFamily="34" charset="0"/>
              </a:rPr>
              <a:t>υλικού (</a:t>
            </a:r>
            <a:r>
              <a:rPr lang="el-GR" altLang="el-GR" sz="2800" dirty="0" err="1">
                <a:solidFill>
                  <a:schemeClr val="bg1">
                    <a:lumMod val="50000"/>
                  </a:schemeClr>
                </a:solidFill>
                <a:latin typeface="Arial Greek" panose="020B0604020202020204" pitchFamily="34" charset="0"/>
              </a:rPr>
              <a:t>topset</a:t>
            </a:r>
            <a:r>
              <a:rPr lang="el-GR" altLang="el-GR" sz="2800" dirty="0">
                <a:solidFill>
                  <a:schemeClr val="bg1">
                    <a:lumMod val="50000"/>
                  </a:schemeClr>
                </a:solidFill>
                <a:latin typeface="Arial Greek" panose="020B0604020202020204" pitchFamily="34" charset="0"/>
              </a:rPr>
              <a:t> =στρώματα οροφής).</a:t>
            </a:r>
          </a:p>
        </p:txBody>
      </p:sp>
    </p:spTree>
    <p:extLst>
      <p:ext uri="{BB962C8B-B14F-4D97-AF65-F5344CB8AC3E}">
        <p14:creationId xmlns:p14="http://schemas.microsoft.com/office/powerpoint/2010/main" val="4190966496"/>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71450" y="93663"/>
            <a:ext cx="11696700" cy="108743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dirty="0">
                <a:latin typeface="Arial Greek" panose="020B0604020202020204" pitchFamily="34" charset="0"/>
              </a:rPr>
              <a:t>Στάδια ανάπτυξης ενός απλού δέλτα το οποίο δομείται σε μία λίμνη με ασθενή κυματική δράση</a:t>
            </a:r>
          </a:p>
        </p:txBody>
      </p:sp>
      <p:pic>
        <p:nvPicPr>
          <p:cNvPr id="97283"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04975" y="1276349"/>
            <a:ext cx="8639770" cy="5498980"/>
          </a:xfrm>
          <a:solidFill>
            <a:schemeClr val="accent1"/>
          </a:solidFill>
        </p:spPr>
      </p:pic>
    </p:spTree>
    <p:extLst>
      <p:ext uri="{BB962C8B-B14F-4D97-AF65-F5344CB8AC3E}">
        <p14:creationId xmlns:p14="http://schemas.microsoft.com/office/powerpoint/2010/main" val="4071159046"/>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72464" y="779318"/>
            <a:ext cx="9862236" cy="5831032"/>
          </a:xfrm>
          <a:noFill/>
        </p:spPr>
      </p:pic>
      <p:sp>
        <p:nvSpPr>
          <p:cNvPr id="98307" name="Text Box 7"/>
          <p:cNvSpPr txBox="1">
            <a:spLocks noChangeArrowheads="1"/>
          </p:cNvSpPr>
          <p:nvPr/>
        </p:nvSpPr>
        <p:spPr bwMode="auto">
          <a:xfrm>
            <a:off x="5366543" y="125486"/>
            <a:ext cx="149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4000" b="0" i="0" u="none" strike="noStrike" kern="1200" cap="none" spc="0" normalizeH="0" baseline="0" noProof="0" dirty="0">
                <a:ln>
                  <a:noFill/>
                </a:ln>
                <a:solidFill>
                  <a:srgbClr val="2A99EC"/>
                </a:solidFill>
                <a:effectLst/>
                <a:uLnTx/>
                <a:uFillTx/>
                <a:latin typeface="Arial Greek" panose="020B0604020202020204" pitchFamily="34" charset="0"/>
                <a:ea typeface="+mn-ea"/>
                <a:cs typeface="+mn-cs"/>
              </a:rPr>
              <a:t>Δέλτα</a:t>
            </a:r>
          </a:p>
        </p:txBody>
      </p:sp>
      <p:sp>
        <p:nvSpPr>
          <p:cNvPr id="98308" name="Line 8"/>
          <p:cNvSpPr>
            <a:spLocks noChangeShapeType="1"/>
          </p:cNvSpPr>
          <p:nvPr/>
        </p:nvSpPr>
        <p:spPr bwMode="auto">
          <a:xfrm flipH="1">
            <a:off x="5905499" y="542926"/>
            <a:ext cx="1919289" cy="163829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98309" name="Text Box 9"/>
          <p:cNvSpPr txBox="1">
            <a:spLocks noChangeArrowheads="1"/>
          </p:cNvSpPr>
          <p:nvPr/>
        </p:nvSpPr>
        <p:spPr bwMode="auto">
          <a:xfrm>
            <a:off x="7824789" y="188913"/>
            <a:ext cx="2427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2400" b="0" i="0" u="none" strike="noStrike" kern="1200" cap="none" spc="0" normalizeH="0" baseline="0" noProof="0" dirty="0">
                <a:ln>
                  <a:noFill/>
                </a:ln>
                <a:solidFill>
                  <a:srgbClr val="990033"/>
                </a:solidFill>
                <a:effectLst/>
                <a:uLnTx/>
                <a:uFillTx/>
                <a:latin typeface="Arial Greek" panose="020B0604020202020204" pitchFamily="34" charset="0"/>
                <a:ea typeface="+mn-ea"/>
                <a:cs typeface="+mn-cs"/>
              </a:rPr>
              <a:t>Κανάλι διανομής</a:t>
            </a:r>
          </a:p>
        </p:txBody>
      </p:sp>
    </p:spTree>
    <p:extLst>
      <p:ext uri="{BB962C8B-B14F-4D97-AF65-F5344CB8AC3E}">
        <p14:creationId xmlns:p14="http://schemas.microsoft.com/office/powerpoint/2010/main" val="3063144788"/>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43076" y="1078367"/>
            <a:ext cx="8764080" cy="5674857"/>
          </a:xfrm>
          <a:noFill/>
        </p:spPr>
      </p:pic>
      <p:sp>
        <p:nvSpPr>
          <p:cNvPr id="99331" name="Text Box 7"/>
          <p:cNvSpPr txBox="1">
            <a:spLocks noChangeArrowheads="1"/>
          </p:cNvSpPr>
          <p:nvPr/>
        </p:nvSpPr>
        <p:spPr bwMode="auto">
          <a:xfrm>
            <a:off x="5297234" y="158751"/>
            <a:ext cx="1655763"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l-GR" sz="4000" b="1" i="0" u="none" strike="noStrike" kern="1200" cap="none" spc="0" normalizeH="0" baseline="0" noProof="0" dirty="0">
                <a:ln>
                  <a:noFill/>
                </a:ln>
                <a:solidFill>
                  <a:srgbClr val="2A99EC"/>
                </a:solidFill>
                <a:effectLst/>
                <a:uLnTx/>
                <a:uFillTx/>
                <a:latin typeface="Arial Greek" panose="020B0604020202020204" pitchFamily="34" charset="0"/>
                <a:ea typeface="+mn-ea"/>
                <a:cs typeface="+mn-cs"/>
              </a:rPr>
              <a:t>Δέλτα</a:t>
            </a:r>
            <a:endParaRPr kumimoji="0" lang="en-US" altLang="el-GR" sz="4000" b="1" i="0" u="none" strike="noStrike" kern="1200" cap="none" spc="0" normalizeH="0" baseline="0" noProof="0" dirty="0">
              <a:ln>
                <a:noFill/>
              </a:ln>
              <a:solidFill>
                <a:srgbClr val="2A99EC"/>
              </a:solidFill>
              <a:effectLst/>
              <a:uLnTx/>
              <a:uFillTx/>
              <a:latin typeface="Arial Greek" panose="020B0604020202020204" pitchFamily="34" charset="0"/>
              <a:ea typeface="+mn-ea"/>
              <a:cs typeface="+mn-cs"/>
            </a:endParaRPr>
          </a:p>
        </p:txBody>
      </p:sp>
    </p:spTree>
    <p:extLst>
      <p:ext uri="{BB962C8B-B14F-4D97-AF65-F5344CB8AC3E}">
        <p14:creationId xmlns:p14="http://schemas.microsoft.com/office/powerpoint/2010/main" val="2810805311"/>
      </p:ext>
    </p:extLst>
  </p:cSld>
  <p:clrMapOvr>
    <a:masterClrMapping/>
  </p:clrMapOvr>
  <p:transition spd="med">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92313" y="45108"/>
            <a:ext cx="8229600" cy="68580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Δέλτα ποτάμιας επίδρασης</a:t>
            </a:r>
          </a:p>
        </p:txBody>
      </p:sp>
      <p:pic>
        <p:nvPicPr>
          <p:cNvPr id="100355" name="Picture 4"/>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l="17732" r="17966" b="6191"/>
          <a:stretch/>
        </p:blipFill>
        <p:spPr>
          <a:xfrm>
            <a:off x="2794379" y="858478"/>
            <a:ext cx="6616321" cy="5923322"/>
          </a:xfrm>
          <a:noFill/>
        </p:spPr>
      </p:pic>
      <p:sp>
        <p:nvSpPr>
          <p:cNvPr id="100356" name="Text Box 5"/>
          <p:cNvSpPr txBox="1">
            <a:spLocks noChangeArrowheads="1"/>
          </p:cNvSpPr>
          <p:nvPr/>
        </p:nvSpPr>
        <p:spPr bwMode="auto">
          <a:xfrm rot="1657325">
            <a:off x="3028951" y="4455003"/>
            <a:ext cx="3524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1800" b="0"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rPr>
              <a:t>Το δέλτα του </a:t>
            </a:r>
            <a:r>
              <a:rPr kumimoji="0" lang="el-GR" altLang="el-GR" sz="1800" b="0" i="0" u="none" strike="noStrike" kern="1200" cap="none" spc="0" normalizeH="0" baseline="0" noProof="0" dirty="0" smtClean="0">
                <a:ln>
                  <a:noFill/>
                </a:ln>
                <a:solidFill>
                  <a:srgbClr val="FF0000"/>
                </a:solidFill>
                <a:effectLst/>
                <a:uLnTx/>
                <a:uFillTx/>
                <a:latin typeface="Arial Greek" panose="020B0604020202020204" pitchFamily="34" charset="0"/>
                <a:ea typeface="+mn-ea"/>
                <a:cs typeface="+mn-cs"/>
              </a:rPr>
              <a:t>ποταμού Μισισιπή</a:t>
            </a:r>
            <a:endParaRPr kumimoji="0" lang="el-GR" altLang="el-GR" sz="1800" b="0"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l-GR" altLang="el-GR" sz="1800" b="0" i="0" u="none" strike="noStrike" kern="1200" cap="none" spc="0" normalizeH="0" baseline="0" noProof="0" dirty="0">
              <a:ln>
                <a:noFill/>
              </a:ln>
              <a:solidFill>
                <a:srgbClr val="FF0000"/>
              </a:solidFill>
              <a:effectLst/>
              <a:uLnTx/>
              <a:uFillTx/>
              <a:latin typeface="Arial Greek" panose="020B0604020202020204" pitchFamily="34" charset="0"/>
              <a:ea typeface="+mn-ea"/>
              <a:cs typeface="+mn-cs"/>
            </a:endParaRPr>
          </a:p>
        </p:txBody>
      </p:sp>
    </p:spTree>
    <p:extLst>
      <p:ext uri="{BB962C8B-B14F-4D97-AF65-F5344CB8AC3E}">
        <p14:creationId xmlns:p14="http://schemas.microsoft.com/office/powerpoint/2010/main" val="1663514076"/>
      </p:ext>
    </p:extLst>
  </p:cSld>
  <p:clrMapOvr>
    <a:masterClrMapping/>
  </p:clrMapOvr>
  <p:transition spd="med">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90500" y="150813"/>
            <a:ext cx="11810999" cy="687387"/>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3600" dirty="0" smtClean="0"/>
              <a:t>Δέλτα κυματικής και δέλτα παλιρροϊκής επίδρασης</a:t>
            </a:r>
          </a:p>
        </p:txBody>
      </p:sp>
      <p:pic>
        <p:nvPicPr>
          <p:cNvPr id="10137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7585" y="920749"/>
            <a:ext cx="11823914" cy="5813425"/>
          </a:xfrm>
          <a:noFill/>
        </p:spPr>
      </p:pic>
    </p:spTree>
    <p:extLst>
      <p:ext uri="{BB962C8B-B14F-4D97-AF65-F5344CB8AC3E}">
        <p14:creationId xmlns:p14="http://schemas.microsoft.com/office/powerpoint/2010/main" val="2653049114"/>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0" y="161925"/>
            <a:ext cx="9144000" cy="857250"/>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sz="2800" dirty="0">
                <a:solidFill>
                  <a:schemeClr val="hlink"/>
                </a:solidFill>
                <a:latin typeface="Arial Greek" panose="020B0604020202020204" pitchFamily="34" charset="0"/>
              </a:rPr>
              <a:t>Τάξεις των επιμέρους ρευμάτων και λεκανών αποστράγγισης ενός κύριου ποτάμιου συστήματος</a:t>
            </a:r>
          </a:p>
        </p:txBody>
      </p:sp>
      <p:pic>
        <p:nvPicPr>
          <p:cNvPr id="52227" name="Picture 4" descr="1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95488" y="1174751"/>
            <a:ext cx="7643812" cy="5635344"/>
          </a:xfrm>
          <a:noFill/>
        </p:spPr>
      </p:pic>
    </p:spTree>
    <p:extLst>
      <p:ext uri="{BB962C8B-B14F-4D97-AF65-F5344CB8AC3E}">
        <p14:creationId xmlns:p14="http://schemas.microsoft.com/office/powerpoint/2010/main" val="1052572749"/>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0" y="952500"/>
            <a:ext cx="7467600" cy="5222875"/>
          </a:xfrm>
        </p:spPr>
        <p:txBody>
          <a:bodyPr/>
          <a:lstStyle/>
          <a:p>
            <a:pPr eaLnBrk="1" hangingPunct="1"/>
            <a:r>
              <a:rPr lang="el-GR" altLang="el-GR" b="1" dirty="0" smtClean="0">
                <a:solidFill>
                  <a:schemeClr val="bg1">
                    <a:lumMod val="50000"/>
                  </a:schemeClr>
                </a:solidFill>
              </a:rPr>
              <a:t>Από ποιους παράγοντες εξαρτάται η </a:t>
            </a:r>
            <a:r>
              <a:rPr lang="el-GR" altLang="el-GR" b="1" dirty="0">
                <a:solidFill>
                  <a:schemeClr val="bg1">
                    <a:lumMod val="50000"/>
                  </a:schemeClr>
                </a:solidFill>
              </a:rPr>
              <a:t>π</a:t>
            </a:r>
            <a:r>
              <a:rPr lang="el-GR" altLang="el-GR" b="1" dirty="0" smtClean="0">
                <a:solidFill>
                  <a:schemeClr val="bg1">
                    <a:lumMod val="50000"/>
                  </a:schemeClr>
                </a:solidFill>
              </a:rPr>
              <a:t>οικιλότητα των ποτάμιων δικτύων αποστράγγισης;</a:t>
            </a:r>
            <a:r>
              <a:rPr lang="el-GR" altLang="el-GR" dirty="0" smtClean="0">
                <a:solidFill>
                  <a:schemeClr val="bg1">
                    <a:lumMod val="50000"/>
                  </a:schemeClr>
                </a:solidFill>
              </a:rPr>
              <a:t> </a:t>
            </a:r>
          </a:p>
          <a:p>
            <a:pPr marL="714375" indent="-266700" eaLnBrk="1" hangingPunct="1"/>
            <a:r>
              <a:rPr lang="el-GR" altLang="el-GR" dirty="0" smtClean="0">
                <a:solidFill>
                  <a:schemeClr val="bg1">
                    <a:lumMod val="50000"/>
                  </a:schemeClr>
                </a:solidFill>
              </a:rPr>
              <a:t>Ποσότητα κατακρημνίσεων</a:t>
            </a:r>
          </a:p>
          <a:p>
            <a:pPr marL="714375" indent="-266700" eaLnBrk="1" hangingPunct="1"/>
            <a:r>
              <a:rPr lang="el-GR" altLang="el-GR" dirty="0" smtClean="0">
                <a:solidFill>
                  <a:schemeClr val="bg1">
                    <a:lumMod val="50000"/>
                  </a:schemeClr>
                </a:solidFill>
              </a:rPr>
              <a:t>Ένταση            -»-</a:t>
            </a:r>
          </a:p>
          <a:p>
            <a:pPr marL="714375" indent="-266700" eaLnBrk="1" hangingPunct="1"/>
            <a:r>
              <a:rPr lang="el-GR" altLang="el-GR" dirty="0" smtClean="0">
                <a:solidFill>
                  <a:schemeClr val="bg1">
                    <a:lumMod val="50000"/>
                  </a:schemeClr>
                </a:solidFill>
              </a:rPr>
              <a:t>Κατανομή          -»-</a:t>
            </a:r>
          </a:p>
          <a:p>
            <a:pPr marL="714375" indent="-266700" eaLnBrk="1" hangingPunct="1"/>
            <a:r>
              <a:rPr lang="el-GR" altLang="el-GR" dirty="0" smtClean="0">
                <a:solidFill>
                  <a:schemeClr val="bg1">
                    <a:lumMod val="50000"/>
                  </a:schemeClr>
                </a:solidFill>
              </a:rPr>
              <a:t>Φύση του επιφανειακού υλικού</a:t>
            </a:r>
          </a:p>
          <a:p>
            <a:pPr marL="714375" indent="-266700" eaLnBrk="1" hangingPunct="1"/>
            <a:r>
              <a:rPr lang="el-GR" altLang="el-GR" dirty="0" smtClean="0">
                <a:solidFill>
                  <a:schemeClr val="bg1">
                    <a:lumMod val="50000"/>
                  </a:schemeClr>
                </a:solidFill>
              </a:rPr>
              <a:t>Κλίση των πρανών</a:t>
            </a:r>
          </a:p>
        </p:txBody>
      </p:sp>
      <p:sp>
        <p:nvSpPr>
          <p:cNvPr id="53251" name="Text Box 5"/>
          <p:cNvSpPr txBox="1">
            <a:spLocks noChangeArrowheads="1"/>
          </p:cNvSpPr>
          <p:nvPr/>
        </p:nvSpPr>
        <p:spPr bwMode="auto">
          <a:xfrm>
            <a:off x="2911475" y="169863"/>
            <a:ext cx="5737225" cy="584200"/>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altLang="el-GR" sz="3200" b="1" i="0" u="none" strike="noStrike" kern="1200" cap="none" spc="0" normalizeH="0" baseline="0" noProof="0" dirty="0">
                <a:ln>
                  <a:noFill/>
                </a:ln>
                <a:solidFill>
                  <a:schemeClr val="bg1">
                    <a:lumMod val="50000"/>
                  </a:schemeClr>
                </a:solidFill>
                <a:effectLst/>
                <a:uLnTx/>
                <a:uFillTx/>
                <a:latin typeface="Arial Greek" panose="020B0604020202020204" pitchFamily="34" charset="0"/>
                <a:ea typeface="+mn-ea"/>
                <a:cs typeface="+mn-cs"/>
              </a:rPr>
              <a:t>Συστήματα Αποστράγγισης</a:t>
            </a:r>
          </a:p>
        </p:txBody>
      </p:sp>
      <p:pic>
        <p:nvPicPr>
          <p:cNvPr id="4" name="Picture 5" descr="Stock Photo titled: Badlands Family Picnic Hike, USE OF THIS IMAGE WITHOUT PERMISSION IS PROHIB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9" y="3046261"/>
            <a:ext cx="5608639" cy="372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7467600" y="3046261"/>
            <a:ext cx="3643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32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lr>
                <a:schemeClr val="tx2"/>
              </a:buClr>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l-GR" sz="4400" b="0"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rPr>
              <a:t>BADLANDS </a:t>
            </a:r>
            <a:endParaRPr kumimoji="0" lang="el-GR" altLang="el-GR" sz="4400" b="0" i="0" u="none" strike="noStrike" kern="1200" cap="none" spc="0" normalizeH="0" baseline="0" noProof="0" dirty="0">
              <a:ln>
                <a:noFill/>
              </a:ln>
              <a:solidFill>
                <a:srgbClr val="FFFFFF"/>
              </a:solidFill>
              <a:effectLst/>
              <a:uLnTx/>
              <a:uFillTx/>
              <a:latin typeface="Arial Greek" panose="020B0604020202020204" pitchFamily="34" charset="0"/>
              <a:ea typeface="+mn-ea"/>
              <a:cs typeface="+mn-cs"/>
            </a:endParaRPr>
          </a:p>
        </p:txBody>
      </p:sp>
    </p:spTree>
    <p:extLst>
      <p:ext uri="{BB962C8B-B14F-4D97-AF65-F5344CB8AC3E}">
        <p14:creationId xmlns:p14="http://schemas.microsoft.com/office/powerpoint/2010/main" val="1020437665"/>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703388" y="66675"/>
            <a:ext cx="8424862" cy="742951"/>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latin typeface="Arial Greek" panose="020B0604020202020204" pitchFamily="34" charset="0"/>
              </a:rPr>
              <a:t>Γεωμετρικοί τύποι αυλάκων</a:t>
            </a:r>
          </a:p>
        </p:txBody>
      </p:sp>
      <p:sp>
        <p:nvSpPr>
          <p:cNvPr id="105475" name="Rectangle 3"/>
          <p:cNvSpPr>
            <a:spLocks noGrp="1" noChangeArrowheads="1"/>
          </p:cNvSpPr>
          <p:nvPr>
            <p:ph type="body" idx="1"/>
          </p:nvPr>
        </p:nvSpPr>
        <p:spPr>
          <a:xfrm>
            <a:off x="175846" y="908051"/>
            <a:ext cx="11658599" cy="5616575"/>
          </a:xfrm>
        </p:spPr>
        <p:txBody>
          <a:bodyPr/>
          <a:lstStyle/>
          <a:p>
            <a:pPr marL="609600" indent="-609600" eaLnBrk="1" hangingPunct="1">
              <a:lnSpc>
                <a:spcPct val="80000"/>
              </a:lnSpc>
              <a:defRPr/>
            </a:pPr>
            <a:r>
              <a:rPr lang="el-GR" altLang="el-GR" sz="2200" dirty="0">
                <a:solidFill>
                  <a:srgbClr val="FF0000"/>
                </a:solidFill>
              </a:rPr>
              <a:t>Υπάρχουν τρεις γεωμετρικοί τύποι αυλακών.</a:t>
            </a:r>
          </a:p>
          <a:p>
            <a:pPr marL="361950" indent="-361950" eaLnBrk="1" hangingPunct="1">
              <a:lnSpc>
                <a:spcPct val="80000"/>
              </a:lnSpc>
              <a:buNone/>
              <a:defRPr/>
            </a:pPr>
            <a:r>
              <a:rPr lang="el-GR" altLang="el-GR" sz="2200" dirty="0">
                <a:solidFill>
                  <a:srgbClr val="FFFF00"/>
                </a:solidFill>
              </a:rPr>
              <a:t>1.Ο ευθύς τύπος αύλακας. </a:t>
            </a:r>
            <a:r>
              <a:rPr lang="el-GR" altLang="el-GR" sz="2200" dirty="0">
                <a:solidFill>
                  <a:schemeClr val="bg1">
                    <a:lumMod val="50000"/>
                  </a:schemeClr>
                </a:solidFill>
              </a:rPr>
              <a:t>Ο τύπος αυτός είναι σπάνιος. Στον τύπο αυτόν η κοίτη παραμένει ευθύγραμμη σε ικανή απόσταση που η απόσταση αυτή κατά κανόνα δεν ξεπερνά το 10πλάσιο του πλάτους της κοίτης. Παρά ταύτα  το βαθύτερο τμήμα της κοίτης συχνά ακολουθεί ελικοειδή διαδρομή προσεγγίζοντας διαδοχικά πότε τη μια και πότε την άλλη πλευρά της όχθης, αποθέτοντας αντιστοίχως μεταφερόμενο υλικό</a:t>
            </a:r>
            <a:r>
              <a:rPr lang="el-GR" altLang="el-GR" sz="2200" dirty="0" smtClean="0">
                <a:solidFill>
                  <a:schemeClr val="bg1">
                    <a:lumMod val="50000"/>
                  </a:schemeClr>
                </a:solidFill>
              </a:rPr>
              <a:t>.</a:t>
            </a:r>
            <a:endParaRPr lang="en-US" altLang="el-GR" sz="2200" dirty="0">
              <a:solidFill>
                <a:schemeClr val="bg1">
                  <a:lumMod val="50000"/>
                </a:schemeClr>
              </a:solidFill>
            </a:endParaRPr>
          </a:p>
          <a:p>
            <a:pPr marL="361950" indent="-361950" eaLnBrk="1" hangingPunct="1">
              <a:lnSpc>
                <a:spcPct val="80000"/>
              </a:lnSpc>
              <a:buNone/>
              <a:defRPr/>
            </a:pPr>
            <a:r>
              <a:rPr lang="el-GR" altLang="el-GR" sz="2200" dirty="0" smtClean="0">
                <a:solidFill>
                  <a:srgbClr val="FFFF00"/>
                </a:solidFill>
              </a:rPr>
              <a:t>2.Ο </a:t>
            </a:r>
            <a:r>
              <a:rPr lang="el-GR" altLang="el-GR" sz="2200" dirty="0">
                <a:solidFill>
                  <a:srgbClr val="FFFF00"/>
                </a:solidFill>
              </a:rPr>
              <a:t>δικτυωτός τύπος αύλακας </a:t>
            </a:r>
            <a:r>
              <a:rPr lang="el-GR" altLang="el-GR" sz="2200" dirty="0">
                <a:solidFill>
                  <a:schemeClr val="bg1">
                    <a:lumMod val="50000"/>
                  </a:schemeClr>
                </a:solidFill>
              </a:rPr>
              <a:t>. Η κύρια κοίτη συνίσταται από δυο ή περισσότερες επιμέρους κοίτες εκατέρωθεν </a:t>
            </a:r>
            <a:r>
              <a:rPr lang="el-GR" altLang="el-GR" sz="2200" dirty="0" err="1">
                <a:solidFill>
                  <a:schemeClr val="bg1">
                    <a:lumMod val="50000"/>
                  </a:schemeClr>
                </a:solidFill>
              </a:rPr>
              <a:t>αλλουβιακών</a:t>
            </a:r>
            <a:r>
              <a:rPr lang="el-GR" altLang="el-GR" sz="2200" dirty="0">
                <a:solidFill>
                  <a:schemeClr val="bg1">
                    <a:lumMod val="50000"/>
                  </a:schemeClr>
                </a:solidFill>
              </a:rPr>
              <a:t> νησίδων. Οι </a:t>
            </a:r>
            <a:r>
              <a:rPr lang="el-GR" altLang="el-GR" sz="2200" dirty="0" err="1">
                <a:solidFill>
                  <a:schemeClr val="bg1">
                    <a:lumMod val="50000"/>
                  </a:schemeClr>
                </a:solidFill>
              </a:rPr>
              <a:t>αλλουβιακές</a:t>
            </a:r>
            <a:r>
              <a:rPr lang="el-GR" altLang="el-GR" sz="2200" dirty="0">
                <a:solidFill>
                  <a:schemeClr val="bg1">
                    <a:lumMod val="50000"/>
                  </a:schemeClr>
                </a:solidFill>
              </a:rPr>
              <a:t> νησίδες συνίστανται από το πιο χονδρό υλικό για τη συγκεκριμένη θέση της νησίδας που δεν μπορεί να μεταφερθεί παραπέρα από το ρεύμα.</a:t>
            </a:r>
          </a:p>
          <a:p>
            <a:pPr marL="361950" indent="-361950" eaLnBrk="1" hangingPunct="1">
              <a:lnSpc>
                <a:spcPct val="80000"/>
              </a:lnSpc>
              <a:buNone/>
              <a:defRPr/>
            </a:pPr>
            <a:r>
              <a:rPr lang="el-GR" altLang="el-GR" sz="2200" dirty="0">
                <a:solidFill>
                  <a:schemeClr val="bg1">
                    <a:lumMod val="50000"/>
                  </a:schemeClr>
                </a:solidFill>
              </a:rPr>
              <a:t>Ο δικτυωτός τύπος αύλακας ευνοείται από μεγάλες κλίσεις, από άφθονο υλικό  με ευρύ φάσμα </a:t>
            </a:r>
            <a:r>
              <a:rPr lang="el-GR" altLang="el-GR" sz="2200" dirty="0" err="1">
                <a:solidFill>
                  <a:schemeClr val="bg1">
                    <a:lumMod val="50000"/>
                  </a:schemeClr>
                </a:solidFill>
              </a:rPr>
              <a:t>κοκκομετρικού</a:t>
            </a:r>
            <a:r>
              <a:rPr lang="el-GR" altLang="el-GR" sz="2200" dirty="0">
                <a:solidFill>
                  <a:schemeClr val="bg1">
                    <a:lumMod val="50000"/>
                  </a:schemeClr>
                </a:solidFill>
              </a:rPr>
              <a:t> μεγέθους και από </a:t>
            </a:r>
            <a:r>
              <a:rPr lang="el-GR" altLang="el-GR" sz="2200" dirty="0" err="1">
                <a:solidFill>
                  <a:schemeClr val="bg1">
                    <a:lumMod val="50000"/>
                  </a:schemeClr>
                </a:solidFill>
              </a:rPr>
              <a:t>ευκολοδιάβρωτες</a:t>
            </a:r>
            <a:r>
              <a:rPr lang="el-GR" altLang="el-GR" sz="2200" dirty="0">
                <a:solidFill>
                  <a:schemeClr val="bg1">
                    <a:lumMod val="50000"/>
                  </a:schemeClr>
                </a:solidFill>
              </a:rPr>
              <a:t> όχθες</a:t>
            </a:r>
            <a:r>
              <a:rPr lang="el-GR" altLang="el-GR" sz="2200" dirty="0" smtClean="0">
                <a:solidFill>
                  <a:schemeClr val="bg1">
                    <a:lumMod val="50000"/>
                  </a:schemeClr>
                </a:solidFill>
              </a:rPr>
              <a:t>. Με </a:t>
            </a:r>
            <a:r>
              <a:rPr lang="el-GR" altLang="el-GR" sz="2200" dirty="0">
                <a:solidFill>
                  <a:schemeClr val="bg1">
                    <a:lumMod val="50000"/>
                  </a:schemeClr>
                </a:solidFill>
              </a:rPr>
              <a:t>βάση το υλικό της κοίτης ο δικτυωτός τύπος μπορεί να είναι </a:t>
            </a:r>
            <a:r>
              <a:rPr lang="el-GR" altLang="el-GR" sz="2200" dirty="0" err="1">
                <a:solidFill>
                  <a:schemeClr val="bg1">
                    <a:lumMod val="50000"/>
                  </a:schemeClr>
                </a:solidFill>
              </a:rPr>
              <a:t>κροκαλούχος</a:t>
            </a:r>
            <a:r>
              <a:rPr lang="el-GR" altLang="el-GR" sz="2200" dirty="0">
                <a:solidFill>
                  <a:schemeClr val="bg1">
                    <a:lumMod val="50000"/>
                  </a:schemeClr>
                </a:solidFill>
              </a:rPr>
              <a:t> ή </a:t>
            </a:r>
            <a:r>
              <a:rPr lang="el-GR" altLang="el-GR" sz="2200" dirty="0" err="1">
                <a:solidFill>
                  <a:schemeClr val="bg1">
                    <a:lumMod val="50000"/>
                  </a:schemeClr>
                </a:solidFill>
              </a:rPr>
              <a:t>αμμούχος</a:t>
            </a:r>
            <a:r>
              <a:rPr lang="en-US" altLang="el-GR" sz="2200" dirty="0">
                <a:solidFill>
                  <a:schemeClr val="bg1">
                    <a:lumMod val="50000"/>
                  </a:schemeClr>
                </a:solidFill>
              </a:rPr>
              <a:t> </a:t>
            </a:r>
            <a:r>
              <a:rPr lang="el-GR" altLang="el-GR" sz="2200" dirty="0" smtClean="0">
                <a:solidFill>
                  <a:schemeClr val="bg1">
                    <a:lumMod val="50000"/>
                  </a:schemeClr>
                </a:solidFill>
              </a:rPr>
              <a:t>.</a:t>
            </a:r>
          </a:p>
          <a:p>
            <a:pPr marL="361950" indent="-361950" eaLnBrk="1" hangingPunct="1">
              <a:buFontTx/>
              <a:buNone/>
            </a:pPr>
            <a:r>
              <a:rPr lang="el-GR" altLang="el-GR" sz="2200" dirty="0">
                <a:solidFill>
                  <a:srgbClr val="FFFF00"/>
                </a:solidFill>
              </a:rPr>
              <a:t>3. Ο μαιανδρικός τύπος αύλακας. </a:t>
            </a:r>
            <a:r>
              <a:rPr lang="el-GR" altLang="el-GR" sz="2200" dirty="0">
                <a:solidFill>
                  <a:schemeClr val="bg1">
                    <a:lumMod val="50000"/>
                  </a:schemeClr>
                </a:solidFill>
              </a:rPr>
              <a:t>Η αύλακα χαρακτηρίζεται από κυμάτωση αξιοσημείωτης συμμετρίας</a:t>
            </a:r>
            <a:r>
              <a:rPr lang="el-GR" altLang="el-GR" sz="2200" dirty="0" smtClean="0">
                <a:solidFill>
                  <a:schemeClr val="bg1">
                    <a:lumMod val="50000"/>
                  </a:schemeClr>
                </a:solidFill>
              </a:rPr>
              <a:t>. Ο </a:t>
            </a:r>
            <a:r>
              <a:rPr lang="el-GR" altLang="el-GR" sz="2200" dirty="0">
                <a:solidFill>
                  <a:schemeClr val="bg1">
                    <a:lumMod val="50000"/>
                  </a:schemeClr>
                </a:solidFill>
              </a:rPr>
              <a:t>σχηματισμός μαιανδρικής κοίτης ευνοείται από μικρές κλίσεις και το φορτίο του ρεύματος είναι κυρίως πηλός και άργιλος</a:t>
            </a:r>
            <a:r>
              <a:rPr lang="en-US" altLang="el-GR" sz="2200" dirty="0">
                <a:solidFill>
                  <a:schemeClr val="bg1">
                    <a:lumMod val="50000"/>
                  </a:schemeClr>
                </a:solidFill>
              </a:rPr>
              <a:t> </a:t>
            </a:r>
            <a:r>
              <a:rPr lang="el-GR" altLang="el-GR" sz="2200" dirty="0">
                <a:solidFill>
                  <a:schemeClr val="bg1">
                    <a:lumMod val="50000"/>
                  </a:schemeClr>
                </a:solidFill>
              </a:rPr>
              <a:t>και κατά δεύτερο λόγο άμμος</a:t>
            </a:r>
            <a:r>
              <a:rPr lang="el-GR" altLang="el-GR" sz="2200" dirty="0" smtClean="0">
                <a:solidFill>
                  <a:schemeClr val="bg1">
                    <a:lumMod val="50000"/>
                  </a:schemeClr>
                </a:solidFill>
              </a:rPr>
              <a:t>. </a:t>
            </a:r>
            <a:r>
              <a:rPr lang="el-GR" altLang="el-GR" sz="2200" dirty="0">
                <a:solidFill>
                  <a:schemeClr val="bg1">
                    <a:lumMod val="50000"/>
                  </a:schemeClr>
                </a:solidFill>
              </a:rPr>
              <a:t>Η ταχύτητα είναι εντελώς χαμηλή κατά μήκος της κοίτης και των τοιχωμάτων της αύλακας, όπου υπάρχει και η μεγίστη αντίσταση στη ροή λόγω τριβής.</a:t>
            </a:r>
          </a:p>
          <a:p>
            <a:pPr marL="0" indent="0" eaLnBrk="1" hangingPunct="1">
              <a:lnSpc>
                <a:spcPct val="80000"/>
              </a:lnSpc>
              <a:buNone/>
              <a:defRPr/>
            </a:pPr>
            <a:endParaRPr lang="el-GR" altLang="el-GR" sz="2400" dirty="0">
              <a:solidFill>
                <a:schemeClr val="bg1">
                  <a:lumMod val="50000"/>
                </a:schemeClr>
              </a:solidFill>
            </a:endParaRPr>
          </a:p>
          <a:p>
            <a:pPr marL="609600" indent="-609600" eaLnBrk="1" hangingPunct="1">
              <a:lnSpc>
                <a:spcPct val="80000"/>
              </a:lnSpc>
              <a:defRPr/>
            </a:pPr>
            <a:endParaRPr lang="el-GR" altLang="el-GR" sz="2400" dirty="0"/>
          </a:p>
        </p:txBody>
      </p:sp>
    </p:spTree>
    <p:extLst>
      <p:ext uri="{BB962C8B-B14F-4D97-AF65-F5344CB8AC3E}">
        <p14:creationId xmlns:p14="http://schemas.microsoft.com/office/powerpoint/2010/main" val="1055622168"/>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0"/>
            <a:ext cx="56880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260065"/>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09600" y="122238"/>
            <a:ext cx="10972800" cy="715962"/>
          </a:xfrm>
        </p:spPr>
        <p:style>
          <a:lnRef idx="2">
            <a:schemeClr val="dk1"/>
          </a:lnRef>
          <a:fillRef idx="1">
            <a:schemeClr val="lt1"/>
          </a:fillRef>
          <a:effectRef idx="0">
            <a:schemeClr val="dk1"/>
          </a:effectRef>
          <a:fontRef idx="minor">
            <a:schemeClr val="dk1"/>
          </a:fontRef>
        </p:style>
        <p:txBody>
          <a:bodyPr/>
          <a:lstStyle/>
          <a:p>
            <a:pPr eaLnBrk="1" hangingPunct="1"/>
            <a:r>
              <a:rPr lang="el-GR" altLang="el-GR" dirty="0" smtClean="0"/>
              <a:t>Ευθύγραμμος τύπος αύλακας</a:t>
            </a:r>
          </a:p>
        </p:txBody>
      </p:sp>
      <p:pic>
        <p:nvPicPr>
          <p:cNvPr id="40963" name="Picture 3"/>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l="22917" t="13999" r="13802" b="12060"/>
          <a:stretch/>
        </p:blipFill>
        <p:spPr>
          <a:xfrm>
            <a:off x="609600" y="1000125"/>
            <a:ext cx="11028654" cy="5673176"/>
          </a:xfrm>
        </p:spPr>
      </p:pic>
    </p:spTree>
    <p:extLst>
      <p:ext uri="{BB962C8B-B14F-4D97-AF65-F5344CB8AC3E}">
        <p14:creationId xmlns:p14="http://schemas.microsoft.com/office/powerpoint/2010/main" val="3206240731"/>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GD_BusPres_01_TP01136794 ">
  <a:themeElements>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GD_BusPres_01_TP01136794 ">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GD_BusPres_01_TP01136794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GD_BusPres_01_TP01136794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GD_BusPres_01_TP01136794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116</TotalTime>
  <Words>3127</Words>
  <Application>Microsoft Office PowerPoint</Application>
  <PresentationFormat>Ευρεία οθόνη</PresentationFormat>
  <Paragraphs>193</Paragraphs>
  <Slides>46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46</vt:i4>
      </vt:variant>
    </vt:vector>
  </HeadingPairs>
  <TitlesOfParts>
    <vt:vector size="51" baseType="lpstr">
      <vt:lpstr>Arial</vt:lpstr>
      <vt:lpstr>Arial Greek</vt:lpstr>
      <vt:lpstr>Times</vt:lpstr>
      <vt:lpstr>Times New Roman</vt:lpstr>
      <vt:lpstr>GD_BusPres_01_TP01136794 </vt:lpstr>
      <vt:lpstr>Συστήματα Αποστράγγισης</vt:lpstr>
      <vt:lpstr>Παρουσίαση του PowerPoint</vt:lpstr>
      <vt:lpstr>Παρουσίαση του PowerPoint</vt:lpstr>
      <vt:lpstr>Συστήματα Αποστράγγισης</vt:lpstr>
      <vt:lpstr>Τάξεις των επιμέρους ρευμάτων και λεκανών αποστράγγισης ενός κύριου ποτάμιου συστήματος</vt:lpstr>
      <vt:lpstr>Παρουσίαση του PowerPoint</vt:lpstr>
      <vt:lpstr>Γεωμετρικοί τύποι αυλάκων</vt:lpstr>
      <vt:lpstr>Παρουσίαση του PowerPoint</vt:lpstr>
      <vt:lpstr>Ευθύγραμμος τύπος αύλακας</vt:lpstr>
      <vt:lpstr>Δικτυωτός τύπος αύλακας</vt:lpstr>
      <vt:lpstr>Δικτυωτός ποταμός</vt:lpstr>
      <vt:lpstr>Alaskan River – Δικτυωτός ποταμός  (Braided stream)</vt:lpstr>
      <vt:lpstr>Παρουσίαση του PowerPoint</vt:lpstr>
      <vt:lpstr>Μαίανδρος</vt:lpstr>
      <vt:lpstr>Αποκοπή μαιάνδρου</vt:lpstr>
      <vt:lpstr>Παρουσίαση του PowerPoint</vt:lpstr>
      <vt:lpstr>Διάβρωση της εξωτερικής όχθης ενός μαιανδρικού ρεύματος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ΤΑ ΡΕΥΜΑΤΑ ΚΑΙ Η ΔΟΜΗ ΤΟΥΣ</vt:lpstr>
      <vt:lpstr>Παρουσίαση του PowerPoint</vt:lpstr>
      <vt:lpstr>Εγκιβωτισμένος μαίανδρος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Τα ρεύματα και οι κοιλάδες τους.</vt:lpstr>
      <vt:lpstr>Παρουσίαση του PowerPoint</vt:lpstr>
      <vt:lpstr>Παρουσίαση του PowerPoint</vt:lpstr>
      <vt:lpstr>ΧΑΡΑΚΤΗΡΙΣΤΙΚΑ ΤΗΣ ΡΕΥΜΑΤΙΚΗΣ ΔΙΑΒΡΩΣΗΣ ΚΑΙ ΑΠΟΘΕΣΗΣ</vt:lpstr>
      <vt:lpstr>Αναβαθμίδα(ταράτσα) ποταμού</vt:lpstr>
      <vt:lpstr>Κυκλικές αναβαθμίδες</vt:lpstr>
      <vt:lpstr>Αλλουβιακό ριπίδιο</vt:lpstr>
      <vt:lpstr>Παρουσίαση του PowerPoint</vt:lpstr>
      <vt:lpstr>Δέλτα</vt:lpstr>
      <vt:lpstr>Στάδια ανάπτυξης ενός απλού δέλτα το οποίο δομείται σε μία λίμνη με ασθενή κυματική δράση</vt:lpstr>
      <vt:lpstr>Παρουσίαση του PowerPoint</vt:lpstr>
      <vt:lpstr>Παρουσίαση του PowerPoint</vt:lpstr>
      <vt:lpstr>Δέλτα ποτάμιας επίδρασης</vt:lpstr>
      <vt:lpstr>Δέλτα κυματικής και δέλτα παλιρροϊκής επίδρασης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Συστήματα Αποστράγγισης</dc:title>
  <dc:creator>makis</dc:creator>
  <cp:lastModifiedBy>makis</cp:lastModifiedBy>
  <cp:revision>17</cp:revision>
  <dcterms:created xsi:type="dcterms:W3CDTF">2018-05-29T07:54:35Z</dcterms:created>
  <dcterms:modified xsi:type="dcterms:W3CDTF">2019-08-26T08:31:21Z</dcterms:modified>
</cp:coreProperties>
</file>