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0" r:id="rId3"/>
    <p:sldId id="262" r:id="rId4"/>
    <p:sldId id="264" r:id="rId5"/>
    <p:sldId id="265" r:id="rId6"/>
    <p:sldId id="267" r:id="rId7"/>
    <p:sldId id="268" r:id="rId8"/>
    <p:sldId id="269" r:id="rId9"/>
    <p:sldId id="271" r:id="rId10"/>
    <p:sldId id="272" r:id="rId11"/>
    <p:sldId id="274" r:id="rId12"/>
    <p:sldId id="276" r:id="rId13"/>
    <p:sldId id="278" r:id="rId14"/>
    <p:sldId id="279" r:id="rId15"/>
    <p:sldId id="280" r:id="rId16"/>
    <p:sldId id="282" r:id="rId17"/>
    <p:sldId id="283" r:id="rId18"/>
    <p:sldId id="284"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DCA34-69F8-4420-B23F-9CE0B88EE744}" type="datetimeFigureOut">
              <a:rPr lang="el-GR" smtClean="0"/>
              <a:t>26/8/2019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A645A-4800-4E53-9CD0-E310208E3655}" type="slidenum">
              <a:rPr lang="el-GR" smtClean="0"/>
              <a:t>‹#›</a:t>
            </a:fld>
            <a:endParaRPr lang="el-GR"/>
          </a:p>
        </p:txBody>
      </p:sp>
    </p:spTree>
    <p:extLst>
      <p:ext uri="{BB962C8B-B14F-4D97-AF65-F5344CB8AC3E}">
        <p14:creationId xmlns:p14="http://schemas.microsoft.com/office/powerpoint/2010/main" val="110003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pPr>
              <a:defRPr/>
            </a:pPr>
            <a:fld id="{2C3ABE61-5E2E-4CF5-9F36-7B9CB33A59C0}" type="slidenum">
              <a:rPr lang="en-US" altLang="el-GR"/>
              <a:pPr>
                <a:defRPr/>
              </a:pPr>
              <a:t>‹#›</a:t>
            </a:fld>
            <a:endParaRPr lang="en-US" altLang="el-GR"/>
          </a:p>
        </p:txBody>
      </p:sp>
    </p:spTree>
    <p:extLst>
      <p:ext uri="{BB962C8B-B14F-4D97-AF65-F5344CB8AC3E}">
        <p14:creationId xmlns:p14="http://schemas.microsoft.com/office/powerpoint/2010/main" val="377073540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84839-CC4E-49D9-8ADB-7CCDBFCDF8C9}" type="slidenum">
              <a:rPr lang="en-US" altLang="el-GR"/>
              <a:pPr>
                <a:defRPr/>
              </a:pPr>
              <a:t>‹#›</a:t>
            </a:fld>
            <a:endParaRPr lang="en-US" altLang="el-GR"/>
          </a:p>
        </p:txBody>
      </p:sp>
    </p:spTree>
    <p:extLst>
      <p:ext uri="{BB962C8B-B14F-4D97-AF65-F5344CB8AC3E}">
        <p14:creationId xmlns:p14="http://schemas.microsoft.com/office/powerpoint/2010/main" val="290095401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A80E0-82A7-413C-ACFF-F8B4E6505D11}" type="slidenum">
              <a:rPr lang="en-US" altLang="el-GR"/>
              <a:pPr>
                <a:defRPr/>
              </a:pPr>
              <a:t>‹#›</a:t>
            </a:fld>
            <a:endParaRPr lang="en-US" altLang="el-GR"/>
          </a:p>
        </p:txBody>
      </p:sp>
    </p:spTree>
    <p:extLst>
      <p:ext uri="{BB962C8B-B14F-4D97-AF65-F5344CB8AC3E}">
        <p14:creationId xmlns:p14="http://schemas.microsoft.com/office/powerpoint/2010/main" val="783501196"/>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37FAFE-9E78-4445-902E-DBBB81EDAA00}" type="slidenum">
              <a:rPr lang="en-US" altLang="el-GR"/>
              <a:pPr>
                <a:defRPr/>
              </a:pPr>
              <a:t>‹#›</a:t>
            </a:fld>
            <a:endParaRPr lang="en-US" altLang="el-GR"/>
          </a:p>
        </p:txBody>
      </p:sp>
    </p:spTree>
    <p:extLst>
      <p:ext uri="{BB962C8B-B14F-4D97-AF65-F5344CB8AC3E}">
        <p14:creationId xmlns:p14="http://schemas.microsoft.com/office/powerpoint/2010/main" val="316365800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39C9BEA3-C3E0-4023-A5AE-E4307F831F9D}" type="slidenum">
              <a:rPr lang="el-GR" altLang="el-GR"/>
              <a:pPr>
                <a:defRPr/>
              </a:pPr>
              <a:t>‹#›</a:t>
            </a:fld>
            <a:endParaRPr lang="el-GR" altLang="el-GR"/>
          </a:p>
        </p:txBody>
      </p:sp>
    </p:spTree>
    <p:extLst>
      <p:ext uri="{BB962C8B-B14F-4D97-AF65-F5344CB8AC3E}">
        <p14:creationId xmlns:p14="http://schemas.microsoft.com/office/powerpoint/2010/main" val="321496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7F17BA2F-1E57-4A01-BAFE-D64ABD856981}" type="slidenum">
              <a:rPr lang="el-GR" altLang="el-GR"/>
              <a:pPr>
                <a:defRPr/>
              </a:pPr>
              <a:t>‹#›</a:t>
            </a:fld>
            <a:endParaRPr lang="el-GR" altLang="el-GR"/>
          </a:p>
        </p:txBody>
      </p:sp>
    </p:spTree>
    <p:extLst>
      <p:ext uri="{BB962C8B-B14F-4D97-AF65-F5344CB8AC3E}">
        <p14:creationId xmlns:p14="http://schemas.microsoft.com/office/powerpoint/2010/main" val="116714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9AD72-A696-4DD1-8566-7F8B44C5D298}" type="slidenum">
              <a:rPr lang="en-US" altLang="el-GR"/>
              <a:pPr>
                <a:defRPr/>
              </a:pPr>
              <a:t>‹#›</a:t>
            </a:fld>
            <a:endParaRPr lang="en-US" altLang="el-GR"/>
          </a:p>
        </p:txBody>
      </p:sp>
    </p:spTree>
    <p:extLst>
      <p:ext uri="{BB962C8B-B14F-4D97-AF65-F5344CB8AC3E}">
        <p14:creationId xmlns:p14="http://schemas.microsoft.com/office/powerpoint/2010/main" val="33721474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E8E57-4730-4829-9430-48C3AA59B783}" type="slidenum">
              <a:rPr lang="en-US" altLang="el-GR"/>
              <a:pPr>
                <a:defRPr/>
              </a:pPr>
              <a:t>‹#›</a:t>
            </a:fld>
            <a:endParaRPr lang="en-US" altLang="el-GR"/>
          </a:p>
        </p:txBody>
      </p:sp>
    </p:spTree>
    <p:extLst>
      <p:ext uri="{BB962C8B-B14F-4D97-AF65-F5344CB8AC3E}">
        <p14:creationId xmlns:p14="http://schemas.microsoft.com/office/powerpoint/2010/main" val="96989362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BB1BD3-8481-4EC6-9A90-8E525FE0D276}" type="slidenum">
              <a:rPr lang="en-US" altLang="el-GR"/>
              <a:pPr>
                <a:defRPr/>
              </a:pPr>
              <a:t>‹#›</a:t>
            </a:fld>
            <a:endParaRPr lang="en-US" altLang="el-GR"/>
          </a:p>
        </p:txBody>
      </p:sp>
    </p:spTree>
    <p:extLst>
      <p:ext uri="{BB962C8B-B14F-4D97-AF65-F5344CB8AC3E}">
        <p14:creationId xmlns:p14="http://schemas.microsoft.com/office/powerpoint/2010/main" val="197374211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E2D7CA-B6FF-4D25-BA12-EAC63981EC90}" type="slidenum">
              <a:rPr lang="en-US" altLang="el-GR"/>
              <a:pPr>
                <a:defRPr/>
              </a:pPr>
              <a:t>‹#›</a:t>
            </a:fld>
            <a:endParaRPr lang="en-US" altLang="el-GR"/>
          </a:p>
        </p:txBody>
      </p:sp>
    </p:spTree>
    <p:extLst>
      <p:ext uri="{BB962C8B-B14F-4D97-AF65-F5344CB8AC3E}">
        <p14:creationId xmlns:p14="http://schemas.microsoft.com/office/powerpoint/2010/main" val="320237474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D844A4-2691-41D3-BBF3-C0B99CE8E3BA}" type="slidenum">
              <a:rPr lang="en-US" altLang="el-GR"/>
              <a:pPr>
                <a:defRPr/>
              </a:pPr>
              <a:t>‹#›</a:t>
            </a:fld>
            <a:endParaRPr lang="en-US" altLang="el-GR"/>
          </a:p>
        </p:txBody>
      </p:sp>
    </p:spTree>
    <p:extLst>
      <p:ext uri="{BB962C8B-B14F-4D97-AF65-F5344CB8AC3E}">
        <p14:creationId xmlns:p14="http://schemas.microsoft.com/office/powerpoint/2010/main" val="85971559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E856F0-747D-4460-B3A3-F4D92FE7F4BD}" type="slidenum">
              <a:rPr lang="en-US" altLang="el-GR"/>
              <a:pPr>
                <a:defRPr/>
              </a:pPr>
              <a:t>‹#›</a:t>
            </a:fld>
            <a:endParaRPr lang="en-US" altLang="el-GR"/>
          </a:p>
        </p:txBody>
      </p:sp>
    </p:spTree>
    <p:extLst>
      <p:ext uri="{BB962C8B-B14F-4D97-AF65-F5344CB8AC3E}">
        <p14:creationId xmlns:p14="http://schemas.microsoft.com/office/powerpoint/2010/main" val="359884300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AB438F-0705-4705-974C-0C9EEE599BA2}" type="slidenum">
              <a:rPr lang="en-US" altLang="el-GR"/>
              <a:pPr>
                <a:defRPr/>
              </a:pPr>
              <a:t>‹#›</a:t>
            </a:fld>
            <a:endParaRPr lang="en-US" altLang="el-GR"/>
          </a:p>
        </p:txBody>
      </p:sp>
    </p:spTree>
    <p:extLst>
      <p:ext uri="{BB962C8B-B14F-4D97-AF65-F5344CB8AC3E}">
        <p14:creationId xmlns:p14="http://schemas.microsoft.com/office/powerpoint/2010/main" val="2624711484"/>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7A0920-6A84-44D9-AC15-19C62ADAFBDE}" type="slidenum">
              <a:rPr lang="en-US" altLang="el-GR"/>
              <a:pPr>
                <a:defRPr/>
              </a:pPr>
              <a:t>‹#›</a:t>
            </a:fld>
            <a:endParaRPr lang="en-US" altLang="el-GR"/>
          </a:p>
        </p:txBody>
      </p:sp>
    </p:spTree>
    <p:extLst>
      <p:ext uri="{BB962C8B-B14F-4D97-AF65-F5344CB8AC3E}">
        <p14:creationId xmlns:p14="http://schemas.microsoft.com/office/powerpoint/2010/main" val="4072473940"/>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DBB9506-98B0-4DC8-B90D-F25147BDFCBC}" type="slidenum">
              <a:rPr lang="en-US" altLang="el-GR"/>
              <a:pPr>
                <a:defRPr/>
              </a:pPr>
              <a:t>‹#›</a:t>
            </a:fld>
            <a:endParaRPr lang="en-US" altLang="el-GR"/>
          </a:p>
        </p:txBody>
      </p:sp>
    </p:spTree>
    <p:extLst>
      <p:ext uri="{BB962C8B-B14F-4D97-AF65-F5344CB8AC3E}">
        <p14:creationId xmlns:p14="http://schemas.microsoft.com/office/powerpoint/2010/main" val="38594647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1383505"/>
            <a:ext cx="12191999" cy="54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Aft>
                <a:spcPct val="0"/>
              </a:spcAft>
              <a:buClrTx/>
            </a:pPr>
            <a:r>
              <a:rPr lang="el-GR" altLang="el-GR" sz="2400" dirty="0" smtClean="0">
                <a:solidFill>
                  <a:schemeClr val="bg1">
                    <a:lumMod val="50000"/>
                  </a:schemeClr>
                </a:solidFill>
                <a:latin typeface="Arial Greek" panose="020B0604020202020204" pitchFamily="34" charset="0"/>
              </a:rPr>
              <a:t>Η </a:t>
            </a:r>
            <a:r>
              <a:rPr lang="el-GR" altLang="el-GR" sz="2400" dirty="0">
                <a:solidFill>
                  <a:schemeClr val="bg1">
                    <a:lumMod val="50000"/>
                  </a:schemeClr>
                </a:solidFill>
                <a:latin typeface="Arial Greek" panose="020B0604020202020204" pitchFamily="34" charset="0"/>
              </a:rPr>
              <a:t>διάβρωση από το νερό αρχίζει προτού σχηματιστεί ένα ευδιάκριτο ρεύμα. Η διάβρωση αυτή συμβαίνει με δυο τρόπους: </a:t>
            </a:r>
            <a:endParaRPr lang="el-GR" altLang="el-GR" sz="2400" dirty="0" smtClean="0">
              <a:solidFill>
                <a:schemeClr val="bg1">
                  <a:lumMod val="50000"/>
                </a:schemeClr>
              </a:solidFill>
              <a:latin typeface="Arial Greek" panose="020B0604020202020204" pitchFamily="34" charset="0"/>
            </a:endParaRPr>
          </a:p>
          <a:p>
            <a:pPr lvl="1" fontAlgn="base">
              <a:spcAft>
                <a:spcPct val="0"/>
              </a:spcAft>
              <a:buClrTx/>
              <a:buFontTx/>
              <a:buChar char="–"/>
            </a:pPr>
            <a:r>
              <a:rPr lang="el-GR" altLang="el-GR" sz="2400" dirty="0" smtClean="0">
                <a:solidFill>
                  <a:schemeClr val="bg1">
                    <a:lumMod val="50000"/>
                  </a:schemeClr>
                </a:solidFill>
                <a:latin typeface="Arial Greek" panose="020B0604020202020204" pitchFamily="34" charset="0"/>
              </a:rPr>
              <a:t>Από </a:t>
            </a:r>
            <a:r>
              <a:rPr lang="el-GR" altLang="el-GR" sz="2400" dirty="0">
                <a:solidFill>
                  <a:schemeClr val="bg1">
                    <a:lumMod val="50000"/>
                  </a:schemeClr>
                </a:solidFill>
                <a:latin typeface="Arial Greek" panose="020B0604020202020204" pitchFamily="34" charset="0"/>
              </a:rPr>
              <a:t>την  σύγκρουση των σταγόνων της βροχής με το έδαφος</a:t>
            </a:r>
            <a:r>
              <a:rPr lang="el-GR" altLang="el-GR" sz="2400" dirty="0" smtClean="0">
                <a:solidFill>
                  <a:schemeClr val="bg1">
                    <a:lumMod val="50000"/>
                  </a:schemeClr>
                </a:solidFill>
                <a:latin typeface="Arial Greek" panose="020B0604020202020204" pitchFamily="34" charset="0"/>
              </a:rPr>
              <a:t>.</a:t>
            </a:r>
          </a:p>
          <a:p>
            <a:pPr lvl="1" fontAlgn="base">
              <a:spcAft>
                <a:spcPct val="0"/>
              </a:spcAft>
              <a:buClrTx/>
              <a:buFontTx/>
              <a:buChar char="–"/>
            </a:pPr>
            <a:r>
              <a:rPr lang="el-GR" altLang="el-GR" sz="2400" dirty="0" smtClean="0">
                <a:solidFill>
                  <a:schemeClr val="bg1">
                    <a:lumMod val="50000"/>
                  </a:schemeClr>
                </a:solidFill>
                <a:latin typeface="Arial Greek" panose="020B0604020202020204" pitchFamily="34" charset="0"/>
              </a:rPr>
              <a:t>Από </a:t>
            </a:r>
            <a:r>
              <a:rPr lang="el-GR" altLang="el-GR" sz="2400" dirty="0">
                <a:solidFill>
                  <a:schemeClr val="bg1">
                    <a:lumMod val="50000"/>
                  </a:schemeClr>
                </a:solidFill>
                <a:latin typeface="Arial Greek" panose="020B0604020202020204" pitchFamily="34" charset="0"/>
              </a:rPr>
              <a:t>την </a:t>
            </a:r>
            <a:r>
              <a:rPr lang="el-GR" altLang="el-GR" sz="2400" dirty="0" err="1">
                <a:solidFill>
                  <a:schemeClr val="bg1">
                    <a:lumMod val="50000"/>
                  </a:schemeClr>
                </a:solidFill>
                <a:latin typeface="Arial Greek" panose="020B0604020202020204" pitchFamily="34" charset="0"/>
              </a:rPr>
              <a:t>υδροστρωματοροή</a:t>
            </a:r>
            <a:r>
              <a:rPr lang="el-GR" altLang="el-GR" sz="2400" dirty="0">
                <a:solidFill>
                  <a:schemeClr val="bg1">
                    <a:lumMod val="50000"/>
                  </a:schemeClr>
                </a:solidFill>
                <a:latin typeface="Arial Greek" panose="020B0604020202020204" pitchFamily="34" charset="0"/>
              </a:rPr>
              <a:t> κατά την διάρκεια ισχυρών </a:t>
            </a:r>
            <a:r>
              <a:rPr lang="el-GR" altLang="el-GR" sz="2400" dirty="0" err="1">
                <a:solidFill>
                  <a:schemeClr val="bg1">
                    <a:lumMod val="50000"/>
                  </a:schemeClr>
                </a:solidFill>
                <a:latin typeface="Arial Greek" panose="020B0604020202020204" pitchFamily="34" charset="0"/>
              </a:rPr>
              <a:t>βροχοπτώσων</a:t>
            </a:r>
            <a:r>
              <a:rPr lang="el-GR" altLang="el-GR" sz="2400" dirty="0">
                <a:solidFill>
                  <a:schemeClr val="bg1">
                    <a:lumMod val="50000"/>
                  </a:schemeClr>
                </a:solidFill>
                <a:latin typeface="Arial Greek" panose="020B0604020202020204" pitchFamily="34" charset="0"/>
              </a:rPr>
              <a:t>. Η διάβρωση αυτή είναι γνωστή ως </a:t>
            </a:r>
            <a:r>
              <a:rPr lang="en-US" altLang="el-GR" sz="2400" dirty="0">
                <a:solidFill>
                  <a:schemeClr val="bg1">
                    <a:lumMod val="50000"/>
                  </a:schemeClr>
                </a:solidFill>
                <a:latin typeface="Arial Greek" panose="020B0604020202020204" pitchFamily="34" charset="0"/>
              </a:rPr>
              <a:t>“</a:t>
            </a:r>
            <a:r>
              <a:rPr lang="el-GR" altLang="el-GR" sz="2400" dirty="0">
                <a:solidFill>
                  <a:schemeClr val="bg1">
                    <a:lumMod val="50000"/>
                  </a:schemeClr>
                </a:solidFill>
                <a:latin typeface="Arial Greek" panose="020B0604020202020204" pitchFamily="34" charset="0"/>
              </a:rPr>
              <a:t>φυλλώδης διάβρωση</a:t>
            </a:r>
            <a:r>
              <a:rPr lang="en-US" altLang="el-GR" sz="2400" dirty="0" smtClean="0">
                <a:solidFill>
                  <a:schemeClr val="bg1">
                    <a:lumMod val="50000"/>
                  </a:schemeClr>
                </a:solidFill>
                <a:latin typeface="Arial Greek" panose="020B0604020202020204" pitchFamily="34" charset="0"/>
              </a:rPr>
              <a:t>”.</a:t>
            </a:r>
            <a:endParaRPr lang="el-GR" altLang="el-GR" sz="2400" dirty="0" smtClean="0">
              <a:solidFill>
                <a:schemeClr val="bg1">
                  <a:lumMod val="50000"/>
                </a:schemeClr>
              </a:solidFill>
              <a:latin typeface="Arial Greek" panose="020B0604020202020204" pitchFamily="34" charset="0"/>
            </a:endParaRPr>
          </a:p>
          <a:p>
            <a:pPr fontAlgn="base">
              <a:spcAft>
                <a:spcPct val="0"/>
              </a:spcAft>
              <a:buClrTx/>
            </a:pPr>
            <a:r>
              <a:rPr lang="en-US" altLang="el-GR" sz="2400" dirty="0" smtClean="0">
                <a:solidFill>
                  <a:schemeClr val="bg1">
                    <a:lumMod val="50000"/>
                  </a:schemeClr>
                </a:solidFill>
                <a:latin typeface="Arial Greek" panose="020B0604020202020204" pitchFamily="34" charset="0"/>
              </a:rPr>
              <a:t>H </a:t>
            </a:r>
            <a:r>
              <a:rPr lang="el-GR" altLang="el-GR" sz="2400" dirty="0">
                <a:solidFill>
                  <a:schemeClr val="bg1">
                    <a:lumMod val="50000"/>
                  </a:schemeClr>
                </a:solidFill>
                <a:latin typeface="Arial Greek" panose="020B0604020202020204" pitchFamily="34" charset="0"/>
              </a:rPr>
              <a:t>αποτελεσματικότητα της διαβρωτικής δράσης των σταγόνων της βροχής και της δράσης της </a:t>
            </a:r>
            <a:r>
              <a:rPr lang="el-GR" altLang="el-GR" sz="2400" dirty="0" err="1">
                <a:solidFill>
                  <a:schemeClr val="bg1">
                    <a:lumMod val="50000"/>
                  </a:schemeClr>
                </a:solidFill>
                <a:latin typeface="Arial Greek" panose="020B0604020202020204" pitchFamily="34" charset="0"/>
              </a:rPr>
              <a:t>υδροστρωματοροής</a:t>
            </a:r>
            <a:r>
              <a:rPr lang="el-GR" altLang="el-GR" sz="2400" dirty="0">
                <a:solidFill>
                  <a:schemeClr val="bg1">
                    <a:lumMod val="50000"/>
                  </a:schemeClr>
                </a:solidFill>
                <a:latin typeface="Arial Greek" panose="020B0604020202020204" pitchFamily="34" charset="0"/>
              </a:rPr>
              <a:t> μειώνεται σε μεγάλο βαθμό από ένα προστατευτικό κάλυμμα βλάστησης</a:t>
            </a:r>
            <a:r>
              <a:rPr lang="el-GR" altLang="el-GR" sz="2400" dirty="0" smtClean="0">
                <a:solidFill>
                  <a:schemeClr val="bg1">
                    <a:lumMod val="50000"/>
                  </a:schemeClr>
                </a:solidFill>
                <a:latin typeface="Arial Greek" panose="020B0604020202020204" pitchFamily="34" charset="0"/>
              </a:rPr>
              <a:t>.</a:t>
            </a:r>
          </a:p>
          <a:p>
            <a:pPr>
              <a:lnSpc>
                <a:spcPct val="90000"/>
              </a:lnSpc>
            </a:pPr>
            <a:r>
              <a:rPr lang="el-GR" altLang="el-GR" sz="2400" dirty="0">
                <a:solidFill>
                  <a:schemeClr val="bg1">
                    <a:lumMod val="50000"/>
                  </a:schemeClr>
                </a:solidFill>
                <a:latin typeface="Arial Greek" panose="020B0604020202020204" pitchFamily="34" charset="0"/>
              </a:rPr>
              <a:t>Η ικανότητα του ρεύματος να διαβρώσει επηρεάζεται από τον τρόπο με τον οποίο ρέει το νερό μέσα στη ρευματική αύλακα</a:t>
            </a:r>
            <a:r>
              <a:rPr lang="el-GR" altLang="el-GR" sz="2400" dirty="0" smtClean="0">
                <a:solidFill>
                  <a:schemeClr val="bg1">
                    <a:lumMod val="50000"/>
                  </a:schemeClr>
                </a:solidFill>
                <a:latin typeface="Arial Greek" panose="020B0604020202020204" pitchFamily="34" charset="0"/>
              </a:rPr>
              <a:t>.</a:t>
            </a:r>
            <a:r>
              <a:rPr lang="en-US" altLang="el-GR" sz="2400" dirty="0" smtClean="0">
                <a:solidFill>
                  <a:schemeClr val="bg1">
                    <a:lumMod val="50000"/>
                  </a:schemeClr>
                </a:solidFill>
                <a:latin typeface="Arial Greek" panose="020B0604020202020204" pitchFamily="34" charset="0"/>
              </a:rPr>
              <a:t> </a:t>
            </a:r>
            <a:r>
              <a:rPr lang="el-GR" altLang="el-GR" sz="2400" dirty="0" smtClean="0">
                <a:solidFill>
                  <a:schemeClr val="bg1">
                    <a:lumMod val="50000"/>
                  </a:schemeClr>
                </a:solidFill>
                <a:latin typeface="Arial Greek" panose="020B0604020202020204" pitchFamily="34" charset="0"/>
              </a:rPr>
              <a:t>                                                        </a:t>
            </a:r>
            <a:endParaRPr lang="el-GR" altLang="el-GR" sz="2400" dirty="0">
              <a:solidFill>
                <a:schemeClr val="bg1">
                  <a:lumMod val="50000"/>
                </a:schemeClr>
              </a:solidFill>
              <a:latin typeface="Arial Greek" panose="020B0604020202020204" pitchFamily="34" charset="0"/>
            </a:endParaRPr>
          </a:p>
          <a:p>
            <a:pPr>
              <a:lnSpc>
                <a:spcPct val="90000"/>
              </a:lnSpc>
            </a:pPr>
            <a:r>
              <a:rPr lang="el-GR" altLang="el-GR" sz="2400" dirty="0">
                <a:solidFill>
                  <a:schemeClr val="bg1">
                    <a:lumMod val="50000"/>
                  </a:schemeClr>
                </a:solidFill>
                <a:latin typeface="Arial Greek" panose="020B0604020202020204" pitchFamily="34" charset="0"/>
              </a:rPr>
              <a:t>Κατά τη ροή η δυναμική ενέργεια μετατρέπεται σε κινητική, μέρος της οποίας καταναλώνεται για τη διάβρωση των πετρωμάτων του </a:t>
            </a:r>
            <a:r>
              <a:rPr lang="el-GR" altLang="el-GR" sz="2400" dirty="0" smtClean="0">
                <a:solidFill>
                  <a:schemeClr val="bg1">
                    <a:lumMod val="50000"/>
                  </a:schemeClr>
                </a:solidFill>
                <a:latin typeface="Arial Greek" panose="020B0604020202020204" pitchFamily="34" charset="0"/>
              </a:rPr>
              <a:t>πρανούς.</a:t>
            </a:r>
            <a:endParaRPr lang="el-GR" altLang="el-GR" sz="2400" dirty="0">
              <a:solidFill>
                <a:schemeClr val="bg1">
                  <a:lumMod val="50000"/>
                </a:schemeClr>
              </a:solidFill>
              <a:latin typeface="Arial Greek" panose="020B0604020202020204" pitchFamily="34" charset="0"/>
            </a:endParaRPr>
          </a:p>
          <a:p>
            <a:pPr>
              <a:lnSpc>
                <a:spcPct val="90000"/>
              </a:lnSpc>
            </a:pPr>
            <a:r>
              <a:rPr lang="el-GR" altLang="el-GR" sz="2400" dirty="0">
                <a:solidFill>
                  <a:schemeClr val="bg1">
                    <a:lumMod val="50000"/>
                  </a:schemeClr>
                </a:solidFill>
                <a:latin typeface="Arial Greek" panose="020B0604020202020204" pitchFamily="34" charset="0"/>
              </a:rPr>
              <a:t>Τα ρεύματα διαβρώνουν την κοίτη και τις όχθες τους με φυσική και χημική αποσάθρωση.</a:t>
            </a:r>
          </a:p>
          <a:p>
            <a:pPr fontAlgn="base">
              <a:spcAft>
                <a:spcPct val="0"/>
              </a:spcAft>
              <a:buClrTx/>
            </a:pPr>
            <a:endParaRPr lang="en-US" altLang="el-GR" sz="2800" dirty="0">
              <a:solidFill>
                <a:schemeClr val="bg1">
                  <a:lumMod val="50000"/>
                </a:schemeClr>
              </a:solidFill>
              <a:latin typeface="Arial Greek" panose="020B0604020202020204" pitchFamily="34" charset="0"/>
            </a:endParaRPr>
          </a:p>
        </p:txBody>
      </p:sp>
      <p:sp>
        <p:nvSpPr>
          <p:cNvPr id="12291" name="Rectangle 6"/>
          <p:cNvSpPr>
            <a:spLocks noChangeArrowheads="1"/>
          </p:cNvSpPr>
          <p:nvPr/>
        </p:nvSpPr>
        <p:spPr bwMode="auto">
          <a:xfrm>
            <a:off x="951767" y="847975"/>
            <a:ext cx="10221058" cy="535531"/>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lnSpc>
                <a:spcPct val="80000"/>
              </a:lnSpc>
              <a:spcAft>
                <a:spcPct val="0"/>
              </a:spcAft>
              <a:buClrTx/>
              <a:buNone/>
            </a:pPr>
            <a:r>
              <a:rPr lang="el-GR" altLang="el-GR" sz="1800" b="1" dirty="0">
                <a:solidFill>
                  <a:srgbClr val="FFFFFF"/>
                </a:solidFill>
                <a:latin typeface="Arial Greek" panose="020B0604020202020204" pitchFamily="34" charset="0"/>
              </a:rPr>
              <a:t> </a:t>
            </a:r>
            <a:r>
              <a:rPr lang="el-GR" altLang="el-GR" sz="3600" b="1" dirty="0">
                <a:solidFill>
                  <a:schemeClr val="bg1">
                    <a:lumMod val="50000"/>
                  </a:schemeClr>
                </a:solidFill>
                <a:latin typeface="Arial Greek" panose="020B0604020202020204" pitchFamily="34" charset="0"/>
              </a:rPr>
              <a:t>Διάβρωση από τα ρέοντα </a:t>
            </a:r>
            <a:r>
              <a:rPr lang="el-GR" altLang="el-GR" sz="3600" b="1" dirty="0" smtClean="0">
                <a:solidFill>
                  <a:schemeClr val="bg1">
                    <a:lumMod val="50000"/>
                  </a:schemeClr>
                </a:solidFill>
                <a:latin typeface="Arial Greek" panose="020B0604020202020204" pitchFamily="34" charset="0"/>
              </a:rPr>
              <a:t>επιφανειακά νερά</a:t>
            </a:r>
            <a:endParaRPr lang="en-US" altLang="el-GR" sz="2800" b="1" dirty="0">
              <a:solidFill>
                <a:srgbClr val="FFFFFF"/>
              </a:solidFill>
              <a:latin typeface="Arial Greek" panose="020B0604020202020204" pitchFamily="34" charset="0"/>
            </a:endParaRPr>
          </a:p>
        </p:txBody>
      </p:sp>
      <p:sp>
        <p:nvSpPr>
          <p:cNvPr id="4" name="Rectangle 2"/>
          <p:cNvSpPr txBox="1">
            <a:spLocks noChangeArrowheads="1"/>
          </p:cNvSpPr>
          <p:nvPr/>
        </p:nvSpPr>
        <p:spPr bwMode="auto">
          <a:xfrm>
            <a:off x="2057400" y="88073"/>
            <a:ext cx="7772400" cy="645352"/>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kern="0" dirty="0" smtClean="0">
                <a:solidFill>
                  <a:schemeClr val="bg2"/>
                </a:solidFill>
              </a:rPr>
              <a:t>Επιφανειακά Νερά</a:t>
            </a:r>
          </a:p>
        </p:txBody>
      </p:sp>
    </p:spTree>
    <p:extLst>
      <p:ext uri="{BB962C8B-B14F-4D97-AF65-F5344CB8AC3E}">
        <p14:creationId xmlns:p14="http://schemas.microsoft.com/office/powerpoint/2010/main" val="2392002722"/>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5896" y="152400"/>
            <a:ext cx="10972800" cy="53498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Βασικό επίπεδο</a:t>
            </a:r>
          </a:p>
        </p:txBody>
      </p:sp>
      <p:sp>
        <p:nvSpPr>
          <p:cNvPr id="26627" name="Rectangle 4"/>
          <p:cNvSpPr>
            <a:spLocks noGrp="1" noChangeArrowheads="1"/>
          </p:cNvSpPr>
          <p:nvPr>
            <p:ph type="body" idx="1"/>
          </p:nvPr>
        </p:nvSpPr>
        <p:spPr>
          <a:xfrm>
            <a:off x="85725" y="790575"/>
            <a:ext cx="12106275" cy="6067425"/>
          </a:xfrm>
        </p:spPr>
        <p:txBody>
          <a:bodyPr/>
          <a:lstStyle/>
          <a:p>
            <a:pPr eaLnBrk="1" hangingPunct="1"/>
            <a:r>
              <a:rPr lang="el-GR" altLang="el-GR" sz="2800" dirty="0">
                <a:solidFill>
                  <a:schemeClr val="bg1">
                    <a:lumMod val="50000"/>
                  </a:schemeClr>
                </a:solidFill>
              </a:rPr>
              <a:t>Καθώς το ρεύμα ρέει στα </a:t>
            </a:r>
            <a:r>
              <a:rPr lang="el-GR" altLang="el-GR" sz="2800" dirty="0" err="1">
                <a:solidFill>
                  <a:schemeClr val="bg1">
                    <a:lumMod val="50000"/>
                  </a:schemeClr>
                </a:solidFill>
              </a:rPr>
              <a:t>κατάντη</a:t>
            </a:r>
            <a:r>
              <a:rPr lang="el-GR" altLang="el-GR" sz="2800" dirty="0">
                <a:solidFill>
                  <a:schemeClr val="bg1">
                    <a:lumMod val="50000"/>
                  </a:schemeClr>
                </a:solidFill>
              </a:rPr>
              <a:t> η δυναμική του ενέργεια μειώνεται και τελικά πέφτει στο μηδέν καθώς αυτό φθάνει στη θάλασσα</a:t>
            </a:r>
            <a:r>
              <a:rPr lang="el-GR" altLang="el-GR" sz="2800" dirty="0" smtClean="0">
                <a:solidFill>
                  <a:schemeClr val="bg1">
                    <a:lumMod val="50000"/>
                  </a:schemeClr>
                </a:solidFill>
              </a:rPr>
              <a:t>.                                                                        </a:t>
            </a:r>
            <a:endParaRPr lang="el-GR" altLang="el-GR" sz="2800" dirty="0">
              <a:solidFill>
                <a:schemeClr val="bg1">
                  <a:lumMod val="50000"/>
                </a:schemeClr>
              </a:solidFill>
            </a:endParaRPr>
          </a:p>
          <a:p>
            <a:pPr eaLnBrk="1" hangingPunct="1"/>
            <a:r>
              <a:rPr lang="el-GR" altLang="el-GR" sz="2800" dirty="0">
                <a:solidFill>
                  <a:schemeClr val="bg1">
                    <a:lumMod val="50000"/>
                  </a:schemeClr>
                </a:solidFill>
              </a:rPr>
              <a:t>Το οριακό επίπεδο κάτω από το οποίο το ρεύμα δεν μπορεί να διαβρώσει ονομάζεται βασικό επίπεδο του ρεύματος.</a:t>
            </a:r>
            <a:endParaRPr lang="en-US" altLang="el-GR" sz="2800" dirty="0">
              <a:solidFill>
                <a:schemeClr val="bg1">
                  <a:lumMod val="50000"/>
                </a:schemeClr>
              </a:solidFill>
            </a:endParaRPr>
          </a:p>
          <a:p>
            <a:pPr eaLnBrk="1" hangingPunct="1"/>
            <a:r>
              <a:rPr lang="el-GR" altLang="el-GR" sz="2800" dirty="0">
                <a:solidFill>
                  <a:schemeClr val="bg1">
                    <a:lumMod val="50000"/>
                  </a:schemeClr>
                </a:solidFill>
              </a:rPr>
              <a:t>Το βασικό επίπεδο για τα περισσότερα ρεύματα είναι το επίπεδο  της στάθμης του παγκόσμιου ωκεανού</a:t>
            </a:r>
            <a:r>
              <a:rPr lang="el-GR" altLang="el-GR" sz="2800" dirty="0" smtClean="0">
                <a:solidFill>
                  <a:schemeClr val="bg1">
                    <a:lumMod val="50000"/>
                  </a:schemeClr>
                </a:solidFill>
              </a:rPr>
              <a:t>.</a:t>
            </a:r>
          </a:p>
          <a:p>
            <a:pPr lvl="0" eaLnBrk="1" hangingPunct="1">
              <a:buClr>
                <a:srgbClr val="2A99EC"/>
              </a:buClr>
            </a:pPr>
            <a:r>
              <a:rPr lang="el-GR" altLang="el-GR" sz="2800" dirty="0" smtClean="0">
                <a:solidFill>
                  <a:schemeClr val="bg1">
                    <a:lumMod val="50000"/>
                  </a:schemeClr>
                </a:solidFill>
              </a:rPr>
              <a:t> </a:t>
            </a:r>
            <a:r>
              <a:rPr lang="el-GR" altLang="el-GR" sz="2800" dirty="0">
                <a:solidFill>
                  <a:schemeClr val="bg1">
                    <a:lumMod val="50000"/>
                  </a:schemeClr>
                </a:solidFill>
              </a:rPr>
              <a:t>Εξαιρέσεις είναι τα ρεύματα τα οποία αποστραγγίζουν κλειστές εσωτερικές λεκάνες και δεν έχουν έξοδο προς τη θάλασσα.</a:t>
            </a:r>
            <a:endParaRPr lang="en-US" altLang="el-GR" sz="2800" dirty="0">
              <a:solidFill>
                <a:schemeClr val="bg1">
                  <a:lumMod val="50000"/>
                </a:schemeClr>
              </a:solidFill>
            </a:endParaRPr>
          </a:p>
          <a:p>
            <a:pPr lvl="0" eaLnBrk="1" hangingPunct="1">
              <a:buClr>
                <a:srgbClr val="2A99EC"/>
              </a:buClr>
            </a:pPr>
            <a:r>
              <a:rPr lang="el-GR" altLang="el-GR" sz="2800" dirty="0">
                <a:solidFill>
                  <a:schemeClr val="bg1">
                    <a:lumMod val="50000"/>
                  </a:schemeClr>
                </a:solidFill>
              </a:rPr>
              <a:t>Όταν ο πυθμένας μιας τεκτονικά σχηματισμένης λεκάνης βρίσκεται κάτω από τη στάθμη της θάλασσας το βασικό επίπεδο συμπίπτει με τον πυθμένα της λεκάνης.</a:t>
            </a:r>
            <a:r>
              <a:rPr lang="en-US" altLang="el-GR" sz="2800" dirty="0">
                <a:solidFill>
                  <a:schemeClr val="bg1">
                    <a:lumMod val="50000"/>
                  </a:schemeClr>
                </a:solidFill>
              </a:rPr>
              <a:t> </a:t>
            </a:r>
            <a:r>
              <a:rPr lang="el-GR" altLang="el-GR" sz="2800" dirty="0">
                <a:solidFill>
                  <a:schemeClr val="bg1">
                    <a:lumMod val="50000"/>
                  </a:schemeClr>
                </a:solidFill>
              </a:rPr>
              <a:t>                                                           </a:t>
            </a:r>
          </a:p>
          <a:p>
            <a:pPr lvl="0" eaLnBrk="1" hangingPunct="1">
              <a:buClr>
                <a:srgbClr val="2A99EC"/>
              </a:buClr>
            </a:pPr>
            <a:r>
              <a:rPr lang="el-GR" altLang="el-GR" sz="2800" dirty="0">
                <a:solidFill>
                  <a:schemeClr val="bg1">
                    <a:lumMod val="50000"/>
                  </a:schemeClr>
                </a:solidFill>
              </a:rPr>
              <a:t>Όταν ένα ρεύμα ρέει μέσα σε μια λίμνη η επιφάνεια της λίμνης λειτουργεί ως ένα τοπικό βασικό επίπεδο.</a:t>
            </a:r>
            <a:endParaRPr lang="en-US" altLang="el-GR" sz="2800" dirty="0">
              <a:solidFill>
                <a:schemeClr val="bg1">
                  <a:lumMod val="50000"/>
                </a:schemeClr>
              </a:solidFill>
            </a:endParaRPr>
          </a:p>
          <a:p>
            <a:pPr eaLnBrk="1" hangingPunct="1"/>
            <a:endParaRPr lang="en-US" altLang="el-GR" sz="2800" dirty="0"/>
          </a:p>
        </p:txBody>
      </p:sp>
    </p:spTree>
    <p:extLst>
      <p:ext uri="{BB962C8B-B14F-4D97-AF65-F5344CB8AC3E}">
        <p14:creationId xmlns:p14="http://schemas.microsoft.com/office/powerpoint/2010/main" val="236262775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body" idx="1"/>
          </p:nvPr>
        </p:nvSpPr>
        <p:spPr>
          <a:xfrm>
            <a:off x="112143" y="854015"/>
            <a:ext cx="6340415" cy="5762445"/>
          </a:xfrm>
        </p:spPr>
        <p:txBody>
          <a:bodyPr/>
          <a:lstStyle/>
          <a:p>
            <a:pPr eaLnBrk="1" hangingPunct="1">
              <a:lnSpc>
                <a:spcPct val="90000"/>
              </a:lnSpc>
            </a:pPr>
            <a:r>
              <a:rPr lang="el-GR" altLang="el-GR" sz="2800" dirty="0">
                <a:solidFill>
                  <a:schemeClr val="bg1">
                    <a:lumMod val="50000"/>
                  </a:schemeClr>
                </a:solidFill>
              </a:rPr>
              <a:t>Οι πορείες πολλών ρευμάτων </a:t>
            </a:r>
            <a:r>
              <a:rPr lang="el-GR" altLang="el-GR" sz="2800" dirty="0" err="1" smtClean="0">
                <a:solidFill>
                  <a:schemeClr val="bg1">
                    <a:lumMod val="50000"/>
                  </a:schemeClr>
                </a:solidFill>
              </a:rPr>
              <a:t>διακόπτ</a:t>
            </a:r>
            <a:r>
              <a:rPr lang="en-US" altLang="el-GR" sz="2800" dirty="0" smtClean="0">
                <a:solidFill>
                  <a:schemeClr val="bg1">
                    <a:lumMod val="50000"/>
                  </a:schemeClr>
                </a:solidFill>
              </a:rPr>
              <a:t>o</a:t>
            </a:r>
            <a:r>
              <a:rPr lang="el-GR" altLang="el-GR" sz="2800" dirty="0" err="1" smtClean="0">
                <a:solidFill>
                  <a:schemeClr val="bg1">
                    <a:lumMod val="50000"/>
                  </a:schemeClr>
                </a:solidFill>
              </a:rPr>
              <a:t>νται</a:t>
            </a:r>
            <a:r>
              <a:rPr lang="el-GR" altLang="el-GR" sz="2800" dirty="0" smtClean="0">
                <a:solidFill>
                  <a:schemeClr val="bg1">
                    <a:lumMod val="50000"/>
                  </a:schemeClr>
                </a:solidFill>
              </a:rPr>
              <a:t> </a:t>
            </a:r>
            <a:r>
              <a:rPr lang="el-GR" altLang="el-GR" sz="2800" dirty="0">
                <a:solidFill>
                  <a:schemeClr val="bg1">
                    <a:lumMod val="50000"/>
                  </a:schemeClr>
                </a:solidFill>
              </a:rPr>
              <a:t>από λίμνες οι οποίες έχουν σχηματιστεί πίσω από φυσικά φράγματα τα οποία συνίστανται από:</a:t>
            </a:r>
          </a:p>
          <a:p>
            <a:pPr eaLnBrk="1" hangingPunct="1">
              <a:lnSpc>
                <a:spcPct val="90000"/>
              </a:lnSpc>
            </a:pPr>
            <a:r>
              <a:rPr lang="el-GR" altLang="el-GR" sz="2800" dirty="0">
                <a:solidFill>
                  <a:schemeClr val="bg1">
                    <a:lumMod val="50000"/>
                  </a:schemeClr>
                </a:solidFill>
              </a:rPr>
              <a:t>Ιζήματα κατολισθήσεων</a:t>
            </a:r>
          </a:p>
          <a:p>
            <a:pPr eaLnBrk="1" hangingPunct="1">
              <a:lnSpc>
                <a:spcPct val="90000"/>
              </a:lnSpc>
            </a:pPr>
            <a:r>
              <a:rPr lang="el-GR" altLang="el-GR" sz="2800" dirty="0" err="1">
                <a:solidFill>
                  <a:schemeClr val="bg1">
                    <a:lumMod val="50000"/>
                  </a:schemeClr>
                </a:solidFill>
              </a:rPr>
              <a:t>Παγετ</a:t>
            </a:r>
            <a:r>
              <a:rPr lang="en-US" altLang="el-GR" sz="2800" dirty="0">
                <a:solidFill>
                  <a:schemeClr val="bg1">
                    <a:lumMod val="50000"/>
                  </a:schemeClr>
                </a:solidFill>
              </a:rPr>
              <a:t>o</a:t>
            </a:r>
            <a:r>
              <a:rPr lang="el-GR" altLang="el-GR" sz="2800" dirty="0">
                <a:solidFill>
                  <a:schemeClr val="bg1">
                    <a:lumMod val="50000"/>
                  </a:schemeClr>
                </a:solidFill>
              </a:rPr>
              <a:t>νικά ιζήματα</a:t>
            </a:r>
          </a:p>
          <a:p>
            <a:pPr eaLnBrk="1" hangingPunct="1">
              <a:lnSpc>
                <a:spcPct val="90000"/>
              </a:lnSpc>
            </a:pPr>
            <a:r>
              <a:rPr lang="el-GR" altLang="el-GR" sz="2800" dirty="0">
                <a:solidFill>
                  <a:schemeClr val="bg1">
                    <a:lumMod val="50000"/>
                  </a:schemeClr>
                </a:solidFill>
              </a:rPr>
              <a:t>Παγετώνες</a:t>
            </a:r>
          </a:p>
          <a:p>
            <a:pPr eaLnBrk="1" hangingPunct="1">
              <a:lnSpc>
                <a:spcPct val="90000"/>
              </a:lnSpc>
            </a:pPr>
            <a:r>
              <a:rPr lang="el-GR" altLang="el-GR" sz="2800" dirty="0">
                <a:solidFill>
                  <a:schemeClr val="bg1">
                    <a:lumMod val="50000"/>
                  </a:schemeClr>
                </a:solidFill>
              </a:rPr>
              <a:t>Ροές λάβας</a:t>
            </a:r>
          </a:p>
          <a:p>
            <a:pPr eaLnBrk="1" hangingPunct="1">
              <a:lnSpc>
                <a:spcPct val="90000"/>
              </a:lnSpc>
            </a:pPr>
            <a:r>
              <a:rPr lang="el-GR" altLang="el-GR" sz="2800" dirty="0">
                <a:solidFill>
                  <a:schemeClr val="bg1">
                    <a:lumMod val="50000"/>
                  </a:schemeClr>
                </a:solidFill>
              </a:rPr>
              <a:t>Ένα τέτοιο φυσικό φράγμα λειτουργεί ως ένα τοπικό βασικό επίπεδο και παράγει ανωμαλίες στο επίμηκες προφίλ ενός ρεύματος.</a:t>
            </a:r>
            <a:endParaRPr lang="en-US" altLang="el-GR" sz="2800" dirty="0">
              <a:solidFill>
                <a:schemeClr val="bg1">
                  <a:lumMod val="50000"/>
                </a:schemeClr>
              </a:solidFill>
            </a:endParaRPr>
          </a:p>
        </p:txBody>
      </p:sp>
      <p:sp>
        <p:nvSpPr>
          <p:cNvPr id="28675" name="Rectangle 5"/>
          <p:cNvSpPr>
            <a:spLocks noGrp="1" noChangeArrowheads="1"/>
          </p:cNvSpPr>
          <p:nvPr>
            <p:ph type="title"/>
          </p:nvPr>
        </p:nvSpPr>
        <p:spPr>
          <a:xfrm>
            <a:off x="437072" y="110737"/>
            <a:ext cx="5437517" cy="70877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latin typeface="Arial Greek" panose="020B0604020202020204" pitchFamily="34" charset="0"/>
              </a:rPr>
              <a:t>Φυσικά και τεχνικά φράγματα</a:t>
            </a:r>
            <a:endParaRPr lang="en-US" altLang="el-GR" sz="2800" dirty="0">
              <a:latin typeface="Arial Greek" panose="020B0604020202020204" pitchFamily="34" charset="0"/>
            </a:endParaRPr>
          </a:p>
        </p:txBody>
      </p:sp>
      <p:pic>
        <p:nvPicPr>
          <p:cNvPr id="4" name="Picture 2"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558" y="76231"/>
            <a:ext cx="5542414" cy="663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02704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01" y="3130358"/>
            <a:ext cx="11836111" cy="353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p:cNvSpPr txBox="1">
            <a:spLocks noChangeArrowheads="1"/>
          </p:cNvSpPr>
          <p:nvPr/>
        </p:nvSpPr>
        <p:spPr bwMode="auto">
          <a:xfrm>
            <a:off x="86263" y="0"/>
            <a:ext cx="120252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l-GR" altLang="el-GR" sz="2400" b="1" dirty="0">
                <a:solidFill>
                  <a:srgbClr val="FF0000"/>
                </a:solidFill>
                <a:latin typeface="Arial Greek" panose="020B0604020202020204" pitchFamily="34" charset="0"/>
              </a:rPr>
              <a:t>Βασικό επίπεδο και εξισορροπημένα ρεύματα</a:t>
            </a:r>
          </a:p>
          <a:p>
            <a:pPr eaLnBrk="0" fontAlgn="base" hangingPunct="0">
              <a:spcBef>
                <a:spcPct val="0"/>
              </a:spcBef>
              <a:spcAft>
                <a:spcPct val="0"/>
              </a:spcAft>
              <a:buClrTx/>
              <a:buNone/>
            </a:pPr>
            <a:r>
              <a:rPr lang="el-GR" altLang="el-GR" sz="2400" dirty="0" smtClean="0">
                <a:solidFill>
                  <a:schemeClr val="bg1">
                    <a:lumMod val="50000"/>
                  </a:schemeClr>
                </a:solidFill>
                <a:latin typeface="Arial Greek" panose="020B0604020202020204" pitchFamily="34" charset="0"/>
              </a:rPr>
              <a:t>Το </a:t>
            </a:r>
            <a:r>
              <a:rPr lang="el-GR" altLang="el-GR" sz="2400" dirty="0">
                <a:solidFill>
                  <a:schemeClr val="bg1">
                    <a:lumMod val="50000"/>
                  </a:schemeClr>
                </a:solidFill>
                <a:latin typeface="Arial Greek" panose="020B0604020202020204" pitchFamily="34" charset="0"/>
              </a:rPr>
              <a:t>βασικό επίπεδο είναι το πιο χαμηλό επίπεδο που ένα ρεύμα </a:t>
            </a:r>
            <a:r>
              <a:rPr lang="el-GR" altLang="el-GR" sz="2400" dirty="0" smtClean="0">
                <a:solidFill>
                  <a:schemeClr val="bg1">
                    <a:lumMod val="50000"/>
                  </a:schemeClr>
                </a:solidFill>
                <a:latin typeface="Arial Greek" panose="020B0604020202020204" pitchFamily="34" charset="0"/>
              </a:rPr>
              <a:t>μπορεί </a:t>
            </a:r>
            <a:r>
              <a:rPr lang="el-GR" altLang="el-GR" sz="2400" dirty="0">
                <a:solidFill>
                  <a:schemeClr val="bg1">
                    <a:lumMod val="50000"/>
                  </a:schemeClr>
                </a:solidFill>
                <a:latin typeface="Arial Greek" panose="020B0604020202020204" pitchFamily="34" charset="0"/>
              </a:rPr>
              <a:t>να φθάσει  διαβρώνοντας την κοίτη του</a:t>
            </a:r>
            <a:r>
              <a:rPr lang="en-US" altLang="el-GR" sz="2400" dirty="0">
                <a:solidFill>
                  <a:schemeClr val="bg1">
                    <a:lumMod val="50000"/>
                  </a:schemeClr>
                </a:solidFill>
                <a:latin typeface="Arial Greek" panose="020B0604020202020204" pitchFamily="34" charset="0"/>
              </a:rPr>
              <a:t> – </a:t>
            </a:r>
            <a:r>
              <a:rPr lang="el-GR" altLang="el-GR" sz="2400" dirty="0">
                <a:solidFill>
                  <a:schemeClr val="bg1">
                    <a:lumMod val="50000"/>
                  </a:schemeClr>
                </a:solidFill>
                <a:latin typeface="Arial Greek" panose="020B0604020202020204" pitchFamily="34" charset="0"/>
              </a:rPr>
              <a:t>η επιφάνεια του ωκεανού, της λίμνης η άλλου ρεύματος  που καταλήγει το ρεύμα. Ο ωκεανός είναι το τελικό βασικό επίπεδο. Άλλα σώματα νερού που είναι υψηλότερα του ωκεανού είναι τοπικά βασικά επίπεδα</a:t>
            </a:r>
            <a:r>
              <a:rPr lang="en-US" altLang="el-GR" sz="2400" dirty="0">
                <a:solidFill>
                  <a:schemeClr val="bg1">
                    <a:lumMod val="50000"/>
                  </a:schemeClr>
                </a:solidFill>
                <a:latin typeface="Arial Greek" panose="020B0604020202020204" pitchFamily="34" charset="0"/>
              </a:rPr>
              <a:t>.</a:t>
            </a:r>
          </a:p>
        </p:txBody>
      </p:sp>
      <p:sp>
        <p:nvSpPr>
          <p:cNvPr id="30724" name="Text Box 7"/>
          <p:cNvSpPr txBox="1">
            <a:spLocks noChangeArrowheads="1"/>
          </p:cNvSpPr>
          <p:nvPr/>
        </p:nvSpPr>
        <p:spPr bwMode="auto">
          <a:xfrm>
            <a:off x="638175" y="2358389"/>
            <a:ext cx="3890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rgbClr val="FF0000"/>
                </a:solidFill>
              </a:rPr>
              <a:t>Το ποτάμιο προφίλ ρυθμίζεται με βάση το λιμναίο (βασικό) επίπεδο.</a:t>
            </a:r>
          </a:p>
        </p:txBody>
      </p:sp>
      <p:sp>
        <p:nvSpPr>
          <p:cNvPr id="30725" name="Line 8"/>
          <p:cNvSpPr>
            <a:spLocks noChangeShapeType="1"/>
          </p:cNvSpPr>
          <p:nvPr/>
        </p:nvSpPr>
        <p:spPr bwMode="auto">
          <a:xfrm flipH="1">
            <a:off x="5891842" y="3020272"/>
            <a:ext cx="1423358" cy="289744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30726" name="Text Box 9"/>
          <p:cNvSpPr txBox="1">
            <a:spLocks noChangeArrowheads="1"/>
          </p:cNvSpPr>
          <p:nvPr/>
        </p:nvSpPr>
        <p:spPr bwMode="auto">
          <a:xfrm>
            <a:off x="4894751" y="2373941"/>
            <a:ext cx="70854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solidFill>
              </a:rPr>
              <a:t>Το ποτάμιο προφίλ αν η λίμνη αποστραγγίζονταν</a:t>
            </a:r>
          </a:p>
          <a:p>
            <a:pPr fontAlgn="base">
              <a:spcBef>
                <a:spcPct val="0"/>
              </a:spcBef>
              <a:spcAft>
                <a:spcPct val="0"/>
              </a:spcAft>
              <a:buClrTx/>
              <a:buNone/>
            </a:pPr>
            <a:r>
              <a:rPr lang="el-GR" altLang="el-GR" sz="1800" dirty="0">
                <a:solidFill>
                  <a:schemeClr val="bg1"/>
                </a:solidFill>
              </a:rPr>
              <a:t> και ολόκληρος ο ποταμός ρυθμίζονταν στο ωκεάνιο βασικό επίπεδο</a:t>
            </a:r>
          </a:p>
        </p:txBody>
      </p:sp>
      <p:sp>
        <p:nvSpPr>
          <p:cNvPr id="30728" name="Line 11"/>
          <p:cNvSpPr>
            <a:spLocks noChangeShapeType="1"/>
          </p:cNvSpPr>
          <p:nvPr/>
        </p:nvSpPr>
        <p:spPr bwMode="auto">
          <a:xfrm flipH="1">
            <a:off x="2943226" y="3004720"/>
            <a:ext cx="390524" cy="200543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Tree>
    <p:extLst>
      <p:ext uri="{BB962C8B-B14F-4D97-AF65-F5344CB8AC3E}">
        <p14:creationId xmlns:p14="http://schemas.microsoft.com/office/powerpoint/2010/main" val="1369782133"/>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459244" y="1676399"/>
            <a:ext cx="5635971" cy="5076825"/>
          </a:xfrm>
          <a:noFill/>
        </p:spPr>
      </p:pic>
      <p:sp>
        <p:nvSpPr>
          <p:cNvPr id="32771" name="Text Box 5"/>
          <p:cNvSpPr txBox="1">
            <a:spLocks noChangeArrowheads="1"/>
          </p:cNvSpPr>
          <p:nvPr/>
        </p:nvSpPr>
        <p:spPr bwMode="auto">
          <a:xfrm>
            <a:off x="95250" y="133351"/>
            <a:ext cx="12030074" cy="1200329"/>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400" dirty="0">
                <a:solidFill>
                  <a:schemeClr val="bg1">
                    <a:lumMod val="50000"/>
                  </a:schemeClr>
                </a:solidFill>
                <a:latin typeface="Times" panose="02020603050405020304" pitchFamily="18" charset="0"/>
              </a:rPr>
              <a:t>Οποιαδήποτε αλλαγή στο βασικό επίπεδο θα δικαιολογήσει το ρεύμα να </a:t>
            </a:r>
            <a:r>
              <a:rPr lang="el-GR" altLang="el-GR" sz="2400" dirty="0" err="1">
                <a:solidFill>
                  <a:schemeClr val="bg1">
                    <a:lumMod val="50000"/>
                  </a:schemeClr>
                </a:solidFill>
                <a:latin typeface="Times" panose="02020603050405020304" pitchFamily="18" charset="0"/>
              </a:rPr>
              <a:t>επαναρυθμιστεί</a:t>
            </a:r>
            <a:r>
              <a:rPr lang="el-GR" altLang="el-GR" sz="2400" dirty="0">
                <a:solidFill>
                  <a:schemeClr val="bg1">
                    <a:lumMod val="50000"/>
                  </a:schemeClr>
                </a:solidFill>
                <a:latin typeface="Times" panose="02020603050405020304" pitchFamily="18" charset="0"/>
              </a:rPr>
              <a:t> προς το νέο επίπεδο είτε με κατακόρυφη διάβρωση είτε με απόθεση. Τα φράγματα είναι </a:t>
            </a:r>
            <a:r>
              <a:rPr lang="el-GR" altLang="el-GR" sz="2400" dirty="0" err="1" smtClean="0">
                <a:solidFill>
                  <a:schemeClr val="bg1">
                    <a:lumMod val="50000"/>
                  </a:schemeClr>
                </a:solidFill>
                <a:latin typeface="Times" panose="02020603050405020304" pitchFamily="18" charset="0"/>
              </a:rPr>
              <a:t>ιδιαιτέρη</a:t>
            </a:r>
            <a:r>
              <a:rPr lang="el-GR" altLang="el-GR" sz="2400" dirty="0" smtClean="0">
                <a:solidFill>
                  <a:schemeClr val="bg1">
                    <a:lumMod val="50000"/>
                  </a:schemeClr>
                </a:solidFill>
                <a:latin typeface="Times" panose="02020603050405020304" pitchFamily="18" charset="0"/>
              </a:rPr>
              <a:t> </a:t>
            </a:r>
            <a:r>
              <a:rPr lang="el-GR" altLang="el-GR" sz="2400" dirty="0">
                <a:solidFill>
                  <a:schemeClr val="bg1">
                    <a:lumMod val="50000"/>
                  </a:schemeClr>
                </a:solidFill>
                <a:latin typeface="Times" panose="02020603050405020304" pitchFamily="18" charset="0"/>
              </a:rPr>
              <a:t>μάστιγα για τα ρεύματα- αυτά προορίζονται να τελειώσουν τη λειτουργία τους αργά ή </a:t>
            </a:r>
            <a:r>
              <a:rPr lang="el-GR" altLang="el-GR" sz="2400" dirty="0" smtClean="0">
                <a:solidFill>
                  <a:schemeClr val="bg1">
                    <a:lumMod val="50000"/>
                  </a:schemeClr>
                </a:solidFill>
                <a:latin typeface="Times" panose="02020603050405020304" pitchFamily="18" charset="0"/>
              </a:rPr>
              <a:t>γρήγορα.</a:t>
            </a:r>
            <a:endParaRPr lang="en-US" altLang="el-GR" sz="2400" dirty="0">
              <a:solidFill>
                <a:schemeClr val="bg1">
                  <a:lumMod val="50000"/>
                </a:schemeClr>
              </a:solidFill>
              <a:latin typeface="Times" panose="02020603050405020304" pitchFamily="18" charset="0"/>
            </a:endParaRPr>
          </a:p>
        </p:txBody>
      </p:sp>
      <p:sp>
        <p:nvSpPr>
          <p:cNvPr id="32772" name="Text Box 6"/>
          <p:cNvSpPr txBox="1">
            <a:spLocks noChangeArrowheads="1"/>
          </p:cNvSpPr>
          <p:nvPr/>
        </p:nvSpPr>
        <p:spPr bwMode="auto">
          <a:xfrm>
            <a:off x="95250" y="4526737"/>
            <a:ext cx="6276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pPr>
            <a:r>
              <a:rPr lang="en-US" altLang="el-GR" sz="2400" dirty="0">
                <a:solidFill>
                  <a:srgbClr val="FFFFFF"/>
                </a:solidFill>
                <a:latin typeface="Times" panose="02020603050405020304" pitchFamily="18" charset="0"/>
              </a:rPr>
              <a:t> </a:t>
            </a:r>
            <a:r>
              <a:rPr lang="el-GR" altLang="el-GR" sz="2400" dirty="0">
                <a:solidFill>
                  <a:schemeClr val="bg1">
                    <a:lumMod val="50000"/>
                  </a:schemeClr>
                </a:solidFill>
                <a:latin typeface="Arial Greek" panose="020B0604020202020204" pitchFamily="34" charset="0"/>
              </a:rPr>
              <a:t>Η αρχή του εξισορροπημένου ρεύματος ή του ρεύματος απλής ροής ορίζει ότι το ρεύμα κατέχει μια κλίση που του επιτρέπει να μην διαβρώνει ούτε να αποθέτει αλλά απλά να μεταφέρει μόνο όλο το ίζημα που του προσφέρεται</a:t>
            </a:r>
            <a:r>
              <a:rPr lang="el-GR" altLang="el-GR" sz="2400" b="1" dirty="0">
                <a:solidFill>
                  <a:schemeClr val="bg1">
                    <a:lumMod val="50000"/>
                  </a:schemeClr>
                </a:solidFill>
                <a:latin typeface="Arial Greek" panose="020B0604020202020204" pitchFamily="34" charset="0"/>
              </a:rPr>
              <a:t>. </a:t>
            </a:r>
            <a:endParaRPr lang="en-US" altLang="el-GR" sz="2400" b="1" dirty="0">
              <a:solidFill>
                <a:schemeClr val="bg1">
                  <a:lumMod val="50000"/>
                </a:schemeClr>
              </a:solidFill>
              <a:latin typeface="Arial Greek" panose="020B0604020202020204" pitchFamily="34" charset="0"/>
            </a:endParaRPr>
          </a:p>
        </p:txBody>
      </p:sp>
      <p:sp>
        <p:nvSpPr>
          <p:cNvPr id="32773" name="Text Box 7"/>
          <p:cNvSpPr txBox="1">
            <a:spLocks noChangeArrowheads="1"/>
          </p:cNvSpPr>
          <p:nvPr/>
        </p:nvSpPr>
        <p:spPr bwMode="auto">
          <a:xfrm>
            <a:off x="95250" y="1591380"/>
            <a:ext cx="6276975" cy="26776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pPr>
            <a:r>
              <a:rPr lang="el-GR" altLang="el-GR" sz="2400" dirty="0">
                <a:solidFill>
                  <a:srgbClr val="0033CC"/>
                </a:solidFill>
                <a:latin typeface="Arial Greek" panose="020B0604020202020204" pitchFamily="34" charset="0"/>
              </a:rPr>
              <a:t>Η παρουσία ανθιστάμενου πετρώματος λειτουργεί ως τοπικό βασικό επίπεδο. Έτσι. θα δράσει η κατακόρυφος διάβρωση ως οπισθοδρομούσα διάβρωση, ο </a:t>
            </a:r>
            <a:r>
              <a:rPr lang="el-GR" altLang="el-GR" sz="2400" dirty="0" smtClean="0">
                <a:solidFill>
                  <a:srgbClr val="0033CC"/>
                </a:solidFill>
                <a:latin typeface="Arial Greek" panose="020B0604020202020204" pitchFamily="34" charset="0"/>
              </a:rPr>
              <a:t>σχηματιζόμενος </a:t>
            </a:r>
            <a:r>
              <a:rPr lang="el-GR" altLang="el-GR" sz="2400" dirty="0">
                <a:solidFill>
                  <a:srgbClr val="0033CC"/>
                </a:solidFill>
                <a:latin typeface="Arial Greek" panose="020B0604020202020204" pitchFamily="34" charset="0"/>
              </a:rPr>
              <a:t>καταρράκτης θα μεταπέσει σε κλιμάκωση</a:t>
            </a:r>
            <a:r>
              <a:rPr lang="en-US" altLang="el-GR" sz="2400" dirty="0">
                <a:solidFill>
                  <a:srgbClr val="0033CC"/>
                </a:solidFill>
                <a:latin typeface="Arial Greek" panose="020B0604020202020204" pitchFamily="34" charset="0"/>
              </a:rPr>
              <a:t> </a:t>
            </a:r>
            <a:r>
              <a:rPr lang="el-GR" altLang="el-GR" sz="2400" dirty="0">
                <a:solidFill>
                  <a:srgbClr val="0033CC"/>
                </a:solidFill>
                <a:latin typeface="Arial Greek" panose="020B0604020202020204" pitchFamily="34" charset="0"/>
              </a:rPr>
              <a:t>και τέλος θα παραχθεί ένα προφίλ ρεύματος απλής ροής.</a:t>
            </a:r>
            <a:r>
              <a:rPr lang="en-US" altLang="el-GR" sz="1800" dirty="0">
                <a:solidFill>
                  <a:srgbClr val="0033CC"/>
                </a:solidFill>
                <a:latin typeface="Arial Greek" panose="020B0604020202020204" pitchFamily="34" charset="0"/>
              </a:rPr>
              <a:t>                                                                                </a:t>
            </a:r>
            <a:endParaRPr lang="el-GR" altLang="el-GR" sz="1800" dirty="0">
              <a:solidFill>
                <a:srgbClr val="0033CC"/>
              </a:solidFill>
              <a:latin typeface="Arial Greek" panose="020B0604020202020204" pitchFamily="34" charset="0"/>
            </a:endParaRPr>
          </a:p>
        </p:txBody>
      </p:sp>
    </p:spTree>
    <p:extLst>
      <p:ext uri="{BB962C8B-B14F-4D97-AF65-F5344CB8AC3E}">
        <p14:creationId xmlns:p14="http://schemas.microsoft.com/office/powerpoint/2010/main" val="814761222"/>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2730" y="595481"/>
            <a:ext cx="7074845" cy="5306600"/>
          </a:xfrm>
          <a:noFill/>
        </p:spPr>
      </p:pic>
      <p:sp>
        <p:nvSpPr>
          <p:cNvPr id="33795" name="Text Box 5"/>
          <p:cNvSpPr txBox="1">
            <a:spLocks noChangeArrowheads="1"/>
          </p:cNvSpPr>
          <p:nvPr/>
        </p:nvSpPr>
        <p:spPr bwMode="auto">
          <a:xfrm>
            <a:off x="7600950" y="1855132"/>
            <a:ext cx="418953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800" dirty="0">
                <a:solidFill>
                  <a:schemeClr val="bg1">
                    <a:lumMod val="50000"/>
                  </a:schemeClr>
                </a:solidFill>
                <a:latin typeface="Arial Greek" panose="020B0604020202020204" pitchFamily="34" charset="0"/>
              </a:rPr>
              <a:t>Η δημιουργία φράγματος </a:t>
            </a:r>
            <a:r>
              <a:rPr lang="el-GR" altLang="el-GR" sz="2800" dirty="0" err="1">
                <a:solidFill>
                  <a:schemeClr val="bg1">
                    <a:lumMod val="50000"/>
                  </a:schemeClr>
                </a:solidFill>
                <a:latin typeface="Arial Greek" panose="020B0604020202020204" pitchFamily="34" charset="0"/>
              </a:rPr>
              <a:t>επαναρυθμίζει</a:t>
            </a:r>
            <a:r>
              <a:rPr lang="el-GR" altLang="el-GR" sz="2800" dirty="0">
                <a:solidFill>
                  <a:schemeClr val="bg1">
                    <a:lumMod val="50000"/>
                  </a:schemeClr>
                </a:solidFill>
                <a:latin typeface="Arial Greek" panose="020B0604020202020204" pitchFamily="34" charset="0"/>
              </a:rPr>
              <a:t> το αρχικό επίμηκες προφίλ και</a:t>
            </a:r>
          </a:p>
          <a:p>
            <a:pPr eaLnBrk="0" fontAlgn="base" hangingPunct="0">
              <a:spcBef>
                <a:spcPct val="0"/>
              </a:spcBef>
              <a:spcAft>
                <a:spcPct val="0"/>
              </a:spcAft>
              <a:buClrTx/>
              <a:buNone/>
            </a:pPr>
            <a:r>
              <a:rPr lang="el-GR" altLang="el-GR" sz="2800" dirty="0">
                <a:solidFill>
                  <a:schemeClr val="bg1">
                    <a:lumMod val="50000"/>
                  </a:schemeClr>
                </a:solidFill>
                <a:latin typeface="Arial Greek" panose="020B0604020202020204" pitchFamily="34" charset="0"/>
              </a:rPr>
              <a:t>παράγει καινούργιο με           απόθεση.</a:t>
            </a:r>
          </a:p>
          <a:p>
            <a:pPr eaLnBrk="0" fontAlgn="base" hangingPunct="0">
              <a:spcBef>
                <a:spcPct val="0"/>
              </a:spcBef>
              <a:spcAft>
                <a:spcPct val="0"/>
              </a:spcAft>
              <a:buClrTx/>
              <a:buNone/>
            </a:pPr>
            <a:endParaRPr lang="el-GR" altLang="el-GR" sz="2000" dirty="0">
              <a:solidFill>
                <a:srgbClr val="FFFFFF"/>
              </a:solidFill>
              <a:latin typeface="Arial Greek" panose="020B0604020202020204" pitchFamily="34" charset="0"/>
            </a:endParaRPr>
          </a:p>
          <a:p>
            <a:pPr eaLnBrk="0" fontAlgn="base" hangingPunct="0">
              <a:spcBef>
                <a:spcPct val="0"/>
              </a:spcBef>
              <a:spcAft>
                <a:spcPct val="0"/>
              </a:spcAft>
              <a:buClrTx/>
              <a:buNone/>
            </a:pPr>
            <a:endParaRPr lang="en-US" altLang="el-GR" sz="2000" dirty="0">
              <a:solidFill>
                <a:srgbClr val="FFFFFF"/>
              </a:solidFill>
              <a:latin typeface="Arial Greek" panose="020B0604020202020204" pitchFamily="34" charset="0"/>
            </a:endParaRPr>
          </a:p>
        </p:txBody>
      </p:sp>
      <p:sp>
        <p:nvSpPr>
          <p:cNvPr id="33796" name="Text Box 6"/>
          <p:cNvSpPr txBox="1">
            <a:spLocks noChangeArrowheads="1"/>
          </p:cNvSpPr>
          <p:nvPr/>
        </p:nvSpPr>
        <p:spPr bwMode="auto">
          <a:xfrm>
            <a:off x="4851401" y="84138"/>
            <a:ext cx="192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800" b="1" dirty="0">
                <a:solidFill>
                  <a:schemeClr val="bg1">
                    <a:lumMod val="50000"/>
                  </a:schemeClr>
                </a:solidFill>
                <a:latin typeface="Arial Greek" panose="020B0604020202020204" pitchFamily="34" charset="0"/>
              </a:rPr>
              <a:t>Φράγματα</a:t>
            </a:r>
          </a:p>
        </p:txBody>
      </p:sp>
      <p:sp>
        <p:nvSpPr>
          <p:cNvPr id="33797" name="Line 8"/>
          <p:cNvSpPr>
            <a:spLocks noChangeShapeType="1"/>
          </p:cNvSpPr>
          <p:nvPr/>
        </p:nvSpPr>
        <p:spPr bwMode="auto">
          <a:xfrm>
            <a:off x="3409950" y="5153025"/>
            <a:ext cx="5422900" cy="101282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33798" name="Line 9"/>
          <p:cNvSpPr>
            <a:spLocks noChangeShapeType="1"/>
          </p:cNvSpPr>
          <p:nvPr/>
        </p:nvSpPr>
        <p:spPr bwMode="auto">
          <a:xfrm flipV="1">
            <a:off x="8759827" y="3974123"/>
            <a:ext cx="73024" cy="219172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33799" name="Line 10"/>
          <p:cNvSpPr>
            <a:spLocks noChangeShapeType="1"/>
          </p:cNvSpPr>
          <p:nvPr/>
        </p:nvSpPr>
        <p:spPr bwMode="auto">
          <a:xfrm>
            <a:off x="5324475" y="5160794"/>
            <a:ext cx="23081" cy="1108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33800" name="Text Box 11"/>
          <p:cNvSpPr txBox="1">
            <a:spLocks noChangeArrowheads="1"/>
          </p:cNvSpPr>
          <p:nvPr/>
        </p:nvSpPr>
        <p:spPr bwMode="auto">
          <a:xfrm>
            <a:off x="4413739" y="6259328"/>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Αρχικό προφίλ</a:t>
            </a:r>
          </a:p>
        </p:txBody>
      </p:sp>
    </p:spTree>
    <p:extLst>
      <p:ext uri="{BB962C8B-B14F-4D97-AF65-F5344CB8AC3E}">
        <p14:creationId xmlns:p14="http://schemas.microsoft.com/office/powerpoint/2010/main" val="137786201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73654" y="125020"/>
            <a:ext cx="8229600" cy="75128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solidFill>
                  <a:schemeClr val="bg1">
                    <a:lumMod val="50000"/>
                  </a:schemeClr>
                </a:solidFill>
              </a:rPr>
              <a:t>Πλημμύρα</a:t>
            </a:r>
          </a:p>
        </p:txBody>
      </p:sp>
      <p:sp>
        <p:nvSpPr>
          <p:cNvPr id="34819" name="Rectangle 3"/>
          <p:cNvSpPr>
            <a:spLocks noGrp="1" noChangeArrowheads="1"/>
          </p:cNvSpPr>
          <p:nvPr>
            <p:ph type="body" idx="1"/>
          </p:nvPr>
        </p:nvSpPr>
        <p:spPr>
          <a:xfrm>
            <a:off x="199175" y="1104524"/>
            <a:ext cx="11778559" cy="5348666"/>
          </a:xfrm>
        </p:spPr>
        <p:txBody>
          <a:bodyPr/>
          <a:lstStyle/>
          <a:p>
            <a:pPr eaLnBrk="1" hangingPunct="1"/>
            <a:r>
              <a:rPr lang="el-GR" altLang="el-GR" sz="2400" dirty="0">
                <a:solidFill>
                  <a:schemeClr val="bg1">
                    <a:lumMod val="50000"/>
                  </a:schemeClr>
                </a:solidFill>
                <a:latin typeface="Arial Greek" panose="020B0604020202020204" pitchFamily="34" charset="0"/>
              </a:rPr>
              <a:t>Ένα </a:t>
            </a:r>
            <a:r>
              <a:rPr lang="el-GR" altLang="el-GR" sz="2400" dirty="0" err="1">
                <a:solidFill>
                  <a:schemeClr val="bg1">
                    <a:lumMod val="50000"/>
                  </a:schemeClr>
                </a:solidFill>
                <a:latin typeface="Arial Greek" panose="020B0604020202020204" pitchFamily="34" charset="0"/>
              </a:rPr>
              <a:t>πλημμυρικό</a:t>
            </a:r>
            <a:r>
              <a:rPr lang="el-GR" altLang="el-GR" sz="2400" dirty="0">
                <a:solidFill>
                  <a:schemeClr val="bg1">
                    <a:lumMod val="50000"/>
                  </a:schemeClr>
                </a:solidFill>
                <a:latin typeface="Arial Greek" panose="020B0604020202020204" pitchFamily="34" charset="0"/>
              </a:rPr>
              <a:t> συμβάν απαντά όταν η παροχή ενός ρεύματος γίνει τόσο μεγάλη, ώστε αυτή να υπερβεί την μεταφορική ικανότητα της αύλακας, και να δικαιολογήσει έτσι , την υπερχείλιση στις όχθες του ρεύματος. Οι γεωλόγοι θεωρούν τα συμβάντα αυτά ως φυσικά και </a:t>
            </a:r>
            <a:r>
              <a:rPr lang="el-GR" altLang="el-GR" sz="2400" dirty="0" smtClean="0">
                <a:solidFill>
                  <a:schemeClr val="bg1">
                    <a:lumMod val="50000"/>
                  </a:schemeClr>
                </a:solidFill>
                <a:latin typeface="Arial Greek" panose="020B0604020202020204" pitchFamily="34" charset="0"/>
              </a:rPr>
              <a:t>αναμενόμενα. Καθώς </a:t>
            </a:r>
            <a:r>
              <a:rPr lang="el-GR" altLang="el-GR" sz="2400" dirty="0">
                <a:solidFill>
                  <a:schemeClr val="bg1">
                    <a:lumMod val="50000"/>
                  </a:schemeClr>
                </a:solidFill>
                <a:latin typeface="Arial Greek" panose="020B0604020202020204" pitchFamily="34" charset="0"/>
              </a:rPr>
              <a:t>η παροχή αυξάνεται το νερό ανυψώνεται μέσα στην αύλακα και η διάβρωση σκάβει την κοίτη του ρεύματος</a:t>
            </a:r>
            <a:r>
              <a:rPr lang="el-GR" altLang="el-GR" sz="2400" dirty="0" smtClean="0">
                <a:solidFill>
                  <a:schemeClr val="bg1">
                    <a:lumMod val="50000"/>
                  </a:schemeClr>
                </a:solidFill>
                <a:latin typeface="Arial Greek" panose="020B0604020202020204" pitchFamily="34" charset="0"/>
              </a:rPr>
              <a:t>.</a:t>
            </a:r>
          </a:p>
          <a:p>
            <a:pPr lvl="0" eaLnBrk="1" hangingPunct="1">
              <a:buClr>
                <a:srgbClr val="2A99EC"/>
              </a:buClr>
            </a:pPr>
            <a:r>
              <a:rPr lang="el-GR" altLang="el-GR" sz="2400" dirty="0">
                <a:solidFill>
                  <a:schemeClr val="bg1">
                    <a:lumMod val="50000"/>
                  </a:schemeClr>
                </a:solidFill>
              </a:rPr>
              <a:t>Με την αύξηση της ταχύτητας, το μεγεθυμένο κανάλι είναι τώρα ικανό να προσαρμόσει την αυξημένη παροχή από την πλημμύρα και να μεταφέρει ένα μεγαλύτερο φορτίο.                                                       </a:t>
            </a:r>
          </a:p>
          <a:p>
            <a:pPr lvl="0" eaLnBrk="1" hangingPunct="1">
              <a:buClr>
                <a:srgbClr val="2A99EC"/>
              </a:buClr>
            </a:pPr>
            <a:r>
              <a:rPr lang="el-GR" altLang="el-GR" sz="2400" dirty="0">
                <a:solidFill>
                  <a:schemeClr val="bg1">
                    <a:lumMod val="50000"/>
                  </a:schemeClr>
                </a:solidFill>
              </a:rPr>
              <a:t>Καθώς η παροχή πέφτει, το ρεύμα είναι ανίκανο να μεταφέρει τόσο πολύ ίζημα</a:t>
            </a:r>
            <a:r>
              <a:rPr lang="el-GR" altLang="el-GR" sz="2400" dirty="0" smtClean="0">
                <a:solidFill>
                  <a:schemeClr val="bg1">
                    <a:lumMod val="50000"/>
                  </a:schemeClr>
                </a:solidFill>
              </a:rPr>
              <a:t>.                             </a:t>
            </a:r>
            <a:endParaRPr lang="el-GR" altLang="el-GR" sz="2400" dirty="0">
              <a:solidFill>
                <a:schemeClr val="bg1">
                  <a:lumMod val="50000"/>
                </a:schemeClr>
              </a:solidFill>
            </a:endParaRPr>
          </a:p>
          <a:p>
            <a:pPr lvl="0" eaLnBrk="1" hangingPunct="1">
              <a:buClr>
                <a:srgbClr val="2A99EC"/>
              </a:buClr>
            </a:pPr>
            <a:r>
              <a:rPr lang="el-GR" altLang="el-GR" sz="2400" dirty="0">
                <a:solidFill>
                  <a:schemeClr val="bg1">
                    <a:lumMod val="50000"/>
                  </a:schemeClr>
                </a:solidFill>
              </a:rPr>
              <a:t>Στο τέλος της πλημμύρας το ρεύμα επιστρέφει στις διαστάσεις που κατείχε πριν από την πλημμύρα.</a:t>
            </a:r>
          </a:p>
          <a:p>
            <a:pPr eaLnBrk="1" hangingPunct="1"/>
            <a:endParaRPr lang="el-GR" altLang="el-GR" sz="2800" dirty="0">
              <a:latin typeface="Arial Greek" panose="020B0604020202020204" pitchFamily="34" charset="0"/>
            </a:endParaRPr>
          </a:p>
        </p:txBody>
      </p:sp>
    </p:spTree>
    <p:extLst>
      <p:ext uri="{BB962C8B-B14F-4D97-AF65-F5344CB8AC3E}">
        <p14:creationId xmlns:p14="http://schemas.microsoft.com/office/powerpoint/2010/main" val="3967719158"/>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1" y="811213"/>
            <a:ext cx="11904784" cy="1368425"/>
          </a:xfrm>
          <a:solidFill>
            <a:schemeClr val="accent1"/>
          </a:solidFill>
        </p:spPr>
        <p:txBody>
          <a:bodyPr/>
          <a:lstStyle/>
          <a:p>
            <a:pPr eaLnBrk="1" hangingPunct="1"/>
            <a:r>
              <a:rPr lang="el-GR" altLang="el-GR" sz="2000" dirty="0" err="1">
                <a:latin typeface="Arial Greek" panose="020B0604020202020204" pitchFamily="34" charset="0"/>
              </a:rPr>
              <a:t>Πλημμυρικό</a:t>
            </a:r>
            <a:r>
              <a:rPr lang="el-GR" altLang="el-GR" sz="2000" dirty="0">
                <a:latin typeface="Arial Greek" panose="020B0604020202020204" pitchFamily="34" charset="0"/>
              </a:rPr>
              <a:t> συμβάν οδηγεί στην εκβάθυνση της κοίτης και μετά την πτώση της πλημμύρας αποτίθεται ίζημα και η διατομή του ρεύματος επανέρχεται στην πρότερη μορφή που είχε πριν από το </a:t>
            </a:r>
            <a:r>
              <a:rPr lang="el-GR" altLang="el-GR" sz="2000" dirty="0" err="1">
                <a:latin typeface="Arial Greek" panose="020B0604020202020204" pitchFamily="34" charset="0"/>
              </a:rPr>
              <a:t>πλημμυρικό</a:t>
            </a:r>
            <a:r>
              <a:rPr lang="el-GR" altLang="el-GR" sz="2000" dirty="0">
                <a:latin typeface="Arial Greek" panose="020B0604020202020204" pitchFamily="34" charset="0"/>
              </a:rPr>
              <a:t> συμβάν.</a:t>
            </a:r>
          </a:p>
        </p:txBody>
      </p:sp>
      <p:pic>
        <p:nvPicPr>
          <p:cNvPr id="36867" name="Picture 4" descr="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46127" y="2298702"/>
            <a:ext cx="9021838" cy="2774950"/>
          </a:xfrm>
          <a:noFill/>
        </p:spPr>
      </p:pic>
      <p:sp>
        <p:nvSpPr>
          <p:cNvPr id="36868" name="Text Box 5"/>
          <p:cNvSpPr txBox="1">
            <a:spLocks noChangeArrowheads="1"/>
          </p:cNvSpPr>
          <p:nvPr/>
        </p:nvSpPr>
        <p:spPr bwMode="auto">
          <a:xfrm>
            <a:off x="4511675" y="61259"/>
            <a:ext cx="2908300" cy="70788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4000" b="1" dirty="0">
                <a:solidFill>
                  <a:schemeClr val="bg2"/>
                </a:solidFill>
                <a:latin typeface="Arial Greek" panose="020B0604020202020204" pitchFamily="34" charset="0"/>
              </a:rPr>
              <a:t>Πλημμύρα</a:t>
            </a:r>
          </a:p>
        </p:txBody>
      </p:sp>
      <p:sp>
        <p:nvSpPr>
          <p:cNvPr id="36869" name="Text Box 6"/>
          <p:cNvSpPr txBox="1">
            <a:spLocks noChangeArrowheads="1"/>
          </p:cNvSpPr>
          <p:nvPr/>
        </p:nvSpPr>
        <p:spPr bwMode="auto">
          <a:xfrm>
            <a:off x="114301" y="5157789"/>
            <a:ext cx="11982449" cy="1600438"/>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000" dirty="0">
                <a:solidFill>
                  <a:srgbClr val="FFFFFF"/>
                </a:solidFill>
                <a:latin typeface="Arial Greek" panose="020B0604020202020204" pitchFamily="34" charset="0"/>
              </a:rPr>
              <a:t>Αλλαγές στη ποτάμια διατομή του ποταμού Κολοράντο στο </a:t>
            </a:r>
            <a:r>
              <a:rPr lang="en-US" altLang="el-GR" sz="2000" dirty="0">
                <a:solidFill>
                  <a:srgbClr val="FFFFFF"/>
                </a:solidFill>
                <a:latin typeface="Arial Greek" panose="020B0604020202020204" pitchFamily="34" charset="0"/>
              </a:rPr>
              <a:t>Lee Ferry (Arizona</a:t>
            </a:r>
            <a:r>
              <a:rPr lang="en-US" altLang="el-GR" sz="2000" dirty="0" smtClean="0">
                <a:solidFill>
                  <a:srgbClr val="FFFFFF"/>
                </a:solidFill>
                <a:latin typeface="Arial Greek" panose="020B0604020202020204" pitchFamily="34" charset="0"/>
              </a:rPr>
              <a:t>)</a:t>
            </a:r>
            <a:r>
              <a:rPr lang="el-GR" altLang="el-GR" sz="2000" dirty="0" smtClean="0">
                <a:solidFill>
                  <a:srgbClr val="FFFFFF"/>
                </a:solidFill>
                <a:latin typeface="Arial Greek" panose="020B0604020202020204" pitchFamily="34" charset="0"/>
              </a:rPr>
              <a:t> κατά </a:t>
            </a:r>
            <a:r>
              <a:rPr lang="el-GR" altLang="el-GR" sz="2000" dirty="0">
                <a:solidFill>
                  <a:srgbClr val="FFFFFF"/>
                </a:solidFill>
                <a:latin typeface="Arial Greek" panose="020B0604020202020204" pitchFamily="34" charset="0"/>
              </a:rPr>
              <a:t>το έτος 1956. Καθώς η παροχή αυξάνεται από το </a:t>
            </a:r>
            <a:r>
              <a:rPr lang="el-GR" altLang="el-GR" sz="2000" dirty="0" smtClean="0">
                <a:solidFill>
                  <a:srgbClr val="FFFFFF"/>
                </a:solidFill>
                <a:latin typeface="Arial Greek" panose="020B0604020202020204" pitchFamily="34" charset="0"/>
              </a:rPr>
              <a:t>Φεβρουάριο </a:t>
            </a:r>
            <a:r>
              <a:rPr lang="el-GR" altLang="el-GR" sz="2000" dirty="0">
                <a:solidFill>
                  <a:srgbClr val="FFFFFF"/>
                </a:solidFill>
                <a:latin typeface="Arial Greek" panose="020B0604020202020204" pitchFamily="34" charset="0"/>
              </a:rPr>
              <a:t>μέχρι τον Ιούνιο, ο πυθμένας της αύλακας σκάβεται και </a:t>
            </a:r>
            <a:r>
              <a:rPr lang="el-GR" altLang="el-GR" sz="2000" dirty="0" smtClean="0">
                <a:solidFill>
                  <a:srgbClr val="FFFFFF"/>
                </a:solidFill>
                <a:latin typeface="Arial Greek" panose="020B0604020202020204" pitchFamily="34" charset="0"/>
              </a:rPr>
              <a:t>βαθαίνει </a:t>
            </a:r>
            <a:r>
              <a:rPr lang="el-GR" altLang="el-GR" sz="2000" dirty="0">
                <a:solidFill>
                  <a:srgbClr val="FFFFFF"/>
                </a:solidFill>
                <a:latin typeface="Arial Greek" panose="020B0604020202020204" pitchFamily="34" charset="0"/>
              </a:rPr>
              <a:t>και το νερό ανυψώνεται σε σχέση με τις όχθες του. Στη </a:t>
            </a:r>
            <a:r>
              <a:rPr lang="el-GR" altLang="el-GR" sz="2000" dirty="0" smtClean="0">
                <a:solidFill>
                  <a:srgbClr val="FFFFFF"/>
                </a:solidFill>
                <a:latin typeface="Arial Greek" panose="020B0604020202020204" pitchFamily="34" charset="0"/>
              </a:rPr>
              <a:t>διάρκεια </a:t>
            </a:r>
            <a:r>
              <a:rPr lang="el-GR" altLang="el-GR" sz="2000" dirty="0">
                <a:solidFill>
                  <a:srgbClr val="FFFFFF"/>
                </a:solidFill>
                <a:latin typeface="Arial Greek" panose="020B0604020202020204" pitchFamily="34" charset="0"/>
              </a:rPr>
              <a:t>της φάσης που ακολουθεί, όπου τα νερά χαμηλώνουν, </a:t>
            </a:r>
            <a:r>
              <a:rPr lang="el-GR" altLang="el-GR" sz="2000" dirty="0" smtClean="0">
                <a:solidFill>
                  <a:srgbClr val="FFFFFF"/>
                </a:solidFill>
                <a:latin typeface="Arial Greek" panose="020B0604020202020204" pitchFamily="34" charset="0"/>
              </a:rPr>
              <a:t>αποτίθεται </a:t>
            </a:r>
            <a:r>
              <a:rPr lang="el-GR" altLang="el-GR" sz="2000" dirty="0">
                <a:solidFill>
                  <a:srgbClr val="FFFFFF"/>
                </a:solidFill>
                <a:latin typeface="Arial Greek" panose="020B0604020202020204" pitchFamily="34" charset="0"/>
              </a:rPr>
              <a:t>ίζημα στην αύλακα και μειώνεται το βάθος της.</a:t>
            </a:r>
          </a:p>
          <a:p>
            <a:pPr fontAlgn="base">
              <a:spcBef>
                <a:spcPct val="0"/>
              </a:spcBef>
              <a:spcAft>
                <a:spcPct val="0"/>
              </a:spcAft>
              <a:buClrTx/>
              <a:buNone/>
            </a:pPr>
            <a:r>
              <a:rPr lang="en-US" altLang="el-GR" sz="1800" dirty="0">
                <a:solidFill>
                  <a:srgbClr val="FFFFFF"/>
                </a:solidFill>
                <a:latin typeface="Arial Greek" panose="020B0604020202020204" pitchFamily="34" charset="0"/>
              </a:rPr>
              <a:t> </a:t>
            </a:r>
            <a:endParaRPr lang="el-GR" altLang="el-GR" sz="1800" dirty="0">
              <a:solidFill>
                <a:srgbClr val="FFFFFF"/>
              </a:solidFill>
              <a:latin typeface="Arial Greek" panose="020B0604020202020204" pitchFamily="34" charset="0"/>
            </a:endParaRPr>
          </a:p>
        </p:txBody>
      </p:sp>
    </p:spTree>
    <p:extLst>
      <p:ext uri="{BB962C8B-B14F-4D97-AF65-F5344CB8AC3E}">
        <p14:creationId xmlns:p14="http://schemas.microsoft.com/office/powerpoint/2010/main" val="142098784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705843" y="1330881"/>
            <a:ext cx="6324233" cy="5460444"/>
          </a:xfrm>
          <a:noFill/>
        </p:spPr>
      </p:pic>
      <p:sp>
        <p:nvSpPr>
          <p:cNvPr id="90115" name="Text Box 5"/>
          <p:cNvSpPr txBox="1">
            <a:spLocks noChangeArrowheads="1"/>
          </p:cNvSpPr>
          <p:nvPr/>
        </p:nvSpPr>
        <p:spPr bwMode="auto">
          <a:xfrm>
            <a:off x="138023" y="1673781"/>
            <a:ext cx="5472202" cy="45612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Χαρακτήρες της </a:t>
            </a:r>
            <a:r>
              <a:rPr kumimoji="0" lang="el-GR" altLang="el-GR" sz="2400" b="0" i="0" u="none" strike="noStrike" kern="1200" cap="none" spc="0" normalizeH="0" baseline="0" noProof="0" dirty="0" err="1">
                <a:ln>
                  <a:noFill/>
                </a:ln>
                <a:solidFill>
                  <a:srgbClr val="FFFFFF"/>
                </a:solidFill>
                <a:effectLst/>
                <a:uLnTx/>
                <a:uFillTx/>
                <a:latin typeface="Times" panose="02020603050405020304" pitchFamily="18" charset="0"/>
                <a:ea typeface="+mn-ea"/>
                <a:cs typeface="+mn-cs"/>
              </a:rPr>
              <a:t>πλημμυρικής</a:t>
            </a:r>
            <a:r>
              <a:rPr kumimoji="0" lang="el-GR"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 πεδιάδας</a:t>
            </a:r>
            <a:r>
              <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a:t>
            </a:r>
          </a:p>
          <a:p>
            <a:pPr marL="0" marR="0" lvl="0" indent="0" algn="l" defTabSz="914400" rtl="0" eaLnBrk="0" fontAlgn="base" latinLnBrk="0" hangingPunct="0">
              <a:lnSpc>
                <a:spcPct val="80000"/>
              </a:lnSpc>
              <a:spcBef>
                <a:spcPct val="50000"/>
              </a:spcBef>
              <a:spcAft>
                <a:spcPct val="0"/>
              </a:spcAft>
              <a:buClrTx/>
              <a:buSzTx/>
              <a:buFontTx/>
              <a:buChar char="•"/>
              <a:tabLst/>
              <a:defRPr/>
            </a:pPr>
            <a:r>
              <a:rPr kumimoji="0" lang="el-GR"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Φυσικά αναχώματα</a:t>
            </a:r>
            <a:r>
              <a:rPr kumimoji="0" lang="en-US"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r>
              <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r>
              <a:rPr kumimoji="0" lang="el-GR"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Αναχώματα  στα άκρα της μαιανδρικής αύλακας που σχηματίζονται από τη μείωση της ταχύτητας των νερών  της πλημμύρας όταν αυτά περνούν πάνω από τις όχθες της αύλακας.                           </a:t>
            </a:r>
          </a:p>
          <a:p>
            <a:pPr marL="0" marR="0" lvl="0" indent="0" algn="l" defTabSz="914400" rtl="0" eaLnBrk="0" fontAlgn="base" latinLnBrk="0" hangingPunct="0">
              <a:lnSpc>
                <a:spcPct val="80000"/>
              </a:lnSpc>
              <a:spcBef>
                <a:spcPct val="50000"/>
              </a:spcBef>
              <a:spcAft>
                <a:spcPct val="0"/>
              </a:spcAft>
              <a:buClrTx/>
              <a:buSzTx/>
              <a:buFontTx/>
              <a:buChar char="•"/>
              <a:tabLst/>
              <a:defRPr/>
            </a:pPr>
            <a:r>
              <a:rPr kumimoji="0" lang="el-GR"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Πλευρικά έλη</a:t>
            </a:r>
            <a:r>
              <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r>
              <a:rPr kumimoji="0" lang="el-GR"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Ελώδεις περιοχές πίσω από τα φυσικά αναχώματα.                            </a:t>
            </a:r>
          </a:p>
          <a:p>
            <a:pPr marL="0" marR="0" lvl="0" indent="0" algn="l" defTabSz="914400" rtl="0" eaLnBrk="0" fontAlgn="base" latinLnBrk="0" hangingPunct="0">
              <a:lnSpc>
                <a:spcPct val="80000"/>
              </a:lnSpc>
              <a:spcBef>
                <a:spcPct val="50000"/>
              </a:spcBef>
              <a:spcAft>
                <a:spcPct val="0"/>
              </a:spcAft>
              <a:buClrTx/>
              <a:buSzTx/>
              <a:buFontTx/>
              <a:buChar char="•"/>
              <a:tabLst/>
              <a:defRPr/>
            </a:pPr>
            <a:r>
              <a:rPr kumimoji="0" lang="en-US"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 Yazoo Tributaries</a:t>
            </a:r>
            <a:r>
              <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r>
              <a:rPr kumimoji="0" lang="el-GR"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Μικρά ρεύματα τα οποία παγιδεύονται πίσω από τα φυσικά αναχώματα και είναι παράλληλα του κυρίου ρεύματος.</a:t>
            </a:r>
            <a:endPar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endParaRPr>
          </a:p>
        </p:txBody>
      </p:sp>
      <p:sp>
        <p:nvSpPr>
          <p:cNvPr id="90116" name="Text Box 6"/>
          <p:cNvSpPr txBox="1">
            <a:spLocks noChangeArrowheads="1"/>
          </p:cNvSpPr>
          <p:nvPr/>
        </p:nvSpPr>
        <p:spPr bwMode="auto">
          <a:xfrm>
            <a:off x="138023" y="765176"/>
            <a:ext cx="11977777"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l-GR"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Μια </a:t>
            </a:r>
            <a:r>
              <a:rPr kumimoji="0" lang="el-GR" altLang="el-GR" sz="2400" b="1" i="1" u="none" strike="noStrike" kern="1200" cap="none" spc="0" normalizeH="0" baseline="0" noProof="0" dirty="0" err="1">
                <a:ln>
                  <a:noFill/>
                </a:ln>
                <a:solidFill>
                  <a:srgbClr val="FFFFFF"/>
                </a:solidFill>
                <a:effectLst/>
                <a:uLnTx/>
                <a:uFillTx/>
                <a:latin typeface="Times" panose="02020603050405020304" pitchFamily="18" charset="0"/>
                <a:ea typeface="+mn-ea"/>
                <a:cs typeface="+mn-cs"/>
              </a:rPr>
              <a:t>πλημμυρική</a:t>
            </a:r>
            <a:r>
              <a:rPr kumimoji="0" lang="el-GR"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 πεδιάδα είναι τμήμα της κοιλάδας που κατακλύζεται από πλημμύρες.</a:t>
            </a:r>
            <a:endParaRPr kumimoji="0" lang="en-US" altLang="el-GR" sz="24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endParaRPr>
          </a:p>
        </p:txBody>
      </p:sp>
      <p:sp>
        <p:nvSpPr>
          <p:cNvPr id="90117" name="Text Box 7"/>
          <p:cNvSpPr txBox="1">
            <a:spLocks noChangeArrowheads="1"/>
          </p:cNvSpPr>
          <p:nvPr/>
        </p:nvSpPr>
        <p:spPr bwMode="auto">
          <a:xfrm>
            <a:off x="2533649" y="137916"/>
            <a:ext cx="7419975" cy="5232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28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Αποθέσεις της </a:t>
            </a:r>
            <a:r>
              <a:rPr kumimoji="0" lang="el-GR" altLang="el-GR" sz="2800" b="1" i="1" u="none" strike="noStrike" kern="1200" cap="none" spc="0" normalizeH="0" baseline="0" noProof="0" dirty="0" err="1">
                <a:ln>
                  <a:noFill/>
                </a:ln>
                <a:solidFill>
                  <a:srgbClr val="FFFFFF"/>
                </a:solidFill>
                <a:effectLst/>
                <a:uLnTx/>
                <a:uFillTx/>
                <a:latin typeface="Times" panose="02020603050405020304" pitchFamily="18" charset="0"/>
                <a:ea typeface="+mn-ea"/>
                <a:cs typeface="+mn-cs"/>
              </a:rPr>
              <a:t>πλημμυρικής</a:t>
            </a:r>
            <a:r>
              <a:rPr kumimoji="0" lang="el-GR" altLang="el-GR" sz="28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 πεδιάδας</a:t>
            </a:r>
            <a:r>
              <a:rPr kumimoji="0" lang="en-US" altLang="el-GR" sz="28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r>
              <a:rPr kumimoji="0" lang="el-GR" altLang="el-GR" sz="28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ή λεκάνης</a:t>
            </a:r>
            <a:endParaRPr kumimoji="0" lang="en-US" altLang="el-GR" sz="28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77095137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889125" y="468314"/>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altLang="el-G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91139" name="Picture 3" descr="figure-14-10-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85725" y="865190"/>
            <a:ext cx="5295900" cy="2968728"/>
          </a:xfrm>
          <a:noFill/>
          <a:ln>
            <a:solidFill>
              <a:schemeClr val="tx1"/>
            </a:solidFill>
            <a:miter lim="800000"/>
            <a:headEnd/>
            <a:tailEnd/>
          </a:ln>
        </p:spPr>
      </p:pic>
      <p:sp>
        <p:nvSpPr>
          <p:cNvPr id="91140" name="Text Box 4"/>
          <p:cNvSpPr txBox="1">
            <a:spLocks noChangeArrowheads="1"/>
          </p:cNvSpPr>
          <p:nvPr/>
        </p:nvSpPr>
        <p:spPr bwMode="auto">
          <a:xfrm>
            <a:off x="422568" y="87313"/>
            <a:ext cx="4319588" cy="579438"/>
          </a:xfrm>
          <a:prstGeom prst="rect">
            <a:avLst/>
          </a:prstGeom>
          <a:noFill/>
          <a:ln>
            <a:noFill/>
          </a:ln>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3200" b="1" i="0" u="none" strike="noStrike" kern="1200" cap="none" spc="0" normalizeH="0" baseline="0" noProof="0" dirty="0">
                <a:ln>
                  <a:noFill/>
                </a:ln>
                <a:solidFill>
                  <a:srgbClr val="002060"/>
                </a:solidFill>
                <a:effectLst/>
                <a:uLnTx/>
                <a:uFillTx/>
                <a:latin typeface="Arial Greek" panose="020B0604020202020204" pitchFamily="34" charset="0"/>
                <a:ea typeface="+mn-ea"/>
                <a:cs typeface="+mn-cs"/>
              </a:rPr>
              <a:t>Πριν από πλημμύρα</a:t>
            </a:r>
          </a:p>
        </p:txBody>
      </p:sp>
      <p:sp>
        <p:nvSpPr>
          <p:cNvPr id="5" name="Text Box 4"/>
          <p:cNvSpPr txBox="1">
            <a:spLocks noChangeArrowheads="1"/>
          </p:cNvSpPr>
          <p:nvPr/>
        </p:nvSpPr>
        <p:spPr bwMode="auto">
          <a:xfrm>
            <a:off x="6829425" y="178594"/>
            <a:ext cx="4954588" cy="579438"/>
          </a:xfrm>
          <a:prstGeom prst="rect">
            <a:avLst/>
          </a:prstGeom>
          <a:noFill/>
          <a:ln>
            <a:noFill/>
          </a:ln>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3200" b="1" i="0" u="none" strike="noStrike" kern="1200" cap="none" spc="0" normalizeH="0" baseline="0" noProof="0" dirty="0">
                <a:ln>
                  <a:noFill/>
                </a:ln>
                <a:solidFill>
                  <a:srgbClr val="002060"/>
                </a:solidFill>
                <a:effectLst/>
                <a:uLnTx/>
                <a:uFillTx/>
                <a:latin typeface="Arial Greek" panose="020B0604020202020204" pitchFamily="34" charset="0"/>
                <a:ea typeface="+mn-ea"/>
                <a:cs typeface="+mn-cs"/>
              </a:rPr>
              <a:t>Στη διάρκεια πλημμύρας</a:t>
            </a:r>
          </a:p>
        </p:txBody>
      </p:sp>
      <p:pic>
        <p:nvPicPr>
          <p:cNvPr id="6" name="Picture 3" descr="figure-14-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2684" y="865189"/>
            <a:ext cx="4538453" cy="2968729"/>
          </a:xfrm>
          <a:prstGeom prst="rect">
            <a:avLst/>
          </a:prstGeom>
          <a:solidFill>
            <a:schemeClr val="tx1"/>
          </a:solidFill>
          <a:ln>
            <a:solidFill>
              <a:schemeClr val="tx1"/>
            </a:solidFill>
            <a:miter lim="800000"/>
            <a:headEnd/>
            <a:tailEnd/>
          </a:ln>
          <a:extLst/>
        </p:spPr>
      </p:pic>
      <p:sp>
        <p:nvSpPr>
          <p:cNvPr id="7" name="Text Box 5"/>
          <p:cNvSpPr txBox="1">
            <a:spLocks noChangeArrowheads="1"/>
          </p:cNvSpPr>
          <p:nvPr/>
        </p:nvSpPr>
        <p:spPr bwMode="auto">
          <a:xfrm>
            <a:off x="7102684" y="3126032"/>
            <a:ext cx="3308351" cy="707886"/>
          </a:xfrm>
          <a:prstGeom prst="rect">
            <a:avLst/>
          </a:prstGeom>
          <a:solidFill>
            <a:schemeClr val="tx1"/>
          </a:solidFill>
          <a:ln>
            <a:noFill/>
          </a:ln>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rPr>
              <a:t> </a:t>
            </a:r>
            <a:r>
              <a:rPr kumimoji="0" lang="el-GR" altLang="el-GR" sz="2000" b="1" i="0" u="none" strike="noStrike" kern="1200" cap="none" spc="0" normalizeH="0" baseline="0" noProof="0" dirty="0" err="1">
                <a:ln>
                  <a:noFill/>
                </a:ln>
                <a:solidFill>
                  <a:schemeClr val="bg2"/>
                </a:solidFill>
                <a:effectLst/>
                <a:uLnTx/>
                <a:uFillTx/>
                <a:latin typeface="Arial Greek" panose="020B0604020202020204" pitchFamily="34" charset="0"/>
                <a:ea typeface="+mn-ea"/>
                <a:cs typeface="+mn-cs"/>
              </a:rPr>
              <a:t>Πλημμυρικό</a:t>
            </a:r>
            <a:r>
              <a:rPr kumimoji="0" lang="el-GR" altLang="el-GR" sz="20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 νερό </a:t>
            </a:r>
            <a:endParaRPr kumimoji="0" lang="el-GR" altLang="el-GR" sz="2000" b="1" i="0" u="none" strike="noStrike" kern="1200" cap="none" spc="0" normalizeH="0" baseline="0" noProof="0" dirty="0" smtClean="0">
              <a:ln>
                <a:noFill/>
              </a:ln>
              <a:solidFill>
                <a:schemeClr val="bg2"/>
              </a:solidFill>
              <a:effectLst/>
              <a:uLnTx/>
              <a:uFillTx/>
              <a:latin typeface="Arial Greek"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chemeClr val="bg2"/>
                </a:solidFill>
                <a:effectLst/>
                <a:uLnTx/>
                <a:uFillTx/>
                <a:latin typeface="Arial Greek" panose="020B0604020202020204" pitchFamily="34" charset="0"/>
                <a:ea typeface="+mn-ea"/>
                <a:cs typeface="+mn-cs"/>
              </a:rPr>
              <a:t>φορτωμένο </a:t>
            </a:r>
            <a:r>
              <a:rPr kumimoji="0" lang="el-GR" altLang="el-GR" sz="20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με ίζημα</a:t>
            </a:r>
          </a:p>
        </p:txBody>
      </p:sp>
      <p:sp>
        <p:nvSpPr>
          <p:cNvPr id="8" name="Rectangle 2"/>
          <p:cNvSpPr txBox="1">
            <a:spLocks noChangeArrowheads="1"/>
          </p:cNvSpPr>
          <p:nvPr/>
        </p:nvSpPr>
        <p:spPr bwMode="auto">
          <a:xfrm>
            <a:off x="185737" y="4680057"/>
            <a:ext cx="5095875" cy="1215918"/>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r>
              <a:rPr lang="el-GR" altLang="el-GR" kern="0" dirty="0" smtClean="0">
                <a:solidFill>
                  <a:srgbClr val="002060"/>
                </a:solidFill>
              </a:rPr>
              <a:t>Μετά από πολλά </a:t>
            </a:r>
            <a:r>
              <a:rPr lang="el-GR" altLang="el-GR" kern="0" dirty="0" err="1" smtClean="0">
                <a:solidFill>
                  <a:srgbClr val="002060"/>
                </a:solidFill>
              </a:rPr>
              <a:t>πλημμυρικά</a:t>
            </a:r>
            <a:r>
              <a:rPr lang="el-GR" altLang="el-GR" kern="0" dirty="0" smtClean="0">
                <a:solidFill>
                  <a:srgbClr val="002060"/>
                </a:solidFill>
              </a:rPr>
              <a:t> συμβάντα</a:t>
            </a:r>
          </a:p>
        </p:txBody>
      </p:sp>
      <p:pic>
        <p:nvPicPr>
          <p:cNvPr id="9" name="Picture 4" descr="figure-14-1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3941075"/>
            <a:ext cx="5547903" cy="28456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
          <p:cNvSpPr txBox="1">
            <a:spLocks noChangeArrowheads="1"/>
          </p:cNvSpPr>
          <p:nvPr/>
        </p:nvSpPr>
        <p:spPr bwMode="auto">
          <a:xfrm>
            <a:off x="5544552" y="6094761"/>
            <a:ext cx="3116263" cy="519112"/>
          </a:xfrm>
          <a:prstGeom prst="rect">
            <a:avLst/>
          </a:prstGeom>
          <a:solidFill>
            <a:schemeClr val="tx1"/>
          </a:solidFill>
          <a:ln>
            <a:noFill/>
          </a:ln>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800" b="1" i="0" u="none" strike="noStrike" kern="1200" cap="none" spc="0" normalizeH="0" baseline="0" noProof="0" dirty="0">
                <a:ln>
                  <a:noFill/>
                </a:ln>
                <a:solidFill>
                  <a:srgbClr val="70B040"/>
                </a:solidFill>
                <a:effectLst/>
                <a:uLnTx/>
                <a:uFillTx/>
                <a:latin typeface="Arial Greek" panose="020B0604020202020204" pitchFamily="34" charset="0"/>
                <a:ea typeface="+mn-ea"/>
                <a:cs typeface="+mn-cs"/>
              </a:rPr>
              <a:t>Φυσικό ανάχωμα</a:t>
            </a:r>
          </a:p>
        </p:txBody>
      </p:sp>
    </p:spTree>
    <p:extLst>
      <p:ext uri="{BB962C8B-B14F-4D97-AF65-F5344CB8AC3E}">
        <p14:creationId xmlns:p14="http://schemas.microsoft.com/office/powerpoint/2010/main" val="2232420845"/>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34258" y="110638"/>
            <a:ext cx="9144000" cy="50848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latin typeface="Arial Greek" panose="020B0604020202020204" pitchFamily="34" charset="0"/>
              </a:rPr>
              <a:t>Φυσική Αποσάθρωση</a:t>
            </a:r>
          </a:p>
        </p:txBody>
      </p:sp>
      <p:sp>
        <p:nvSpPr>
          <p:cNvPr id="14339" name="Text Box 4"/>
          <p:cNvSpPr>
            <a:spLocks noGrp="1" noChangeArrowheads="1"/>
          </p:cNvSpPr>
          <p:nvPr>
            <p:ph type="body" idx="1"/>
          </p:nvPr>
        </p:nvSpPr>
        <p:spPr>
          <a:xfrm>
            <a:off x="167054" y="716573"/>
            <a:ext cx="12024946" cy="5998552"/>
          </a:xfrm>
        </p:spPr>
        <p:txBody>
          <a:bodyPr/>
          <a:lstStyle/>
          <a:p>
            <a:pPr marL="0" indent="0" algn="ctr" eaLnBrk="1" hangingPunct="1">
              <a:lnSpc>
                <a:spcPct val="80000"/>
              </a:lnSpc>
              <a:buNone/>
            </a:pPr>
            <a:r>
              <a:rPr lang="el-GR" altLang="el-GR" sz="2800" dirty="0" smtClean="0">
                <a:solidFill>
                  <a:schemeClr val="bg1">
                    <a:lumMod val="50000"/>
                  </a:schemeClr>
                </a:solidFill>
                <a:latin typeface="Arial Greek" panose="020B0604020202020204" pitchFamily="34" charset="0"/>
              </a:rPr>
              <a:t>Φυσική </a:t>
            </a:r>
            <a:r>
              <a:rPr lang="el-GR" altLang="el-GR" sz="2800" dirty="0">
                <a:solidFill>
                  <a:schemeClr val="bg1">
                    <a:lumMod val="50000"/>
                  </a:schemeClr>
                </a:solidFill>
                <a:latin typeface="Arial Greek" panose="020B0604020202020204" pitchFamily="34" charset="0"/>
              </a:rPr>
              <a:t>αποσάθρωση</a:t>
            </a:r>
            <a:r>
              <a:rPr lang="en-US" altLang="el-GR" sz="2800" dirty="0">
                <a:latin typeface="Arial Greek" panose="020B0604020202020204" pitchFamily="34" charset="0"/>
              </a:rPr>
              <a:t>:</a:t>
            </a:r>
            <a:r>
              <a:rPr lang="el-GR" altLang="el-GR" sz="2800" dirty="0">
                <a:latin typeface="Arial Greek" panose="020B0604020202020204" pitchFamily="34" charset="0"/>
              </a:rPr>
              <a:t> </a:t>
            </a:r>
            <a:r>
              <a:rPr lang="el-GR" altLang="el-GR" sz="2800" dirty="0" err="1">
                <a:solidFill>
                  <a:srgbClr val="FF0000"/>
                </a:solidFill>
                <a:latin typeface="Arial Greek" panose="020B0604020202020204" pitchFamily="34" charset="0"/>
              </a:rPr>
              <a:t>Απόξηση</a:t>
            </a:r>
            <a:r>
              <a:rPr lang="el-GR" altLang="el-GR" sz="2800" dirty="0">
                <a:solidFill>
                  <a:srgbClr val="FF0000"/>
                </a:solidFill>
                <a:latin typeface="Arial Greek" panose="020B0604020202020204" pitchFamily="34" charset="0"/>
              </a:rPr>
              <a:t> και Υδραυλική </a:t>
            </a:r>
            <a:r>
              <a:rPr lang="el-GR" altLang="el-GR" sz="2800" dirty="0" smtClean="0">
                <a:solidFill>
                  <a:srgbClr val="FF0000"/>
                </a:solidFill>
                <a:latin typeface="Arial Greek" panose="020B0604020202020204" pitchFamily="34" charset="0"/>
              </a:rPr>
              <a:t>δράση</a:t>
            </a:r>
          </a:p>
          <a:p>
            <a:pPr marL="0" indent="0" algn="ctr" eaLnBrk="1" hangingPunct="1">
              <a:lnSpc>
                <a:spcPct val="80000"/>
              </a:lnSpc>
              <a:buNone/>
            </a:pPr>
            <a:endParaRPr lang="en-US" altLang="el-GR" sz="2800" dirty="0">
              <a:solidFill>
                <a:srgbClr val="FF0000"/>
              </a:solidFill>
              <a:latin typeface="Arial Greek" panose="020B0604020202020204" pitchFamily="34" charset="0"/>
            </a:endParaRPr>
          </a:p>
          <a:p>
            <a:pPr marL="0" indent="0" eaLnBrk="1" hangingPunct="1">
              <a:lnSpc>
                <a:spcPct val="80000"/>
              </a:lnSpc>
              <a:buNone/>
            </a:pPr>
            <a:r>
              <a:rPr lang="el-GR" altLang="el-GR" sz="2400" dirty="0" err="1" smtClean="0">
                <a:solidFill>
                  <a:srgbClr val="FFFF00"/>
                </a:solidFill>
                <a:latin typeface="Arial Greek" panose="020B0604020202020204" pitchFamily="34" charset="0"/>
              </a:rPr>
              <a:t>Απόξηση</a:t>
            </a:r>
            <a:r>
              <a:rPr lang="en-US" altLang="el-GR" sz="2400" dirty="0">
                <a:solidFill>
                  <a:srgbClr val="FFFF00"/>
                </a:solidFill>
                <a:latin typeface="Arial Greek" panose="020B0604020202020204" pitchFamily="34" charset="0"/>
              </a:rPr>
              <a:t>:</a:t>
            </a:r>
            <a:r>
              <a:rPr lang="en-US" altLang="el-GR" sz="2400" dirty="0">
                <a:latin typeface="Arial Greek" panose="020B0604020202020204" pitchFamily="34" charset="0"/>
              </a:rPr>
              <a:t> </a:t>
            </a:r>
            <a:r>
              <a:rPr lang="el-GR" altLang="el-GR" sz="2400" dirty="0">
                <a:latin typeface="Arial Greek" panose="020B0604020202020204" pitchFamily="34" charset="0"/>
              </a:rPr>
              <a:t> </a:t>
            </a:r>
            <a:r>
              <a:rPr lang="el-GR" altLang="el-GR" sz="2400" dirty="0">
                <a:solidFill>
                  <a:schemeClr val="bg1">
                    <a:lumMod val="50000"/>
                  </a:schemeClr>
                </a:solidFill>
                <a:latin typeface="Arial Greek" panose="020B0604020202020204" pitchFamily="34" charset="0"/>
              </a:rPr>
              <a:t>Η διαδικασία αυτή διακρίνεται σε </a:t>
            </a:r>
            <a:r>
              <a:rPr lang="el-GR" altLang="el-GR" sz="2400" dirty="0">
                <a:solidFill>
                  <a:srgbClr val="FF0000"/>
                </a:solidFill>
                <a:latin typeface="Arial Greek" panose="020B0604020202020204" pitchFamily="34" charset="0"/>
              </a:rPr>
              <a:t>απορρίνιση </a:t>
            </a:r>
            <a:r>
              <a:rPr lang="el-GR" altLang="el-GR" sz="2400" dirty="0">
                <a:solidFill>
                  <a:schemeClr val="bg1">
                    <a:lumMod val="50000"/>
                  </a:schemeClr>
                </a:solidFill>
                <a:latin typeface="Arial Greek" panose="020B0604020202020204" pitchFamily="34" charset="0"/>
              </a:rPr>
              <a:t>και σε </a:t>
            </a:r>
            <a:r>
              <a:rPr lang="el-GR" altLang="el-GR" sz="2400" dirty="0" smtClean="0">
                <a:solidFill>
                  <a:srgbClr val="FF0000"/>
                </a:solidFill>
                <a:latin typeface="Arial Greek" panose="020B0604020202020204" pitchFamily="34" charset="0"/>
              </a:rPr>
              <a:t>σμίκρυνση</a:t>
            </a:r>
            <a:r>
              <a:rPr lang="en-US" altLang="el-GR" sz="2400" dirty="0">
                <a:latin typeface="Arial Greek" panose="020B0604020202020204" pitchFamily="34" charset="0"/>
              </a:rPr>
              <a:t>. </a:t>
            </a:r>
            <a:endParaRPr lang="en-US" altLang="el-GR" sz="2400" dirty="0" smtClean="0">
              <a:latin typeface="Arial Greek" panose="020B0604020202020204" pitchFamily="34" charset="0"/>
            </a:endParaRPr>
          </a:p>
          <a:p>
            <a:pPr marL="0" indent="0" eaLnBrk="1" hangingPunct="1">
              <a:lnSpc>
                <a:spcPct val="80000"/>
              </a:lnSpc>
              <a:buNone/>
            </a:pPr>
            <a:r>
              <a:rPr lang="en-US" altLang="el-GR" sz="2400" u="sng" dirty="0" smtClean="0">
                <a:solidFill>
                  <a:srgbClr val="FF0000"/>
                </a:solidFill>
                <a:latin typeface="Arial Greek" panose="020B0604020202020204" pitchFamily="34" charset="0"/>
              </a:rPr>
              <a:t>H </a:t>
            </a:r>
            <a:r>
              <a:rPr lang="el-GR" altLang="el-GR" sz="2400" u="sng" dirty="0">
                <a:solidFill>
                  <a:srgbClr val="FF0000"/>
                </a:solidFill>
                <a:latin typeface="Arial Greek" panose="020B0604020202020204" pitchFamily="34" charset="0"/>
              </a:rPr>
              <a:t>απορρίνιση</a:t>
            </a:r>
            <a:r>
              <a:rPr lang="en-US" altLang="el-GR" sz="2400" u="sng" dirty="0">
                <a:solidFill>
                  <a:srgbClr val="FF0000"/>
                </a:solidFill>
                <a:latin typeface="Arial Greek" panose="020B0604020202020204" pitchFamily="34" charset="0"/>
              </a:rPr>
              <a:t> </a:t>
            </a:r>
            <a:r>
              <a:rPr lang="el-GR" altLang="el-GR" sz="2400" dirty="0">
                <a:solidFill>
                  <a:schemeClr val="bg1">
                    <a:lumMod val="50000"/>
                  </a:schemeClr>
                </a:solidFill>
                <a:latin typeface="Arial Greek" panose="020B0604020202020204" pitchFamily="34" charset="0"/>
              </a:rPr>
              <a:t>είναι η μηχανική καταστροφή του δαπέδου και των τοιχωμάτων της αύλακας και η απόσπαση υλικού με τη βοήθεια των θραυσμάτων που κινούνται στο ρεύμα και λειτουργούν ως «λειαντικά». Το μέγεθος, το σχήμα, η σύσταση, ο αριθμός και η ταχύτητα των θραυσμάτων επηρεάζει την απορρίνιση την οποία προκαλεί το μεταφερόμενο υλικό. </a:t>
            </a:r>
            <a:endParaRPr lang="en-US" altLang="el-GR" sz="2400" dirty="0" smtClean="0">
              <a:solidFill>
                <a:schemeClr val="bg1">
                  <a:lumMod val="50000"/>
                </a:schemeClr>
              </a:solidFill>
              <a:latin typeface="Arial Greek" panose="020B0604020202020204" pitchFamily="34" charset="0"/>
            </a:endParaRPr>
          </a:p>
          <a:p>
            <a:pPr marL="0" indent="0" eaLnBrk="1" hangingPunct="1">
              <a:lnSpc>
                <a:spcPct val="80000"/>
              </a:lnSpc>
              <a:buNone/>
            </a:pPr>
            <a:r>
              <a:rPr lang="el-GR" altLang="el-GR" sz="2400" u="sng" dirty="0" smtClean="0">
                <a:solidFill>
                  <a:srgbClr val="FF0000"/>
                </a:solidFill>
                <a:latin typeface="Arial Greek" panose="020B0604020202020204" pitchFamily="34" charset="0"/>
              </a:rPr>
              <a:t>Η </a:t>
            </a:r>
            <a:r>
              <a:rPr lang="el-GR" altLang="el-GR" sz="2400" u="sng" dirty="0">
                <a:solidFill>
                  <a:srgbClr val="FF0000"/>
                </a:solidFill>
                <a:latin typeface="Arial Greek" panose="020B0604020202020204" pitchFamily="34" charset="0"/>
              </a:rPr>
              <a:t>σμίκρυνση </a:t>
            </a:r>
            <a:r>
              <a:rPr lang="el-GR" altLang="el-GR" sz="2400" dirty="0">
                <a:solidFill>
                  <a:schemeClr val="bg1">
                    <a:lumMod val="50000"/>
                  </a:schemeClr>
                </a:solidFill>
                <a:latin typeface="Arial Greek" panose="020B0604020202020204" pitchFamily="34" charset="0"/>
              </a:rPr>
              <a:t>είναι η μηχανική καταστροφή που προκαλείται στα μεταφερόμενα </a:t>
            </a:r>
            <a:r>
              <a:rPr lang="el-GR" altLang="el-GR" sz="2400" dirty="0" smtClean="0">
                <a:solidFill>
                  <a:schemeClr val="bg1">
                    <a:lumMod val="50000"/>
                  </a:schemeClr>
                </a:solidFill>
                <a:latin typeface="Arial Greek" panose="020B0604020202020204" pitchFamily="34" charset="0"/>
              </a:rPr>
              <a:t>θραύσματα </a:t>
            </a:r>
            <a:r>
              <a:rPr lang="el-GR" altLang="el-GR" sz="2400" dirty="0">
                <a:solidFill>
                  <a:schemeClr val="bg1">
                    <a:lumMod val="50000"/>
                  </a:schemeClr>
                </a:solidFill>
                <a:latin typeface="Arial Greek" panose="020B0604020202020204" pitchFamily="34" charset="0"/>
              </a:rPr>
              <a:t>από τη μεταξύ τους σύγκρουση και τριβή</a:t>
            </a:r>
            <a:r>
              <a:rPr lang="el-GR" altLang="el-GR" sz="2400" dirty="0" smtClean="0">
                <a:solidFill>
                  <a:schemeClr val="bg1">
                    <a:lumMod val="50000"/>
                  </a:schemeClr>
                </a:solidFill>
                <a:latin typeface="Arial Greek" panose="020B0604020202020204" pitchFamily="34" charset="0"/>
              </a:rPr>
              <a:t>.</a:t>
            </a:r>
          </a:p>
          <a:p>
            <a:pPr marL="0" indent="0" eaLnBrk="1" hangingPunct="1">
              <a:lnSpc>
                <a:spcPct val="80000"/>
              </a:lnSpc>
              <a:buNone/>
            </a:pPr>
            <a:endParaRPr lang="el-GR" altLang="el-GR" sz="2400" dirty="0" smtClean="0">
              <a:latin typeface="Arial Greek" panose="020B0604020202020204" pitchFamily="34" charset="0"/>
            </a:endParaRPr>
          </a:p>
          <a:p>
            <a:pPr marL="0" indent="0" eaLnBrk="1" hangingPunct="1">
              <a:lnSpc>
                <a:spcPct val="80000"/>
              </a:lnSpc>
              <a:buNone/>
            </a:pPr>
            <a:r>
              <a:rPr lang="el-GR" altLang="el-GR" sz="2400" dirty="0">
                <a:solidFill>
                  <a:srgbClr val="FFFF00"/>
                </a:solidFill>
                <a:latin typeface="Arial Greek" panose="020B0604020202020204" pitchFamily="34" charset="0"/>
              </a:rPr>
              <a:t>Υδραυλική δράση: </a:t>
            </a:r>
            <a:r>
              <a:rPr lang="el-GR" altLang="el-GR" sz="2400" dirty="0">
                <a:solidFill>
                  <a:schemeClr val="bg1">
                    <a:lumMod val="50000"/>
                  </a:schemeClr>
                </a:solidFill>
                <a:latin typeface="Arial Greek" panose="020B0604020202020204" pitchFamily="34" charset="0"/>
              </a:rPr>
              <a:t>Η υδραυλική δράση αναφέρεται στη μηχανική δράση του νερού. Η δύναμη των ρεόντων υδάτων μπορεί να θέσει σε κίνηση τα θραύσματα. Χαλαρή συγκέντρωση θραυσμάτων μπορεί να ανυψωθεί με τη βοήθεια τυρβώδους ροής. Όσο μεγαλύτερη η ταχύτητα του νερού, τόσο μεγαλύτερα τα θραύσματα και μεγαλύτερη ποσότητα αυτών ανυψώνεται και τίθεται σε κίνηση. Επίσης η ορμή του νερού αναμφίβολα μπορεί να αποκολλήσει μεγάλα μπλοκ που περιβάλλονται από </a:t>
            </a:r>
            <a:r>
              <a:rPr lang="el-GR" altLang="el-GR" sz="2400" dirty="0" err="1">
                <a:solidFill>
                  <a:schemeClr val="bg1">
                    <a:lumMod val="50000"/>
                  </a:schemeClr>
                </a:solidFill>
                <a:latin typeface="Arial Greek" panose="020B0604020202020204" pitchFamily="34" charset="0"/>
              </a:rPr>
              <a:t>διακλάσεις</a:t>
            </a:r>
            <a:r>
              <a:rPr lang="el-GR" altLang="el-GR" sz="2400" dirty="0">
                <a:solidFill>
                  <a:schemeClr val="bg1">
                    <a:lumMod val="50000"/>
                  </a:schemeClr>
                </a:solidFill>
                <a:latin typeface="Arial Greek" panose="020B0604020202020204" pitchFamily="34" charset="0"/>
              </a:rPr>
              <a:t>, όταν μάλιστα έχει προηγηθεί η αποσάθρωση η οποία έχει προκαλέσει χαλάρωση.</a:t>
            </a:r>
          </a:p>
          <a:p>
            <a:pPr marL="0" indent="0" eaLnBrk="1" hangingPunct="1">
              <a:lnSpc>
                <a:spcPct val="80000"/>
              </a:lnSpc>
              <a:buNone/>
            </a:pPr>
            <a:endParaRPr lang="el-GR" altLang="el-GR" sz="2400" dirty="0">
              <a:latin typeface="Arial Greek" panose="020B0604020202020204" pitchFamily="34" charset="0"/>
            </a:endParaRPr>
          </a:p>
        </p:txBody>
      </p:sp>
    </p:spTree>
    <p:extLst>
      <p:ext uri="{BB962C8B-B14F-4D97-AF65-F5344CB8AC3E}">
        <p14:creationId xmlns:p14="http://schemas.microsoft.com/office/powerpoint/2010/main" val="3692928472"/>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9550" y="112714"/>
            <a:ext cx="5648325" cy="113823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smtClean="0"/>
              <a:t>Πετρώματα  που έχουν λειανθεί από την </a:t>
            </a:r>
            <a:r>
              <a:rPr lang="el-GR" altLang="el-GR" sz="3200" dirty="0" err="1" smtClean="0"/>
              <a:t>απόξηση</a:t>
            </a:r>
            <a:endParaRPr lang="el-GR" altLang="el-GR" sz="3200" dirty="0" smtClean="0"/>
          </a:p>
        </p:txBody>
      </p:sp>
      <p:pic>
        <p:nvPicPr>
          <p:cNvPr id="16387" name="Picture 4" descr="DCP_2362"/>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14301" y="1502606"/>
            <a:ext cx="5907326" cy="3937758"/>
          </a:xfrm>
          <a:noFill/>
          <a:ln>
            <a:solidFill>
              <a:schemeClr val="tx1"/>
            </a:solidFill>
            <a:miter lim="800000"/>
            <a:headEnd/>
            <a:tailEnd/>
          </a:ln>
        </p:spPr>
      </p:pic>
      <p:sp>
        <p:nvSpPr>
          <p:cNvPr id="4" name="Rectangle 2"/>
          <p:cNvSpPr txBox="1">
            <a:spLocks noChangeArrowheads="1"/>
          </p:cNvSpPr>
          <p:nvPr/>
        </p:nvSpPr>
        <p:spPr bwMode="auto">
          <a:xfrm>
            <a:off x="6429375" y="112714"/>
            <a:ext cx="5610225" cy="1138237"/>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3200" kern="0" dirty="0" smtClean="0">
                <a:solidFill>
                  <a:schemeClr val="bg2"/>
                </a:solidFill>
              </a:rPr>
              <a:t>Κροκάλες </a:t>
            </a:r>
            <a:r>
              <a:rPr lang="el-GR" altLang="el-GR" sz="3200" kern="0" dirty="0" err="1" smtClean="0">
                <a:solidFill>
                  <a:schemeClr val="bg2"/>
                </a:solidFill>
              </a:rPr>
              <a:t>αποστρογγυλομένες</a:t>
            </a:r>
            <a:r>
              <a:rPr lang="el-GR" altLang="el-GR" sz="3200" kern="0" dirty="0" smtClean="0">
                <a:solidFill>
                  <a:schemeClr val="bg2"/>
                </a:solidFill>
              </a:rPr>
              <a:t> από την </a:t>
            </a:r>
            <a:r>
              <a:rPr lang="el-GR" altLang="el-GR" sz="3200" kern="0" dirty="0" err="1" smtClean="0">
                <a:solidFill>
                  <a:schemeClr val="bg2"/>
                </a:solidFill>
              </a:rPr>
              <a:t>απόξηση</a:t>
            </a:r>
            <a:endParaRPr lang="el-GR" altLang="el-GR" sz="3200" kern="0" dirty="0" smtClean="0">
              <a:solidFill>
                <a:schemeClr val="bg2"/>
              </a:solidFill>
            </a:endParaRPr>
          </a:p>
        </p:txBody>
      </p:sp>
      <p:pic>
        <p:nvPicPr>
          <p:cNvPr id="5" name="Picture 4" descr="pe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532" y="1502606"/>
            <a:ext cx="5866068" cy="3937758"/>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5658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2788" y="131763"/>
            <a:ext cx="8208962" cy="8683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solidFill>
                  <a:srgbClr val="FF3300"/>
                </a:solidFill>
              </a:rPr>
              <a:t>Υδραυλική δράση</a:t>
            </a:r>
          </a:p>
        </p:txBody>
      </p:sp>
      <p:pic>
        <p:nvPicPr>
          <p:cNvPr id="1843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12121" y="1256053"/>
            <a:ext cx="10698829" cy="5449548"/>
          </a:xfrm>
          <a:noFill/>
        </p:spPr>
      </p:pic>
    </p:spTree>
    <p:extLst>
      <p:ext uri="{BB962C8B-B14F-4D97-AF65-F5344CB8AC3E}">
        <p14:creationId xmlns:p14="http://schemas.microsoft.com/office/powerpoint/2010/main" val="209638998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142876"/>
            <a:ext cx="8810625" cy="70485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a:latin typeface="Arial Greek" panose="020B0604020202020204" pitchFamily="34" charset="0"/>
              </a:rPr>
              <a:t>Τρόποι διάβρωσης</a:t>
            </a:r>
          </a:p>
        </p:txBody>
      </p:sp>
      <p:sp>
        <p:nvSpPr>
          <p:cNvPr id="19459" name="Rectangle 3"/>
          <p:cNvSpPr>
            <a:spLocks noGrp="1" noChangeArrowheads="1"/>
          </p:cNvSpPr>
          <p:nvPr>
            <p:ph type="body" idx="1"/>
          </p:nvPr>
        </p:nvSpPr>
        <p:spPr>
          <a:xfrm>
            <a:off x="165161" y="981076"/>
            <a:ext cx="7823169" cy="2855118"/>
          </a:xfrm>
        </p:spPr>
        <p:txBody>
          <a:bodyPr/>
          <a:lstStyle/>
          <a:p>
            <a:pPr eaLnBrk="1" hangingPunct="1">
              <a:lnSpc>
                <a:spcPct val="80000"/>
              </a:lnSpc>
            </a:pPr>
            <a:r>
              <a:rPr lang="el-GR" altLang="el-GR" sz="2800" dirty="0" smtClean="0">
                <a:solidFill>
                  <a:schemeClr val="bg2"/>
                </a:solidFill>
                <a:latin typeface="Arial Greek" panose="020B0604020202020204" pitchFamily="34" charset="0"/>
              </a:rPr>
              <a:t>Μια</a:t>
            </a:r>
            <a:r>
              <a:rPr lang="en-US" altLang="el-GR" sz="2800" dirty="0" smtClean="0">
                <a:solidFill>
                  <a:schemeClr val="bg2"/>
                </a:solidFill>
                <a:latin typeface="Arial Greek" panose="020B0604020202020204" pitchFamily="34" charset="0"/>
              </a:rPr>
              <a:t> </a:t>
            </a:r>
            <a:r>
              <a:rPr lang="el-GR" altLang="el-GR" sz="2800" dirty="0">
                <a:solidFill>
                  <a:schemeClr val="bg2"/>
                </a:solidFill>
                <a:latin typeface="Arial Greek" panose="020B0604020202020204" pitchFamily="34" charset="0"/>
              </a:rPr>
              <a:t>ίσως τοπικής σημασίας υδραυλική δράση είναι η διάβρωση </a:t>
            </a:r>
            <a:r>
              <a:rPr lang="el-GR" altLang="el-GR" sz="2800" dirty="0">
                <a:solidFill>
                  <a:srgbClr val="FF0000"/>
                </a:solidFill>
                <a:latin typeface="Arial Greek" panose="020B0604020202020204" pitchFamily="34" charset="0"/>
              </a:rPr>
              <a:t>εκσκαφής</a:t>
            </a:r>
            <a:r>
              <a:rPr lang="el-GR" altLang="el-GR" sz="2800" dirty="0">
                <a:latin typeface="Arial Greek" panose="020B0604020202020204" pitchFamily="34" charset="0"/>
              </a:rPr>
              <a:t> </a:t>
            </a:r>
            <a:r>
              <a:rPr lang="el-GR" altLang="el-GR" sz="2800" dirty="0">
                <a:solidFill>
                  <a:schemeClr val="bg2"/>
                </a:solidFill>
                <a:latin typeface="Arial Greek" panose="020B0604020202020204" pitchFamily="34" charset="0"/>
              </a:rPr>
              <a:t>ή </a:t>
            </a:r>
            <a:r>
              <a:rPr lang="el-GR" altLang="el-GR" sz="2800" dirty="0" err="1">
                <a:solidFill>
                  <a:schemeClr val="bg2"/>
                </a:solidFill>
                <a:latin typeface="Arial Greek" panose="020B0604020202020204" pitchFamily="34" charset="0"/>
              </a:rPr>
              <a:t>σπηλαίωσης</a:t>
            </a:r>
            <a:r>
              <a:rPr lang="el-GR" altLang="el-GR" sz="2800" dirty="0" smtClean="0">
                <a:solidFill>
                  <a:schemeClr val="bg2"/>
                </a:solidFill>
                <a:latin typeface="Arial Greek" panose="020B0604020202020204" pitchFamily="34" charset="0"/>
              </a:rPr>
              <a:t>.</a:t>
            </a:r>
            <a:endParaRPr lang="en-US" altLang="el-GR" sz="2800" dirty="0" smtClean="0">
              <a:solidFill>
                <a:schemeClr val="bg2"/>
              </a:solidFill>
              <a:latin typeface="Arial Greek" panose="020B0604020202020204" pitchFamily="34" charset="0"/>
            </a:endParaRPr>
          </a:p>
          <a:p>
            <a:pPr eaLnBrk="1" hangingPunct="1">
              <a:lnSpc>
                <a:spcPct val="80000"/>
              </a:lnSpc>
            </a:pPr>
            <a:r>
              <a:rPr lang="el-GR" altLang="el-GR" sz="2800" dirty="0" smtClean="0">
                <a:solidFill>
                  <a:srgbClr val="FF0000"/>
                </a:solidFill>
                <a:latin typeface="Arial Greek" panose="020B0604020202020204" pitchFamily="34" charset="0"/>
              </a:rPr>
              <a:t>Υποσκαφή</a:t>
            </a:r>
            <a:r>
              <a:rPr lang="en-US" altLang="el-GR" sz="2800" dirty="0">
                <a:solidFill>
                  <a:srgbClr val="FF9900"/>
                </a:solidFill>
                <a:latin typeface="Arial Greek" panose="020B0604020202020204" pitchFamily="34" charset="0"/>
              </a:rPr>
              <a:t>:</a:t>
            </a:r>
            <a:r>
              <a:rPr lang="en-US" altLang="el-GR" sz="2800" dirty="0">
                <a:latin typeface="Arial Greek" panose="020B0604020202020204" pitchFamily="34" charset="0"/>
              </a:rPr>
              <a:t>  </a:t>
            </a:r>
            <a:r>
              <a:rPr lang="el-GR" altLang="el-GR" sz="2800" dirty="0">
                <a:solidFill>
                  <a:schemeClr val="bg2"/>
                </a:solidFill>
                <a:latin typeface="Arial Greek" panose="020B0604020202020204" pitchFamily="34" charset="0"/>
              </a:rPr>
              <a:t>Αν ένα μαλακότερο στρώμα βρίσκεται κάτω από ένα σκληρότερο στρώμα, το μαλακότερο στρώμα θα διαβρωθεί ταχύτερα με αποτέλεσμα το υπερκείμενο σκληρότερο στρώμα στο τέλος να καταπέσει. Αυτό συμβαίνει συχνά στους καταρράκτες</a:t>
            </a:r>
            <a:r>
              <a:rPr lang="en-US" altLang="el-GR" sz="2800" dirty="0">
                <a:solidFill>
                  <a:schemeClr val="bg2"/>
                </a:solidFill>
                <a:latin typeface="Arial Greek" panose="020B0604020202020204" pitchFamily="34" charset="0"/>
              </a:rPr>
              <a:t>.</a:t>
            </a:r>
          </a:p>
        </p:txBody>
      </p:sp>
      <p:sp>
        <p:nvSpPr>
          <p:cNvPr id="4" name="Text Box 5"/>
          <p:cNvSpPr txBox="1">
            <a:spLocks noChangeArrowheads="1"/>
          </p:cNvSpPr>
          <p:nvPr/>
        </p:nvSpPr>
        <p:spPr bwMode="auto">
          <a:xfrm>
            <a:off x="4114891" y="4531519"/>
            <a:ext cx="38734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000" u="sng" dirty="0">
                <a:solidFill>
                  <a:schemeClr val="bg1">
                    <a:lumMod val="50000"/>
                  </a:schemeClr>
                </a:solidFill>
              </a:rPr>
              <a:t>Χύτρες γιγάντων(</a:t>
            </a:r>
            <a:r>
              <a:rPr lang="en-US" altLang="el-GR" sz="2000" u="sng" dirty="0">
                <a:solidFill>
                  <a:schemeClr val="bg1">
                    <a:lumMod val="50000"/>
                  </a:schemeClr>
                </a:solidFill>
              </a:rPr>
              <a:t>Potholes</a:t>
            </a:r>
            <a:r>
              <a:rPr lang="el-GR" altLang="el-GR" sz="2000" u="sng" dirty="0">
                <a:solidFill>
                  <a:schemeClr val="bg1">
                    <a:lumMod val="50000"/>
                  </a:schemeClr>
                </a:solidFill>
              </a:rPr>
              <a:t>)</a:t>
            </a:r>
            <a:r>
              <a:rPr lang="en-US" altLang="el-GR" sz="2000" dirty="0">
                <a:solidFill>
                  <a:schemeClr val="bg1">
                    <a:lumMod val="50000"/>
                  </a:schemeClr>
                </a:solidFill>
              </a:rPr>
              <a:t>:  </a:t>
            </a:r>
            <a:endParaRPr lang="el-GR" altLang="el-GR" sz="2000" dirty="0" smtClean="0">
              <a:solidFill>
                <a:schemeClr val="bg1">
                  <a:lumMod val="50000"/>
                </a:schemeClr>
              </a:solidFill>
            </a:endParaRPr>
          </a:p>
          <a:p>
            <a:pPr eaLnBrk="0" fontAlgn="base" hangingPunct="0">
              <a:spcBef>
                <a:spcPct val="0"/>
              </a:spcBef>
              <a:spcAft>
                <a:spcPct val="0"/>
              </a:spcAft>
              <a:buClrTx/>
              <a:buNone/>
            </a:pPr>
            <a:r>
              <a:rPr lang="el-GR" altLang="el-GR" sz="2000" dirty="0" smtClean="0">
                <a:solidFill>
                  <a:schemeClr val="bg1">
                    <a:lumMod val="50000"/>
                  </a:schemeClr>
                </a:solidFill>
              </a:rPr>
              <a:t>μια </a:t>
            </a:r>
            <a:r>
              <a:rPr lang="el-GR" altLang="el-GR" sz="2000" dirty="0" err="1">
                <a:solidFill>
                  <a:schemeClr val="bg1">
                    <a:lumMod val="50000"/>
                  </a:schemeClr>
                </a:solidFill>
              </a:rPr>
              <a:t>αποστρογγυλομένη</a:t>
            </a:r>
            <a:r>
              <a:rPr lang="el-GR" altLang="el-GR" sz="2000" dirty="0">
                <a:solidFill>
                  <a:schemeClr val="bg1">
                    <a:lumMod val="50000"/>
                  </a:schemeClr>
                </a:solidFill>
              </a:rPr>
              <a:t> οπή λαξευμένη πάνω σε συνεκτικό πέτρωμα από τη διάβρωση των κροκάλων.</a:t>
            </a:r>
          </a:p>
          <a:p>
            <a:pPr eaLnBrk="0" fontAlgn="base" hangingPunct="0">
              <a:spcBef>
                <a:spcPct val="0"/>
              </a:spcBef>
              <a:spcAft>
                <a:spcPct val="0"/>
              </a:spcAft>
              <a:buClrTx/>
              <a:buNone/>
            </a:pPr>
            <a:endParaRPr lang="en-US" altLang="el-GR" sz="2000" dirty="0">
              <a:solidFill>
                <a:srgbClr val="FF3300"/>
              </a:solidFill>
            </a:endParaRPr>
          </a:p>
        </p:txBody>
      </p:sp>
      <p:pic>
        <p:nvPicPr>
          <p:cNvPr id="5" name="Picture 4" descr="figure-1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6" y="1561125"/>
            <a:ext cx="4000500" cy="5222265"/>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05157"/>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CP_236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519739" y="333376"/>
            <a:ext cx="4105275" cy="6048375"/>
          </a:xfrm>
          <a:noFill/>
          <a:ln>
            <a:solidFill>
              <a:schemeClr val="tx1"/>
            </a:solidFill>
            <a:miter lim="800000"/>
            <a:headEnd/>
            <a:tailEnd/>
          </a:ln>
        </p:spPr>
      </p:pic>
      <p:sp>
        <p:nvSpPr>
          <p:cNvPr id="21507" name="Text Box 10"/>
          <p:cNvSpPr txBox="1">
            <a:spLocks noChangeArrowheads="1"/>
          </p:cNvSpPr>
          <p:nvPr/>
        </p:nvSpPr>
        <p:spPr bwMode="auto">
          <a:xfrm>
            <a:off x="1524001" y="2852738"/>
            <a:ext cx="333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Αυτά τα σκληρότερα στρώματα</a:t>
            </a:r>
          </a:p>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τελικά θα καταρρεύσουν</a:t>
            </a:r>
          </a:p>
        </p:txBody>
      </p:sp>
      <p:sp>
        <p:nvSpPr>
          <p:cNvPr id="21508" name="Line 11"/>
          <p:cNvSpPr>
            <a:spLocks noChangeShapeType="1"/>
          </p:cNvSpPr>
          <p:nvPr/>
        </p:nvSpPr>
        <p:spPr bwMode="auto">
          <a:xfrm>
            <a:off x="4151314" y="3429000"/>
            <a:ext cx="2016125" cy="2159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21509" name="Text Box 12"/>
          <p:cNvSpPr txBox="1">
            <a:spLocks noChangeArrowheads="1"/>
          </p:cNvSpPr>
          <p:nvPr/>
        </p:nvSpPr>
        <p:spPr bwMode="auto">
          <a:xfrm>
            <a:off x="1919288" y="3933825"/>
            <a:ext cx="287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Τα μαλακότερα στρώματα </a:t>
            </a:r>
          </a:p>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διαβρώνονται ευκολότερα</a:t>
            </a:r>
            <a:r>
              <a:rPr lang="el-GR" altLang="el-GR" sz="1800" dirty="0">
                <a:solidFill>
                  <a:srgbClr val="FFFFFF"/>
                </a:solidFill>
                <a:latin typeface="Arial Greek" panose="020B0604020202020204" pitchFamily="34" charset="0"/>
              </a:rPr>
              <a:t> </a:t>
            </a:r>
          </a:p>
        </p:txBody>
      </p:sp>
      <p:sp>
        <p:nvSpPr>
          <p:cNvPr id="21510" name="Line 13"/>
          <p:cNvSpPr>
            <a:spLocks noChangeShapeType="1"/>
          </p:cNvSpPr>
          <p:nvPr/>
        </p:nvSpPr>
        <p:spPr bwMode="auto">
          <a:xfrm>
            <a:off x="4656139" y="4292601"/>
            <a:ext cx="2160587" cy="792163"/>
          </a:xfrm>
          <a:prstGeom prst="line">
            <a:avLst/>
          </a:prstGeom>
          <a:noFill/>
          <a:ln w="793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21511" name="TextBox 1"/>
          <p:cNvSpPr txBox="1">
            <a:spLocks noChangeArrowheads="1"/>
          </p:cNvSpPr>
          <p:nvPr/>
        </p:nvSpPr>
        <p:spPr bwMode="auto">
          <a:xfrm>
            <a:off x="2208214" y="981075"/>
            <a:ext cx="1843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a:solidFill>
                  <a:srgbClr val="FF0000"/>
                </a:solidFill>
              </a:rPr>
              <a:t>Εκσκαφή</a:t>
            </a:r>
          </a:p>
        </p:txBody>
      </p:sp>
    </p:spTree>
    <p:extLst>
      <p:ext uri="{BB962C8B-B14F-4D97-AF65-F5344CB8AC3E}">
        <p14:creationId xmlns:p14="http://schemas.microsoft.com/office/powerpoint/2010/main" val="3686884018"/>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igure-14-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47850" y="692150"/>
            <a:ext cx="7416800" cy="5976938"/>
          </a:xfrm>
          <a:noFill/>
          <a:ln>
            <a:solidFill>
              <a:schemeClr val="tx1"/>
            </a:solidFill>
            <a:miter lim="800000"/>
            <a:headEnd/>
            <a:tailEnd/>
          </a:ln>
        </p:spPr>
      </p:pic>
      <p:sp>
        <p:nvSpPr>
          <p:cNvPr id="22531" name="Text Box 6"/>
          <p:cNvSpPr txBox="1">
            <a:spLocks noChangeArrowheads="1"/>
          </p:cNvSpPr>
          <p:nvPr/>
        </p:nvSpPr>
        <p:spPr bwMode="auto">
          <a:xfrm>
            <a:off x="3124201" y="152401"/>
            <a:ext cx="345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000" dirty="0">
                <a:solidFill>
                  <a:schemeClr val="bg1">
                    <a:lumMod val="50000"/>
                  </a:schemeClr>
                </a:solidFill>
              </a:rPr>
              <a:t>Ένα παράδειγμα υποσκαφής</a:t>
            </a:r>
            <a:endParaRPr lang="en-US" altLang="el-GR" sz="2000" dirty="0">
              <a:solidFill>
                <a:schemeClr val="bg1">
                  <a:lumMod val="50000"/>
                </a:schemeClr>
              </a:solidFill>
            </a:endParaRPr>
          </a:p>
        </p:txBody>
      </p:sp>
      <p:sp>
        <p:nvSpPr>
          <p:cNvPr id="22532" name="Line 7"/>
          <p:cNvSpPr>
            <a:spLocks noChangeShapeType="1"/>
          </p:cNvSpPr>
          <p:nvPr/>
        </p:nvSpPr>
        <p:spPr bwMode="auto">
          <a:xfrm flipH="1">
            <a:off x="7175501" y="2349500"/>
            <a:ext cx="288925" cy="32400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22533" name="Text Box 8"/>
          <p:cNvSpPr txBox="1">
            <a:spLocks noChangeArrowheads="1"/>
          </p:cNvSpPr>
          <p:nvPr/>
        </p:nvSpPr>
        <p:spPr bwMode="auto">
          <a:xfrm>
            <a:off x="6743700" y="765176"/>
            <a:ext cx="2520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a:solidFill>
                  <a:srgbClr val="0033CC"/>
                </a:solidFill>
                <a:latin typeface="Arial Greek" panose="020B0604020202020204" pitchFamily="34" charset="0"/>
              </a:rPr>
              <a:t>Ο καταρράκτης αυτός κινείται ανάντη με το χρόνο εξαιτίας της  </a:t>
            </a:r>
          </a:p>
          <a:p>
            <a:pPr fontAlgn="base">
              <a:spcBef>
                <a:spcPct val="0"/>
              </a:spcBef>
              <a:spcAft>
                <a:spcPct val="0"/>
              </a:spcAft>
              <a:buClrTx/>
              <a:buNone/>
            </a:pPr>
            <a:r>
              <a:rPr lang="el-GR" altLang="el-GR" sz="1800">
                <a:solidFill>
                  <a:srgbClr val="0033CC"/>
                </a:solidFill>
                <a:latin typeface="Arial Greek" panose="020B0604020202020204" pitchFamily="34" charset="0"/>
              </a:rPr>
              <a:t>υποσκαφής.</a:t>
            </a:r>
          </a:p>
        </p:txBody>
      </p:sp>
    </p:spTree>
    <p:extLst>
      <p:ext uri="{BB962C8B-B14F-4D97-AF65-F5344CB8AC3E}">
        <p14:creationId xmlns:p14="http://schemas.microsoft.com/office/powerpoint/2010/main" val="43131390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43138" y="908050"/>
            <a:ext cx="7740650" cy="5722938"/>
          </a:xfrm>
          <a:noFill/>
        </p:spPr>
      </p:pic>
      <p:sp>
        <p:nvSpPr>
          <p:cNvPr id="23555" name="Rectangle 5"/>
          <p:cNvSpPr>
            <a:spLocks noChangeArrowheads="1"/>
          </p:cNvSpPr>
          <p:nvPr/>
        </p:nvSpPr>
        <p:spPr bwMode="auto">
          <a:xfrm>
            <a:off x="3124201" y="48006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n-US" altLang="el-GR" sz="2400" dirty="0">
                <a:solidFill>
                  <a:srgbClr val="FFFFFF"/>
                </a:solidFill>
                <a:latin typeface="Times" panose="02020603050405020304" pitchFamily="18" charset="0"/>
              </a:rPr>
              <a:t>Hydraulic Action!</a:t>
            </a:r>
          </a:p>
        </p:txBody>
      </p:sp>
      <p:sp>
        <p:nvSpPr>
          <p:cNvPr id="23556" name="Line 6"/>
          <p:cNvSpPr>
            <a:spLocks noChangeShapeType="1"/>
          </p:cNvSpPr>
          <p:nvPr/>
        </p:nvSpPr>
        <p:spPr bwMode="auto">
          <a:xfrm>
            <a:off x="5303838" y="5229226"/>
            <a:ext cx="107950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23557" name="Text Box 7"/>
          <p:cNvSpPr txBox="1">
            <a:spLocks noChangeArrowheads="1"/>
          </p:cNvSpPr>
          <p:nvPr/>
        </p:nvSpPr>
        <p:spPr bwMode="auto">
          <a:xfrm>
            <a:off x="3359151" y="260351"/>
            <a:ext cx="5033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800" b="1">
                <a:solidFill>
                  <a:srgbClr val="FF3300"/>
                </a:solidFill>
                <a:latin typeface="Arial Greek" panose="020B0604020202020204" pitchFamily="34" charset="0"/>
              </a:rPr>
              <a:t>Οι καταρράκτες του Νιαγάρα</a:t>
            </a:r>
          </a:p>
        </p:txBody>
      </p:sp>
    </p:spTree>
    <p:extLst>
      <p:ext uri="{BB962C8B-B14F-4D97-AF65-F5344CB8AC3E}">
        <p14:creationId xmlns:p14="http://schemas.microsoft.com/office/powerpoint/2010/main" val="3557325024"/>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igure-14-0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81225" y="3224432"/>
            <a:ext cx="7229475" cy="3558955"/>
          </a:xfrm>
          <a:noFill/>
          <a:ln>
            <a:solidFill>
              <a:schemeClr val="tx1"/>
            </a:solidFill>
            <a:miter lim="800000"/>
            <a:headEnd/>
            <a:tailEnd/>
          </a:ln>
        </p:spPr>
      </p:pic>
      <p:sp>
        <p:nvSpPr>
          <p:cNvPr id="25603" name="Text Box 5"/>
          <p:cNvSpPr txBox="1">
            <a:spLocks noChangeArrowheads="1"/>
          </p:cNvSpPr>
          <p:nvPr/>
        </p:nvSpPr>
        <p:spPr bwMode="auto">
          <a:xfrm>
            <a:off x="95251" y="2516546"/>
            <a:ext cx="11858624"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None/>
            </a:pPr>
            <a:r>
              <a:rPr lang="el-GR" altLang="el-GR" sz="2000" dirty="0">
                <a:solidFill>
                  <a:srgbClr val="FFFFFF"/>
                </a:solidFill>
              </a:rPr>
              <a:t>Όσο πιο γρήγορο είναι το ποτάμιο ρεύμα</a:t>
            </a:r>
            <a:r>
              <a:rPr lang="en-US" altLang="el-GR" sz="2000" dirty="0">
                <a:solidFill>
                  <a:srgbClr val="FFFFFF"/>
                </a:solidFill>
              </a:rPr>
              <a:t>, </a:t>
            </a:r>
            <a:r>
              <a:rPr lang="el-GR" altLang="el-GR" sz="2000" dirty="0">
                <a:solidFill>
                  <a:srgbClr val="FFFFFF"/>
                </a:solidFill>
              </a:rPr>
              <a:t>τόσο μεγαλύτεροι σε μέγεθος κόκκοι είναι τα ιζήματα που μπορεί να μεταφέρει αυτό</a:t>
            </a:r>
            <a:r>
              <a:rPr lang="el-GR" altLang="el-GR" sz="2000" dirty="0" smtClean="0">
                <a:solidFill>
                  <a:srgbClr val="FFFFFF"/>
                </a:solidFill>
              </a:rPr>
              <a:t>.</a:t>
            </a:r>
            <a:endParaRPr lang="en-US" altLang="el-GR" sz="2000" dirty="0">
              <a:solidFill>
                <a:srgbClr val="FFFFFF"/>
              </a:solidFill>
            </a:endParaRPr>
          </a:p>
        </p:txBody>
      </p:sp>
      <p:sp>
        <p:nvSpPr>
          <p:cNvPr id="25604" name="Text Box 6"/>
          <p:cNvSpPr txBox="1">
            <a:spLocks noChangeArrowheads="1"/>
          </p:cNvSpPr>
          <p:nvPr/>
        </p:nvSpPr>
        <p:spPr bwMode="auto">
          <a:xfrm>
            <a:off x="3811589" y="2110146"/>
            <a:ext cx="4141787" cy="406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None/>
            </a:pPr>
            <a:r>
              <a:rPr lang="el-GR" altLang="el-GR" sz="2000" dirty="0">
                <a:solidFill>
                  <a:schemeClr val="bg1">
                    <a:lumMod val="50000"/>
                  </a:schemeClr>
                </a:solidFill>
              </a:rPr>
              <a:t>Η κίνηση των ιζημάτων σε ρεύματα</a:t>
            </a:r>
            <a:endParaRPr lang="en-US" altLang="el-GR" sz="2000" dirty="0">
              <a:solidFill>
                <a:schemeClr val="bg1">
                  <a:lumMod val="50000"/>
                </a:schemeClr>
              </a:solidFill>
            </a:endParaRPr>
          </a:p>
        </p:txBody>
      </p:sp>
      <p:sp>
        <p:nvSpPr>
          <p:cNvPr id="5" name="Rectangle 2"/>
          <p:cNvSpPr>
            <a:spLocks noGrp="1" noChangeArrowheads="1"/>
          </p:cNvSpPr>
          <p:nvPr>
            <p:ph type="title"/>
          </p:nvPr>
        </p:nvSpPr>
        <p:spPr>
          <a:xfrm>
            <a:off x="1524000" y="95250"/>
            <a:ext cx="9144000" cy="45720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a:latin typeface="Arial Greek" panose="020B0604020202020204" pitchFamily="34" charset="0"/>
              </a:rPr>
              <a:t>Χημική αποσάθρωση</a:t>
            </a:r>
          </a:p>
        </p:txBody>
      </p:sp>
      <p:sp>
        <p:nvSpPr>
          <p:cNvPr id="6" name="Rectangle 3"/>
          <p:cNvSpPr txBox="1">
            <a:spLocks noChangeArrowheads="1"/>
          </p:cNvSpPr>
          <p:nvPr/>
        </p:nvSpPr>
        <p:spPr bwMode="auto">
          <a:xfrm>
            <a:off x="228601" y="798402"/>
            <a:ext cx="11820524" cy="11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eaLnBrk="1" hangingPunct="1">
              <a:lnSpc>
                <a:spcPct val="80000"/>
              </a:lnSpc>
              <a:buFontTx/>
              <a:buNone/>
            </a:pPr>
            <a:r>
              <a:rPr lang="en-US" altLang="el-GR" sz="2800" kern="0" dirty="0" smtClean="0">
                <a:solidFill>
                  <a:schemeClr val="bg1">
                    <a:lumMod val="50000"/>
                  </a:schemeClr>
                </a:solidFill>
                <a:latin typeface="Arial Greek" panose="020B0604020202020204" pitchFamily="34" charset="0"/>
              </a:rPr>
              <a:t>H </a:t>
            </a:r>
            <a:r>
              <a:rPr lang="el-GR" altLang="el-GR" sz="2800" kern="0" dirty="0" smtClean="0">
                <a:solidFill>
                  <a:schemeClr val="bg1">
                    <a:lumMod val="50000"/>
                  </a:schemeClr>
                </a:solidFill>
                <a:latin typeface="Arial Greek" panose="020B0604020202020204" pitchFamily="34" charset="0"/>
              </a:rPr>
              <a:t>έκθεση στο νερό μετασχηματίζει κάποια ορυκτά των πετρωμάτων της κοίτης και των όχθων σε μαλακή άργιλο η οποία εύκολα διαβρώνεται ή προκαλείται διάλυση των πετρωμάτων</a:t>
            </a:r>
            <a:r>
              <a:rPr lang="en-US" altLang="el-GR" sz="2800" kern="0" dirty="0" smtClean="0">
                <a:solidFill>
                  <a:schemeClr val="bg1">
                    <a:lumMod val="50000"/>
                  </a:schemeClr>
                </a:solidFill>
                <a:latin typeface="Arial Greek" panose="020B0604020202020204" pitchFamily="34" charset="0"/>
              </a:rPr>
              <a:t>.</a:t>
            </a:r>
            <a:r>
              <a:rPr lang="el-GR" altLang="el-GR" sz="2800" kern="0" dirty="0" smtClean="0">
                <a:solidFill>
                  <a:schemeClr val="bg1">
                    <a:lumMod val="50000"/>
                  </a:schemeClr>
                </a:solidFill>
                <a:latin typeface="Arial Greek" panose="020B0604020202020204" pitchFamily="34" charset="0"/>
              </a:rPr>
              <a:t> </a:t>
            </a:r>
            <a:endParaRPr lang="en-US" altLang="el-GR" sz="2800" kern="0" dirty="0" smtClean="0">
              <a:solidFill>
                <a:schemeClr val="bg1">
                  <a:lumMod val="50000"/>
                </a:schemeClr>
              </a:solidFill>
              <a:latin typeface="Arial Greek" panose="020B0604020202020204" pitchFamily="34" charset="0"/>
            </a:endParaRPr>
          </a:p>
          <a:p>
            <a:pPr eaLnBrk="1" hangingPunct="1">
              <a:lnSpc>
                <a:spcPct val="80000"/>
              </a:lnSpc>
            </a:pPr>
            <a:endParaRPr lang="el-GR" altLang="el-GR" sz="2800" kern="0" dirty="0"/>
          </a:p>
        </p:txBody>
      </p:sp>
    </p:spTree>
    <p:extLst>
      <p:ext uri="{BB962C8B-B14F-4D97-AF65-F5344CB8AC3E}">
        <p14:creationId xmlns:p14="http://schemas.microsoft.com/office/powerpoint/2010/main" val="1219992904"/>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1234</Words>
  <Application>Microsoft Office PowerPoint</Application>
  <PresentationFormat>Ευρεία οθόνη</PresentationFormat>
  <Paragraphs>86</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Arial Greek</vt:lpstr>
      <vt:lpstr>Calibri</vt:lpstr>
      <vt:lpstr>Times</vt:lpstr>
      <vt:lpstr>Times New Roman</vt:lpstr>
      <vt:lpstr>GD_BusPres_01_TP01136794 </vt:lpstr>
      <vt:lpstr>Παρουσίαση του PowerPoint</vt:lpstr>
      <vt:lpstr>Φυσική Αποσάθρωση</vt:lpstr>
      <vt:lpstr>Πετρώματα  που έχουν λειανθεί από την απόξηση</vt:lpstr>
      <vt:lpstr>Υδραυλική δράση</vt:lpstr>
      <vt:lpstr>Τρόποι διάβρωσης</vt:lpstr>
      <vt:lpstr>Παρουσίαση του PowerPoint</vt:lpstr>
      <vt:lpstr>Παρουσίαση του PowerPoint</vt:lpstr>
      <vt:lpstr>Παρουσίαση του PowerPoint</vt:lpstr>
      <vt:lpstr>Χημική αποσάθρωση</vt:lpstr>
      <vt:lpstr>Βασικό επίπεδο</vt:lpstr>
      <vt:lpstr>Φυσικά και τεχνικά φράγματα</vt:lpstr>
      <vt:lpstr>Παρουσίαση του PowerPoint</vt:lpstr>
      <vt:lpstr>Παρουσίαση του PowerPoint</vt:lpstr>
      <vt:lpstr>Παρουσίαση του PowerPoint</vt:lpstr>
      <vt:lpstr>Πλημμύρα</vt:lpstr>
      <vt:lpstr>Πλημμυρικό συμβάν οδηγεί στην εκβάθυνση της κοίτης και μετά την πτώση της πλημμύρας αποτίθεται ίζημα και η διατομή του ρεύματος επανέρχεται στην πρότερη μορφή που είχε πριν από το πλημμυρικό συμβάν.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Επιφανειακά Νερά</dc:title>
  <dc:creator>makis</dc:creator>
  <cp:lastModifiedBy>makis</cp:lastModifiedBy>
  <cp:revision>15</cp:revision>
  <dcterms:created xsi:type="dcterms:W3CDTF">2018-05-29T06:53:01Z</dcterms:created>
  <dcterms:modified xsi:type="dcterms:W3CDTF">2019-08-26T08:17:39Z</dcterms:modified>
</cp:coreProperties>
</file>