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3917" r:id="rId2"/>
    <p:sldMasterId id="2147483919" r:id="rId3"/>
  </p:sldMasterIdLst>
  <p:notesMasterIdLst>
    <p:notesMasterId r:id="rId62"/>
  </p:notesMasterIdLst>
  <p:sldIdLst>
    <p:sldId id="969" r:id="rId4"/>
    <p:sldId id="970" r:id="rId5"/>
    <p:sldId id="971" r:id="rId6"/>
    <p:sldId id="972" r:id="rId7"/>
    <p:sldId id="973" r:id="rId8"/>
    <p:sldId id="974" r:id="rId9"/>
    <p:sldId id="977" r:id="rId10"/>
    <p:sldId id="978" r:id="rId11"/>
    <p:sldId id="980" r:id="rId12"/>
    <p:sldId id="982" r:id="rId13"/>
    <p:sldId id="984" r:id="rId14"/>
    <p:sldId id="987" r:id="rId15"/>
    <p:sldId id="988" r:id="rId16"/>
    <p:sldId id="989" r:id="rId17"/>
    <p:sldId id="990" r:id="rId18"/>
    <p:sldId id="991" r:id="rId19"/>
    <p:sldId id="992" r:id="rId20"/>
    <p:sldId id="993" r:id="rId21"/>
    <p:sldId id="994" r:id="rId22"/>
    <p:sldId id="995" r:id="rId23"/>
    <p:sldId id="996" r:id="rId24"/>
    <p:sldId id="997" r:id="rId25"/>
    <p:sldId id="998" r:id="rId26"/>
    <p:sldId id="999" r:id="rId27"/>
    <p:sldId id="1000" r:id="rId28"/>
    <p:sldId id="1001" r:id="rId29"/>
    <p:sldId id="1003" r:id="rId30"/>
    <p:sldId id="1004" r:id="rId31"/>
    <p:sldId id="1006" r:id="rId32"/>
    <p:sldId id="1007" r:id="rId33"/>
    <p:sldId id="1008" r:id="rId34"/>
    <p:sldId id="1009" r:id="rId35"/>
    <p:sldId id="1010" r:id="rId36"/>
    <p:sldId id="1011" r:id="rId37"/>
    <p:sldId id="1012" r:id="rId38"/>
    <p:sldId id="1013" r:id="rId39"/>
    <p:sldId id="1014" r:id="rId40"/>
    <p:sldId id="1015" r:id="rId41"/>
    <p:sldId id="1016" r:id="rId42"/>
    <p:sldId id="1018" r:id="rId43"/>
    <p:sldId id="1019" r:id="rId44"/>
    <p:sldId id="1021" r:id="rId45"/>
    <p:sldId id="1020" r:id="rId46"/>
    <p:sldId id="1023" r:id="rId47"/>
    <p:sldId id="1024" r:id="rId48"/>
    <p:sldId id="1042" r:id="rId49"/>
    <p:sldId id="1025" r:id="rId50"/>
    <p:sldId id="1028" r:id="rId51"/>
    <p:sldId id="1029" r:id="rId52"/>
    <p:sldId id="1043" r:id="rId53"/>
    <p:sldId id="1030" r:id="rId54"/>
    <p:sldId id="1032" r:id="rId55"/>
    <p:sldId id="1033" r:id="rId56"/>
    <p:sldId id="1034" r:id="rId57"/>
    <p:sldId id="1035" r:id="rId58"/>
    <p:sldId id="1036" r:id="rId59"/>
    <p:sldId id="1037" r:id="rId60"/>
    <p:sldId id="1039" r:id="rId6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ΝΙΚΟΣ" initials="Ν"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337B"/>
    <a:srgbClr val="FF0000"/>
    <a:srgbClr val="280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105" d="100"/>
          <a:sy n="105" d="100"/>
        </p:scale>
        <p:origin x="17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65480D-A54D-4E77-B091-8F6406E887E6}"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49C3D7-F31A-4461-AF5E-8AE343AA238B}" type="slidenum">
              <a:rPr lang="el-GR" altLang="el-GR">
                <a:latin typeface="Times New Roman" panose="02020603050405020304" pitchFamily="18" charset="0"/>
              </a:rPr>
              <a:pPr eaLnBrk="1" hangingPunct="1">
                <a:spcBef>
                  <a:spcPct val="0"/>
                </a:spcBef>
              </a:pPr>
              <a:t>1</a:t>
            </a:fld>
            <a:endParaRPr lang="el-GR" altLang="el-GR">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39D73D-0238-45F7-9F2B-F2B3B421F2E3}" type="slidenum">
              <a:rPr lang="el-GR" altLang="el-GR">
                <a:latin typeface="Times New Roman" panose="02020603050405020304" pitchFamily="18" charset="0"/>
              </a:rPr>
              <a:pPr eaLnBrk="1" hangingPunct="1">
                <a:spcBef>
                  <a:spcPct val="0"/>
                </a:spcBef>
              </a:pPr>
              <a:t>20</a:t>
            </a:fld>
            <a:endParaRPr lang="el-GR" altLang="el-GR">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605498-3C54-4D0D-8BDA-EF8CAA647DC5}" type="slidenum">
              <a:rPr lang="el-GR" altLang="el-GR">
                <a:latin typeface="Times New Roman" panose="02020603050405020304" pitchFamily="18" charset="0"/>
              </a:rPr>
              <a:pPr eaLnBrk="1" hangingPunct="1">
                <a:spcBef>
                  <a:spcPct val="0"/>
                </a:spcBef>
              </a:pPr>
              <a:t>25</a:t>
            </a:fld>
            <a:endParaRPr lang="el-GR" altLang="el-GR">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467FB3-3FD1-4D44-BA21-2C8A0C63E105}" type="slidenum">
              <a:rPr lang="el-GR" altLang="el-GR">
                <a:latin typeface="Times New Roman" panose="02020603050405020304" pitchFamily="18" charset="0"/>
              </a:rPr>
              <a:pPr eaLnBrk="1" hangingPunct="1">
                <a:spcBef>
                  <a:spcPct val="0"/>
                </a:spcBef>
              </a:pPr>
              <a:t>31</a:t>
            </a:fld>
            <a:endParaRPr lang="el-GR" altLang="el-GR">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E508528-677C-47E5-A14B-B5EB6AE86F41}" type="slidenum">
              <a:rPr lang="el-GR" altLang="el-GR">
                <a:latin typeface="Times New Roman" panose="02020603050405020304" pitchFamily="18" charset="0"/>
              </a:rPr>
              <a:pPr eaLnBrk="1" hangingPunct="1">
                <a:spcBef>
                  <a:spcPct val="0"/>
                </a:spcBef>
              </a:pPr>
              <a:t>34</a:t>
            </a:fld>
            <a:endParaRPr lang="el-GR" altLang="el-GR">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D272F9-C875-455D-9643-5446066B983D}" type="slidenum">
              <a:rPr lang="el-GR" altLang="el-GR">
                <a:latin typeface="Times New Roman" panose="02020603050405020304" pitchFamily="18" charset="0"/>
              </a:rPr>
              <a:pPr eaLnBrk="1" hangingPunct="1">
                <a:spcBef>
                  <a:spcPct val="0"/>
                </a:spcBef>
              </a:pPr>
              <a:t>36</a:t>
            </a:fld>
            <a:endParaRPr lang="el-GR" altLang="el-GR">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CF82ED-A587-4D89-973E-FE402AD50082}" type="slidenum">
              <a:rPr lang="el-GR" altLang="el-GR">
                <a:latin typeface="Times New Roman" panose="02020603050405020304" pitchFamily="18" charset="0"/>
              </a:rPr>
              <a:pPr eaLnBrk="1" hangingPunct="1">
                <a:spcBef>
                  <a:spcPct val="0"/>
                </a:spcBef>
              </a:pPr>
              <a:t>37</a:t>
            </a:fld>
            <a:endParaRPr lang="el-GR" altLang="el-GR">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12884D-99A4-4FEA-B6A9-CBB708C1D4BE}" type="slidenum">
              <a:rPr lang="el-GR" altLang="el-GR">
                <a:latin typeface="Times New Roman" panose="02020603050405020304" pitchFamily="18" charset="0"/>
              </a:rPr>
              <a:pPr eaLnBrk="1" hangingPunct="1">
                <a:spcBef>
                  <a:spcPct val="0"/>
                </a:spcBef>
              </a:pPr>
              <a:t>38</a:t>
            </a:fld>
            <a:endParaRPr lang="el-GR" altLang="el-GR">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91A4C39-587E-42E9-8AD0-E5BAE23697AD}" type="slidenum">
              <a:rPr lang="el-GR" altLang="el-GR">
                <a:latin typeface="Times New Roman" panose="02020603050405020304" pitchFamily="18" charset="0"/>
              </a:rPr>
              <a:pPr eaLnBrk="1" hangingPunct="1">
                <a:spcBef>
                  <a:spcPct val="0"/>
                </a:spcBef>
              </a:pPr>
              <a:t>41</a:t>
            </a:fld>
            <a:endParaRPr lang="el-GR" altLang="el-GR">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ECE5A46-2322-4D5D-9419-A60CB999657F}" type="slidenum">
              <a:rPr lang="el-GR" altLang="el-GR">
                <a:latin typeface="Times New Roman" panose="02020603050405020304" pitchFamily="18" charset="0"/>
              </a:rPr>
              <a:pPr eaLnBrk="1" hangingPunct="1">
                <a:spcBef>
                  <a:spcPct val="0"/>
                </a:spcBef>
              </a:pPr>
              <a:t>47</a:t>
            </a:fld>
            <a:endParaRPr lang="el-GR" altLang="el-GR">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4F5371-B77D-413C-8E7D-96CB1E41BCB1}" type="slidenum">
              <a:rPr lang="el-GR" altLang="el-GR">
                <a:latin typeface="Times New Roman" panose="02020603050405020304" pitchFamily="18" charset="0"/>
              </a:rPr>
              <a:pPr eaLnBrk="1" hangingPunct="1">
                <a:spcBef>
                  <a:spcPct val="0"/>
                </a:spcBef>
              </a:pPr>
              <a:t>49</a:t>
            </a:fld>
            <a:endParaRPr lang="el-GR" altLang="el-GR">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6E0500-04F4-4808-9E39-AFF024A506A1}" type="slidenum">
              <a:rPr lang="el-GR" altLang="el-GR">
                <a:latin typeface="Times New Roman" panose="02020603050405020304" pitchFamily="18" charset="0"/>
              </a:rPr>
              <a:pPr eaLnBrk="1" hangingPunct="1">
                <a:spcBef>
                  <a:spcPct val="0"/>
                </a:spcBef>
              </a:pPr>
              <a:t>7</a:t>
            </a:fld>
            <a:endParaRPr lang="el-GR" altLang="el-GR">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E4F28-B26C-458A-BBA9-C45F88FF23CA}" type="slidenum">
              <a:rPr lang="el-GR" altLang="el-GR">
                <a:latin typeface="Times New Roman" panose="02020603050405020304" pitchFamily="18" charset="0"/>
              </a:rPr>
              <a:pPr eaLnBrk="1" hangingPunct="1">
                <a:spcBef>
                  <a:spcPct val="0"/>
                </a:spcBef>
              </a:pPr>
              <a:t>56</a:t>
            </a:fld>
            <a:endParaRPr lang="el-GR" altLang="el-GR">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3C0C75-0610-470A-9E93-578FAB2D5FF7}" type="slidenum">
              <a:rPr lang="el-GR" altLang="el-GR">
                <a:latin typeface="Times New Roman" panose="02020603050405020304" pitchFamily="18" charset="0"/>
              </a:rPr>
              <a:pPr eaLnBrk="1" hangingPunct="1">
                <a:spcBef>
                  <a:spcPct val="0"/>
                </a:spcBef>
              </a:pPr>
              <a:t>8</a:t>
            </a:fld>
            <a:endParaRPr lang="el-GR" altLang="el-GR">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DC9CFA-54A6-453E-A88D-6BF2D50413E0}" type="slidenum">
              <a:rPr lang="el-GR" altLang="el-GR">
                <a:latin typeface="Times New Roman" panose="02020603050405020304" pitchFamily="18" charset="0"/>
              </a:rPr>
              <a:pPr eaLnBrk="1" hangingPunct="1">
                <a:spcBef>
                  <a:spcPct val="0"/>
                </a:spcBef>
              </a:pPr>
              <a:t>10</a:t>
            </a:fld>
            <a:endParaRPr lang="el-GR" altLang="el-GR">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21F595-DCF1-4190-A401-879BD49917A4}" type="slidenum">
              <a:rPr lang="el-GR" altLang="el-GR">
                <a:latin typeface="Times New Roman" panose="02020603050405020304" pitchFamily="18" charset="0"/>
              </a:rPr>
              <a:pPr eaLnBrk="1" hangingPunct="1">
                <a:spcBef>
                  <a:spcPct val="0"/>
                </a:spcBef>
              </a:pPr>
              <a:t>11</a:t>
            </a:fld>
            <a:endParaRPr lang="el-GR" altLang="el-GR">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7E30E0-7206-4AAB-B4AC-0438CA4C8B8B}" type="slidenum">
              <a:rPr lang="el-GR" altLang="el-GR">
                <a:latin typeface="Times New Roman" panose="02020603050405020304" pitchFamily="18" charset="0"/>
              </a:rPr>
              <a:pPr eaLnBrk="1" hangingPunct="1">
                <a:spcBef>
                  <a:spcPct val="0"/>
                </a:spcBef>
              </a:pPr>
              <a:t>16</a:t>
            </a:fld>
            <a:endParaRPr lang="el-GR" altLang="el-GR">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CF187C-C11E-4DB9-A64B-868128CDAED5}" type="slidenum">
              <a:rPr lang="el-GR" altLang="el-GR">
                <a:latin typeface="Times New Roman" panose="02020603050405020304" pitchFamily="18" charset="0"/>
              </a:rPr>
              <a:pPr eaLnBrk="1" hangingPunct="1">
                <a:spcBef>
                  <a:spcPct val="0"/>
                </a:spcBef>
              </a:pPr>
              <a:t>17</a:t>
            </a:fld>
            <a:endParaRPr lang="el-GR" altLang="el-GR">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28CF74F-9BFD-47A9-9430-56C7BD7D4120}" type="slidenum">
              <a:rPr lang="el-GR" altLang="el-GR">
                <a:latin typeface="Times New Roman" panose="02020603050405020304" pitchFamily="18" charset="0"/>
              </a:rPr>
              <a:pPr eaLnBrk="1" hangingPunct="1">
                <a:spcBef>
                  <a:spcPct val="0"/>
                </a:spcBef>
              </a:pPr>
              <a:t>18</a:t>
            </a:fld>
            <a:endParaRPr lang="el-GR" altLang="el-GR">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821275-B294-4959-BF02-035BAE5DAE5B}" type="slidenum">
              <a:rPr lang="el-GR" altLang="el-GR">
                <a:latin typeface="Times New Roman" panose="02020603050405020304" pitchFamily="18" charset="0"/>
              </a:rPr>
              <a:pPr eaLnBrk="1" hangingPunct="1">
                <a:spcBef>
                  <a:spcPct val="0"/>
                </a:spcBef>
              </a:pPr>
              <a:t>19</a:t>
            </a:fld>
            <a:endParaRPr lang="el-GR" altLang="el-GR">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782351B-FD26-4FEE-A97F-CBBFFA93AD3A}" type="slidenum">
              <a:rPr lang="en-US" altLang="el-GR"/>
              <a:pPr/>
              <a:t>‹#›</a:t>
            </a:fld>
            <a:endParaRPr lang="en-US" altLang="el-GR"/>
          </a:p>
        </p:txBody>
      </p:sp>
    </p:spTree>
    <p:extLst>
      <p:ext uri="{BB962C8B-B14F-4D97-AF65-F5344CB8AC3E}">
        <p14:creationId xmlns:p14="http://schemas.microsoft.com/office/powerpoint/2010/main" val="140606656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AA08FE-5B03-4E15-8F04-DD11C3626130}" type="slidenum">
              <a:rPr lang="en-US" altLang="el-GR"/>
              <a:pPr/>
              <a:t>‹#›</a:t>
            </a:fld>
            <a:endParaRPr lang="en-US" altLang="el-GR"/>
          </a:p>
        </p:txBody>
      </p:sp>
    </p:spTree>
    <p:extLst>
      <p:ext uri="{BB962C8B-B14F-4D97-AF65-F5344CB8AC3E}">
        <p14:creationId xmlns:p14="http://schemas.microsoft.com/office/powerpoint/2010/main" val="2894709677"/>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BA631D-3586-4643-B790-A3A943608A70}" type="slidenum">
              <a:rPr lang="en-US" altLang="el-GR"/>
              <a:pPr/>
              <a:t>‹#›</a:t>
            </a:fld>
            <a:endParaRPr lang="en-US" altLang="el-GR"/>
          </a:p>
        </p:txBody>
      </p:sp>
    </p:spTree>
    <p:extLst>
      <p:ext uri="{BB962C8B-B14F-4D97-AF65-F5344CB8AC3E}">
        <p14:creationId xmlns:p14="http://schemas.microsoft.com/office/powerpoint/2010/main" val="1622186933"/>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2286000" y="3429000"/>
            <a:ext cx="6399213" cy="1219200"/>
          </a:xfrm>
        </p:spPr>
        <p:txBody>
          <a:bodyPr/>
          <a:lstStyle>
            <a:lvl1pPr>
              <a:defRPr sz="4000"/>
            </a:lvl1pPr>
          </a:lstStyle>
          <a:p>
            <a:r>
              <a:rPr lang="en-US"/>
              <a:t>Click to edit Master title style</a:t>
            </a:r>
          </a:p>
        </p:txBody>
      </p:sp>
      <p:sp>
        <p:nvSpPr>
          <p:cNvPr id="360451" name="Rectangle 3"/>
          <p:cNvSpPr>
            <a:spLocks noGrp="1" noChangeArrowheads="1"/>
          </p:cNvSpPr>
          <p:nvPr>
            <p:ph type="subTitle" idx="1"/>
          </p:nvPr>
        </p:nvSpPr>
        <p:spPr>
          <a:xfrm>
            <a:off x="2286000" y="4800600"/>
            <a:ext cx="6399213" cy="838200"/>
          </a:xfrm>
        </p:spPr>
        <p:txBody>
          <a:bodyPr/>
          <a:lstStyle>
            <a:lvl1pPr marL="0" indent="0">
              <a:buFontTx/>
              <a:buNone/>
              <a:defRPr sz="24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8C3E55B-A5D6-4C7C-BE91-227593AB6B90}" type="slidenum">
              <a:rPr lang="en-US" altLang="el-GR"/>
              <a:pPr/>
              <a:t>‹#›</a:t>
            </a:fld>
            <a:endParaRPr lang="en-US" altLang="el-GR"/>
          </a:p>
        </p:txBody>
      </p:sp>
    </p:spTree>
    <p:extLst>
      <p:ext uri="{BB962C8B-B14F-4D97-AF65-F5344CB8AC3E}">
        <p14:creationId xmlns:p14="http://schemas.microsoft.com/office/powerpoint/2010/main" val="426838033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7181D-839E-4BC6-93BF-EB891A38C9D9}" type="slidenum">
              <a:rPr lang="en-US" altLang="el-GR"/>
              <a:pPr/>
              <a:t>‹#›</a:t>
            </a:fld>
            <a:endParaRPr lang="en-US" altLang="el-GR"/>
          </a:p>
        </p:txBody>
      </p:sp>
    </p:spTree>
    <p:extLst>
      <p:ext uri="{BB962C8B-B14F-4D97-AF65-F5344CB8AC3E}">
        <p14:creationId xmlns:p14="http://schemas.microsoft.com/office/powerpoint/2010/main" val="3610203784"/>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86A3ADD-3CA3-4D98-AEE0-A8F8C553A660}" type="slidenum">
              <a:rPr lang="en-US" altLang="el-GR"/>
              <a:pPr/>
              <a:t>‹#›</a:t>
            </a:fld>
            <a:endParaRPr lang="en-US" altLang="el-GR"/>
          </a:p>
        </p:txBody>
      </p:sp>
    </p:spTree>
    <p:extLst>
      <p:ext uri="{BB962C8B-B14F-4D97-AF65-F5344CB8AC3E}">
        <p14:creationId xmlns:p14="http://schemas.microsoft.com/office/powerpoint/2010/main" val="365230892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C9FB85-C602-4DBE-A516-E8166142C168}" type="slidenum">
              <a:rPr lang="en-US" altLang="el-GR"/>
              <a:pPr/>
              <a:t>‹#›</a:t>
            </a:fld>
            <a:endParaRPr lang="en-US" altLang="el-GR"/>
          </a:p>
        </p:txBody>
      </p:sp>
    </p:spTree>
    <p:extLst>
      <p:ext uri="{BB962C8B-B14F-4D97-AF65-F5344CB8AC3E}">
        <p14:creationId xmlns:p14="http://schemas.microsoft.com/office/powerpoint/2010/main" val="263594877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405A082-7A6E-4F86-AAB7-3D06D987D2EB}" type="slidenum">
              <a:rPr lang="en-US" altLang="el-GR"/>
              <a:pPr/>
              <a:t>‹#›</a:t>
            </a:fld>
            <a:endParaRPr lang="en-US" altLang="el-GR"/>
          </a:p>
        </p:txBody>
      </p:sp>
    </p:spTree>
    <p:extLst>
      <p:ext uri="{BB962C8B-B14F-4D97-AF65-F5344CB8AC3E}">
        <p14:creationId xmlns:p14="http://schemas.microsoft.com/office/powerpoint/2010/main" val="208261364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5ECA02A-6009-46BB-B8D0-46B550C54884}" type="slidenum">
              <a:rPr lang="en-US" altLang="el-GR"/>
              <a:pPr/>
              <a:t>‹#›</a:t>
            </a:fld>
            <a:endParaRPr lang="en-US" altLang="el-GR"/>
          </a:p>
        </p:txBody>
      </p:sp>
    </p:spTree>
    <p:extLst>
      <p:ext uri="{BB962C8B-B14F-4D97-AF65-F5344CB8AC3E}">
        <p14:creationId xmlns:p14="http://schemas.microsoft.com/office/powerpoint/2010/main" val="171511760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296093-48C1-4764-AA47-B0D5D0DA794E}" type="slidenum">
              <a:rPr lang="en-US" altLang="el-GR"/>
              <a:pPr/>
              <a:t>‹#›</a:t>
            </a:fld>
            <a:endParaRPr lang="en-US" altLang="el-GR"/>
          </a:p>
        </p:txBody>
      </p:sp>
    </p:spTree>
    <p:extLst>
      <p:ext uri="{BB962C8B-B14F-4D97-AF65-F5344CB8AC3E}">
        <p14:creationId xmlns:p14="http://schemas.microsoft.com/office/powerpoint/2010/main" val="25107564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DB65E3-6652-4D99-8B34-E8E3E839A008}" type="slidenum">
              <a:rPr lang="en-US" altLang="el-GR"/>
              <a:pPr/>
              <a:t>‹#›</a:t>
            </a:fld>
            <a:endParaRPr lang="en-US" altLang="el-GR"/>
          </a:p>
        </p:txBody>
      </p:sp>
    </p:spTree>
    <p:extLst>
      <p:ext uri="{BB962C8B-B14F-4D97-AF65-F5344CB8AC3E}">
        <p14:creationId xmlns:p14="http://schemas.microsoft.com/office/powerpoint/2010/main" val="136421042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6A4752-7213-4E9C-93DE-B888677599C7}" type="slidenum">
              <a:rPr lang="en-US" altLang="el-GR"/>
              <a:pPr/>
              <a:t>‹#›</a:t>
            </a:fld>
            <a:endParaRPr lang="en-US" altLang="el-GR"/>
          </a:p>
        </p:txBody>
      </p:sp>
    </p:spTree>
    <p:extLst>
      <p:ext uri="{BB962C8B-B14F-4D97-AF65-F5344CB8AC3E}">
        <p14:creationId xmlns:p14="http://schemas.microsoft.com/office/powerpoint/2010/main" val="314892789"/>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C11209-17D6-4C1C-A25F-EB30B94419AD}" type="slidenum">
              <a:rPr lang="en-US" altLang="el-GR"/>
              <a:pPr/>
              <a:t>‹#›</a:t>
            </a:fld>
            <a:endParaRPr lang="en-US" altLang="el-GR"/>
          </a:p>
        </p:txBody>
      </p:sp>
    </p:spTree>
    <p:extLst>
      <p:ext uri="{BB962C8B-B14F-4D97-AF65-F5344CB8AC3E}">
        <p14:creationId xmlns:p14="http://schemas.microsoft.com/office/powerpoint/2010/main" val="351818856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1A08A3-4B40-4718-A52B-87216CAC3485}" type="slidenum">
              <a:rPr lang="en-US" altLang="el-GR"/>
              <a:pPr/>
              <a:t>‹#›</a:t>
            </a:fld>
            <a:endParaRPr lang="en-US" altLang="el-GR"/>
          </a:p>
        </p:txBody>
      </p:sp>
    </p:spTree>
    <p:extLst>
      <p:ext uri="{BB962C8B-B14F-4D97-AF65-F5344CB8AC3E}">
        <p14:creationId xmlns:p14="http://schemas.microsoft.com/office/powerpoint/2010/main" val="384266062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01BAE7-BB05-4C29-813E-1A32134757AF}" type="slidenum">
              <a:rPr lang="en-US" altLang="el-GR"/>
              <a:pPr/>
              <a:t>‹#›</a:t>
            </a:fld>
            <a:endParaRPr lang="en-US" altLang="el-GR"/>
          </a:p>
        </p:txBody>
      </p:sp>
    </p:spTree>
    <p:extLst>
      <p:ext uri="{BB962C8B-B14F-4D97-AF65-F5344CB8AC3E}">
        <p14:creationId xmlns:p14="http://schemas.microsoft.com/office/powerpoint/2010/main" val="2585789524"/>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F45B2045-3F29-4613-8BE8-1C4CDD54702D}" type="slidenum">
              <a:rPr lang="en-US" altLang="el-GR"/>
              <a:pPr/>
              <a:t>‹#›</a:t>
            </a:fld>
            <a:endParaRPr lang="en-US" altLang="el-GR"/>
          </a:p>
        </p:txBody>
      </p:sp>
    </p:spTree>
    <p:extLst>
      <p:ext uri="{BB962C8B-B14F-4D97-AF65-F5344CB8AC3E}">
        <p14:creationId xmlns:p14="http://schemas.microsoft.com/office/powerpoint/2010/main" val="1777309494"/>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1E3283-6F3F-47FB-849A-E0F1472CFA0E}" type="slidenum">
              <a:rPr lang="en-US" altLang="el-GR"/>
              <a:pPr/>
              <a:t>‹#›</a:t>
            </a:fld>
            <a:endParaRPr lang="en-US" altLang="el-GR"/>
          </a:p>
        </p:txBody>
      </p:sp>
    </p:spTree>
    <p:extLst>
      <p:ext uri="{BB962C8B-B14F-4D97-AF65-F5344CB8AC3E}">
        <p14:creationId xmlns:p14="http://schemas.microsoft.com/office/powerpoint/2010/main" val="2748343287"/>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334DF0-5FA1-4AFC-BF40-6E9B82393580}" type="slidenum">
              <a:rPr lang="en-US" altLang="el-GR"/>
              <a:pPr/>
              <a:t>‹#›</a:t>
            </a:fld>
            <a:endParaRPr lang="en-US" altLang="el-GR"/>
          </a:p>
        </p:txBody>
      </p:sp>
    </p:spTree>
    <p:extLst>
      <p:ext uri="{BB962C8B-B14F-4D97-AF65-F5344CB8AC3E}">
        <p14:creationId xmlns:p14="http://schemas.microsoft.com/office/powerpoint/2010/main" val="848927177"/>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196016-49A2-4B6C-9349-CA68808989DA}" type="slidenum">
              <a:rPr lang="en-US" altLang="el-GR"/>
              <a:pPr/>
              <a:t>‹#›</a:t>
            </a:fld>
            <a:endParaRPr lang="en-US" altLang="el-GR"/>
          </a:p>
        </p:txBody>
      </p:sp>
    </p:spTree>
    <p:extLst>
      <p:ext uri="{BB962C8B-B14F-4D97-AF65-F5344CB8AC3E}">
        <p14:creationId xmlns:p14="http://schemas.microsoft.com/office/powerpoint/2010/main" val="1198462081"/>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C5008FF-FFFA-41AC-98EE-8A5EB5222A30}" type="slidenum">
              <a:rPr lang="en-US" altLang="el-GR"/>
              <a:pPr/>
              <a:t>‹#›</a:t>
            </a:fld>
            <a:endParaRPr lang="en-US" altLang="el-GR"/>
          </a:p>
        </p:txBody>
      </p:sp>
    </p:spTree>
    <p:extLst>
      <p:ext uri="{BB962C8B-B14F-4D97-AF65-F5344CB8AC3E}">
        <p14:creationId xmlns:p14="http://schemas.microsoft.com/office/powerpoint/2010/main" val="252100745"/>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CE5282-8A5B-408A-8893-F624101784A4}" type="slidenum">
              <a:rPr lang="en-US" altLang="el-GR"/>
              <a:pPr/>
              <a:t>‹#›</a:t>
            </a:fld>
            <a:endParaRPr lang="en-US" altLang="el-GR"/>
          </a:p>
        </p:txBody>
      </p:sp>
    </p:spTree>
    <p:extLst>
      <p:ext uri="{BB962C8B-B14F-4D97-AF65-F5344CB8AC3E}">
        <p14:creationId xmlns:p14="http://schemas.microsoft.com/office/powerpoint/2010/main" val="3918297395"/>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B9FEA0-0409-427E-B42D-6BE655F5D9E7}" type="slidenum">
              <a:rPr lang="en-US" altLang="el-GR"/>
              <a:pPr/>
              <a:t>‹#›</a:t>
            </a:fld>
            <a:endParaRPr lang="en-US" altLang="el-GR"/>
          </a:p>
        </p:txBody>
      </p:sp>
    </p:spTree>
    <p:extLst>
      <p:ext uri="{BB962C8B-B14F-4D97-AF65-F5344CB8AC3E}">
        <p14:creationId xmlns:p14="http://schemas.microsoft.com/office/powerpoint/2010/main" val="1666509535"/>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2EEA10-5E40-4D9B-87A5-472BEF5E470C}" type="slidenum">
              <a:rPr lang="en-US" altLang="el-GR"/>
              <a:pPr/>
              <a:t>‹#›</a:t>
            </a:fld>
            <a:endParaRPr lang="en-US" altLang="el-GR"/>
          </a:p>
        </p:txBody>
      </p:sp>
    </p:spTree>
    <p:extLst>
      <p:ext uri="{BB962C8B-B14F-4D97-AF65-F5344CB8AC3E}">
        <p14:creationId xmlns:p14="http://schemas.microsoft.com/office/powerpoint/2010/main" val="2632371443"/>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C6A275-CBB9-467B-BC1C-6A11FCBDAF0E}" type="slidenum">
              <a:rPr lang="en-US" altLang="el-GR"/>
              <a:pPr/>
              <a:t>‹#›</a:t>
            </a:fld>
            <a:endParaRPr lang="en-US" altLang="el-GR"/>
          </a:p>
        </p:txBody>
      </p:sp>
    </p:spTree>
    <p:extLst>
      <p:ext uri="{BB962C8B-B14F-4D97-AF65-F5344CB8AC3E}">
        <p14:creationId xmlns:p14="http://schemas.microsoft.com/office/powerpoint/2010/main" val="1341368751"/>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F9B9DF-BD84-49BE-A850-8622EF375319}" type="slidenum">
              <a:rPr lang="en-US" altLang="el-GR"/>
              <a:pPr/>
              <a:t>‹#›</a:t>
            </a:fld>
            <a:endParaRPr lang="en-US" altLang="el-GR"/>
          </a:p>
        </p:txBody>
      </p:sp>
    </p:spTree>
    <p:extLst>
      <p:ext uri="{BB962C8B-B14F-4D97-AF65-F5344CB8AC3E}">
        <p14:creationId xmlns:p14="http://schemas.microsoft.com/office/powerpoint/2010/main" val="3684615532"/>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D38171-F51B-4E4D-88BD-AADAE399249B}" type="slidenum">
              <a:rPr lang="en-US" altLang="el-GR"/>
              <a:pPr/>
              <a:t>‹#›</a:t>
            </a:fld>
            <a:endParaRPr lang="en-US" altLang="el-GR"/>
          </a:p>
        </p:txBody>
      </p:sp>
    </p:spTree>
    <p:extLst>
      <p:ext uri="{BB962C8B-B14F-4D97-AF65-F5344CB8AC3E}">
        <p14:creationId xmlns:p14="http://schemas.microsoft.com/office/powerpoint/2010/main" val="1504083754"/>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F07967-0550-45E8-BB11-7020FC4736F0}" type="slidenum">
              <a:rPr lang="en-US" altLang="el-GR"/>
              <a:pPr/>
              <a:t>‹#›</a:t>
            </a:fld>
            <a:endParaRPr lang="en-US" altLang="el-GR"/>
          </a:p>
        </p:txBody>
      </p:sp>
    </p:spTree>
    <p:extLst>
      <p:ext uri="{BB962C8B-B14F-4D97-AF65-F5344CB8AC3E}">
        <p14:creationId xmlns:p14="http://schemas.microsoft.com/office/powerpoint/2010/main" val="3928063296"/>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0906541-567D-4EF8-BE9E-823F9FCB02CE}" type="slidenum">
              <a:rPr lang="en-US" altLang="el-GR"/>
              <a:pPr/>
              <a:t>‹#›</a:t>
            </a:fld>
            <a:endParaRPr lang="en-US" altLang="el-GR"/>
          </a:p>
        </p:txBody>
      </p:sp>
    </p:spTree>
    <p:extLst>
      <p:ext uri="{BB962C8B-B14F-4D97-AF65-F5344CB8AC3E}">
        <p14:creationId xmlns:p14="http://schemas.microsoft.com/office/powerpoint/2010/main" val="2855288785"/>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fld id="{0925E032-9A0E-44ED-A61A-B61AE22B0D80}" type="slidenum">
              <a:rPr lang="el-GR" altLang="el-GR"/>
              <a:pPr/>
              <a:t>‹#›</a:t>
            </a:fld>
            <a:endParaRPr lang="el-GR" altLang="el-GR"/>
          </a:p>
        </p:txBody>
      </p:sp>
    </p:spTree>
    <p:extLst>
      <p:ext uri="{BB962C8B-B14F-4D97-AF65-F5344CB8AC3E}">
        <p14:creationId xmlns:p14="http://schemas.microsoft.com/office/powerpoint/2010/main" val="2472694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a:lvl1pPr>
          </a:lstStyle>
          <a:p>
            <a:fld id="{61C9216F-3BBD-4FAA-A8D8-B53B262890BD}" type="slidenum">
              <a:rPr lang="el-GR" altLang="el-GR"/>
              <a:pPr/>
              <a:t>‹#›</a:t>
            </a:fld>
            <a:endParaRPr lang="el-GR" altLang="el-GR"/>
          </a:p>
        </p:txBody>
      </p:sp>
    </p:spTree>
    <p:extLst>
      <p:ext uri="{BB962C8B-B14F-4D97-AF65-F5344CB8AC3E}">
        <p14:creationId xmlns:p14="http://schemas.microsoft.com/office/powerpoint/2010/main" val="1569765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D4877D-515D-482C-8CAB-BE9654A52FA3}" type="slidenum">
              <a:rPr lang="en-US" altLang="el-GR"/>
              <a:pPr/>
              <a:t>‹#›</a:t>
            </a:fld>
            <a:endParaRPr lang="en-US" altLang="el-GR"/>
          </a:p>
        </p:txBody>
      </p:sp>
    </p:spTree>
    <p:extLst>
      <p:ext uri="{BB962C8B-B14F-4D97-AF65-F5344CB8AC3E}">
        <p14:creationId xmlns:p14="http://schemas.microsoft.com/office/powerpoint/2010/main" val="3553070938"/>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30E168C-129C-42A0-80D5-7A2F64D60F0D}" type="slidenum">
              <a:rPr lang="en-US" altLang="el-GR"/>
              <a:pPr/>
              <a:t>‹#›</a:t>
            </a:fld>
            <a:endParaRPr lang="en-US" altLang="el-GR"/>
          </a:p>
        </p:txBody>
      </p:sp>
    </p:spTree>
    <p:extLst>
      <p:ext uri="{BB962C8B-B14F-4D97-AF65-F5344CB8AC3E}">
        <p14:creationId xmlns:p14="http://schemas.microsoft.com/office/powerpoint/2010/main" val="154459160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9F5C5CC-2319-4163-902E-59DDEE37E16F}" type="slidenum">
              <a:rPr lang="en-US" altLang="el-GR"/>
              <a:pPr/>
              <a:t>‹#›</a:t>
            </a:fld>
            <a:endParaRPr lang="en-US" altLang="el-GR"/>
          </a:p>
        </p:txBody>
      </p:sp>
    </p:spTree>
    <p:extLst>
      <p:ext uri="{BB962C8B-B14F-4D97-AF65-F5344CB8AC3E}">
        <p14:creationId xmlns:p14="http://schemas.microsoft.com/office/powerpoint/2010/main" val="195010690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241B9C-6540-4D17-A949-807E5479A926}" type="slidenum">
              <a:rPr lang="en-US" altLang="el-GR"/>
              <a:pPr/>
              <a:t>‹#›</a:t>
            </a:fld>
            <a:endParaRPr lang="en-US" altLang="el-GR"/>
          </a:p>
        </p:txBody>
      </p:sp>
    </p:spTree>
    <p:extLst>
      <p:ext uri="{BB962C8B-B14F-4D97-AF65-F5344CB8AC3E}">
        <p14:creationId xmlns:p14="http://schemas.microsoft.com/office/powerpoint/2010/main" val="348919366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6AF046-593A-445C-AEAF-C2F3D7617B8B}" type="slidenum">
              <a:rPr lang="en-US" altLang="el-GR"/>
              <a:pPr/>
              <a:t>‹#›</a:t>
            </a:fld>
            <a:endParaRPr lang="en-US" altLang="el-GR"/>
          </a:p>
        </p:txBody>
      </p:sp>
    </p:spTree>
    <p:extLst>
      <p:ext uri="{BB962C8B-B14F-4D97-AF65-F5344CB8AC3E}">
        <p14:creationId xmlns:p14="http://schemas.microsoft.com/office/powerpoint/2010/main" val="398950509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C71E42-8C8E-42B1-9CE7-878553913B6A}" type="slidenum">
              <a:rPr lang="en-US" altLang="el-GR"/>
              <a:pPr/>
              <a:t>‹#›</a:t>
            </a:fld>
            <a:endParaRPr lang="en-US" altLang="el-GR"/>
          </a:p>
        </p:txBody>
      </p:sp>
    </p:spTree>
    <p:extLst>
      <p:ext uri="{BB962C8B-B14F-4D97-AF65-F5344CB8AC3E}">
        <p14:creationId xmlns:p14="http://schemas.microsoft.com/office/powerpoint/2010/main" val="179080428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39972"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a:p>
        </p:txBody>
      </p:sp>
      <p:sp>
        <p:nvSpPr>
          <p:cNvPr id="339973"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a:p>
        </p:txBody>
      </p:sp>
      <p:sp>
        <p:nvSpPr>
          <p:cNvPr id="339974"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Palatino Linotype" panose="02040502050505030304" pitchFamily="18" charset="0"/>
              </a:defRPr>
            </a:lvl1pPr>
          </a:lstStyle>
          <a:p>
            <a:fld id="{E67C82C9-A247-42F8-8AAF-FF5E9565B698}" type="slidenum">
              <a:rPr lang="en-US" altLang="el-GR"/>
              <a:pPr/>
              <a:t>‹#›</a:t>
            </a:fld>
            <a:endParaRPr lang="en-US" altLang="el-GR"/>
          </a:p>
        </p:txBody>
      </p:sp>
    </p:spTree>
  </p:cSld>
  <p:clrMap bg1="dk2" tx1="lt1" bg2="dk1" tx2="lt2" accent1="accent1" accent2="accent2" accent3="accent3" accent4="accent4" accent5="accent5" accent6="accent6" hlink="hlink" folHlink="folHlink"/>
  <p:sldLayoutIdLst>
    <p:sldLayoutId id="2147485092"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59428" name="Rectangle 4"/>
          <p:cNvSpPr>
            <a:spLocks noGrp="1" noChangeArrowheads="1"/>
          </p:cNvSpPr>
          <p:nvPr>
            <p:ph type="dt" sz="half" idx="2"/>
          </p:nvPr>
        </p:nvSpPr>
        <p:spPr bwMode="auto">
          <a:xfrm>
            <a:off x="457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359429" name="Rectangle 5"/>
          <p:cNvSpPr>
            <a:spLocks noGrp="1" noChangeArrowheads="1"/>
          </p:cNvSpPr>
          <p:nvPr>
            <p:ph type="ftr" sz="quarter" idx="3"/>
          </p:nvPr>
        </p:nvSpPr>
        <p:spPr bwMode="auto">
          <a:xfrm>
            <a:off x="3124200" y="624522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359430" name="Rectangle 6"/>
          <p:cNvSpPr>
            <a:spLocks noGrp="1" noChangeArrowheads="1"/>
          </p:cNvSpPr>
          <p:nvPr>
            <p:ph type="sldNum" sz="quarter" idx="4"/>
          </p:nvPr>
        </p:nvSpPr>
        <p:spPr bwMode="auto">
          <a:xfrm>
            <a:off x="6553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defRPr>
            </a:lvl1pPr>
          </a:lstStyle>
          <a:p>
            <a:fld id="{FD7FE24D-0032-488B-8F9F-3B4A1365606F}"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5093"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B524CD-F0C5-4137-9A76-EC05C63CCE81}" type="slidenum">
              <a:rPr lang="en-US" altLang="el-GR"/>
              <a:pPr/>
              <a:t>‹#›</a:t>
            </a:fld>
            <a:endParaRPr lang="en-US" altLang="el-GR"/>
          </a:p>
        </p:txBody>
      </p:sp>
    </p:spTree>
  </p:cSld>
  <p:clrMap bg1="dk2" tx1="lt1" bg2="dk1" tx2="lt2" accent1="accent1" accent2="accent2" accent3="accent3" accent4="accent4" accent5="accent5" accent6="accent6" hlink="hlink" folHlink="folHlink"/>
  <p:sldLayoutIdLst>
    <p:sldLayoutId id="2147485094"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 id="2147485091" r:id="rId12"/>
    <p:sldLayoutId id="2147485095" r:id="rId13"/>
    <p:sldLayoutId id="2147485096" r:id="rId14"/>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88640"/>
            <a:ext cx="8568952" cy="115212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Κίνηση υλικού με τη βαρύτητα    (</a:t>
            </a:r>
            <a:r>
              <a:rPr lang="en-US" altLang="el-GR" sz="3600" dirty="0" smtClean="0"/>
              <a:t>mass wasting)</a:t>
            </a:r>
          </a:p>
        </p:txBody>
      </p:sp>
      <p:sp>
        <p:nvSpPr>
          <p:cNvPr id="10243" name="Rectangle 3"/>
          <p:cNvSpPr>
            <a:spLocks noGrp="1" noChangeArrowheads="1"/>
          </p:cNvSpPr>
          <p:nvPr>
            <p:ph type="body" idx="1"/>
          </p:nvPr>
        </p:nvSpPr>
        <p:spPr>
          <a:xfrm>
            <a:off x="0" y="1773238"/>
            <a:ext cx="9036496" cy="5084762"/>
          </a:xfrm>
        </p:spPr>
        <p:txBody>
          <a:bodyPr/>
          <a:lstStyle/>
          <a:p>
            <a:pPr eaLnBrk="1" hangingPunct="1"/>
            <a:r>
              <a:rPr lang="el-GR" altLang="el-GR" dirty="0" smtClean="0">
                <a:solidFill>
                  <a:schemeClr val="bg1">
                    <a:lumMod val="50000"/>
                  </a:schemeClr>
                </a:solidFill>
              </a:rPr>
              <a:t>Η κίνηση υλικού με τη βαρύτητα περιλαμβάνει όλες εκείνες τις διαδικασίες με τις οποίες μάζα πετρώματος και εδάφους κινούνται στα </a:t>
            </a:r>
            <a:r>
              <a:rPr lang="el-GR" altLang="el-GR" dirty="0" err="1" smtClean="0">
                <a:solidFill>
                  <a:schemeClr val="bg1">
                    <a:lumMod val="50000"/>
                  </a:schemeClr>
                </a:solidFill>
              </a:rPr>
              <a:t>κατάντη</a:t>
            </a:r>
            <a:r>
              <a:rPr lang="el-GR" altLang="el-GR" dirty="0" smtClean="0">
                <a:solidFill>
                  <a:schemeClr val="bg1">
                    <a:lumMod val="50000"/>
                  </a:schemeClr>
                </a:solidFill>
              </a:rPr>
              <a:t>. Δεν υπάρχει ρέων μέσο (νερό, αέρας, πάγος) το οποίον μεταφέρει το υλικό.</a:t>
            </a:r>
            <a:r>
              <a:rPr lang="en-US" altLang="el-GR" dirty="0" smtClean="0">
                <a:solidFill>
                  <a:schemeClr val="bg1">
                    <a:lumMod val="50000"/>
                  </a:schemeClr>
                </a:solidFill>
              </a:rPr>
              <a:t> </a:t>
            </a:r>
            <a:r>
              <a:rPr lang="el-GR" altLang="el-GR" dirty="0" smtClean="0">
                <a:solidFill>
                  <a:schemeClr val="bg1">
                    <a:lumMod val="50000"/>
                  </a:schemeClr>
                </a:solidFill>
              </a:rPr>
              <a:t>                               </a:t>
            </a:r>
          </a:p>
          <a:p>
            <a:pPr eaLnBrk="1" hangingPunct="1"/>
            <a:r>
              <a:rPr lang="el-GR" altLang="el-GR" dirty="0" smtClean="0">
                <a:solidFill>
                  <a:schemeClr val="bg1">
                    <a:lumMod val="50000"/>
                  </a:schemeClr>
                </a:solidFill>
              </a:rPr>
              <a:t> Η κίνηση αυτή απαντά όταν η δύναμη της βαρύτητας ξεπερνά την αντοχή του υλικού και αυτό τότε κινείται στα </a:t>
            </a:r>
            <a:r>
              <a:rPr lang="el-GR" altLang="el-GR" dirty="0" err="1" smtClean="0">
                <a:solidFill>
                  <a:schemeClr val="bg1">
                    <a:lumMod val="50000"/>
                  </a:schemeClr>
                </a:solidFill>
              </a:rPr>
              <a:t>κατάντη</a:t>
            </a:r>
            <a:r>
              <a:rPr lang="el-GR" altLang="el-GR" dirty="0" smtClean="0">
                <a:solidFill>
                  <a:schemeClr val="bg1">
                    <a:lumMod val="50000"/>
                  </a:schemeClr>
                </a:solidFill>
              </a:rPr>
              <a:t>.</a:t>
            </a:r>
            <a:r>
              <a:rPr lang="en-US" altLang="el-GR" dirty="0" smtClean="0">
                <a:solidFill>
                  <a:schemeClr val="bg1">
                    <a:lumMod val="50000"/>
                  </a:schemeClr>
                </a:solidFill>
              </a:rPr>
              <a:t> </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683568" y="116631"/>
            <a:ext cx="7704856" cy="64807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 ρόλος του νερού</a:t>
            </a:r>
          </a:p>
        </p:txBody>
      </p:sp>
      <p:sp>
        <p:nvSpPr>
          <p:cNvPr id="21507" name="Rectangle 6"/>
          <p:cNvSpPr>
            <a:spLocks noGrp="1" noChangeArrowheads="1"/>
          </p:cNvSpPr>
          <p:nvPr>
            <p:ph type="body" idx="1"/>
          </p:nvPr>
        </p:nvSpPr>
        <p:spPr>
          <a:xfrm>
            <a:off x="0" y="784378"/>
            <a:ext cx="9144000" cy="6073621"/>
          </a:xfrm>
        </p:spPr>
        <p:txBody>
          <a:bodyPr/>
          <a:lstStyle/>
          <a:p>
            <a:pPr eaLnBrk="1" hangingPunct="1">
              <a:buFontTx/>
              <a:buNone/>
            </a:pPr>
            <a:r>
              <a:rPr lang="el-GR" altLang="el-GR" sz="2400" dirty="0" smtClean="0">
                <a:solidFill>
                  <a:schemeClr val="bg1">
                    <a:lumMod val="50000"/>
                  </a:schemeClr>
                </a:solidFill>
              </a:rPr>
              <a:t>Το νερό είναι σχεδόν πάντοτε</a:t>
            </a:r>
            <a:r>
              <a:rPr lang="en-US" altLang="el-GR" sz="2400" dirty="0" smtClean="0">
                <a:solidFill>
                  <a:schemeClr val="bg1">
                    <a:lumMod val="50000"/>
                  </a:schemeClr>
                </a:solidFill>
              </a:rPr>
              <a:t> </a:t>
            </a:r>
            <a:r>
              <a:rPr lang="el-GR" altLang="el-GR" sz="2400" dirty="0" smtClean="0">
                <a:solidFill>
                  <a:schemeClr val="bg1">
                    <a:lumMod val="50000"/>
                  </a:schemeClr>
                </a:solidFill>
              </a:rPr>
              <a:t> παρών μέσα στο πέτρωμα και το μανδύα αποσάθρωσης πλησίον της επιφάνειας της γης.                                            </a:t>
            </a:r>
            <a:r>
              <a:rPr lang="en-US" altLang="el-GR" sz="2400" dirty="0" smtClean="0">
                <a:solidFill>
                  <a:schemeClr val="bg1">
                    <a:lumMod val="50000"/>
                  </a:schemeClr>
                </a:solidFill>
              </a:rPr>
              <a:t> </a:t>
            </a:r>
            <a:r>
              <a:rPr lang="el-GR" altLang="el-GR" sz="2400" dirty="0" smtClean="0">
                <a:solidFill>
                  <a:schemeClr val="bg1">
                    <a:lumMod val="50000"/>
                  </a:schemeClr>
                </a:solidFill>
              </a:rPr>
              <a:t>Τα χαλαρά ιζήματα συμπεριφέρονται με διαφορετικούς  τρόπους και αυτό εξαρτάται αν αυτά είναι στεγνά ή υγρά.</a:t>
            </a:r>
            <a:r>
              <a:rPr lang="en-US" altLang="el-GR" sz="2400" dirty="0" smtClean="0">
                <a:solidFill>
                  <a:schemeClr val="bg1">
                    <a:lumMod val="50000"/>
                  </a:schemeClr>
                </a:solidFill>
              </a:rPr>
              <a:t> </a:t>
            </a:r>
            <a:endParaRPr lang="el-GR" altLang="el-GR" sz="2400" dirty="0" smtClean="0">
              <a:solidFill>
                <a:schemeClr val="bg1">
                  <a:lumMod val="50000"/>
                </a:schemeClr>
              </a:solidFill>
            </a:endParaRPr>
          </a:p>
          <a:p>
            <a:pPr eaLnBrk="1" hangingPunct="1">
              <a:buFontTx/>
              <a:buNone/>
            </a:pPr>
            <a:r>
              <a:rPr lang="el-GR" altLang="el-GR" sz="2400" dirty="0" smtClean="0">
                <a:solidFill>
                  <a:schemeClr val="bg1">
                    <a:lumMod val="50000"/>
                  </a:schemeClr>
                </a:solidFill>
              </a:rPr>
              <a:t>Τριχοειδής έλξη είναι η έλξη που προκύπτει από την επιφανειακή τάση.</a:t>
            </a:r>
            <a:r>
              <a:rPr lang="en-US" altLang="el-GR" sz="2400" dirty="0" smtClean="0">
                <a:solidFill>
                  <a:schemeClr val="bg1">
                    <a:lumMod val="50000"/>
                  </a:schemeClr>
                </a:solidFill>
              </a:rPr>
              <a:t> </a:t>
            </a:r>
            <a:r>
              <a:rPr lang="el-GR" altLang="el-GR" sz="2400" dirty="0" smtClean="0">
                <a:solidFill>
                  <a:schemeClr val="bg1">
                    <a:lumMod val="50000"/>
                  </a:schemeClr>
                </a:solidFill>
              </a:rPr>
              <a:t>Η δύναμη αυτή είναι εκείνη που κρατά τους κόκκους της υγρής άμμου  σε μια συνεκτική μάζα.</a:t>
            </a:r>
          </a:p>
          <a:p>
            <a:pPr eaLnBrk="1" hangingPunct="1">
              <a:spcBef>
                <a:spcPct val="0"/>
              </a:spcBef>
              <a:buClrTx/>
              <a:buFontTx/>
              <a:buNone/>
            </a:pPr>
            <a:r>
              <a:rPr lang="el-GR" altLang="el-GR" sz="2400" dirty="0">
                <a:solidFill>
                  <a:schemeClr val="bg1">
                    <a:lumMod val="50000"/>
                  </a:schemeClr>
                </a:solidFill>
              </a:rPr>
              <a:t>Αν η άμμος,</a:t>
            </a:r>
            <a:r>
              <a:rPr lang="en-US" altLang="el-GR" sz="2400" dirty="0">
                <a:solidFill>
                  <a:schemeClr val="bg1">
                    <a:lumMod val="50000"/>
                  </a:schemeClr>
                </a:solidFill>
              </a:rPr>
              <a:t> </a:t>
            </a:r>
            <a:r>
              <a:rPr lang="el-GR" altLang="el-GR" sz="2400" dirty="0">
                <a:solidFill>
                  <a:schemeClr val="bg1">
                    <a:lumMod val="50000"/>
                  </a:schemeClr>
                </a:solidFill>
              </a:rPr>
              <a:t>ο πηλός,</a:t>
            </a:r>
            <a:r>
              <a:rPr lang="en-US" altLang="el-GR" sz="2400" dirty="0">
                <a:solidFill>
                  <a:schemeClr val="bg1">
                    <a:lumMod val="50000"/>
                  </a:schemeClr>
                </a:solidFill>
              </a:rPr>
              <a:t> </a:t>
            </a:r>
            <a:r>
              <a:rPr lang="el-GR" altLang="el-GR" sz="2400" dirty="0">
                <a:solidFill>
                  <a:schemeClr val="bg1">
                    <a:lumMod val="50000"/>
                  </a:schemeClr>
                </a:solidFill>
              </a:rPr>
              <a:t> ή άργιλος </a:t>
            </a:r>
            <a:r>
              <a:rPr lang="el-GR" altLang="el-GR" sz="2400" dirty="0" err="1">
                <a:solidFill>
                  <a:schemeClr val="bg1">
                    <a:lumMod val="50000"/>
                  </a:schemeClr>
                </a:solidFill>
              </a:rPr>
              <a:t>κορεστούν</a:t>
            </a:r>
            <a:r>
              <a:rPr lang="el-GR" altLang="el-GR" sz="2400" dirty="0">
                <a:solidFill>
                  <a:schemeClr val="bg1">
                    <a:lumMod val="50000"/>
                  </a:schemeClr>
                </a:solidFill>
              </a:rPr>
              <a:t> με νερό,</a:t>
            </a:r>
            <a:r>
              <a:rPr lang="en-US" altLang="el-GR" sz="2400" dirty="0">
                <a:solidFill>
                  <a:schemeClr val="bg1">
                    <a:lumMod val="50000"/>
                  </a:schemeClr>
                </a:solidFill>
              </a:rPr>
              <a:t> </a:t>
            </a:r>
            <a:r>
              <a:rPr lang="el-GR" altLang="el-GR" sz="2400" dirty="0">
                <a:solidFill>
                  <a:schemeClr val="bg1">
                    <a:lumMod val="50000"/>
                  </a:schemeClr>
                </a:solidFill>
              </a:rPr>
              <a:t>και η πίεση του νερού ως ρευστού ξεπεράσει ένα κρίσιμο όριο, το λεπτόκοκκο ίζημα θα απωλέσει την αντοχή του και θα αρχίσει να ρέει( ρευστοποίηση).</a:t>
            </a:r>
          </a:p>
          <a:p>
            <a:pPr eaLnBrk="1" hangingPunct="1">
              <a:spcBef>
                <a:spcPct val="0"/>
              </a:spcBef>
              <a:buClrTx/>
              <a:buFontTx/>
              <a:buNone/>
            </a:pPr>
            <a:r>
              <a:rPr lang="el-GR" altLang="el-GR" sz="2400" dirty="0" smtClean="0">
                <a:solidFill>
                  <a:schemeClr val="bg1">
                    <a:lumMod val="50000"/>
                  </a:schemeClr>
                </a:solidFill>
              </a:rPr>
              <a:t>Αν </a:t>
            </a:r>
            <a:r>
              <a:rPr lang="el-GR" altLang="el-GR" sz="2400" dirty="0">
                <a:solidFill>
                  <a:schemeClr val="bg1">
                    <a:lumMod val="50000"/>
                  </a:schemeClr>
                </a:solidFill>
              </a:rPr>
              <a:t>οι πόροι κατά μήκος μιας επαφής μεταξύ δυο πετρωδών μαζών χαμηλής διαπερατότητας πληρωθούν με νερό, η πίεση του νερού θα φέρει(θα σηκώσει) μέρος του βάρους της υπερκείμενης πετρώδους μάζας μειώνοντας εξαιτίας αυτού την τριβή κατά μήκος της επαφής(</a:t>
            </a:r>
            <a:r>
              <a:rPr lang="en-US" altLang="el-GR" sz="2400" dirty="0">
                <a:solidFill>
                  <a:schemeClr val="bg1">
                    <a:lumMod val="50000"/>
                  </a:schemeClr>
                </a:solidFill>
              </a:rPr>
              <a:t>hydro</a:t>
            </a:r>
            <a:r>
              <a:rPr lang="el-GR" altLang="el-GR" sz="2400" dirty="0">
                <a:solidFill>
                  <a:schemeClr val="bg1">
                    <a:lumMod val="50000"/>
                  </a:schemeClr>
                </a:solidFill>
              </a:rPr>
              <a:t>-</a:t>
            </a:r>
            <a:r>
              <a:rPr lang="en-US" altLang="el-GR" sz="2400" dirty="0">
                <a:solidFill>
                  <a:schemeClr val="bg1">
                    <a:lumMod val="50000"/>
                  </a:schemeClr>
                </a:solidFill>
              </a:rPr>
              <a:t>planning).</a:t>
            </a:r>
          </a:p>
          <a:p>
            <a:pPr eaLnBrk="1" hangingPunct="1">
              <a:buFontTx/>
              <a:buNone/>
            </a:pPr>
            <a:endParaRPr lang="en-US" altLang="el-GR"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16-1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525015"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251520" y="116632"/>
            <a:ext cx="8640959" cy="108012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Η προσθήκη νερού αλλάζει τις ιδιότητες των υλικών</a:t>
            </a:r>
            <a:endParaRPr lang="en-US" altLang="el-GR" sz="3200" dirty="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2553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Ρευστοποίηση των αργίλων</a:t>
            </a:r>
          </a:p>
        </p:txBody>
      </p:sp>
      <p:sp>
        <p:nvSpPr>
          <p:cNvPr id="24579" name="Rectangle 3"/>
          <p:cNvSpPr>
            <a:spLocks noGrp="1" noChangeArrowheads="1"/>
          </p:cNvSpPr>
          <p:nvPr>
            <p:ph type="body" idx="1"/>
          </p:nvPr>
        </p:nvSpPr>
        <p:spPr>
          <a:xfrm>
            <a:off x="179512" y="1125538"/>
            <a:ext cx="8856984" cy="5615830"/>
          </a:xfrm>
        </p:spPr>
        <p:txBody>
          <a:bodyPr/>
          <a:lstStyle/>
          <a:p>
            <a:pPr eaLnBrk="1" hangingPunct="1">
              <a:lnSpc>
                <a:spcPct val="90000"/>
              </a:lnSpc>
            </a:pPr>
            <a:r>
              <a:rPr lang="el-GR" altLang="el-GR" sz="2400" dirty="0" smtClean="0">
                <a:solidFill>
                  <a:schemeClr val="bg1">
                    <a:lumMod val="50000"/>
                  </a:schemeClr>
                </a:solidFill>
              </a:rPr>
              <a:t>Άργιλοι θαλάσσιας προέλευσης χαρακτηρίζονται από μια διευθετήσει των αργιλικών κόκκων στο χώρο στη μορφή τραπουλόχαρτου. Η διευθέτηση αυτή επιτυγχάνεται με την ελκτική δύναμη των </a:t>
            </a:r>
            <a:r>
              <a:rPr lang="el-GR" altLang="el-GR" sz="2400" dirty="0" err="1" smtClean="0">
                <a:solidFill>
                  <a:schemeClr val="bg1">
                    <a:lumMod val="50000"/>
                  </a:schemeClr>
                </a:solidFill>
              </a:rPr>
              <a:t>κατιόντων</a:t>
            </a:r>
            <a:r>
              <a:rPr lang="el-GR" altLang="el-GR" sz="2400" dirty="0" smtClean="0">
                <a:solidFill>
                  <a:schemeClr val="bg1">
                    <a:lumMod val="50000"/>
                  </a:schemeClr>
                </a:solidFill>
              </a:rPr>
              <a:t> του θαλασσινού νερού επί των αργιλικών κόκκων που συνήθως είναι φορτισμένοι αρνητικά.( Το θαλασσινό νερό παγιδεύεται μέσα στους πόρους του σχηματιζόμενου αργιλικού ιζήματος).</a:t>
            </a:r>
          </a:p>
          <a:p>
            <a:pPr marL="0" indent="0" eaLnBrk="1" hangingPunct="1">
              <a:lnSpc>
                <a:spcPct val="90000"/>
              </a:lnSpc>
              <a:buNone/>
            </a:pPr>
            <a:endParaRPr lang="el-GR" altLang="el-GR" sz="2400" dirty="0" smtClean="0">
              <a:solidFill>
                <a:schemeClr val="bg1">
                  <a:lumMod val="50000"/>
                </a:schemeClr>
              </a:solidFill>
            </a:endParaRPr>
          </a:p>
          <a:p>
            <a:pPr eaLnBrk="1" hangingPunct="1">
              <a:lnSpc>
                <a:spcPct val="90000"/>
              </a:lnSpc>
            </a:pPr>
            <a:r>
              <a:rPr lang="el-GR" altLang="el-GR" sz="2400" dirty="0" smtClean="0">
                <a:solidFill>
                  <a:schemeClr val="bg1">
                    <a:lumMod val="50000"/>
                  </a:schemeClr>
                </a:solidFill>
              </a:rPr>
              <a:t>Όταν οι άργιλοι αυτοί μουσκεύουν στη διάρκεια μιας υψηλής βροχόπτωσης </a:t>
            </a:r>
            <a:r>
              <a:rPr lang="el-GR" altLang="el-GR" sz="2400" dirty="0" err="1" smtClean="0">
                <a:solidFill>
                  <a:schemeClr val="bg1">
                    <a:lumMod val="50000"/>
                  </a:schemeClr>
                </a:solidFill>
              </a:rPr>
              <a:t>εκπλένονται</a:t>
            </a:r>
            <a:r>
              <a:rPr lang="el-GR" altLang="el-GR" sz="2400" dirty="0" smtClean="0">
                <a:solidFill>
                  <a:schemeClr val="bg1">
                    <a:lumMod val="50000"/>
                  </a:schemeClr>
                </a:solidFill>
              </a:rPr>
              <a:t> και απομακρύνονται τα </a:t>
            </a:r>
            <a:r>
              <a:rPr lang="el-GR" altLang="el-GR" sz="2400" dirty="0" err="1" smtClean="0">
                <a:solidFill>
                  <a:schemeClr val="bg1">
                    <a:lumMod val="50000"/>
                  </a:schemeClr>
                </a:solidFill>
              </a:rPr>
              <a:t>κατιόντα</a:t>
            </a:r>
            <a:r>
              <a:rPr lang="el-GR" altLang="el-GR" sz="2400" dirty="0" smtClean="0">
                <a:solidFill>
                  <a:schemeClr val="bg1">
                    <a:lumMod val="50000"/>
                  </a:schemeClr>
                </a:solidFill>
              </a:rPr>
              <a:t> και παύει η δράση τους  και κατά τη διάρκεια μιας επιφόρτισης</a:t>
            </a:r>
            <a:r>
              <a:rPr lang="en-US" altLang="el-GR" sz="2400" dirty="0" smtClean="0">
                <a:solidFill>
                  <a:schemeClr val="bg1">
                    <a:lumMod val="50000"/>
                  </a:schemeClr>
                </a:solidFill>
              </a:rPr>
              <a:t> (</a:t>
            </a:r>
            <a:r>
              <a:rPr lang="el-GR" altLang="el-GR" sz="2400" dirty="0" err="1" smtClean="0">
                <a:solidFill>
                  <a:schemeClr val="bg1">
                    <a:lumMod val="50000"/>
                  </a:schemeClr>
                </a:solidFill>
              </a:rPr>
              <a:t>λιθοστατική</a:t>
            </a:r>
            <a:r>
              <a:rPr lang="el-GR" altLang="el-GR" sz="2400" dirty="0" smtClean="0">
                <a:solidFill>
                  <a:schemeClr val="bg1">
                    <a:lumMod val="50000"/>
                  </a:schemeClr>
                </a:solidFill>
              </a:rPr>
              <a:t> πίεση)  οι αργιλικοί κόκκοι θα μεταπέσουν σε μια πιο συνεκτική δομή με παράλληλους προσανατολισμένους τους κόκκους. Αυτό οδηγεί σε μείωση της </a:t>
            </a:r>
            <a:r>
              <a:rPr lang="el-GR" altLang="el-GR" sz="2400" dirty="0" err="1" smtClean="0">
                <a:solidFill>
                  <a:schemeClr val="bg1">
                    <a:lumMod val="50000"/>
                  </a:schemeClr>
                </a:solidFill>
              </a:rPr>
              <a:t>διατμητικής</a:t>
            </a:r>
            <a:r>
              <a:rPr lang="el-GR" altLang="el-GR" sz="2400" dirty="0" smtClean="0">
                <a:solidFill>
                  <a:schemeClr val="bg1">
                    <a:lumMod val="50000"/>
                  </a:schemeClr>
                </a:solidFill>
              </a:rPr>
              <a:t> αντοχής του αργιλικού ιζήματος και τη ρευστοποίηση του.</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116632"/>
            <a:ext cx="8291512" cy="63341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Κινούμενη άργιλος</a:t>
            </a:r>
          </a:p>
        </p:txBody>
      </p:sp>
      <p:pic>
        <p:nvPicPr>
          <p:cNvPr id="25603" name="Picture 6" descr="HouseCards.GIF (29470 byte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3497" y="908720"/>
            <a:ext cx="7715590" cy="5832648"/>
          </a:xfrm>
          <a:noFill/>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88640"/>
            <a:ext cx="8229600" cy="99412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Διόγκωση και συρρίκνωση των αργιλικών ορυκτών</a:t>
            </a:r>
          </a:p>
        </p:txBody>
      </p:sp>
      <p:sp>
        <p:nvSpPr>
          <p:cNvPr id="26627" name="Rectangle 3"/>
          <p:cNvSpPr>
            <a:spLocks noGrp="1" noChangeArrowheads="1"/>
          </p:cNvSpPr>
          <p:nvPr>
            <p:ph type="body" idx="1"/>
          </p:nvPr>
        </p:nvSpPr>
        <p:spPr>
          <a:xfrm>
            <a:off x="457200" y="1268761"/>
            <a:ext cx="8229600" cy="5184428"/>
          </a:xfrm>
          <a:noFill/>
        </p:spPr>
        <p:txBody>
          <a:bodyPr/>
          <a:lstStyle/>
          <a:p>
            <a:pPr eaLnBrk="1" hangingPunct="1">
              <a:lnSpc>
                <a:spcPct val="90000"/>
              </a:lnSpc>
            </a:pPr>
            <a:r>
              <a:rPr lang="el-GR" altLang="el-GR" sz="2800" dirty="0" smtClean="0">
                <a:solidFill>
                  <a:schemeClr val="bg1">
                    <a:lumMod val="50000"/>
                  </a:schemeClr>
                </a:solidFill>
              </a:rPr>
              <a:t>Ιζήματα πλούσια σε αργιλικά ορυκτά μπορούν να απορροφούν σημαντικές ποσότητες νερού επειδή τα μόρια του νερού μπορούν να διατάσσονται υπό την μορφή λεπτών στρωμάτων μεταξύ των στιβάδων του αργιλικού ορυκτού. Η προσρόφηση αυτή προκαλεί διαστολή(διόγκωση)και μείωση της </a:t>
            </a:r>
            <a:r>
              <a:rPr lang="el-GR" altLang="el-GR" sz="2800" dirty="0" err="1" smtClean="0">
                <a:solidFill>
                  <a:schemeClr val="bg1">
                    <a:lumMod val="50000"/>
                  </a:schemeClr>
                </a:solidFill>
              </a:rPr>
              <a:t>διατμητικής</a:t>
            </a:r>
            <a:r>
              <a:rPr lang="el-GR" altLang="el-GR" sz="2800" dirty="0" smtClean="0">
                <a:solidFill>
                  <a:schemeClr val="bg1">
                    <a:lumMod val="50000"/>
                  </a:schemeClr>
                </a:solidFill>
              </a:rPr>
              <a:t> αντοχής. Αντίθετα, όταν τα ιζήματα που διογκώθηκαν, </a:t>
            </a:r>
            <a:r>
              <a:rPr lang="el-GR" altLang="el-GR" sz="2800" dirty="0" err="1" smtClean="0">
                <a:solidFill>
                  <a:schemeClr val="bg1">
                    <a:lumMod val="50000"/>
                  </a:schemeClr>
                </a:solidFill>
              </a:rPr>
              <a:t>αποξηρανθούν</a:t>
            </a:r>
            <a:r>
              <a:rPr lang="el-GR" altLang="el-GR" sz="2800" dirty="0" smtClean="0">
                <a:solidFill>
                  <a:schemeClr val="bg1">
                    <a:lumMod val="50000"/>
                  </a:schemeClr>
                </a:solidFill>
              </a:rPr>
              <a:t> τότε αυτά θα συρρικνωθούν και θα προκληθεί ταπείνωση του ανάγλυφου και κατάρρευση.</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5231" y="116632"/>
            <a:ext cx="8784976" cy="92211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err="1" smtClean="0"/>
              <a:t>Υδροσυμπαγοποίηση</a:t>
            </a:r>
            <a:r>
              <a:rPr lang="en-US" altLang="el-GR" sz="3200" dirty="0" smtClean="0"/>
              <a:t> </a:t>
            </a:r>
            <a:r>
              <a:rPr lang="el-GR" altLang="el-GR" sz="3200" dirty="0" smtClean="0"/>
              <a:t>(</a:t>
            </a:r>
            <a:r>
              <a:rPr lang="en-US" altLang="el-GR" sz="3200" dirty="0" err="1" smtClean="0"/>
              <a:t>hydrocompaction</a:t>
            </a:r>
            <a:r>
              <a:rPr lang="en-US" altLang="el-GR" sz="3200" dirty="0" smtClean="0"/>
              <a:t>)</a:t>
            </a:r>
            <a:endParaRPr lang="el-GR" altLang="el-GR" sz="3200" dirty="0" smtClean="0"/>
          </a:p>
        </p:txBody>
      </p:sp>
      <p:pic>
        <p:nvPicPr>
          <p:cNvPr id="27651" name="Picture 5" descr="Clays.GIF (15481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20463" cy="551973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15616" y="116632"/>
            <a:ext cx="6912768" cy="504081"/>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smtClean="0"/>
              <a:t> </a:t>
            </a:r>
            <a:r>
              <a:rPr lang="el-GR" altLang="el-GR" sz="3200" smtClean="0"/>
              <a:t>Μηχανισμοί πυροδότησης</a:t>
            </a:r>
            <a:endParaRPr lang="en-US" altLang="el-GR" sz="3200" smtClean="0"/>
          </a:p>
        </p:txBody>
      </p:sp>
      <p:sp>
        <p:nvSpPr>
          <p:cNvPr id="28675" name="Rectangle 3"/>
          <p:cNvSpPr>
            <a:spLocks noGrp="1" noChangeArrowheads="1"/>
          </p:cNvSpPr>
          <p:nvPr>
            <p:ph type="body" idx="1"/>
          </p:nvPr>
        </p:nvSpPr>
        <p:spPr>
          <a:xfrm>
            <a:off x="0" y="692697"/>
            <a:ext cx="9144000" cy="6048672"/>
          </a:xfrm>
        </p:spPr>
        <p:txBody>
          <a:bodyPr/>
          <a:lstStyle/>
          <a:p>
            <a:pPr eaLnBrk="1" hangingPunct="1">
              <a:lnSpc>
                <a:spcPct val="90000"/>
              </a:lnSpc>
            </a:pPr>
            <a:r>
              <a:rPr lang="el-GR" altLang="el-GR" sz="2800" b="1" dirty="0" smtClean="0">
                <a:solidFill>
                  <a:srgbClr val="FF0000"/>
                </a:solidFill>
              </a:rPr>
              <a:t>Σεισμικές δονήσεις</a:t>
            </a:r>
            <a:r>
              <a:rPr lang="el-GR" altLang="el-GR" sz="2800" dirty="0" smtClean="0"/>
              <a:t>.                                                          </a:t>
            </a:r>
            <a:r>
              <a:rPr lang="el-GR" altLang="el-GR" sz="2400" dirty="0" smtClean="0">
                <a:solidFill>
                  <a:schemeClr val="bg1">
                    <a:lumMod val="50000"/>
                  </a:schemeClr>
                </a:solidFill>
              </a:rPr>
              <a:t>Προκαλούν ελάττωση ή απώλεια της ανθιστάμενης δύναμης. Τα  λεπτόκοκκα υλικά είναι τρωτά.</a:t>
            </a:r>
            <a:endParaRPr lang="en-US" altLang="el-GR" sz="2400" dirty="0" smtClean="0">
              <a:solidFill>
                <a:schemeClr val="bg1">
                  <a:lumMod val="50000"/>
                </a:schemeClr>
              </a:solidFill>
            </a:endParaRPr>
          </a:p>
          <a:p>
            <a:pPr eaLnBrk="1" hangingPunct="1">
              <a:lnSpc>
                <a:spcPct val="90000"/>
              </a:lnSpc>
            </a:pPr>
            <a:r>
              <a:rPr lang="el-GR" altLang="el-GR" sz="2800" b="1" dirty="0" smtClean="0">
                <a:solidFill>
                  <a:srgbClr val="FF0000"/>
                </a:solidFill>
              </a:rPr>
              <a:t>Βροχόπτωση και  διήθηση νερού</a:t>
            </a:r>
            <a:r>
              <a:rPr lang="el-GR" altLang="el-GR" sz="2800" dirty="0" smtClean="0"/>
              <a:t>.                </a:t>
            </a:r>
            <a:r>
              <a:rPr lang="en-US" altLang="el-GR" sz="2800" dirty="0" smtClean="0"/>
              <a:t> </a:t>
            </a:r>
            <a:r>
              <a:rPr lang="el-GR" altLang="el-GR" sz="2400" dirty="0" smtClean="0">
                <a:solidFill>
                  <a:schemeClr val="bg1">
                    <a:lumMod val="50000"/>
                  </a:schemeClr>
                </a:solidFill>
              </a:rPr>
              <a:t>Προκαλείται κορεσμός των υλικών του πρανούς</a:t>
            </a:r>
            <a:r>
              <a:rPr lang="el-GR" altLang="el-GR" sz="2800" dirty="0" smtClean="0">
                <a:solidFill>
                  <a:schemeClr val="bg1">
                    <a:lumMod val="50000"/>
                  </a:schemeClr>
                </a:solidFill>
              </a:rPr>
              <a:t>.</a:t>
            </a:r>
            <a:r>
              <a:rPr lang="en-US" altLang="el-GR" sz="2800" dirty="0" smtClean="0">
                <a:solidFill>
                  <a:schemeClr val="bg1">
                    <a:lumMod val="50000"/>
                  </a:schemeClr>
                </a:solidFill>
              </a:rPr>
              <a:t> </a:t>
            </a:r>
          </a:p>
          <a:p>
            <a:pPr eaLnBrk="1" hangingPunct="1">
              <a:lnSpc>
                <a:spcPct val="90000"/>
              </a:lnSpc>
            </a:pPr>
            <a:r>
              <a:rPr lang="el-GR" altLang="el-GR" sz="2800" b="1" dirty="0" smtClean="0">
                <a:solidFill>
                  <a:srgbClr val="FF0000"/>
                </a:solidFill>
              </a:rPr>
              <a:t>Απώλεια βλάστησης</a:t>
            </a:r>
            <a:r>
              <a:rPr lang="el-GR" altLang="el-GR" sz="2800" dirty="0" smtClean="0">
                <a:solidFill>
                  <a:srgbClr val="FF0000"/>
                </a:solidFill>
              </a:rPr>
              <a:t> </a:t>
            </a:r>
            <a:r>
              <a:rPr lang="el-GR" altLang="el-GR" sz="2800" dirty="0" smtClean="0"/>
              <a:t>.                                              </a:t>
            </a:r>
            <a:r>
              <a:rPr lang="el-GR" altLang="el-GR" sz="2400" dirty="0" smtClean="0">
                <a:solidFill>
                  <a:schemeClr val="bg1">
                    <a:lumMod val="50000"/>
                  </a:schemeClr>
                </a:solidFill>
              </a:rPr>
              <a:t>Μειώνει τη σταθερότητα του πρανούς</a:t>
            </a:r>
            <a:r>
              <a:rPr lang="el-GR" altLang="el-GR" sz="2800" dirty="0" smtClean="0">
                <a:solidFill>
                  <a:schemeClr val="bg1">
                    <a:lumMod val="50000"/>
                  </a:schemeClr>
                </a:solidFill>
              </a:rPr>
              <a:t> (</a:t>
            </a:r>
            <a:r>
              <a:rPr lang="el-GR" altLang="el-GR" sz="2400" dirty="0" smtClean="0">
                <a:solidFill>
                  <a:schemeClr val="bg1">
                    <a:lumMod val="50000"/>
                  </a:schemeClr>
                </a:solidFill>
              </a:rPr>
              <a:t>καταστροφή</a:t>
            </a:r>
            <a:r>
              <a:rPr lang="el-GR" altLang="el-GR" sz="2800" dirty="0" smtClean="0">
                <a:solidFill>
                  <a:schemeClr val="bg1">
                    <a:lumMod val="50000"/>
                  </a:schemeClr>
                </a:solidFill>
              </a:rPr>
              <a:t> </a:t>
            </a:r>
            <a:r>
              <a:rPr lang="el-GR" altLang="el-GR" sz="2400" dirty="0" smtClean="0">
                <a:solidFill>
                  <a:schemeClr val="bg1">
                    <a:lumMod val="50000"/>
                  </a:schemeClr>
                </a:solidFill>
              </a:rPr>
              <a:t>δάσους μετά από πυρκαγιά).</a:t>
            </a:r>
            <a:r>
              <a:rPr lang="el-GR" altLang="el-GR" sz="2800" dirty="0" smtClean="0">
                <a:solidFill>
                  <a:schemeClr val="bg1">
                    <a:lumMod val="50000"/>
                  </a:schemeClr>
                </a:solidFill>
              </a:rPr>
              <a:t>                                 </a:t>
            </a:r>
            <a:r>
              <a:rPr lang="el-GR" altLang="el-GR" sz="2800" b="1" dirty="0" smtClean="0">
                <a:solidFill>
                  <a:srgbClr val="FF0000"/>
                </a:solidFill>
              </a:rPr>
              <a:t>Υπερφόρτωση</a:t>
            </a:r>
            <a:r>
              <a:rPr lang="el-GR" altLang="el-GR" sz="2800" b="1" dirty="0" smtClean="0"/>
              <a:t>.                                                                    </a:t>
            </a:r>
            <a:r>
              <a:rPr lang="el-GR" altLang="el-GR" sz="2400" dirty="0" smtClean="0">
                <a:solidFill>
                  <a:schemeClr val="bg1">
                    <a:lumMod val="50000"/>
                  </a:schemeClr>
                </a:solidFill>
              </a:rPr>
              <a:t>Πρόσθετο βάρος που παράγεται από προσθήκη υλικού προκαλεί επιπλέον αύξηση της πίεσης του νερού των πόρων η οποία μπορεί να μειώσει την </a:t>
            </a:r>
            <a:r>
              <a:rPr lang="el-GR" altLang="el-GR" sz="2400" dirty="0" err="1" smtClean="0">
                <a:solidFill>
                  <a:schemeClr val="bg1">
                    <a:lumMod val="50000"/>
                  </a:schemeClr>
                </a:solidFill>
              </a:rPr>
              <a:t>διατμητική</a:t>
            </a:r>
            <a:r>
              <a:rPr lang="el-GR" altLang="el-GR" sz="2400" dirty="0" smtClean="0">
                <a:solidFill>
                  <a:schemeClr val="bg1">
                    <a:lumMod val="50000"/>
                  </a:schemeClr>
                </a:solidFill>
              </a:rPr>
              <a:t> αντοχή του υλικού.</a:t>
            </a:r>
          </a:p>
          <a:p>
            <a:pPr eaLnBrk="1" hangingPunct="1">
              <a:lnSpc>
                <a:spcPct val="90000"/>
              </a:lnSpc>
            </a:pPr>
            <a:r>
              <a:rPr lang="el-GR" altLang="el-GR" sz="2800" b="1" dirty="0" smtClean="0">
                <a:solidFill>
                  <a:srgbClr val="FF0000"/>
                </a:solidFill>
              </a:rPr>
              <a:t>Τροποποίηση του πρανούς με ηφαιστειακές εκρήξεις, διάβρωση, και ανθρώπινη παρέμβαση</a:t>
            </a:r>
            <a:r>
              <a:rPr lang="el-GR" altLang="el-GR" sz="2800" b="1" dirty="0" smtClean="0"/>
              <a:t>. </a:t>
            </a:r>
            <a:r>
              <a:rPr lang="el-GR" altLang="el-GR" sz="2400" dirty="0" smtClean="0">
                <a:solidFill>
                  <a:schemeClr val="bg1">
                    <a:lumMod val="50000"/>
                  </a:schemeClr>
                </a:solidFill>
              </a:rPr>
              <a:t>Προκαλείται αλλαγή στη γωνία ελάχιστης τριβής του πρανούς.</a:t>
            </a:r>
          </a:p>
          <a:p>
            <a:pPr eaLnBrk="1" hangingPunct="1">
              <a:lnSpc>
                <a:spcPct val="90000"/>
              </a:lnSpc>
            </a:pPr>
            <a:endParaRPr lang="en-US" altLang="el-GR" sz="2400" dirty="0"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260350"/>
            <a:ext cx="8207375" cy="114300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Η ταξινόμηση της κίνησης υλικού με τη βαρύτητα</a:t>
            </a:r>
            <a:endParaRPr lang="en-US" altLang="el-GR" sz="3200" dirty="0" smtClean="0"/>
          </a:p>
        </p:txBody>
      </p:sp>
      <p:sp>
        <p:nvSpPr>
          <p:cNvPr id="29699" name="Rectangle 3"/>
          <p:cNvSpPr>
            <a:spLocks noGrp="1" noChangeArrowheads="1"/>
          </p:cNvSpPr>
          <p:nvPr>
            <p:ph type="body" idx="1"/>
          </p:nvPr>
        </p:nvSpPr>
        <p:spPr>
          <a:xfrm>
            <a:off x="457200" y="1622425"/>
            <a:ext cx="8435280" cy="4830763"/>
          </a:xfrm>
          <a:noFill/>
        </p:spPr>
        <p:txBody>
          <a:bodyPr/>
          <a:lstStyle/>
          <a:p>
            <a:pPr eaLnBrk="1" hangingPunct="1"/>
            <a:r>
              <a:rPr lang="el-GR" altLang="el-GR" dirty="0" smtClean="0">
                <a:solidFill>
                  <a:srgbClr val="07337B"/>
                </a:solidFill>
              </a:rPr>
              <a:t>Η ταξινόμηση γίνεται με βάση τρία χαρακτηριστικά που είναι</a:t>
            </a:r>
            <a:endParaRPr lang="en-US" altLang="el-GR" dirty="0" smtClean="0">
              <a:solidFill>
                <a:srgbClr val="07337B"/>
              </a:solidFill>
            </a:endParaRPr>
          </a:p>
          <a:p>
            <a:pPr lvl="2" eaLnBrk="1" hangingPunct="1">
              <a:buFontTx/>
              <a:buNone/>
            </a:pPr>
            <a:r>
              <a:rPr lang="el-GR" altLang="el-GR" dirty="0" smtClean="0">
                <a:solidFill>
                  <a:srgbClr val="07337B"/>
                </a:solidFill>
              </a:rPr>
              <a:t>    </a:t>
            </a:r>
            <a:r>
              <a:rPr lang="el-GR" altLang="el-GR" sz="2800" b="1" dirty="0" smtClean="0">
                <a:solidFill>
                  <a:srgbClr val="07337B"/>
                </a:solidFill>
              </a:rPr>
              <a:t>1. Η φύση του υλικού</a:t>
            </a:r>
            <a:r>
              <a:rPr lang="el-GR" altLang="el-GR" dirty="0" smtClean="0">
                <a:solidFill>
                  <a:srgbClr val="07337B"/>
                </a:solidFill>
              </a:rPr>
              <a:t>                                                             πέτρωμα ή χαλαρό υλικό .                                   </a:t>
            </a:r>
          </a:p>
          <a:p>
            <a:pPr lvl="2" eaLnBrk="1" hangingPunct="1">
              <a:buFontTx/>
              <a:buNone/>
            </a:pPr>
            <a:r>
              <a:rPr lang="el-GR" altLang="el-GR" dirty="0" smtClean="0">
                <a:solidFill>
                  <a:srgbClr val="07337B"/>
                </a:solidFill>
              </a:rPr>
              <a:t> </a:t>
            </a:r>
            <a:r>
              <a:rPr lang="el-GR" altLang="el-GR" sz="2800" b="1" dirty="0" smtClean="0">
                <a:solidFill>
                  <a:srgbClr val="07337B"/>
                </a:solidFill>
              </a:rPr>
              <a:t>2. Η ταχύτητα της κίνησης</a:t>
            </a:r>
            <a:endParaRPr lang="en-US" altLang="el-GR" sz="2800" b="1" dirty="0" smtClean="0">
              <a:solidFill>
                <a:srgbClr val="07337B"/>
              </a:solidFill>
            </a:endParaRPr>
          </a:p>
          <a:p>
            <a:pPr lvl="2" eaLnBrk="1" hangingPunct="1">
              <a:buFontTx/>
              <a:buNone/>
            </a:pPr>
            <a:r>
              <a:rPr lang="el-GR" altLang="el-GR" dirty="0" smtClean="0">
                <a:solidFill>
                  <a:srgbClr val="07337B"/>
                </a:solidFill>
              </a:rPr>
              <a:t>      ασθενής</a:t>
            </a:r>
            <a:r>
              <a:rPr lang="en-US" altLang="el-GR" dirty="0" smtClean="0">
                <a:solidFill>
                  <a:srgbClr val="07337B"/>
                </a:solidFill>
              </a:rPr>
              <a:t>,</a:t>
            </a:r>
            <a:r>
              <a:rPr lang="el-GR" altLang="el-GR" dirty="0" smtClean="0">
                <a:solidFill>
                  <a:srgbClr val="07337B"/>
                </a:solidFill>
              </a:rPr>
              <a:t> μέτρια, ή γρήγορη</a:t>
            </a:r>
            <a:r>
              <a:rPr lang="en-US" altLang="el-GR" dirty="0" smtClean="0">
                <a:solidFill>
                  <a:srgbClr val="07337B"/>
                </a:solidFill>
              </a:rPr>
              <a:t> </a:t>
            </a:r>
            <a:r>
              <a:rPr lang="el-GR" altLang="el-GR" dirty="0" smtClean="0">
                <a:solidFill>
                  <a:srgbClr val="07337B"/>
                </a:solidFill>
              </a:rPr>
              <a:t>.                                                 </a:t>
            </a:r>
            <a:r>
              <a:rPr lang="el-GR" altLang="el-GR" sz="2800" b="1" dirty="0" smtClean="0">
                <a:solidFill>
                  <a:srgbClr val="07337B"/>
                </a:solidFill>
              </a:rPr>
              <a:t>3. Η φύση της κίνησης</a:t>
            </a:r>
            <a:endParaRPr lang="en-US" altLang="el-GR" sz="2800" b="1" dirty="0" smtClean="0">
              <a:solidFill>
                <a:srgbClr val="07337B"/>
              </a:solidFill>
            </a:endParaRPr>
          </a:p>
          <a:p>
            <a:pPr lvl="2" eaLnBrk="1" hangingPunct="1">
              <a:buFontTx/>
              <a:buNone/>
            </a:pPr>
            <a:r>
              <a:rPr lang="el-GR" altLang="el-GR" dirty="0" smtClean="0">
                <a:solidFill>
                  <a:srgbClr val="07337B"/>
                </a:solidFill>
              </a:rPr>
              <a:t>      ροή</a:t>
            </a:r>
            <a:r>
              <a:rPr lang="en-US" altLang="el-GR" dirty="0" smtClean="0">
                <a:solidFill>
                  <a:srgbClr val="07337B"/>
                </a:solidFill>
              </a:rPr>
              <a:t>, </a:t>
            </a:r>
            <a:r>
              <a:rPr lang="el-GR" altLang="el-GR" dirty="0" smtClean="0">
                <a:solidFill>
                  <a:srgbClr val="07337B"/>
                </a:solidFill>
              </a:rPr>
              <a:t>ολίσθηση, ή πτώση.</a:t>
            </a:r>
            <a:endParaRPr lang="en-US" altLang="el-GR" dirty="0" smtClean="0">
              <a:solidFill>
                <a:srgbClr val="07337B"/>
              </a:solidFill>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1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165100"/>
            <a:ext cx="499745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Line 3"/>
          <p:cNvSpPr>
            <a:spLocks noChangeShapeType="1"/>
          </p:cNvSpPr>
          <p:nvPr/>
        </p:nvSpPr>
        <p:spPr bwMode="auto">
          <a:xfrm flipV="1">
            <a:off x="2133600" y="2362200"/>
            <a:ext cx="990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04" name="Line 4"/>
          <p:cNvSpPr>
            <a:spLocks noChangeShapeType="1"/>
          </p:cNvSpPr>
          <p:nvPr/>
        </p:nvSpPr>
        <p:spPr bwMode="auto">
          <a:xfrm flipV="1">
            <a:off x="3124200" y="990600"/>
            <a:ext cx="38100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05" name="Oval 5"/>
          <p:cNvSpPr>
            <a:spLocks noChangeArrowheads="1"/>
          </p:cNvSpPr>
          <p:nvPr/>
        </p:nvSpPr>
        <p:spPr bwMode="auto">
          <a:xfrm>
            <a:off x="3352800" y="152400"/>
            <a:ext cx="6096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4400">
              <a:solidFill>
                <a:schemeClr val="tx2"/>
              </a:solidFill>
            </a:endParaRPr>
          </a:p>
        </p:txBody>
      </p:sp>
      <p:sp>
        <p:nvSpPr>
          <p:cNvPr id="30726" name="Rectangle 6"/>
          <p:cNvSpPr>
            <a:spLocks noGrp="1" noChangeArrowheads="1"/>
          </p:cNvSpPr>
          <p:nvPr>
            <p:ph type="title"/>
          </p:nvPr>
        </p:nvSpPr>
        <p:spPr>
          <a:xfrm>
            <a:off x="114300" y="254496"/>
            <a:ext cx="3124200" cy="147220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Ταξινομικός χάρτης</a:t>
            </a:r>
            <a:endParaRPr lang="en-US" altLang="el-GR" dirty="0" smtClean="0"/>
          </a:p>
        </p:txBody>
      </p:sp>
      <p:sp>
        <p:nvSpPr>
          <p:cNvPr id="30727" name="Rectangle 7"/>
          <p:cNvSpPr>
            <a:spLocks noGrp="1" noChangeArrowheads="1"/>
          </p:cNvSpPr>
          <p:nvPr>
            <p:ph type="body" idx="1"/>
          </p:nvPr>
        </p:nvSpPr>
        <p:spPr>
          <a:xfrm>
            <a:off x="495300" y="3138488"/>
            <a:ext cx="2587625" cy="725487"/>
          </a:xfrm>
        </p:spPr>
        <p:txBody>
          <a:bodyPr/>
          <a:lstStyle/>
          <a:p>
            <a:pPr marL="609600" indent="-609600" eaLnBrk="1" hangingPunct="1">
              <a:buFontTx/>
              <a:buAutoNum type="arabicPeriod"/>
            </a:pPr>
            <a:r>
              <a:rPr lang="el-GR" altLang="el-GR" dirty="0" smtClean="0">
                <a:solidFill>
                  <a:schemeClr val="bg1">
                    <a:lumMod val="50000"/>
                  </a:schemeClr>
                </a:solidFill>
              </a:rPr>
              <a:t>Υλικό</a:t>
            </a:r>
            <a:endParaRPr lang="en-US" altLang="el-GR"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500"/>
                                        <p:tgtEl>
                                          <p:spTgt spid="5120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1204"/>
                                        </p:tgtEl>
                                        <p:attrNameLst>
                                          <p:attrName>style.visibility</p:attrName>
                                        </p:attrNameLst>
                                      </p:cBhvr>
                                      <p:to>
                                        <p:strVal val="visible"/>
                                      </p:to>
                                    </p:set>
                                    <p:animEffect transition="in" filter="checkerboard(across)">
                                      <p:cBhvr>
                                        <p:cTn id="11" dur="500"/>
                                        <p:tgtEl>
                                          <p:spTgt spid="51204"/>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checkerboard(across)">
                                      <p:cBhvr>
                                        <p:cTn id="15"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ure 1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165100"/>
            <a:ext cx="499745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Line 3"/>
          <p:cNvSpPr>
            <a:spLocks noChangeShapeType="1"/>
          </p:cNvSpPr>
          <p:nvPr/>
        </p:nvSpPr>
        <p:spPr bwMode="auto">
          <a:xfrm flipV="1">
            <a:off x="2627784" y="2438400"/>
            <a:ext cx="801216" cy="14226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52" name="Line 4"/>
          <p:cNvSpPr>
            <a:spLocks noChangeShapeType="1"/>
          </p:cNvSpPr>
          <p:nvPr/>
        </p:nvSpPr>
        <p:spPr bwMode="auto">
          <a:xfrm flipV="1">
            <a:off x="3429000" y="1066800"/>
            <a:ext cx="45720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53" name="Oval 5"/>
          <p:cNvSpPr>
            <a:spLocks noChangeArrowheads="1"/>
          </p:cNvSpPr>
          <p:nvPr/>
        </p:nvSpPr>
        <p:spPr bwMode="auto">
          <a:xfrm>
            <a:off x="3733800" y="228600"/>
            <a:ext cx="6096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4400">
              <a:solidFill>
                <a:schemeClr val="tx2"/>
              </a:solidFill>
            </a:endParaRPr>
          </a:p>
        </p:txBody>
      </p:sp>
      <p:sp>
        <p:nvSpPr>
          <p:cNvPr id="31751" name="Rectangle 7"/>
          <p:cNvSpPr>
            <a:spLocks noGrp="1" noChangeArrowheads="1"/>
          </p:cNvSpPr>
          <p:nvPr>
            <p:ph type="body" idx="1"/>
          </p:nvPr>
        </p:nvSpPr>
        <p:spPr>
          <a:xfrm>
            <a:off x="114300" y="3276600"/>
            <a:ext cx="3233564" cy="1752600"/>
          </a:xfrm>
        </p:spPr>
        <p:txBody>
          <a:bodyPr/>
          <a:lstStyle/>
          <a:p>
            <a:pPr marL="609600" indent="-609600" eaLnBrk="1" hangingPunct="1">
              <a:lnSpc>
                <a:spcPct val="90000"/>
              </a:lnSpc>
              <a:buFontTx/>
              <a:buAutoNum type="arabicPeriod"/>
            </a:pPr>
            <a:r>
              <a:rPr lang="el-GR" altLang="el-GR" sz="2800" dirty="0" smtClean="0">
                <a:solidFill>
                  <a:schemeClr val="bg1">
                    <a:lumMod val="50000"/>
                  </a:schemeClr>
                </a:solidFill>
              </a:rPr>
              <a:t>Υλικό</a:t>
            </a:r>
            <a:endParaRPr lang="en-US" altLang="el-GR" sz="2800" dirty="0" smtClean="0">
              <a:solidFill>
                <a:schemeClr val="bg1">
                  <a:lumMod val="50000"/>
                </a:schemeClr>
              </a:solidFill>
            </a:endParaRPr>
          </a:p>
          <a:p>
            <a:pPr marL="609600" indent="-609600" eaLnBrk="1" hangingPunct="1">
              <a:lnSpc>
                <a:spcPct val="90000"/>
              </a:lnSpc>
              <a:buFontTx/>
              <a:buAutoNum type="arabicPeriod"/>
            </a:pPr>
            <a:r>
              <a:rPr lang="el-GR" altLang="el-GR" sz="2800" dirty="0" smtClean="0">
                <a:solidFill>
                  <a:schemeClr val="bg1">
                    <a:lumMod val="50000"/>
                  </a:schemeClr>
                </a:solidFill>
              </a:rPr>
              <a:t>Η φύση της κίνησης</a:t>
            </a:r>
            <a:endParaRPr lang="en-US" altLang="el-GR" sz="2800" dirty="0" smtClean="0">
              <a:solidFill>
                <a:schemeClr val="bg1">
                  <a:lumMod val="50000"/>
                </a:schemeClr>
              </a:solidFill>
            </a:endParaRPr>
          </a:p>
        </p:txBody>
      </p:sp>
      <p:sp>
        <p:nvSpPr>
          <p:cNvPr id="9" name="Rectangle 6"/>
          <p:cNvSpPr>
            <a:spLocks noGrp="1" noChangeArrowheads="1"/>
          </p:cNvSpPr>
          <p:nvPr>
            <p:ph type="title"/>
          </p:nvPr>
        </p:nvSpPr>
        <p:spPr>
          <a:xfrm>
            <a:off x="114300" y="254496"/>
            <a:ext cx="3124200" cy="147220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Ταξινομικός χάρτης</a:t>
            </a:r>
            <a:endParaRPr lang="en-US" altLang="el-GR"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heckerboard(across)">
                                      <p:cBhvr>
                                        <p:cTn id="7" dur="500"/>
                                        <p:tgtEl>
                                          <p:spTgt spid="53251"/>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3252"/>
                                        </p:tgtEl>
                                        <p:attrNameLst>
                                          <p:attrName>style.visibility</p:attrName>
                                        </p:attrNameLst>
                                      </p:cBhvr>
                                      <p:to>
                                        <p:strVal val="visible"/>
                                      </p:to>
                                    </p:set>
                                    <p:animEffect transition="in" filter="checkerboard(across)">
                                      <p:cBhvr>
                                        <p:cTn id="11" dur="500"/>
                                        <p:tgtEl>
                                          <p:spTgt spid="5325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3253"/>
                                        </p:tgtEl>
                                        <p:attrNameLst>
                                          <p:attrName>style.visibility</p:attrName>
                                        </p:attrNameLst>
                                      </p:cBhvr>
                                      <p:to>
                                        <p:strVal val="visible"/>
                                      </p:to>
                                    </p:set>
                                    <p:animEffect transition="in" filter="checkerboard(across)">
                                      <p:cBhvr>
                                        <p:cTn id="15"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8928992" cy="100811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Η σημασία της κίνησης υλικού με τη βαρύτητα</a:t>
            </a:r>
          </a:p>
        </p:txBody>
      </p:sp>
      <p:sp>
        <p:nvSpPr>
          <p:cNvPr id="11267" name="Rectangle 3"/>
          <p:cNvSpPr>
            <a:spLocks noGrp="1" noChangeArrowheads="1"/>
          </p:cNvSpPr>
          <p:nvPr>
            <p:ph type="body" idx="1"/>
          </p:nvPr>
        </p:nvSpPr>
        <p:spPr>
          <a:xfrm>
            <a:off x="0" y="1196753"/>
            <a:ext cx="9144000" cy="5661248"/>
          </a:xfrm>
        </p:spPr>
        <p:txBody>
          <a:bodyPr/>
          <a:lstStyle/>
          <a:p>
            <a:pPr eaLnBrk="1" hangingPunct="1"/>
            <a:r>
              <a:rPr lang="el-GR" altLang="el-GR" sz="2800" dirty="0" smtClean="0">
                <a:solidFill>
                  <a:schemeClr val="bg1">
                    <a:lumMod val="50000"/>
                  </a:schemeClr>
                </a:solidFill>
              </a:rPr>
              <a:t>Οι διαδικασίες κίνησης υλικού με τη βαρύτητα αντιπροσωπεύουν έναν σημαντικό κίνδυνο για περιουσίες και ανθρώπους.</a:t>
            </a:r>
          </a:p>
          <a:p>
            <a:pPr eaLnBrk="1" hangingPunct="1"/>
            <a:r>
              <a:rPr lang="el-GR" altLang="el-GR" sz="2800" dirty="0" smtClean="0">
                <a:solidFill>
                  <a:schemeClr val="bg1">
                    <a:lumMod val="50000"/>
                  </a:schemeClr>
                </a:solidFill>
              </a:rPr>
              <a:t>Χρειάζεται να εξακριβωθεί πότε και κάτω από ποιες συνθήκες οι διαδικασίες αυτές απαντούν.</a:t>
            </a:r>
          </a:p>
          <a:p>
            <a:pPr eaLnBrk="1" hangingPunct="1"/>
            <a:r>
              <a:rPr lang="el-GR" altLang="el-GR" sz="2800" dirty="0" smtClean="0">
                <a:solidFill>
                  <a:schemeClr val="bg1">
                    <a:lumMod val="50000"/>
                  </a:schemeClr>
                </a:solidFill>
              </a:rPr>
              <a:t>Αποφυγή κατασκευών σε περιοχές επιρρεπής σε κινήσεις υλικού λόγω βαρύτητας.</a:t>
            </a:r>
          </a:p>
          <a:p>
            <a:pPr eaLnBrk="1" hangingPunct="1"/>
            <a:r>
              <a:rPr lang="el-GR" altLang="el-GR" sz="2800" dirty="0" smtClean="0">
                <a:solidFill>
                  <a:schemeClr val="bg1">
                    <a:lumMod val="50000"/>
                  </a:schemeClr>
                </a:solidFill>
              </a:rPr>
              <a:t>Προσπάθεια να εμποδιστεί η κίνηση υλικού λόγω βαρύτητας.</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 1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165100"/>
            <a:ext cx="499745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Line 3"/>
          <p:cNvSpPr>
            <a:spLocks noChangeShapeType="1"/>
          </p:cNvSpPr>
          <p:nvPr/>
        </p:nvSpPr>
        <p:spPr bwMode="auto">
          <a:xfrm flipV="1">
            <a:off x="2555776" y="457200"/>
            <a:ext cx="3540224" cy="4411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5300" name="Oval 4"/>
          <p:cNvSpPr>
            <a:spLocks noChangeArrowheads="1"/>
          </p:cNvSpPr>
          <p:nvPr/>
        </p:nvSpPr>
        <p:spPr bwMode="auto">
          <a:xfrm rot="5400000">
            <a:off x="6172200" y="-152400"/>
            <a:ext cx="6096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4400">
              <a:solidFill>
                <a:schemeClr val="tx2"/>
              </a:solidFill>
            </a:endParaRPr>
          </a:p>
        </p:txBody>
      </p:sp>
      <p:sp>
        <p:nvSpPr>
          <p:cNvPr id="32774" name="Rectangle 6"/>
          <p:cNvSpPr>
            <a:spLocks noGrp="1" noChangeArrowheads="1"/>
          </p:cNvSpPr>
          <p:nvPr>
            <p:ph type="body" idx="1"/>
          </p:nvPr>
        </p:nvSpPr>
        <p:spPr>
          <a:xfrm>
            <a:off x="114300" y="3124200"/>
            <a:ext cx="3124200" cy="2667000"/>
          </a:xfrm>
        </p:spPr>
        <p:txBody>
          <a:bodyPr/>
          <a:lstStyle/>
          <a:p>
            <a:pPr marL="609600" indent="-609600" eaLnBrk="1" hangingPunct="1">
              <a:lnSpc>
                <a:spcPct val="90000"/>
              </a:lnSpc>
              <a:buFontTx/>
              <a:buAutoNum type="arabicPeriod"/>
            </a:pPr>
            <a:r>
              <a:rPr lang="el-GR" altLang="el-GR" dirty="0" smtClean="0">
                <a:solidFill>
                  <a:schemeClr val="bg1">
                    <a:lumMod val="50000"/>
                  </a:schemeClr>
                </a:solidFill>
              </a:rPr>
              <a:t>Υλικό</a:t>
            </a:r>
            <a:endParaRPr lang="en-US" altLang="el-GR" dirty="0" smtClean="0">
              <a:solidFill>
                <a:schemeClr val="bg1">
                  <a:lumMod val="50000"/>
                </a:schemeClr>
              </a:solidFill>
            </a:endParaRPr>
          </a:p>
          <a:p>
            <a:pPr marL="609600" indent="-609600" eaLnBrk="1" hangingPunct="1">
              <a:lnSpc>
                <a:spcPct val="90000"/>
              </a:lnSpc>
              <a:buFontTx/>
              <a:buAutoNum type="arabicPeriod"/>
            </a:pPr>
            <a:r>
              <a:rPr lang="el-GR" altLang="el-GR" dirty="0" smtClean="0">
                <a:solidFill>
                  <a:schemeClr val="bg1">
                    <a:lumMod val="50000"/>
                  </a:schemeClr>
                </a:solidFill>
              </a:rPr>
              <a:t>Η φύση της κίνησης </a:t>
            </a:r>
          </a:p>
          <a:p>
            <a:pPr marL="609600" indent="-609600" eaLnBrk="1" hangingPunct="1">
              <a:lnSpc>
                <a:spcPct val="90000"/>
              </a:lnSpc>
              <a:buFontTx/>
              <a:buAutoNum type="arabicPeriod"/>
            </a:pPr>
            <a:r>
              <a:rPr lang="el-GR" altLang="el-GR" dirty="0" smtClean="0">
                <a:solidFill>
                  <a:schemeClr val="bg1">
                    <a:lumMod val="50000"/>
                  </a:schemeClr>
                </a:solidFill>
              </a:rPr>
              <a:t>Ταχύτητα</a:t>
            </a:r>
            <a:endParaRPr lang="en-US" altLang="el-GR" dirty="0" smtClean="0">
              <a:solidFill>
                <a:schemeClr val="bg1">
                  <a:lumMod val="50000"/>
                </a:schemeClr>
              </a:solidFill>
            </a:endParaRPr>
          </a:p>
        </p:txBody>
      </p:sp>
      <p:sp>
        <p:nvSpPr>
          <p:cNvPr id="7" name="Rectangle 6"/>
          <p:cNvSpPr txBox="1">
            <a:spLocks noChangeArrowheads="1"/>
          </p:cNvSpPr>
          <p:nvPr/>
        </p:nvSpPr>
        <p:spPr bwMode="auto">
          <a:xfrm>
            <a:off x="114300" y="254496"/>
            <a:ext cx="3124200" cy="1472208"/>
          </a:xfrm>
          <a:prstGeom prst="rect">
            <a:avLst/>
          </a:prstGeom>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dk1"/>
                </a:solidFill>
                <a:latin typeface="+mn-lt"/>
                <a:ea typeface="+mn-ea"/>
                <a:cs typeface="+mn-cs"/>
              </a:defRPr>
            </a:lvl1pPr>
            <a:lvl2pPr algn="ctr" rtl="0" eaLnBrk="0" fontAlgn="base" hangingPunct="0">
              <a:spcBef>
                <a:spcPct val="0"/>
              </a:spcBef>
              <a:spcAft>
                <a:spcPct val="0"/>
              </a:spcAft>
              <a:defRPr sz="4000" b="1">
                <a:solidFill>
                  <a:schemeClr val="dk1"/>
                </a:solidFill>
                <a:latin typeface="+mn-lt"/>
                <a:ea typeface="+mn-ea"/>
                <a:cs typeface="+mn-cs"/>
              </a:defRPr>
            </a:lvl2pPr>
            <a:lvl3pPr algn="ctr" rtl="0" eaLnBrk="0" fontAlgn="base" hangingPunct="0">
              <a:spcBef>
                <a:spcPct val="0"/>
              </a:spcBef>
              <a:spcAft>
                <a:spcPct val="0"/>
              </a:spcAft>
              <a:defRPr sz="4000" b="1">
                <a:solidFill>
                  <a:schemeClr val="dk1"/>
                </a:solidFill>
                <a:latin typeface="+mn-lt"/>
                <a:ea typeface="+mn-ea"/>
                <a:cs typeface="+mn-cs"/>
              </a:defRPr>
            </a:lvl3pPr>
            <a:lvl4pPr algn="ctr" rtl="0" eaLnBrk="0" fontAlgn="base" hangingPunct="0">
              <a:spcBef>
                <a:spcPct val="0"/>
              </a:spcBef>
              <a:spcAft>
                <a:spcPct val="0"/>
              </a:spcAft>
              <a:defRPr sz="4000" b="1">
                <a:solidFill>
                  <a:schemeClr val="dk1"/>
                </a:solidFill>
                <a:latin typeface="+mn-lt"/>
                <a:ea typeface="+mn-ea"/>
                <a:cs typeface="+mn-cs"/>
              </a:defRPr>
            </a:lvl4pPr>
            <a:lvl5pPr algn="ctr" rtl="0" eaLnBrk="0" fontAlgn="base" hangingPunct="0">
              <a:spcBef>
                <a:spcPct val="0"/>
              </a:spcBef>
              <a:spcAft>
                <a:spcPct val="0"/>
              </a:spcAft>
              <a:defRPr sz="4000" b="1">
                <a:solidFill>
                  <a:schemeClr val="dk1"/>
                </a:solidFill>
                <a:latin typeface="+mn-lt"/>
                <a:ea typeface="+mn-ea"/>
                <a:cs typeface="+mn-cs"/>
              </a:defRPr>
            </a:lvl5pPr>
            <a:lvl6pPr marL="457200" algn="ctr" rtl="0" fontAlgn="base">
              <a:spcBef>
                <a:spcPct val="0"/>
              </a:spcBef>
              <a:spcAft>
                <a:spcPct val="0"/>
              </a:spcAft>
              <a:defRPr sz="4000" b="1">
                <a:solidFill>
                  <a:schemeClr val="dk1"/>
                </a:solidFill>
                <a:latin typeface="+mn-lt"/>
                <a:ea typeface="+mn-ea"/>
                <a:cs typeface="+mn-cs"/>
              </a:defRPr>
            </a:lvl6pPr>
            <a:lvl7pPr marL="914400" algn="ctr" rtl="0" fontAlgn="base">
              <a:spcBef>
                <a:spcPct val="0"/>
              </a:spcBef>
              <a:spcAft>
                <a:spcPct val="0"/>
              </a:spcAft>
              <a:defRPr sz="4000" b="1">
                <a:solidFill>
                  <a:schemeClr val="dk1"/>
                </a:solidFill>
                <a:latin typeface="+mn-lt"/>
                <a:ea typeface="+mn-ea"/>
                <a:cs typeface="+mn-cs"/>
              </a:defRPr>
            </a:lvl7pPr>
            <a:lvl8pPr marL="1371600" algn="ctr" rtl="0" fontAlgn="base">
              <a:spcBef>
                <a:spcPct val="0"/>
              </a:spcBef>
              <a:spcAft>
                <a:spcPct val="0"/>
              </a:spcAft>
              <a:defRPr sz="4000" b="1">
                <a:solidFill>
                  <a:schemeClr val="dk1"/>
                </a:solidFill>
                <a:latin typeface="+mn-lt"/>
                <a:ea typeface="+mn-ea"/>
                <a:cs typeface="+mn-cs"/>
              </a:defRPr>
            </a:lvl8pPr>
            <a:lvl9pPr marL="1828800" algn="ctr" rtl="0" fontAlgn="base">
              <a:spcBef>
                <a:spcPct val="0"/>
              </a:spcBef>
              <a:spcAft>
                <a:spcPct val="0"/>
              </a:spcAft>
              <a:defRPr sz="4000" b="1">
                <a:solidFill>
                  <a:schemeClr val="dk1"/>
                </a:solidFill>
                <a:latin typeface="+mn-lt"/>
                <a:ea typeface="+mn-ea"/>
                <a:cs typeface="+mn-cs"/>
              </a:defRPr>
            </a:lvl9pPr>
          </a:lstStyle>
          <a:p>
            <a:pPr eaLnBrk="1" hangingPunct="1"/>
            <a:r>
              <a:rPr lang="el-GR" altLang="el-GR" kern="0" dirty="0" smtClean="0"/>
              <a:t>Ταξινομικός χάρτης</a:t>
            </a:r>
            <a:endParaRPr lang="en-US" altLang="el-GR" kern="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checkerboard(across)">
                                      <p:cBhvr>
                                        <p:cTn id="7" dur="500"/>
                                        <p:tgtEl>
                                          <p:spTgt spid="5529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300"/>
                                        </p:tgtEl>
                                        <p:attrNameLst>
                                          <p:attrName>style.visibility</p:attrName>
                                        </p:attrNameLst>
                                      </p:cBhvr>
                                      <p:to>
                                        <p:strVal val="visible"/>
                                      </p:to>
                                    </p:set>
                                    <p:animEffect transition="in" filter="checkerboard(across)">
                                      <p:cBhvr>
                                        <p:cTn id="11"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755576" y="116631"/>
            <a:ext cx="7632848" cy="792089"/>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solidFill>
                  <a:schemeClr val="bg2"/>
                </a:solidFill>
              </a:rPr>
              <a:t>Υποχώρηση Πρανούς</a:t>
            </a:r>
          </a:p>
        </p:txBody>
      </p:sp>
      <p:sp>
        <p:nvSpPr>
          <p:cNvPr id="30723" name="Rectangle 3"/>
          <p:cNvSpPr>
            <a:spLocks noGrp="1" noChangeArrowheads="1"/>
          </p:cNvSpPr>
          <p:nvPr>
            <p:ph type="subTitle" idx="1"/>
          </p:nvPr>
        </p:nvSpPr>
        <p:spPr>
          <a:xfrm>
            <a:off x="251520" y="1124744"/>
            <a:ext cx="8892480" cy="5517232"/>
          </a:xfrm>
        </p:spPr>
        <p:txBody>
          <a:bodyPr/>
          <a:lstStyle/>
          <a:p>
            <a:pPr algn="l" eaLnBrk="1" hangingPunct="1">
              <a:lnSpc>
                <a:spcPct val="90000"/>
              </a:lnSpc>
              <a:defRPr/>
            </a:pPr>
            <a:r>
              <a:rPr lang="el-GR" altLang="el-GR" dirty="0" smtClean="0">
                <a:solidFill>
                  <a:schemeClr val="bg2">
                    <a:lumMod val="75000"/>
                  </a:schemeClr>
                </a:solidFill>
              </a:rPr>
              <a:t> </a:t>
            </a:r>
            <a:r>
              <a:rPr lang="el-GR" altLang="el-GR" b="1" dirty="0" smtClean="0">
                <a:solidFill>
                  <a:schemeClr val="bg1">
                    <a:lumMod val="50000"/>
                  </a:schemeClr>
                </a:solidFill>
              </a:rPr>
              <a:t>Υποχώρηση πρανούς είναι η κατάρρευση υγιούς πετρώματος του </a:t>
            </a:r>
            <a:r>
              <a:rPr lang="en-US" altLang="el-GR" b="1" dirty="0" smtClean="0">
                <a:solidFill>
                  <a:schemeClr val="bg1">
                    <a:lumMod val="50000"/>
                  </a:schemeClr>
                </a:solidFill>
              </a:rPr>
              <a:t> </a:t>
            </a:r>
            <a:r>
              <a:rPr lang="el-GR" altLang="el-GR" b="1" dirty="0" smtClean="0">
                <a:solidFill>
                  <a:schemeClr val="bg1">
                    <a:lumMod val="50000"/>
                  </a:schemeClr>
                </a:solidFill>
              </a:rPr>
              <a:t>υποβάθρου ή συνάγματος αποτελούμενο</a:t>
            </a:r>
            <a:r>
              <a:rPr lang="en-US" altLang="el-GR" b="1" dirty="0" smtClean="0">
                <a:solidFill>
                  <a:schemeClr val="bg1">
                    <a:lumMod val="50000"/>
                  </a:schemeClr>
                </a:solidFill>
              </a:rPr>
              <a:t> </a:t>
            </a:r>
            <a:r>
              <a:rPr lang="el-GR" altLang="el-GR" b="1" dirty="0" smtClean="0">
                <a:solidFill>
                  <a:schemeClr val="bg1">
                    <a:lumMod val="50000"/>
                  </a:schemeClr>
                </a:solidFill>
              </a:rPr>
              <a:t>από το υπόβαθρο, το μανδύα αποσάθρωσης και το έδαφος. </a:t>
            </a:r>
          </a:p>
          <a:p>
            <a:pPr algn="l" eaLnBrk="1" hangingPunct="1">
              <a:lnSpc>
                <a:spcPct val="90000"/>
              </a:lnSpc>
              <a:defRPr/>
            </a:pPr>
            <a:endParaRPr lang="el-GR" altLang="el-GR" b="1" dirty="0">
              <a:solidFill>
                <a:srgbClr val="FF0000"/>
              </a:solidFill>
            </a:endParaRPr>
          </a:p>
          <a:p>
            <a:pPr algn="l" eaLnBrk="1" hangingPunct="1">
              <a:lnSpc>
                <a:spcPct val="90000"/>
              </a:lnSpc>
              <a:defRPr/>
            </a:pPr>
            <a:r>
              <a:rPr lang="el-GR" altLang="el-GR" b="1" dirty="0" smtClean="0">
                <a:solidFill>
                  <a:srgbClr val="FF0000"/>
                </a:solidFill>
              </a:rPr>
              <a:t>Τρεις είναι κύριοι τύποι υποχώρησης</a:t>
            </a:r>
            <a:r>
              <a:rPr lang="en-US" altLang="el-GR" b="1" dirty="0" smtClean="0">
                <a:solidFill>
                  <a:srgbClr val="FF0000"/>
                </a:solidFill>
              </a:rPr>
              <a:t>:</a:t>
            </a:r>
            <a:endParaRPr lang="el-GR" altLang="el-GR" b="1" dirty="0" smtClean="0">
              <a:solidFill>
                <a:srgbClr val="FF0000"/>
              </a:solidFill>
            </a:endParaRPr>
          </a:p>
          <a:p>
            <a:pPr marL="514350" indent="-514350" algn="l" eaLnBrk="1" hangingPunct="1">
              <a:lnSpc>
                <a:spcPct val="90000"/>
              </a:lnSpc>
              <a:buFont typeface="+mj-lt"/>
              <a:buAutoNum type="arabicPeriod"/>
              <a:defRPr/>
            </a:pPr>
            <a:r>
              <a:rPr lang="el-GR" altLang="el-GR" b="1" dirty="0" smtClean="0">
                <a:solidFill>
                  <a:schemeClr val="bg1">
                    <a:lumMod val="50000"/>
                  </a:schemeClr>
                </a:solidFill>
              </a:rPr>
              <a:t>Οι </a:t>
            </a:r>
            <a:r>
              <a:rPr lang="el-GR" altLang="el-GR" b="1" dirty="0">
                <a:solidFill>
                  <a:schemeClr val="bg1">
                    <a:lumMod val="50000"/>
                  </a:schemeClr>
                </a:solidFill>
              </a:rPr>
              <a:t>πτώσεις λίθων ή συνάγματος(</a:t>
            </a:r>
            <a:r>
              <a:rPr lang="en-US" altLang="el-GR" b="1" dirty="0">
                <a:solidFill>
                  <a:schemeClr val="bg1">
                    <a:lumMod val="50000"/>
                  </a:schemeClr>
                </a:solidFill>
              </a:rPr>
              <a:t>rock falls &amp; debris falls</a:t>
            </a:r>
            <a:r>
              <a:rPr lang="en-US" altLang="el-GR" b="1" dirty="0" smtClean="0">
                <a:solidFill>
                  <a:schemeClr val="bg1">
                    <a:lumMod val="50000"/>
                  </a:schemeClr>
                </a:solidFill>
              </a:rPr>
              <a:t>).</a:t>
            </a:r>
            <a:r>
              <a:rPr lang="el-GR" altLang="el-GR" dirty="0" smtClean="0">
                <a:solidFill>
                  <a:schemeClr val="bg1">
                    <a:lumMod val="50000"/>
                  </a:schemeClr>
                </a:solidFill>
              </a:rPr>
              <a:t> </a:t>
            </a:r>
          </a:p>
          <a:p>
            <a:pPr marL="514350" indent="-514350" algn="l" eaLnBrk="1" hangingPunct="1">
              <a:lnSpc>
                <a:spcPct val="90000"/>
              </a:lnSpc>
              <a:buFont typeface="+mj-lt"/>
              <a:buAutoNum type="arabicPeriod"/>
              <a:defRPr/>
            </a:pPr>
            <a:r>
              <a:rPr lang="el-GR" altLang="el-GR" b="1" dirty="0" smtClean="0">
                <a:solidFill>
                  <a:schemeClr val="bg1">
                    <a:lumMod val="50000"/>
                  </a:schemeClr>
                </a:solidFill>
              </a:rPr>
              <a:t>Οι </a:t>
            </a:r>
            <a:r>
              <a:rPr lang="el-GR" altLang="el-GR" b="1" dirty="0">
                <a:solidFill>
                  <a:schemeClr val="bg1">
                    <a:lumMod val="50000"/>
                  </a:schemeClr>
                </a:solidFill>
              </a:rPr>
              <a:t>περιστροφικές ολισθήσεις(</a:t>
            </a:r>
            <a:r>
              <a:rPr lang="en-US" altLang="el-GR" b="1" dirty="0">
                <a:solidFill>
                  <a:schemeClr val="bg1">
                    <a:lumMod val="50000"/>
                  </a:schemeClr>
                </a:solidFill>
              </a:rPr>
              <a:t>slumps).</a:t>
            </a:r>
            <a:endParaRPr lang="el-GR" altLang="el-GR" b="1" dirty="0">
              <a:solidFill>
                <a:schemeClr val="bg1">
                  <a:lumMod val="50000"/>
                </a:schemeClr>
              </a:solidFill>
            </a:endParaRPr>
          </a:p>
          <a:p>
            <a:pPr marL="514350" indent="-514350" algn="l" eaLnBrk="1" hangingPunct="1">
              <a:lnSpc>
                <a:spcPct val="90000"/>
              </a:lnSpc>
              <a:buFont typeface="+mj-lt"/>
              <a:buAutoNum type="arabicPeriod"/>
              <a:defRPr/>
            </a:pPr>
            <a:r>
              <a:rPr lang="el-GR" altLang="el-GR" b="1" dirty="0" smtClean="0">
                <a:solidFill>
                  <a:schemeClr val="bg1">
                    <a:lumMod val="50000"/>
                  </a:schemeClr>
                </a:solidFill>
              </a:rPr>
              <a:t>Οι ολισθήσεις ογκολίθων ή συνάγματος (</a:t>
            </a:r>
            <a:r>
              <a:rPr lang="en-US" altLang="el-GR" b="1" dirty="0" smtClean="0">
                <a:solidFill>
                  <a:schemeClr val="bg1">
                    <a:lumMod val="50000"/>
                  </a:schemeClr>
                </a:solidFill>
              </a:rPr>
              <a:t>rockslides &amp; debris slides).</a:t>
            </a:r>
            <a:endParaRPr lang="el-GR" altLang="el-GR" b="1"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igure 1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88913"/>
            <a:ext cx="4997450" cy="653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0"/>
            <a:ext cx="7561263" cy="6858000"/>
          </a:xfrm>
          <a:noFill/>
        </p:spPr>
      </p:pic>
      <p:sp>
        <p:nvSpPr>
          <p:cNvPr id="32771" name="Text Box 5"/>
          <p:cNvSpPr txBox="1">
            <a:spLocks noChangeArrowheads="1"/>
          </p:cNvSpPr>
          <p:nvPr/>
        </p:nvSpPr>
        <p:spPr bwMode="auto">
          <a:xfrm>
            <a:off x="5992813" y="568325"/>
            <a:ext cx="3184525" cy="457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defRPr/>
            </a:pPr>
            <a:r>
              <a:rPr lang="el-GR" altLang="el-GR" sz="2400" smtClean="0">
                <a:solidFill>
                  <a:schemeClr val="bg1">
                    <a:lumMod val="60000"/>
                    <a:lumOff val="40000"/>
                  </a:schemeClr>
                </a:solidFill>
                <a:latin typeface="Times New Roman" pitchFamily="18" charset="0"/>
              </a:rPr>
              <a:t>Περιστροφική ολίσθηση</a:t>
            </a:r>
          </a:p>
        </p:txBody>
      </p:sp>
      <p:sp>
        <p:nvSpPr>
          <p:cNvPr id="32772" name="Line 6"/>
          <p:cNvSpPr>
            <a:spLocks noChangeShapeType="1"/>
          </p:cNvSpPr>
          <p:nvPr/>
        </p:nvSpPr>
        <p:spPr bwMode="auto">
          <a:xfrm flipH="1">
            <a:off x="4211638" y="981075"/>
            <a:ext cx="2808287" cy="431800"/>
          </a:xfrm>
          <a:prstGeom prst="line">
            <a:avLst/>
          </a:prstGeom>
          <a:noFill/>
          <a:ln w="38100">
            <a:solidFill>
              <a:srgbClr val="07337B"/>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l-GR">
              <a:solidFill>
                <a:schemeClr val="bg1">
                  <a:lumMod val="60000"/>
                  <a:lumOff val="40000"/>
                </a:schemeClr>
              </a:solidFill>
              <a:latin typeface="Arial" charset="0"/>
            </a:endParaRPr>
          </a:p>
        </p:txBody>
      </p:sp>
      <p:sp>
        <p:nvSpPr>
          <p:cNvPr id="32773" name="Text Box 7"/>
          <p:cNvSpPr txBox="1">
            <a:spLocks noChangeArrowheads="1"/>
          </p:cNvSpPr>
          <p:nvPr/>
        </p:nvSpPr>
        <p:spPr bwMode="auto">
          <a:xfrm>
            <a:off x="7288213" y="2441575"/>
            <a:ext cx="1855787" cy="830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defRPr/>
            </a:pPr>
            <a:r>
              <a:rPr lang="el-GR" altLang="el-GR" sz="2400" smtClean="0">
                <a:solidFill>
                  <a:schemeClr val="bg1">
                    <a:lumMod val="60000"/>
                    <a:lumOff val="40000"/>
                  </a:schemeClr>
                </a:solidFill>
                <a:latin typeface="Times New Roman" pitchFamily="18" charset="0"/>
              </a:rPr>
              <a:t>Πτώση συνάγματος</a:t>
            </a:r>
          </a:p>
        </p:txBody>
      </p:sp>
      <p:sp>
        <p:nvSpPr>
          <p:cNvPr id="32774" name="Line 8"/>
          <p:cNvSpPr>
            <a:spLocks noChangeShapeType="1"/>
          </p:cNvSpPr>
          <p:nvPr/>
        </p:nvSpPr>
        <p:spPr bwMode="auto">
          <a:xfrm flipH="1">
            <a:off x="6588125" y="3141663"/>
            <a:ext cx="1152525" cy="647700"/>
          </a:xfrm>
          <a:prstGeom prst="line">
            <a:avLst/>
          </a:prstGeom>
          <a:noFill/>
          <a:ln w="38100">
            <a:solidFill>
              <a:srgbClr val="07337B"/>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l-GR">
              <a:solidFill>
                <a:schemeClr val="bg1">
                  <a:lumMod val="60000"/>
                  <a:lumOff val="40000"/>
                </a:schemeClr>
              </a:solidFill>
              <a:latin typeface="Arial" charset="0"/>
            </a:endParaRPr>
          </a:p>
        </p:txBody>
      </p:sp>
      <p:sp>
        <p:nvSpPr>
          <p:cNvPr id="32775" name="Text Box 9"/>
          <p:cNvSpPr txBox="1">
            <a:spLocks noChangeArrowheads="1"/>
          </p:cNvSpPr>
          <p:nvPr/>
        </p:nvSpPr>
        <p:spPr bwMode="auto">
          <a:xfrm>
            <a:off x="158750" y="2441575"/>
            <a:ext cx="1841500" cy="457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defRPr/>
            </a:pPr>
            <a:r>
              <a:rPr lang="el-GR" altLang="el-GR" sz="2400" smtClean="0">
                <a:solidFill>
                  <a:schemeClr val="bg1">
                    <a:lumMod val="60000"/>
                    <a:lumOff val="40000"/>
                  </a:schemeClr>
                </a:solidFill>
                <a:latin typeface="Times New Roman" pitchFamily="18" charset="0"/>
              </a:rPr>
              <a:t>Πτώση λίθων</a:t>
            </a:r>
          </a:p>
        </p:txBody>
      </p:sp>
      <p:sp>
        <p:nvSpPr>
          <p:cNvPr id="32776" name="Line 10"/>
          <p:cNvSpPr>
            <a:spLocks noChangeShapeType="1"/>
          </p:cNvSpPr>
          <p:nvPr/>
        </p:nvSpPr>
        <p:spPr bwMode="auto">
          <a:xfrm>
            <a:off x="755650" y="2781300"/>
            <a:ext cx="1944688" cy="1079500"/>
          </a:xfrm>
          <a:prstGeom prst="line">
            <a:avLst/>
          </a:prstGeom>
          <a:noFill/>
          <a:ln w="38100">
            <a:solidFill>
              <a:srgbClr val="07337B"/>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l-GR">
              <a:solidFill>
                <a:schemeClr val="bg1">
                  <a:lumMod val="60000"/>
                  <a:lumOff val="40000"/>
                </a:schemeClr>
              </a:solidFill>
              <a:latin typeface="Arial" charset="0"/>
            </a:endParaRPr>
          </a:p>
        </p:txBody>
      </p:sp>
      <p:sp>
        <p:nvSpPr>
          <p:cNvPr id="35849" name="Text Box 11"/>
          <p:cNvSpPr txBox="1">
            <a:spLocks noChangeArrowheads="1"/>
          </p:cNvSpPr>
          <p:nvPr/>
        </p:nvSpPr>
        <p:spPr bwMode="auto">
          <a:xfrm>
            <a:off x="-92075" y="6042025"/>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2400">
              <a:latin typeface="Times New Roman" panose="02020603050405020304" pitchFamily="18" charset="0"/>
            </a:endParaRPr>
          </a:p>
        </p:txBody>
      </p:sp>
      <p:sp>
        <p:nvSpPr>
          <p:cNvPr id="32778" name="Text Box 12"/>
          <p:cNvSpPr txBox="1">
            <a:spLocks noChangeArrowheads="1"/>
          </p:cNvSpPr>
          <p:nvPr/>
        </p:nvSpPr>
        <p:spPr bwMode="auto">
          <a:xfrm>
            <a:off x="0" y="4652963"/>
            <a:ext cx="3563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defRPr/>
            </a:pPr>
            <a:r>
              <a:rPr lang="el-GR" altLang="el-GR" sz="2400" dirty="0" smtClean="0">
                <a:solidFill>
                  <a:schemeClr val="bg1">
                    <a:lumMod val="60000"/>
                    <a:lumOff val="40000"/>
                  </a:schemeClr>
                </a:solidFill>
                <a:latin typeface="Times New Roman" pitchFamily="18" charset="0"/>
              </a:rPr>
              <a:t>Ολίσθηση ογκολίθων</a:t>
            </a:r>
          </a:p>
        </p:txBody>
      </p:sp>
      <p:sp>
        <p:nvSpPr>
          <p:cNvPr id="32779" name="Line 13"/>
          <p:cNvSpPr>
            <a:spLocks noChangeShapeType="1"/>
          </p:cNvSpPr>
          <p:nvPr/>
        </p:nvSpPr>
        <p:spPr bwMode="auto">
          <a:xfrm>
            <a:off x="611188" y="5084763"/>
            <a:ext cx="2016125" cy="1081087"/>
          </a:xfrm>
          <a:prstGeom prst="line">
            <a:avLst/>
          </a:prstGeom>
          <a:noFill/>
          <a:ln w="38100">
            <a:solidFill>
              <a:srgbClr val="07337B"/>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l-GR">
              <a:solidFill>
                <a:schemeClr val="bg1">
                  <a:lumMod val="60000"/>
                  <a:lumOff val="40000"/>
                </a:schemeClr>
              </a:solidFill>
              <a:latin typeface="Arial" charset="0"/>
            </a:endParaRPr>
          </a:p>
        </p:txBody>
      </p:sp>
      <p:sp>
        <p:nvSpPr>
          <p:cNvPr id="32780" name="Text Box 15"/>
          <p:cNvSpPr txBox="1">
            <a:spLocks noChangeArrowheads="1"/>
          </p:cNvSpPr>
          <p:nvPr/>
        </p:nvSpPr>
        <p:spPr bwMode="auto">
          <a:xfrm>
            <a:off x="6156325" y="4602163"/>
            <a:ext cx="352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defRPr/>
            </a:pPr>
            <a:r>
              <a:rPr lang="el-GR" altLang="el-GR" sz="2400" dirty="0" smtClean="0">
                <a:solidFill>
                  <a:schemeClr val="bg1">
                    <a:lumMod val="60000"/>
                    <a:lumOff val="40000"/>
                  </a:schemeClr>
                </a:solidFill>
                <a:latin typeface="Times New Roman" pitchFamily="18" charset="0"/>
              </a:rPr>
              <a:t>Ολίσθηση</a:t>
            </a:r>
            <a:r>
              <a:rPr lang="el-GR" altLang="el-GR" sz="2400" dirty="0" smtClean="0">
                <a:solidFill>
                  <a:schemeClr val="tx1"/>
                </a:solidFill>
                <a:latin typeface="Times New Roman" pitchFamily="18" charset="0"/>
              </a:rPr>
              <a:t> </a:t>
            </a:r>
            <a:r>
              <a:rPr lang="el-GR" altLang="el-GR" sz="2400" dirty="0" smtClean="0">
                <a:solidFill>
                  <a:schemeClr val="bg1">
                    <a:lumMod val="60000"/>
                    <a:lumOff val="40000"/>
                  </a:schemeClr>
                </a:solidFill>
                <a:latin typeface="Times New Roman" pitchFamily="18" charset="0"/>
              </a:rPr>
              <a:t>συνάγματος</a:t>
            </a:r>
          </a:p>
        </p:txBody>
      </p:sp>
      <p:sp>
        <p:nvSpPr>
          <p:cNvPr id="32781" name="Line 16"/>
          <p:cNvSpPr>
            <a:spLocks noChangeShapeType="1"/>
          </p:cNvSpPr>
          <p:nvPr/>
        </p:nvSpPr>
        <p:spPr bwMode="auto">
          <a:xfrm flipH="1">
            <a:off x="6156325" y="5013325"/>
            <a:ext cx="1223963" cy="936625"/>
          </a:xfrm>
          <a:prstGeom prst="line">
            <a:avLst/>
          </a:prstGeom>
          <a:noFill/>
          <a:ln w="38100">
            <a:solidFill>
              <a:srgbClr val="07337B"/>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l-GR">
              <a:solidFill>
                <a:schemeClr val="bg1">
                  <a:lumMod val="60000"/>
                  <a:lumOff val="40000"/>
                </a:schemeClr>
              </a:solidFill>
              <a:latin typeface="Arial"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67544" y="116632"/>
            <a:ext cx="8136904" cy="72156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solidFill>
                  <a:schemeClr val="bg2"/>
                </a:solidFill>
              </a:rPr>
              <a:t>Πτώσεις</a:t>
            </a:r>
            <a:r>
              <a:rPr lang="en-US" altLang="el-GR" dirty="0" smtClean="0">
                <a:solidFill>
                  <a:schemeClr val="bg2"/>
                </a:solidFill>
              </a:rPr>
              <a:t> </a:t>
            </a:r>
            <a:r>
              <a:rPr lang="el-GR" altLang="el-GR" dirty="0" smtClean="0">
                <a:solidFill>
                  <a:schemeClr val="bg2"/>
                </a:solidFill>
              </a:rPr>
              <a:t>λίθων ή συνάγματος</a:t>
            </a:r>
          </a:p>
        </p:txBody>
      </p:sp>
      <p:sp>
        <p:nvSpPr>
          <p:cNvPr id="36867" name="Rectangle 3"/>
          <p:cNvSpPr>
            <a:spLocks noGrp="1" noChangeArrowheads="1"/>
          </p:cNvSpPr>
          <p:nvPr>
            <p:ph type="subTitle" idx="1"/>
          </p:nvPr>
        </p:nvSpPr>
        <p:spPr>
          <a:xfrm>
            <a:off x="0" y="908050"/>
            <a:ext cx="9144000" cy="5949950"/>
          </a:xfrm>
          <a:ln cap="flat">
            <a:solidFill>
              <a:schemeClr val="tx1"/>
            </a:solidFill>
            <a:prstDash val="lgDashDotDot"/>
            <a:miter lim="800000"/>
            <a:headEnd/>
            <a:tailEnd/>
          </a:ln>
        </p:spPr>
        <p:txBody>
          <a:bodyPr/>
          <a:lstStyle/>
          <a:p>
            <a:pPr algn="l" eaLnBrk="1" hangingPunct="1"/>
            <a:r>
              <a:rPr lang="el-GR" altLang="el-GR" sz="2400" dirty="0" smtClean="0">
                <a:solidFill>
                  <a:schemeClr val="bg1">
                    <a:lumMod val="50000"/>
                  </a:schemeClr>
                </a:solidFill>
              </a:rPr>
              <a:t>Πτώση λίθων ή συνάγματος είναι η ελεύθερη πτώση ογκολίθων ή συνάγματος που αποσπώνται από το απότομο πρανές και πέφτουν στα </a:t>
            </a:r>
            <a:r>
              <a:rPr lang="el-GR" altLang="el-GR" sz="2400" dirty="0" err="1" smtClean="0">
                <a:solidFill>
                  <a:schemeClr val="bg1">
                    <a:lumMod val="50000"/>
                  </a:schemeClr>
                </a:solidFill>
              </a:rPr>
              <a:t>κατάντη</a:t>
            </a:r>
            <a:r>
              <a:rPr lang="el-GR" altLang="el-GR" sz="2400" dirty="0" smtClean="0">
                <a:solidFill>
                  <a:schemeClr val="bg1">
                    <a:lumMod val="50000"/>
                  </a:schemeClr>
                </a:solidFill>
              </a:rPr>
              <a:t>.</a:t>
            </a:r>
            <a:r>
              <a:rPr lang="en-US" altLang="el-GR" sz="2400" dirty="0" smtClean="0">
                <a:solidFill>
                  <a:schemeClr val="bg1">
                    <a:lumMod val="50000"/>
                  </a:schemeClr>
                </a:solidFill>
              </a:rPr>
              <a:t> </a:t>
            </a:r>
            <a:r>
              <a:rPr lang="el-GR" altLang="el-GR" sz="2400" dirty="0" smtClean="0">
                <a:solidFill>
                  <a:schemeClr val="bg1">
                    <a:lumMod val="50000"/>
                  </a:schemeClr>
                </a:solidFill>
              </a:rPr>
              <a:t>Είναι κινήσεις που απαντούν συχνά σε ορεινές </a:t>
            </a:r>
            <a:r>
              <a:rPr lang="el-GR" altLang="el-GR" sz="2400" dirty="0" err="1" smtClean="0">
                <a:solidFill>
                  <a:schemeClr val="bg1">
                    <a:lumMod val="50000"/>
                  </a:schemeClr>
                </a:solidFill>
              </a:rPr>
              <a:t>γεωμορφές</a:t>
            </a:r>
            <a:r>
              <a:rPr lang="el-GR" altLang="el-GR" sz="2400" dirty="0" smtClean="0">
                <a:solidFill>
                  <a:schemeClr val="bg1">
                    <a:lumMod val="50000"/>
                  </a:schemeClr>
                </a:solidFill>
              </a:rPr>
              <a:t> υψηλού ανάγλυφου.</a:t>
            </a:r>
            <a:r>
              <a:rPr lang="en-US" altLang="el-GR" sz="2400" dirty="0" smtClean="0">
                <a:solidFill>
                  <a:schemeClr val="bg1">
                    <a:lumMod val="50000"/>
                  </a:schemeClr>
                </a:solidFill>
              </a:rPr>
              <a:t> </a:t>
            </a:r>
            <a:r>
              <a:rPr lang="el-GR" altLang="el-GR" sz="2400" dirty="0" smtClean="0">
                <a:solidFill>
                  <a:schemeClr val="bg1">
                    <a:lumMod val="50000"/>
                  </a:schemeClr>
                </a:solidFill>
              </a:rPr>
              <a:t>Παράγουν στη βάση του πρανούς αποθέσεις στη μορφή κώνου </a:t>
            </a:r>
            <a:r>
              <a:rPr lang="el-GR" altLang="el-GR" sz="2400" dirty="0" err="1" smtClean="0">
                <a:solidFill>
                  <a:schemeClr val="bg1">
                    <a:lumMod val="50000"/>
                  </a:schemeClr>
                </a:solidFill>
              </a:rPr>
              <a:t>κορημάτων</a:t>
            </a:r>
            <a:r>
              <a:rPr lang="el-GR" altLang="el-GR" sz="2400" dirty="0" smtClean="0">
                <a:solidFill>
                  <a:schemeClr val="bg1">
                    <a:lumMod val="50000"/>
                  </a:schemeClr>
                </a:solidFill>
              </a:rPr>
              <a:t> (</a:t>
            </a:r>
            <a:r>
              <a:rPr lang="en-US" altLang="el-GR" sz="2400" dirty="0" smtClean="0">
                <a:solidFill>
                  <a:schemeClr val="bg1">
                    <a:lumMod val="50000"/>
                  </a:schemeClr>
                </a:solidFill>
              </a:rPr>
              <a:t>talus cone)</a:t>
            </a:r>
            <a:r>
              <a:rPr lang="el-GR" altLang="el-GR" sz="2400" dirty="0" smtClean="0">
                <a:solidFill>
                  <a:schemeClr val="bg1">
                    <a:lumMod val="50000"/>
                  </a:schemeClr>
                </a:solidFill>
              </a:rPr>
              <a:t>. Η γωνία ελάχιστης τριβής που</a:t>
            </a:r>
            <a:r>
              <a:rPr lang="en-US" altLang="el-GR" sz="2400" dirty="0" smtClean="0">
                <a:solidFill>
                  <a:schemeClr val="bg1">
                    <a:lumMod val="50000"/>
                  </a:schemeClr>
                </a:solidFill>
              </a:rPr>
              <a:t> </a:t>
            </a:r>
            <a:r>
              <a:rPr lang="el-GR" altLang="el-GR" sz="2400" dirty="0" smtClean="0">
                <a:solidFill>
                  <a:schemeClr val="bg1">
                    <a:lumMod val="50000"/>
                  </a:schemeClr>
                </a:solidFill>
              </a:rPr>
              <a:t>προσδιορίζει την κλίση του πρανούς του κώνου των  </a:t>
            </a:r>
            <a:r>
              <a:rPr lang="el-GR" altLang="el-GR" sz="2400" dirty="0" err="1" smtClean="0">
                <a:solidFill>
                  <a:schemeClr val="bg1">
                    <a:lumMod val="50000"/>
                  </a:schemeClr>
                </a:solidFill>
              </a:rPr>
              <a:t>κορημάτων</a:t>
            </a:r>
            <a:r>
              <a:rPr lang="el-GR" altLang="el-GR" sz="2400" dirty="0" smtClean="0">
                <a:solidFill>
                  <a:schemeClr val="bg1">
                    <a:lumMod val="50000"/>
                  </a:schemeClr>
                </a:solidFill>
              </a:rPr>
              <a:t>, εκφράζει την γωνία εσωτερικής τριβής των θραυσμάτων του κώνου.  Η ταχύτητα της πτώσης είναι</a:t>
            </a:r>
            <a:r>
              <a:rPr lang="en-US" altLang="el-GR" sz="2400" dirty="0" smtClean="0">
                <a:solidFill>
                  <a:schemeClr val="bg1">
                    <a:lumMod val="50000"/>
                  </a:schemeClr>
                </a:solidFill>
              </a:rPr>
              <a:t>:</a:t>
            </a:r>
            <a:endParaRPr lang="en-US" altLang="el-GR" dirty="0" smtClean="0">
              <a:solidFill>
                <a:schemeClr val="bg1">
                  <a:lumMod val="50000"/>
                </a:schemeClr>
              </a:solidFill>
            </a:endParaRPr>
          </a:p>
          <a:p>
            <a:pPr lvl="1" eaLnBrk="1" hangingPunct="1"/>
            <a:r>
              <a:rPr lang="en-US" altLang="el-GR" dirty="0" smtClean="0">
                <a:solidFill>
                  <a:schemeClr val="bg1">
                    <a:lumMod val="50000"/>
                  </a:schemeClr>
                </a:solidFill>
              </a:rPr>
              <a:t>V =</a:t>
            </a:r>
            <a:r>
              <a:rPr lang="en-US" altLang="el-GR" sz="3200" dirty="0" smtClean="0">
                <a:solidFill>
                  <a:schemeClr val="bg1">
                    <a:lumMod val="50000"/>
                  </a:schemeClr>
                </a:solidFill>
              </a:rPr>
              <a:t>√</a:t>
            </a:r>
            <a:r>
              <a:rPr lang="en-US" altLang="el-GR" dirty="0" smtClean="0">
                <a:solidFill>
                  <a:schemeClr val="bg1">
                    <a:lumMod val="50000"/>
                  </a:schemeClr>
                </a:solidFill>
              </a:rPr>
              <a:t>2gh</a:t>
            </a:r>
            <a:r>
              <a:rPr lang="el-GR" altLang="el-GR" dirty="0" smtClean="0">
                <a:solidFill>
                  <a:schemeClr val="bg1">
                    <a:lumMod val="50000"/>
                  </a:schemeClr>
                </a:solidFill>
              </a:rPr>
              <a:t> </a:t>
            </a:r>
            <a:r>
              <a:rPr lang="en-US" altLang="el-GR" dirty="0" smtClean="0">
                <a:solidFill>
                  <a:schemeClr val="bg1">
                    <a:lumMod val="50000"/>
                  </a:schemeClr>
                </a:solidFill>
              </a:rPr>
              <a:t>, </a:t>
            </a:r>
            <a:r>
              <a:rPr lang="el-GR" altLang="el-GR" dirty="0" smtClean="0">
                <a:solidFill>
                  <a:schemeClr val="bg1">
                    <a:lumMod val="50000"/>
                  </a:schemeClr>
                </a:solidFill>
              </a:rPr>
              <a:t> όπου</a:t>
            </a:r>
            <a:endParaRPr lang="en-US" altLang="el-GR" dirty="0" smtClean="0">
              <a:solidFill>
                <a:schemeClr val="bg1">
                  <a:lumMod val="50000"/>
                </a:schemeClr>
              </a:solidFill>
            </a:endParaRPr>
          </a:p>
          <a:p>
            <a:pPr lvl="1" eaLnBrk="1" hangingPunct="1"/>
            <a:r>
              <a:rPr lang="en-US" altLang="el-GR" b="1" dirty="0" smtClean="0">
                <a:solidFill>
                  <a:schemeClr val="bg1">
                    <a:lumMod val="50000"/>
                  </a:schemeClr>
                </a:solidFill>
              </a:rPr>
              <a:t>g</a:t>
            </a:r>
            <a:r>
              <a:rPr lang="en-US" altLang="el-GR" dirty="0" smtClean="0">
                <a:solidFill>
                  <a:schemeClr val="bg1">
                    <a:lumMod val="50000"/>
                  </a:schemeClr>
                </a:solidFill>
              </a:rPr>
              <a:t> =</a:t>
            </a:r>
            <a:r>
              <a:rPr lang="el-GR" altLang="el-GR" dirty="0" smtClean="0">
                <a:solidFill>
                  <a:schemeClr val="bg1">
                    <a:lumMod val="50000"/>
                  </a:schemeClr>
                </a:solidFill>
              </a:rPr>
              <a:t> η επιτάχυνση της βαρύτητας.               </a:t>
            </a:r>
          </a:p>
          <a:p>
            <a:pPr lvl="1" eaLnBrk="1" hangingPunct="1"/>
            <a:r>
              <a:rPr lang="en-US" altLang="el-GR" b="1" dirty="0" smtClean="0">
                <a:solidFill>
                  <a:schemeClr val="bg1">
                    <a:lumMod val="50000"/>
                  </a:schemeClr>
                </a:solidFill>
              </a:rPr>
              <a:t>h</a:t>
            </a:r>
            <a:r>
              <a:rPr lang="en-US" altLang="el-GR" dirty="0" smtClean="0">
                <a:solidFill>
                  <a:schemeClr val="bg1">
                    <a:lumMod val="50000"/>
                  </a:schemeClr>
                </a:solidFill>
              </a:rPr>
              <a:t> = </a:t>
            </a:r>
            <a:r>
              <a:rPr lang="el-GR" altLang="el-GR" dirty="0" smtClean="0">
                <a:solidFill>
                  <a:schemeClr val="bg1">
                    <a:lumMod val="50000"/>
                  </a:schemeClr>
                </a:solidFill>
              </a:rPr>
              <a:t> η απόσταση της πτώσης.</a:t>
            </a:r>
            <a:endParaRPr lang="en-US" altLang="el-GR" dirty="0" smtClean="0">
              <a:solidFill>
                <a:schemeClr val="bg1">
                  <a:lumMod val="50000"/>
                </a:schemeClr>
              </a:solidFill>
            </a:endParaRPr>
          </a:p>
          <a:p>
            <a:pPr lvl="1" eaLnBrk="1" hangingPunct="1"/>
            <a:r>
              <a:rPr lang="en-US" altLang="el-GR" b="1" dirty="0" smtClean="0">
                <a:solidFill>
                  <a:schemeClr val="bg1">
                    <a:lumMod val="50000"/>
                  </a:schemeClr>
                </a:solidFill>
              </a:rPr>
              <a:t>v</a:t>
            </a:r>
            <a:r>
              <a:rPr lang="en-US" altLang="el-GR" dirty="0" smtClean="0">
                <a:solidFill>
                  <a:schemeClr val="bg1">
                    <a:lumMod val="50000"/>
                  </a:schemeClr>
                </a:solidFill>
              </a:rPr>
              <a:t> =</a:t>
            </a:r>
            <a:r>
              <a:rPr lang="el-GR" altLang="el-GR" dirty="0" smtClean="0">
                <a:solidFill>
                  <a:schemeClr val="bg1">
                    <a:lumMod val="50000"/>
                  </a:schemeClr>
                </a:solidFill>
              </a:rPr>
              <a:t> η ταχύτητα.	</a:t>
            </a:r>
            <a:endParaRPr lang="en-US" altLang="el-GR" dirty="0" smtClean="0">
              <a:solidFill>
                <a:schemeClr val="bg1">
                  <a:lumMod val="50000"/>
                </a:schemeClr>
              </a:solidFill>
            </a:endParaRPr>
          </a:p>
          <a:p>
            <a:pPr eaLnBrk="1" hangingPunct="1"/>
            <a:endParaRPr lang="el-GR" altLang="el-GR" dirty="0" smtClean="0"/>
          </a:p>
        </p:txBody>
      </p:sp>
      <p:sp>
        <p:nvSpPr>
          <p:cNvPr id="36868" name="Line 5"/>
          <p:cNvSpPr>
            <a:spLocks noChangeShapeType="1"/>
          </p:cNvSpPr>
          <p:nvPr/>
        </p:nvSpPr>
        <p:spPr bwMode="auto">
          <a:xfrm>
            <a:off x="3708400" y="4652963"/>
            <a:ext cx="142875" cy="288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69" name="Line 6"/>
          <p:cNvSpPr>
            <a:spLocks noChangeShapeType="1"/>
          </p:cNvSpPr>
          <p:nvPr/>
        </p:nvSpPr>
        <p:spPr bwMode="auto">
          <a:xfrm>
            <a:off x="3995738" y="3933825"/>
            <a:ext cx="144462" cy="431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70" name="Line 7"/>
          <p:cNvSpPr>
            <a:spLocks noChangeShapeType="1"/>
          </p:cNvSpPr>
          <p:nvPr/>
        </p:nvSpPr>
        <p:spPr bwMode="auto">
          <a:xfrm>
            <a:off x="4067175" y="4149725"/>
            <a:ext cx="71438" cy="2159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71" name="Line 8"/>
          <p:cNvSpPr>
            <a:spLocks noChangeShapeType="1"/>
          </p:cNvSpPr>
          <p:nvPr/>
        </p:nvSpPr>
        <p:spPr bwMode="auto">
          <a:xfrm>
            <a:off x="3995738" y="3933825"/>
            <a:ext cx="144462" cy="431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72" name="Rectangle 9"/>
          <p:cNvSpPr>
            <a:spLocks noChangeArrowheads="1"/>
          </p:cNvSpPr>
          <p:nvPr/>
        </p:nvSpPr>
        <p:spPr bwMode="auto">
          <a:xfrm>
            <a:off x="3995738" y="3933825"/>
            <a:ext cx="1444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4400">
              <a:solidFill>
                <a:schemeClr val="tx2"/>
              </a:solidFill>
            </a:endParaRPr>
          </a:p>
        </p:txBody>
      </p:sp>
      <p:sp>
        <p:nvSpPr>
          <p:cNvPr id="36873" name="Line 10"/>
          <p:cNvSpPr>
            <a:spLocks noChangeShapeType="1"/>
          </p:cNvSpPr>
          <p:nvPr/>
        </p:nvSpPr>
        <p:spPr bwMode="auto">
          <a:xfrm>
            <a:off x="4211638" y="4076700"/>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74" name="Line 11"/>
          <p:cNvSpPr>
            <a:spLocks noChangeShapeType="1"/>
          </p:cNvSpPr>
          <p:nvPr/>
        </p:nvSpPr>
        <p:spPr bwMode="auto">
          <a:xfrm>
            <a:off x="3851275" y="4076700"/>
            <a:ext cx="1444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
        <p:nvSpPr>
          <p:cNvPr id="36875" name="Line 16"/>
          <p:cNvSpPr>
            <a:spLocks noChangeShapeType="1"/>
          </p:cNvSpPr>
          <p:nvPr/>
        </p:nvSpPr>
        <p:spPr bwMode="auto">
          <a:xfrm>
            <a:off x="4211638" y="4076700"/>
            <a:ext cx="720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l-G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 16-18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8893175"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179512" y="0"/>
            <a:ext cx="3744788" cy="62071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Πτώση λίθων</a:t>
            </a:r>
            <a:endParaRPr lang="en-US" altLang="el-GR" dirty="0" smtClean="0"/>
          </a:p>
        </p:txBody>
      </p:sp>
      <p:sp>
        <p:nvSpPr>
          <p:cNvPr id="37892" name="Text Box 4"/>
          <p:cNvSpPr txBox="1">
            <a:spLocks noChangeArrowheads="1"/>
          </p:cNvSpPr>
          <p:nvPr/>
        </p:nvSpPr>
        <p:spPr bwMode="auto">
          <a:xfrm rot="10800000" flipV="1">
            <a:off x="4140200" y="0"/>
            <a:ext cx="5003800" cy="15525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Παγετική σφήνα θραύει τα πετρώματα κατά μήκος διακλάσεων προετοιμάζοντας αυτά να χαλαρώσουν και να αποκοπούν</a:t>
            </a:r>
            <a:r>
              <a:rPr lang="el-GR" altLang="el-GR" sz="2400">
                <a:latin typeface="Times New Roman" panose="02020603050405020304" pitchFamily="18" charset="0"/>
              </a:rPr>
              <a:t>.</a:t>
            </a:r>
          </a:p>
        </p:txBody>
      </p:sp>
      <p:sp>
        <p:nvSpPr>
          <p:cNvPr id="37893" name="Text Box 5"/>
          <p:cNvSpPr txBox="1">
            <a:spLocks noChangeArrowheads="1"/>
          </p:cNvSpPr>
          <p:nvPr/>
        </p:nvSpPr>
        <p:spPr bwMode="auto">
          <a:xfrm>
            <a:off x="6732588" y="3429000"/>
            <a:ext cx="2411412" cy="8223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Υπόβαθρο με διακλάσεις</a:t>
            </a:r>
          </a:p>
        </p:txBody>
      </p:sp>
      <p:sp>
        <p:nvSpPr>
          <p:cNvPr id="37894" name="Text Box 8"/>
          <p:cNvSpPr txBox="1">
            <a:spLocks noChangeArrowheads="1"/>
          </p:cNvSpPr>
          <p:nvPr/>
        </p:nvSpPr>
        <p:spPr bwMode="auto">
          <a:xfrm>
            <a:off x="4264025" y="157638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37895" name="Text Box 9"/>
          <p:cNvSpPr txBox="1">
            <a:spLocks noChangeArrowheads="1"/>
          </p:cNvSpPr>
          <p:nvPr/>
        </p:nvSpPr>
        <p:spPr bwMode="auto">
          <a:xfrm>
            <a:off x="8728075" y="229711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37896" name="Text Box 10"/>
          <p:cNvSpPr txBox="1">
            <a:spLocks noChangeArrowheads="1"/>
          </p:cNvSpPr>
          <p:nvPr/>
        </p:nvSpPr>
        <p:spPr bwMode="auto">
          <a:xfrm>
            <a:off x="5508625" y="4221163"/>
            <a:ext cx="3635375" cy="1187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Ιδιαίτερα μπλοκ πέφτουν με ελεύθερη πτώση προς τα κατάντη.</a:t>
            </a:r>
          </a:p>
        </p:txBody>
      </p:sp>
      <p:sp>
        <p:nvSpPr>
          <p:cNvPr id="37897" name="Text Box 12"/>
          <p:cNvSpPr txBox="1">
            <a:spLocks noChangeArrowheads="1"/>
          </p:cNvSpPr>
          <p:nvPr/>
        </p:nvSpPr>
        <p:spPr bwMode="auto">
          <a:xfrm>
            <a:off x="5272088" y="30892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37898" name="Text Box 13"/>
          <p:cNvSpPr txBox="1">
            <a:spLocks noChangeArrowheads="1"/>
          </p:cNvSpPr>
          <p:nvPr/>
        </p:nvSpPr>
        <p:spPr bwMode="auto">
          <a:xfrm>
            <a:off x="5487988" y="53943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37899" name="Text Box 14"/>
          <p:cNvSpPr txBox="1">
            <a:spLocks noChangeArrowheads="1"/>
          </p:cNvSpPr>
          <p:nvPr/>
        </p:nvSpPr>
        <p:spPr bwMode="auto">
          <a:xfrm>
            <a:off x="8583613" y="582612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71600" y="116632"/>
            <a:ext cx="7128792" cy="812056"/>
          </a:xfrm>
        </p:spPr>
        <p:style>
          <a:lnRef idx="2">
            <a:schemeClr val="dk1"/>
          </a:lnRef>
          <a:fillRef idx="1">
            <a:schemeClr val="lt1"/>
          </a:fillRef>
          <a:effectRef idx="0">
            <a:schemeClr val="dk1"/>
          </a:effectRef>
          <a:fontRef idx="minor">
            <a:schemeClr val="dk1"/>
          </a:fontRef>
        </p:style>
        <p:txBody>
          <a:bodyPr/>
          <a:lstStyle/>
          <a:p>
            <a:r>
              <a:rPr lang="el-GR" altLang="el-GR" dirty="0" smtClean="0"/>
              <a:t>ΠΤΩΣΗ ΛΙΘΩΝ</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28463"/>
            <a:ext cx="4968552" cy="52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Picture 2" descr="figure 16-18 part 2"/>
          <p:cNvPicPr>
            <a:picLocks noChangeAspect="1" noChangeArrowheads="1"/>
          </p:cNvPicPr>
          <p:nvPr/>
        </p:nvPicPr>
        <p:blipFill rotWithShape="1">
          <a:blip r:embed="rId3">
            <a:extLst>
              <a:ext uri="{28A0092B-C50C-407E-A947-70E740481C1C}">
                <a14:useLocalDpi xmlns:a14="http://schemas.microsoft.com/office/drawing/2010/main" val="0"/>
              </a:ext>
            </a:extLst>
          </a:blip>
          <a:srcRect b="6556"/>
          <a:stretch/>
        </p:blipFill>
        <p:spPr bwMode="auto">
          <a:xfrm>
            <a:off x="5196574" y="1228463"/>
            <a:ext cx="3838832" cy="52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03548" y="116831"/>
            <a:ext cx="8136904" cy="83884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Κώνος </a:t>
            </a:r>
            <a:r>
              <a:rPr lang="el-GR" altLang="el-GR" dirty="0" err="1" smtClean="0"/>
              <a:t>κορημάτων</a:t>
            </a:r>
            <a:r>
              <a:rPr lang="el-GR" altLang="el-GR" dirty="0" smtClean="0"/>
              <a:t>(</a:t>
            </a:r>
            <a:r>
              <a:rPr lang="en-US" altLang="el-GR" dirty="0" smtClean="0"/>
              <a:t>talus cone)</a:t>
            </a:r>
            <a:endParaRPr lang="el-GR" altLang="el-GR" dirty="0" smtClean="0"/>
          </a:p>
        </p:txBody>
      </p:sp>
      <p:pic>
        <p:nvPicPr>
          <p:cNvPr id="40963" name="Picture 3"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9" y="1101562"/>
            <a:ext cx="68405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0" y="5157788"/>
            <a:ext cx="9144000" cy="1569660"/>
          </a:xfrm>
          <a:prstGeom prst="rect">
            <a:avLst/>
          </a:prstGeom>
          <a:noFill/>
          <a:ln>
            <a:noFill/>
          </a:ln>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rgbClr val="07337B"/>
                </a:solidFill>
                <a:latin typeface="Times New Roman" panose="02020603050405020304" pitchFamily="18" charset="0"/>
              </a:rPr>
              <a:t>Κώνος </a:t>
            </a:r>
            <a:r>
              <a:rPr lang="el-GR" altLang="el-GR" sz="2400" dirty="0" err="1">
                <a:solidFill>
                  <a:srgbClr val="07337B"/>
                </a:solidFill>
                <a:latin typeface="Times New Roman" panose="02020603050405020304" pitchFamily="18" charset="0"/>
              </a:rPr>
              <a:t>κορημάτων</a:t>
            </a:r>
            <a:r>
              <a:rPr lang="el-GR" altLang="el-GR" sz="2400" dirty="0">
                <a:solidFill>
                  <a:srgbClr val="07337B"/>
                </a:solidFill>
                <a:latin typeface="Times New Roman" panose="02020603050405020304" pitchFamily="18" charset="0"/>
              </a:rPr>
              <a:t> στη βάση απότομων πρανών στο </a:t>
            </a:r>
            <a:r>
              <a:rPr lang="en-US" altLang="el-GR" sz="2400" dirty="0">
                <a:solidFill>
                  <a:srgbClr val="07337B"/>
                </a:solidFill>
                <a:latin typeface="Times New Roman" panose="02020603050405020304" pitchFamily="18" charset="0"/>
              </a:rPr>
              <a:t>“Brooks Range”</a:t>
            </a:r>
            <a:r>
              <a:rPr lang="el-GR" altLang="el-GR" sz="2400" dirty="0">
                <a:solidFill>
                  <a:srgbClr val="07337B"/>
                </a:solidFill>
                <a:latin typeface="Times New Roman" panose="02020603050405020304" pitchFamily="18" charset="0"/>
              </a:rPr>
              <a:t>στη βόρεια Αλάσκα. Όταν τα πιο πολλά θραύσματα κινούνται στα </a:t>
            </a:r>
            <a:r>
              <a:rPr lang="el-GR" altLang="el-GR" sz="2400" dirty="0" err="1">
                <a:solidFill>
                  <a:srgbClr val="07337B"/>
                </a:solidFill>
                <a:latin typeface="Times New Roman" panose="02020603050405020304" pitchFamily="18" charset="0"/>
              </a:rPr>
              <a:t>κατάντη</a:t>
            </a:r>
            <a:r>
              <a:rPr lang="el-GR" altLang="el-GR" sz="2400" dirty="0">
                <a:solidFill>
                  <a:srgbClr val="07337B"/>
                </a:solidFill>
                <a:latin typeface="Times New Roman" panose="02020603050405020304" pitchFamily="18" charset="0"/>
              </a:rPr>
              <a:t> μέσα από μια </a:t>
            </a:r>
            <a:r>
              <a:rPr lang="en-US" altLang="el-GR" sz="2400" dirty="0">
                <a:solidFill>
                  <a:srgbClr val="07337B"/>
                </a:solidFill>
                <a:latin typeface="Times New Roman" panose="02020603050405020304" pitchFamily="18" charset="0"/>
              </a:rPr>
              <a:t>“</a:t>
            </a:r>
            <a:r>
              <a:rPr lang="el-GR" altLang="el-GR" sz="2400" dirty="0" err="1">
                <a:solidFill>
                  <a:srgbClr val="07337B"/>
                </a:solidFill>
                <a:latin typeface="Times New Roman" panose="02020603050405020304" pitchFamily="18" charset="0"/>
              </a:rPr>
              <a:t>νεροφαγιά</a:t>
            </a:r>
            <a:r>
              <a:rPr lang="en-US" altLang="el-GR" sz="2400" dirty="0">
                <a:solidFill>
                  <a:srgbClr val="07337B"/>
                </a:solidFill>
                <a:latin typeface="Times New Roman" panose="02020603050405020304" pitchFamily="18" charset="0"/>
              </a:rPr>
              <a:t>”</a:t>
            </a:r>
            <a:r>
              <a:rPr lang="el-GR" altLang="el-GR" sz="2400" dirty="0">
                <a:solidFill>
                  <a:srgbClr val="07337B"/>
                </a:solidFill>
                <a:latin typeface="Times New Roman" panose="02020603050405020304" pitchFamily="18" charset="0"/>
              </a:rPr>
              <a:t>, η </a:t>
            </a:r>
            <a:r>
              <a:rPr lang="el-GR" altLang="el-GR" sz="2400" dirty="0" err="1">
                <a:solidFill>
                  <a:srgbClr val="07337B"/>
                </a:solidFill>
                <a:latin typeface="Times New Roman" panose="02020603050405020304" pitchFamily="18" charset="0"/>
              </a:rPr>
              <a:t>προκύπτουσα</a:t>
            </a:r>
            <a:r>
              <a:rPr lang="el-GR" altLang="el-GR" sz="2400" dirty="0">
                <a:solidFill>
                  <a:srgbClr val="07337B"/>
                </a:solidFill>
                <a:latin typeface="Times New Roman" panose="02020603050405020304" pitchFamily="18" charset="0"/>
              </a:rPr>
              <a:t> απόθεση στη βάση της </a:t>
            </a:r>
            <a:r>
              <a:rPr lang="en-US" altLang="el-GR" sz="2400" dirty="0">
                <a:solidFill>
                  <a:srgbClr val="07337B"/>
                </a:solidFill>
                <a:latin typeface="Times New Roman" panose="02020603050405020304" pitchFamily="18" charset="0"/>
              </a:rPr>
              <a:t>“</a:t>
            </a:r>
            <a:r>
              <a:rPr lang="el-GR" altLang="el-GR" sz="2400" dirty="0" err="1">
                <a:solidFill>
                  <a:srgbClr val="07337B"/>
                </a:solidFill>
                <a:latin typeface="Times New Roman" panose="02020603050405020304" pitchFamily="18" charset="0"/>
              </a:rPr>
              <a:t>νεροφαγιάς</a:t>
            </a:r>
            <a:r>
              <a:rPr lang="en-US" altLang="el-GR" sz="2400" dirty="0">
                <a:solidFill>
                  <a:srgbClr val="07337B"/>
                </a:solidFill>
                <a:latin typeface="Times New Roman" panose="02020603050405020304" pitchFamily="18" charset="0"/>
              </a:rPr>
              <a:t>”</a:t>
            </a:r>
            <a:r>
              <a:rPr lang="el-GR" altLang="el-GR" sz="2400" dirty="0">
                <a:solidFill>
                  <a:srgbClr val="07337B"/>
                </a:solidFill>
                <a:latin typeface="Times New Roman" panose="02020603050405020304" pitchFamily="18" charset="0"/>
              </a:rPr>
              <a:t> είναι ένας κώνος </a:t>
            </a:r>
            <a:r>
              <a:rPr lang="el-GR" altLang="el-GR" sz="2400" dirty="0" err="1">
                <a:solidFill>
                  <a:srgbClr val="07337B"/>
                </a:solidFill>
                <a:latin typeface="Times New Roman" panose="02020603050405020304" pitchFamily="18" charset="0"/>
              </a:rPr>
              <a:t>κορημάτων</a:t>
            </a:r>
            <a:endParaRPr lang="el-GR" altLang="el-GR" sz="2400" dirty="0">
              <a:solidFill>
                <a:srgbClr val="07337B"/>
              </a:solidFill>
              <a:latin typeface="Times New Roman" panose="02020603050405020304" pitchFamily="18" charset="0"/>
            </a:endParaRPr>
          </a:p>
        </p:txBody>
      </p:sp>
      <p:sp>
        <p:nvSpPr>
          <p:cNvPr id="40965" name="Line 5"/>
          <p:cNvSpPr>
            <a:spLocks noChangeShapeType="1"/>
          </p:cNvSpPr>
          <p:nvPr/>
        </p:nvSpPr>
        <p:spPr bwMode="auto">
          <a:xfrm>
            <a:off x="4787900" y="2349500"/>
            <a:ext cx="8636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0966" name="Text Box 6"/>
          <p:cNvSpPr txBox="1">
            <a:spLocks noChangeArrowheads="1"/>
          </p:cNvSpPr>
          <p:nvPr/>
        </p:nvSpPr>
        <p:spPr bwMode="auto">
          <a:xfrm>
            <a:off x="3995738" y="2009775"/>
            <a:ext cx="329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err="1">
                <a:solidFill>
                  <a:schemeClr val="bg1">
                    <a:lumMod val="50000"/>
                  </a:schemeClr>
                </a:solidFill>
                <a:latin typeface="Times New Roman" panose="02020603050405020304" pitchFamily="18" charset="0"/>
              </a:rPr>
              <a:t>Νεροφαγιά</a:t>
            </a:r>
            <a:r>
              <a:rPr lang="en-US" altLang="el-GR" sz="2400" dirty="0">
                <a:solidFill>
                  <a:schemeClr val="bg1">
                    <a:lumMod val="50000"/>
                  </a:schemeClr>
                </a:solidFill>
                <a:latin typeface="Times New Roman" panose="02020603050405020304" pitchFamily="18" charset="0"/>
              </a:rPr>
              <a:t> </a:t>
            </a:r>
            <a:r>
              <a:rPr lang="el-GR" altLang="el-GR" sz="2400" dirty="0">
                <a:solidFill>
                  <a:schemeClr val="bg1">
                    <a:lumMod val="50000"/>
                  </a:schemeClr>
                </a:solidFill>
                <a:latin typeface="Times New Roman" panose="02020603050405020304" pitchFamily="18" charset="0"/>
              </a:rPr>
              <a:t>(</a:t>
            </a:r>
            <a:r>
              <a:rPr lang="en-US" altLang="el-GR" sz="2400" dirty="0">
                <a:solidFill>
                  <a:schemeClr val="bg1">
                    <a:lumMod val="50000"/>
                  </a:schemeClr>
                </a:solidFill>
                <a:latin typeface="Times New Roman" panose="02020603050405020304" pitchFamily="18" charset="0"/>
              </a:rPr>
              <a:t>gully)</a:t>
            </a:r>
            <a:endParaRPr lang="el-GR" altLang="el-GR" sz="2400" dirty="0">
              <a:solidFill>
                <a:schemeClr val="bg1">
                  <a:lumMod val="50000"/>
                </a:schemeClr>
              </a:solidFill>
              <a:latin typeface="Times New Roman" panose="02020603050405020304" pitchFamily="18" charset="0"/>
            </a:endParaRPr>
          </a:p>
        </p:txBody>
      </p:sp>
      <p:sp>
        <p:nvSpPr>
          <p:cNvPr id="40967" name="Line 9"/>
          <p:cNvSpPr>
            <a:spLocks noChangeShapeType="1"/>
          </p:cNvSpPr>
          <p:nvPr/>
        </p:nvSpPr>
        <p:spPr bwMode="auto">
          <a:xfrm flipH="1">
            <a:off x="2987675" y="2349500"/>
            <a:ext cx="172878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0968" name="Line 10"/>
          <p:cNvSpPr>
            <a:spLocks noChangeShapeType="1"/>
          </p:cNvSpPr>
          <p:nvPr/>
        </p:nvSpPr>
        <p:spPr bwMode="auto">
          <a:xfrm flipH="1">
            <a:off x="4427538" y="3789363"/>
            <a:ext cx="187325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0969" name="Text Box 11"/>
          <p:cNvSpPr txBox="1">
            <a:spLocks noChangeArrowheads="1"/>
          </p:cNvSpPr>
          <p:nvPr/>
        </p:nvSpPr>
        <p:spPr bwMode="auto">
          <a:xfrm>
            <a:off x="6084888" y="3357563"/>
            <a:ext cx="172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latin typeface="Times New Roman" panose="02020603050405020304" pitchFamily="18" charset="0"/>
              </a:rPr>
              <a:t>   </a:t>
            </a:r>
            <a:r>
              <a:rPr lang="el-GR" altLang="el-GR" sz="2400" dirty="0">
                <a:solidFill>
                  <a:schemeClr val="bg1">
                    <a:lumMod val="50000"/>
                  </a:schemeClr>
                </a:solidFill>
                <a:latin typeface="Times New Roman" panose="02020603050405020304" pitchFamily="18" charset="0"/>
              </a:rPr>
              <a:t>Κώνος </a:t>
            </a:r>
            <a:r>
              <a:rPr lang="el-GR" altLang="el-GR" sz="2400" dirty="0" err="1">
                <a:solidFill>
                  <a:schemeClr val="bg1">
                    <a:lumMod val="50000"/>
                  </a:schemeClr>
                </a:solidFill>
                <a:latin typeface="Times New Roman" panose="02020603050405020304" pitchFamily="18" charset="0"/>
              </a:rPr>
              <a:t>κορημάτων</a:t>
            </a:r>
            <a:endParaRPr lang="el-GR" altLang="el-GR" sz="2400" dirty="0">
              <a:solidFill>
                <a:schemeClr val="bg1">
                  <a:lumMod val="50000"/>
                </a:schemeClr>
              </a:solidFill>
              <a:latin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9931" y="44624"/>
            <a:ext cx="7632700" cy="54927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Κώνος </a:t>
            </a:r>
            <a:r>
              <a:rPr lang="el-GR" altLang="el-GR" dirty="0" err="1" smtClean="0"/>
              <a:t>κορημάτων</a:t>
            </a:r>
            <a:r>
              <a:rPr lang="en-US" altLang="el-GR" dirty="0" smtClean="0"/>
              <a:t>(talus cone)</a:t>
            </a:r>
            <a:endParaRPr lang="el-GR" altLang="el-GR" dirty="0" smtClean="0"/>
          </a:p>
        </p:txBody>
      </p:sp>
      <p:pic>
        <p:nvPicPr>
          <p:cNvPr id="41987" name="Picture 3"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22117"/>
            <a:ext cx="7344742" cy="455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323849" y="5402609"/>
            <a:ext cx="8424863" cy="1200329"/>
          </a:xfrm>
          <a:prstGeom prst="rect">
            <a:avLst/>
          </a:prstGeom>
          <a:noFill/>
          <a:ln>
            <a:noFill/>
          </a:ln>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err="1">
                <a:solidFill>
                  <a:srgbClr val="07337B"/>
                </a:solidFill>
                <a:latin typeface="Times New Roman" panose="02020603050405020304" pitchFamily="18" charset="0"/>
              </a:rPr>
              <a:t>Χονδρόκοκκα</a:t>
            </a:r>
            <a:r>
              <a:rPr lang="el-GR" altLang="el-GR" sz="2400" dirty="0">
                <a:solidFill>
                  <a:srgbClr val="07337B"/>
                </a:solidFill>
                <a:latin typeface="Times New Roman" panose="02020603050405020304" pitchFamily="18" charset="0"/>
              </a:rPr>
              <a:t>, γωνιώδη ασβεστολιθικά μπλοκ ηρεμούν σε μια γωνία ελαχίστης τριβής περίπου 30</a:t>
            </a:r>
            <a:r>
              <a:rPr lang="el-GR" altLang="el-GR" sz="2400" baseline="30000" dirty="0">
                <a:solidFill>
                  <a:srgbClr val="07337B"/>
                </a:solidFill>
                <a:latin typeface="Times New Roman" panose="02020603050405020304" pitchFamily="18" charset="0"/>
              </a:rPr>
              <a:t>ο</a:t>
            </a:r>
            <a:r>
              <a:rPr lang="el-GR" altLang="el-GR" sz="2400" dirty="0">
                <a:solidFill>
                  <a:srgbClr val="07337B"/>
                </a:solidFill>
                <a:latin typeface="Times New Roman" panose="02020603050405020304" pitchFamily="18" charset="0"/>
              </a:rPr>
              <a:t> σε ένα κώνο </a:t>
            </a:r>
            <a:r>
              <a:rPr lang="el-GR" altLang="el-GR" sz="2400" dirty="0" err="1">
                <a:solidFill>
                  <a:srgbClr val="07337B"/>
                </a:solidFill>
                <a:latin typeface="Times New Roman" panose="02020603050405020304" pitchFamily="18" charset="0"/>
              </a:rPr>
              <a:t>κορημάτων</a:t>
            </a:r>
            <a:r>
              <a:rPr lang="el-GR" altLang="el-GR" sz="2400" dirty="0">
                <a:solidFill>
                  <a:srgbClr val="07337B"/>
                </a:solidFill>
                <a:latin typeface="Times New Roman" panose="02020603050405020304" pitchFamily="18" charset="0"/>
              </a:rPr>
              <a:t> κάτω από απότομα πρανή ,στο κεντρικό </a:t>
            </a:r>
            <a:r>
              <a:rPr lang="en-US" altLang="el-GR" sz="2400" dirty="0">
                <a:solidFill>
                  <a:srgbClr val="07337B"/>
                </a:solidFill>
                <a:latin typeface="Times New Roman" panose="02020603050405020304" pitchFamily="18" charset="0"/>
              </a:rPr>
              <a:t>“Brooks Range”</a:t>
            </a:r>
            <a:r>
              <a:rPr lang="el-GR" altLang="el-GR" sz="2400" dirty="0">
                <a:solidFill>
                  <a:srgbClr val="07337B"/>
                </a:solidFill>
                <a:latin typeface="Times New Roman" panose="02020603050405020304" pitchFamily="18" charset="0"/>
              </a:rPr>
              <a:t>, Αλάσκα.</a:t>
            </a: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1560" y="116632"/>
            <a:ext cx="7920880" cy="88776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Περιστροφική Ολίσθηση</a:t>
            </a:r>
          </a:p>
        </p:txBody>
      </p:sp>
      <p:sp>
        <p:nvSpPr>
          <p:cNvPr id="44035" name="Text Box 3"/>
          <p:cNvSpPr txBox="1">
            <a:spLocks noChangeArrowheads="1"/>
          </p:cNvSpPr>
          <p:nvPr/>
        </p:nvSpPr>
        <p:spPr bwMode="auto">
          <a:xfrm>
            <a:off x="381000" y="1981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l-GR" altLang="el-GR" sz="2400">
              <a:latin typeface="Times New Roman" panose="02020603050405020304" pitchFamily="18" charset="0"/>
            </a:endParaRPr>
          </a:p>
        </p:txBody>
      </p:sp>
      <p:sp>
        <p:nvSpPr>
          <p:cNvPr id="44036" name="Text Box 4"/>
          <p:cNvSpPr txBox="1">
            <a:spLocks noChangeArrowheads="1"/>
          </p:cNvSpPr>
          <p:nvPr/>
        </p:nvSpPr>
        <p:spPr bwMode="auto">
          <a:xfrm>
            <a:off x="0" y="1124744"/>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latin typeface="Times New Roman" panose="02020603050405020304" pitchFamily="18" charset="0"/>
              </a:rPr>
              <a:t>    </a:t>
            </a:r>
            <a:r>
              <a:rPr lang="el-GR" altLang="el-GR" sz="2400" dirty="0" smtClean="0">
                <a:latin typeface="Times New Roman" panose="02020603050405020304" pitchFamily="18" charset="0"/>
              </a:rPr>
              <a:t> </a:t>
            </a:r>
            <a:r>
              <a:rPr lang="el-GR" altLang="el-GR" sz="2800" b="1" dirty="0">
                <a:latin typeface="Times New Roman" panose="02020603050405020304" pitchFamily="18" charset="0"/>
              </a:rPr>
              <a:t>-</a:t>
            </a:r>
            <a:r>
              <a:rPr lang="el-GR" altLang="el-GR" sz="2800" b="1" dirty="0">
                <a:solidFill>
                  <a:schemeClr val="bg1">
                    <a:lumMod val="50000"/>
                  </a:schemeClr>
                </a:solidFill>
                <a:latin typeface="Times New Roman" panose="02020603050405020304" pitchFamily="18" charset="0"/>
              </a:rPr>
              <a:t>Η περιστροφική ολίσθηση είναι μια υποχώρηση του πρανούς όπου τμήμα του υγιούς υποβάθρου ή του μανδύα αποσάθρωσης κινείται προς τα κάτω παράγοντας  μέσα από μια περιστροφή μια ουλή τοξοειδούς σχήματος. Η κορυφή του τμήματος που ολισθαίνει κλίνει προς τα πίσω παράγοντας μια αρνητική κλίση. Η κίνηση αυτή δείχνει χαμηλή μέχρι μέτρια ταχύτητα της τάξεως </a:t>
            </a:r>
            <a:r>
              <a:rPr lang="en-US" altLang="el-GR" sz="2800" b="1" dirty="0">
                <a:solidFill>
                  <a:schemeClr val="bg1">
                    <a:lumMod val="50000"/>
                  </a:schemeClr>
                </a:solidFill>
                <a:latin typeface="Times New Roman" panose="02020603050405020304" pitchFamily="18" charset="0"/>
              </a:rPr>
              <a:t>m/</a:t>
            </a:r>
            <a:r>
              <a:rPr lang="en-US" altLang="el-GR" sz="2800" b="1" dirty="0" err="1">
                <a:solidFill>
                  <a:schemeClr val="bg1">
                    <a:lumMod val="50000"/>
                  </a:schemeClr>
                </a:solidFill>
                <a:latin typeface="Times New Roman" panose="02020603050405020304" pitchFamily="18" charset="0"/>
              </a:rPr>
              <a:t>hr</a:t>
            </a:r>
            <a:r>
              <a:rPr lang="el-GR" altLang="el-GR" sz="2800" b="1" dirty="0">
                <a:solidFill>
                  <a:schemeClr val="bg1">
                    <a:lumMod val="50000"/>
                  </a:schemeClr>
                </a:solidFill>
                <a:latin typeface="Times New Roman" panose="02020603050405020304" pitchFamily="18" charset="0"/>
              </a:rPr>
              <a:t>.   </a:t>
            </a:r>
            <a:endParaRPr lang="el-GR" altLang="el-GR" sz="2800" b="1" dirty="0" smtClean="0">
              <a:solidFill>
                <a:schemeClr val="bg1">
                  <a:lumMod val="50000"/>
                </a:schemeClr>
              </a:solidFill>
              <a:latin typeface="Times New Roman" panose="02020603050405020304" pitchFamily="18" charset="0"/>
            </a:endParaRPr>
          </a:p>
          <a:p>
            <a:pPr eaLnBrk="1" hangingPunct="1">
              <a:spcBef>
                <a:spcPct val="0"/>
              </a:spcBef>
              <a:buClrTx/>
              <a:buFontTx/>
              <a:buNone/>
            </a:pPr>
            <a:r>
              <a:rPr lang="el-GR" altLang="el-GR" sz="2800" b="1" dirty="0" smtClean="0">
                <a:solidFill>
                  <a:schemeClr val="bg1">
                    <a:lumMod val="50000"/>
                  </a:schemeClr>
                </a:solidFill>
                <a:latin typeface="Times New Roman" panose="02020603050405020304" pitchFamily="18" charset="0"/>
              </a:rPr>
              <a:t>                                     </a:t>
            </a:r>
            <a:endParaRPr lang="el-GR" altLang="el-GR" sz="2800" b="1" dirty="0">
              <a:solidFill>
                <a:schemeClr val="bg1">
                  <a:lumMod val="50000"/>
                </a:schemeClr>
              </a:solidFill>
              <a:latin typeface="Times New Roman" panose="02020603050405020304" pitchFamily="18" charset="0"/>
            </a:endParaRPr>
          </a:p>
          <a:p>
            <a:pPr eaLnBrk="1" hangingPunct="1">
              <a:spcBef>
                <a:spcPct val="0"/>
              </a:spcBef>
              <a:buClrTx/>
              <a:buFontTx/>
              <a:buNone/>
            </a:pPr>
            <a:r>
              <a:rPr lang="el-GR" altLang="el-GR" sz="2800" b="1" dirty="0">
                <a:solidFill>
                  <a:schemeClr val="bg1">
                    <a:lumMod val="50000"/>
                  </a:schemeClr>
                </a:solidFill>
                <a:latin typeface="Times New Roman" panose="02020603050405020304" pitchFamily="18" charset="0"/>
              </a:rPr>
              <a:t>   </a:t>
            </a:r>
            <a:r>
              <a:rPr lang="el-GR" altLang="el-GR" sz="2800" b="1" dirty="0" smtClean="0">
                <a:solidFill>
                  <a:schemeClr val="bg1">
                    <a:lumMod val="50000"/>
                  </a:schemeClr>
                </a:solidFill>
                <a:latin typeface="Times New Roman" panose="02020603050405020304" pitchFamily="18" charset="0"/>
              </a:rPr>
              <a:t> </a:t>
            </a:r>
            <a:r>
              <a:rPr lang="el-GR" altLang="el-GR" sz="2800" b="1" dirty="0">
                <a:solidFill>
                  <a:schemeClr val="bg1">
                    <a:lumMod val="50000"/>
                  </a:schemeClr>
                </a:solidFill>
                <a:latin typeface="Times New Roman" panose="02020603050405020304" pitchFamily="18" charset="0"/>
              </a:rPr>
              <a:t>-Τεχνικές μετατροπές του τοπίου, έντονες βροχοπτώσεις και σεισμοί πυροδοτούν περιστροφικές ολισθήσεις. Επίσης η διαβροχή στρώματος πλούσιο σε άργιλο προσφέρει επιφάνειες ολίσθησης                            </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7584" y="44624"/>
            <a:ext cx="7488832" cy="57606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αντοχή</a:t>
            </a:r>
          </a:p>
        </p:txBody>
      </p:sp>
      <p:sp>
        <p:nvSpPr>
          <p:cNvPr id="12291" name="Rectangle 3"/>
          <p:cNvSpPr>
            <a:spLocks noGrp="1" noChangeArrowheads="1"/>
          </p:cNvSpPr>
          <p:nvPr>
            <p:ph type="body" idx="1"/>
          </p:nvPr>
        </p:nvSpPr>
        <p:spPr>
          <a:xfrm>
            <a:off x="0" y="637864"/>
            <a:ext cx="9036496" cy="3223184"/>
          </a:xfrm>
        </p:spPr>
        <p:txBody>
          <a:bodyPr/>
          <a:lstStyle/>
          <a:p>
            <a:pPr eaLnBrk="1" hangingPunct="1"/>
            <a:r>
              <a:rPr lang="el-GR" altLang="el-GR" sz="2800" dirty="0" smtClean="0">
                <a:solidFill>
                  <a:schemeClr val="bg1">
                    <a:lumMod val="50000"/>
                  </a:schemeClr>
                </a:solidFill>
              </a:rPr>
              <a:t>Η αντοχή του υλικού του πρανούς προκύπτει από την συνοχή και την εσωτερική τριβή</a:t>
            </a:r>
            <a:r>
              <a:rPr lang="en-US" altLang="el-GR" sz="2800" dirty="0" smtClean="0">
                <a:solidFill>
                  <a:schemeClr val="bg1">
                    <a:lumMod val="50000"/>
                  </a:schemeClr>
                </a:solidFill>
              </a:rPr>
              <a:t>.</a:t>
            </a:r>
          </a:p>
          <a:p>
            <a:pPr eaLnBrk="1" hangingPunct="1"/>
            <a:r>
              <a:rPr lang="el-GR" altLang="el-GR" sz="2800" dirty="0" smtClean="0">
                <a:solidFill>
                  <a:schemeClr val="bg1">
                    <a:lumMod val="50000"/>
                  </a:schemeClr>
                </a:solidFill>
              </a:rPr>
              <a:t>Η συνοχή εκφράζει το πόσο καλά είναι </a:t>
            </a:r>
            <a:r>
              <a:rPr lang="el-GR" altLang="el-GR" sz="2800" dirty="0" err="1" smtClean="0">
                <a:solidFill>
                  <a:schemeClr val="bg1">
                    <a:lumMod val="50000"/>
                  </a:schemeClr>
                </a:solidFill>
              </a:rPr>
              <a:t>συγκολλημένο</a:t>
            </a:r>
            <a:r>
              <a:rPr lang="el-GR" altLang="el-GR" sz="2800" dirty="0" smtClean="0">
                <a:solidFill>
                  <a:schemeClr val="bg1">
                    <a:lumMod val="50000"/>
                  </a:schemeClr>
                </a:solidFill>
              </a:rPr>
              <a:t> το υλικό.</a:t>
            </a:r>
          </a:p>
          <a:p>
            <a:pPr eaLnBrk="1" hangingPunct="1"/>
            <a:r>
              <a:rPr lang="el-GR" altLang="el-GR" sz="2800" dirty="0" smtClean="0">
                <a:solidFill>
                  <a:schemeClr val="bg1">
                    <a:lumMod val="50000"/>
                  </a:schemeClr>
                </a:solidFill>
              </a:rPr>
              <a:t>Η εσωτερική τριβή εκφράζει την  αντίσταση σε κίνηση των ιδιαιτέρων κόκκων και οφείλεται στην </a:t>
            </a:r>
            <a:r>
              <a:rPr lang="el-GR" altLang="el-GR" sz="2800" dirty="0" err="1" smtClean="0">
                <a:solidFill>
                  <a:schemeClr val="bg1">
                    <a:lumMod val="50000"/>
                  </a:schemeClr>
                </a:solidFill>
              </a:rPr>
              <a:t>αλληλο</a:t>
            </a:r>
            <a:r>
              <a:rPr lang="el-GR" altLang="el-GR" sz="2800" dirty="0" smtClean="0">
                <a:solidFill>
                  <a:schemeClr val="bg1">
                    <a:lumMod val="50000"/>
                  </a:schemeClr>
                </a:solidFill>
              </a:rPr>
              <a:t>-εμπλοκή των κόκκων.</a:t>
            </a:r>
            <a:endParaRPr lang="en-US" altLang="el-GR" sz="2800"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3"/>
          <p:cNvPicPr>
            <a:picLocks noChangeAspect="1" noChangeArrowheads="1"/>
          </p:cNvPicPr>
          <p:nvPr/>
        </p:nvPicPr>
        <p:blipFill rotWithShape="1">
          <a:blip r:embed="rId2">
            <a:extLst>
              <a:ext uri="{28A0092B-C50C-407E-A947-70E740481C1C}">
                <a14:useLocalDpi xmlns:a14="http://schemas.microsoft.com/office/drawing/2010/main" val="0"/>
              </a:ext>
            </a:extLst>
          </a:blip>
          <a:srcRect t="2399" b="7615"/>
          <a:stretch/>
        </p:blipFill>
        <p:spPr bwMode="auto">
          <a:xfrm>
            <a:off x="301741" y="692695"/>
            <a:ext cx="7667625"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5"/>
          <p:cNvSpPr txBox="1">
            <a:spLocks noChangeArrowheads="1"/>
          </p:cNvSpPr>
          <p:nvPr/>
        </p:nvSpPr>
        <p:spPr bwMode="auto">
          <a:xfrm>
            <a:off x="2195736" y="55968"/>
            <a:ext cx="4537075" cy="579438"/>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b="1" dirty="0">
                <a:solidFill>
                  <a:schemeClr val="bg1">
                    <a:lumMod val="50000"/>
                  </a:schemeClr>
                </a:solidFill>
                <a:latin typeface="Times New Roman" panose="02020603050405020304" pitchFamily="18" charset="0"/>
              </a:rPr>
              <a:t>Περιστροφική ολίσθηση </a:t>
            </a:r>
          </a:p>
        </p:txBody>
      </p:sp>
      <p:sp>
        <p:nvSpPr>
          <p:cNvPr id="45060" name="Text Box 6"/>
          <p:cNvSpPr txBox="1">
            <a:spLocks noChangeArrowheads="1"/>
          </p:cNvSpPr>
          <p:nvPr/>
        </p:nvSpPr>
        <p:spPr bwMode="auto">
          <a:xfrm>
            <a:off x="107504" y="5029402"/>
            <a:ext cx="8928992" cy="1569660"/>
          </a:xfrm>
          <a:prstGeom prst="rect">
            <a:avLst/>
          </a:prstGeom>
          <a:noFill/>
          <a:ln>
            <a:noFill/>
          </a:ln>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rgbClr val="07337B"/>
                </a:solidFill>
                <a:latin typeface="Times New Roman" panose="02020603050405020304" pitchFamily="18" charset="0"/>
              </a:rPr>
              <a:t>Μία μεγάλη περιστροφική ολίσθηση στην υψηλά ευρισκόμενη  χαλικώδη αναβαθμίδα δίπλα στον ποταμό </a:t>
            </a:r>
            <a:r>
              <a:rPr lang="en-US" altLang="el-GR" sz="2400" dirty="0">
                <a:solidFill>
                  <a:srgbClr val="07337B"/>
                </a:solidFill>
                <a:latin typeface="Times New Roman" panose="02020603050405020304" pitchFamily="18" charset="0"/>
              </a:rPr>
              <a:t>Yakima </a:t>
            </a:r>
            <a:r>
              <a:rPr lang="el-GR" altLang="el-GR" sz="2400" dirty="0">
                <a:solidFill>
                  <a:srgbClr val="07337B"/>
                </a:solidFill>
                <a:latin typeface="Times New Roman" panose="02020603050405020304" pitchFamily="18" charset="0"/>
              </a:rPr>
              <a:t>στην κεντρική </a:t>
            </a:r>
            <a:r>
              <a:rPr lang="en-US" altLang="el-GR" sz="2400" dirty="0">
                <a:solidFill>
                  <a:srgbClr val="07337B"/>
                </a:solidFill>
                <a:latin typeface="Times New Roman" panose="02020603050405020304" pitchFamily="18" charset="0"/>
              </a:rPr>
              <a:t>Washington </a:t>
            </a:r>
            <a:r>
              <a:rPr lang="el-GR" altLang="el-GR" sz="2400" dirty="0">
                <a:solidFill>
                  <a:srgbClr val="07337B"/>
                </a:solidFill>
                <a:latin typeface="Times New Roman" panose="02020603050405020304" pitchFamily="18" charset="0"/>
              </a:rPr>
              <a:t>κατέστρεψε μια κύρια οδική αρτηρία και την μετατόπισε περισσότερο από 100 μέτρα προς την αύλακα του ποταμού.</a:t>
            </a:r>
          </a:p>
        </p:txBody>
      </p:sp>
      <p:sp>
        <p:nvSpPr>
          <p:cNvPr id="45061" name="Line 7"/>
          <p:cNvSpPr>
            <a:spLocks noChangeShapeType="1"/>
          </p:cNvSpPr>
          <p:nvPr/>
        </p:nvSpPr>
        <p:spPr bwMode="auto">
          <a:xfrm flipH="1" flipV="1">
            <a:off x="7164288" y="3573016"/>
            <a:ext cx="936104" cy="7200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62" name="Text Box 8"/>
          <p:cNvSpPr txBox="1">
            <a:spLocks noChangeArrowheads="1"/>
          </p:cNvSpPr>
          <p:nvPr/>
        </p:nvSpPr>
        <p:spPr bwMode="auto">
          <a:xfrm>
            <a:off x="7936230" y="3265120"/>
            <a:ext cx="1403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chemeClr val="bg1">
                    <a:lumMod val="50000"/>
                  </a:schemeClr>
                </a:solidFill>
                <a:latin typeface="Times New Roman" panose="02020603050405020304" pitchFamily="18" charset="0"/>
              </a:rPr>
              <a:t>Ποταμός </a:t>
            </a:r>
            <a:r>
              <a:rPr lang="en-US" altLang="el-GR" sz="2400" dirty="0">
                <a:solidFill>
                  <a:schemeClr val="bg1">
                    <a:lumMod val="50000"/>
                  </a:schemeClr>
                </a:solidFill>
                <a:latin typeface="Times New Roman" panose="02020603050405020304" pitchFamily="18" charset="0"/>
              </a:rPr>
              <a:t>Yakima</a:t>
            </a:r>
            <a:endParaRPr lang="el-GR" altLang="el-GR" sz="2400" dirty="0">
              <a:solidFill>
                <a:schemeClr val="bg1">
                  <a:lumMod val="50000"/>
                </a:schemeClr>
              </a:solidFill>
              <a:latin typeface="Times New Roman" panose="02020603050405020304" pitchFamily="18" charset="0"/>
            </a:endParaRPr>
          </a:p>
        </p:txBody>
      </p:sp>
      <p:sp>
        <p:nvSpPr>
          <p:cNvPr id="45063" name="Line 9"/>
          <p:cNvSpPr>
            <a:spLocks noChangeShapeType="1"/>
          </p:cNvSpPr>
          <p:nvPr/>
        </p:nvSpPr>
        <p:spPr bwMode="auto">
          <a:xfrm flipH="1">
            <a:off x="2339975" y="1052513"/>
            <a:ext cx="1655763"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64" name="Text Box 10"/>
          <p:cNvSpPr txBox="1">
            <a:spLocks noChangeArrowheads="1"/>
          </p:cNvSpPr>
          <p:nvPr/>
        </p:nvSpPr>
        <p:spPr bwMode="auto">
          <a:xfrm>
            <a:off x="3924300" y="765175"/>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rgbClr val="FF0000"/>
                </a:solidFill>
                <a:latin typeface="Times New Roman" panose="02020603050405020304" pitchFamily="18" charset="0"/>
              </a:rPr>
              <a:t>Χαλικώδης αναβαθμίδα</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 16-25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49350"/>
            <a:ext cx="9036496"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592138" y="166112"/>
            <a:ext cx="7868294" cy="74828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Περιστροφική ολίσθηση</a:t>
            </a:r>
            <a:endParaRPr lang="en-US" altLang="el-GR" dirty="0" smtClean="0"/>
          </a:p>
        </p:txBody>
      </p:sp>
      <p:sp>
        <p:nvSpPr>
          <p:cNvPr id="43012" name="Text Box 4"/>
          <p:cNvSpPr txBox="1">
            <a:spLocks noChangeArrowheads="1"/>
          </p:cNvSpPr>
          <p:nvPr/>
        </p:nvSpPr>
        <p:spPr bwMode="auto">
          <a:xfrm>
            <a:off x="0" y="1390075"/>
            <a:ext cx="28432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defRPr/>
            </a:pPr>
            <a:r>
              <a:rPr lang="el-GR" altLang="el-GR" sz="2400" dirty="0" smtClean="0">
                <a:solidFill>
                  <a:schemeClr val="bg1">
                    <a:lumMod val="60000"/>
                    <a:lumOff val="40000"/>
                  </a:schemeClr>
                </a:solidFill>
                <a:latin typeface="Times New Roman" pitchFamily="18" charset="0"/>
              </a:rPr>
              <a:t>Σε μια περιστροφική ολίσθηση, χαλαρό υλικό ολισθαίνει αργά ως μια ενότητα. Η ολίσθηση είναι γρήγορη, αλλά μόνο για σύντομη απόσταση.</a:t>
            </a:r>
          </a:p>
        </p:txBody>
      </p:sp>
      <p:sp>
        <p:nvSpPr>
          <p:cNvPr id="46085" name="Text Box 6"/>
          <p:cNvSpPr txBox="1">
            <a:spLocks noChangeArrowheads="1"/>
          </p:cNvSpPr>
          <p:nvPr/>
        </p:nvSpPr>
        <p:spPr bwMode="auto">
          <a:xfrm>
            <a:off x="592138" y="45291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46086" name="Text Box 8"/>
          <p:cNvSpPr txBox="1">
            <a:spLocks noChangeArrowheads="1"/>
          </p:cNvSpPr>
          <p:nvPr/>
        </p:nvSpPr>
        <p:spPr bwMode="auto">
          <a:xfrm>
            <a:off x="2843213" y="566102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2400">
              <a:latin typeface="Times New Roman" panose="02020603050405020304" pitchFamily="18" charset="0"/>
            </a:endParaRPr>
          </a:p>
        </p:txBody>
      </p:sp>
      <p:sp>
        <p:nvSpPr>
          <p:cNvPr id="46087" name="Text Box 9"/>
          <p:cNvSpPr txBox="1">
            <a:spLocks noChangeArrowheads="1"/>
          </p:cNvSpPr>
          <p:nvPr/>
        </p:nvSpPr>
        <p:spPr bwMode="auto">
          <a:xfrm>
            <a:off x="3040063" y="57531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060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Περιστροφική ολίσθηση και </a:t>
            </a:r>
            <a:r>
              <a:rPr lang="el-GR" altLang="el-GR" sz="3200" dirty="0" err="1" smtClean="0"/>
              <a:t>εδαφοροή</a:t>
            </a:r>
            <a:endParaRPr lang="el-GR" altLang="el-GR" sz="3200" dirty="0" smtClean="0"/>
          </a:p>
        </p:txBody>
      </p:sp>
      <p:pic>
        <p:nvPicPr>
          <p:cNvPr id="4710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7793" b="6494"/>
          <a:stretch>
            <a:fillRect/>
          </a:stretch>
        </p:blipFill>
        <p:spPr>
          <a:xfrm>
            <a:off x="827584" y="1088694"/>
            <a:ext cx="7440235" cy="5580666"/>
          </a:xfrm>
          <a:noFill/>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9512" y="116632"/>
            <a:ext cx="8796214" cy="108034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Περιστροφική ολίσθηση πάνω σε επιφάνεια ρήγματος</a:t>
            </a:r>
          </a:p>
        </p:txBody>
      </p:sp>
      <p:pic>
        <p:nvPicPr>
          <p:cNvPr id="48131" name="Picture 9"/>
          <p:cNvPicPr>
            <a:picLocks noChangeAspect="1" noChangeArrowheads="1"/>
          </p:cNvPicPr>
          <p:nvPr/>
        </p:nvPicPr>
        <p:blipFill>
          <a:blip r:embed="rId2">
            <a:extLst>
              <a:ext uri="{28A0092B-C50C-407E-A947-70E740481C1C}">
                <a14:useLocalDpi xmlns:a14="http://schemas.microsoft.com/office/drawing/2010/main" val="0"/>
              </a:ext>
            </a:extLst>
          </a:blip>
          <a:srcRect t="6383" b="6383"/>
          <a:stretch>
            <a:fillRect/>
          </a:stretch>
        </p:blipFill>
        <p:spPr bwMode="auto">
          <a:xfrm>
            <a:off x="468313" y="1341438"/>
            <a:ext cx="84582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Line 11"/>
          <p:cNvSpPr>
            <a:spLocks noChangeShapeType="1"/>
          </p:cNvSpPr>
          <p:nvPr/>
        </p:nvSpPr>
        <p:spPr bwMode="auto">
          <a:xfrm flipH="1">
            <a:off x="1187450" y="1916113"/>
            <a:ext cx="2520950" cy="649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el-GR"/>
          </a:p>
        </p:txBody>
      </p:sp>
      <p:grpSp>
        <p:nvGrpSpPr>
          <p:cNvPr id="2" name="Group 13"/>
          <p:cNvGrpSpPr>
            <a:grpSpLocks/>
          </p:cNvGrpSpPr>
          <p:nvPr/>
        </p:nvGrpSpPr>
        <p:grpSpPr bwMode="auto">
          <a:xfrm>
            <a:off x="0" y="1447800"/>
            <a:ext cx="6888163" cy="2693988"/>
            <a:chOff x="0" y="912"/>
            <a:chExt cx="4339" cy="1697"/>
          </a:xfrm>
        </p:grpSpPr>
        <p:sp>
          <p:nvSpPr>
            <p:cNvPr id="48134" name="Text Box 14"/>
            <p:cNvSpPr txBox="1">
              <a:spLocks noChangeArrowheads="1"/>
            </p:cNvSpPr>
            <p:nvPr/>
          </p:nvSpPr>
          <p:spPr bwMode="auto">
            <a:xfrm>
              <a:off x="0" y="912"/>
              <a:ext cx="634" cy="291"/>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l-GR" sz="2400" b="1" dirty="0">
                  <a:solidFill>
                    <a:schemeClr val="bg1">
                      <a:lumMod val="50000"/>
                    </a:schemeClr>
                  </a:solidFill>
                </a:rPr>
                <a:t>scarp</a:t>
              </a:r>
            </a:p>
          </p:txBody>
        </p:sp>
        <p:sp>
          <p:nvSpPr>
            <p:cNvPr id="48135" name="Line 15"/>
            <p:cNvSpPr>
              <a:spLocks noChangeShapeType="1"/>
            </p:cNvSpPr>
            <p:nvPr/>
          </p:nvSpPr>
          <p:spPr bwMode="auto">
            <a:xfrm>
              <a:off x="576" y="1200"/>
              <a:ext cx="144" cy="336"/>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l-GR"/>
            </a:p>
          </p:txBody>
        </p:sp>
        <p:sp>
          <p:nvSpPr>
            <p:cNvPr id="48136" name="Line 16"/>
            <p:cNvSpPr>
              <a:spLocks noChangeShapeType="1"/>
            </p:cNvSpPr>
            <p:nvPr/>
          </p:nvSpPr>
          <p:spPr bwMode="auto">
            <a:xfrm>
              <a:off x="624" y="1104"/>
              <a:ext cx="2448" cy="864"/>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l-GR"/>
            </a:p>
          </p:txBody>
        </p:sp>
        <p:sp>
          <p:nvSpPr>
            <p:cNvPr id="48137" name="Freeform 17"/>
            <p:cNvSpPr>
              <a:spLocks/>
            </p:cNvSpPr>
            <p:nvPr/>
          </p:nvSpPr>
          <p:spPr bwMode="auto">
            <a:xfrm>
              <a:off x="509" y="1533"/>
              <a:ext cx="3830" cy="1076"/>
            </a:xfrm>
            <a:custGeom>
              <a:avLst/>
              <a:gdLst>
                <a:gd name="T0" fmla="*/ 266 w 3830"/>
                <a:gd name="T1" fmla="*/ 498 h 1076"/>
                <a:gd name="T2" fmla="*/ 229 w 3830"/>
                <a:gd name="T3" fmla="*/ 436 h 1076"/>
                <a:gd name="T4" fmla="*/ 193 w 3830"/>
                <a:gd name="T5" fmla="*/ 412 h 1076"/>
                <a:gd name="T6" fmla="*/ 168 w 3830"/>
                <a:gd name="T7" fmla="*/ 375 h 1076"/>
                <a:gd name="T8" fmla="*/ 45 w 3830"/>
                <a:gd name="T9" fmla="*/ 165 h 1076"/>
                <a:gd name="T10" fmla="*/ 8 w 3830"/>
                <a:gd name="T11" fmla="*/ 92 h 1076"/>
                <a:gd name="T12" fmla="*/ 45 w 3830"/>
                <a:gd name="T13" fmla="*/ 79 h 1076"/>
                <a:gd name="T14" fmla="*/ 82 w 3830"/>
                <a:gd name="T15" fmla="*/ 55 h 1076"/>
                <a:gd name="T16" fmla="*/ 131 w 3830"/>
                <a:gd name="T17" fmla="*/ 5 h 1076"/>
                <a:gd name="T18" fmla="*/ 205 w 3830"/>
                <a:gd name="T19" fmla="*/ 30 h 1076"/>
                <a:gd name="T20" fmla="*/ 316 w 3830"/>
                <a:gd name="T21" fmla="*/ 79 h 1076"/>
                <a:gd name="T22" fmla="*/ 353 w 3830"/>
                <a:gd name="T23" fmla="*/ 92 h 1076"/>
                <a:gd name="T24" fmla="*/ 537 w 3830"/>
                <a:gd name="T25" fmla="*/ 42 h 1076"/>
                <a:gd name="T26" fmla="*/ 611 w 3830"/>
                <a:gd name="T27" fmla="*/ 55 h 1076"/>
                <a:gd name="T28" fmla="*/ 685 w 3830"/>
                <a:gd name="T29" fmla="*/ 79 h 1076"/>
                <a:gd name="T30" fmla="*/ 1066 w 3830"/>
                <a:gd name="T31" fmla="*/ 153 h 1076"/>
                <a:gd name="T32" fmla="*/ 1300 w 3830"/>
                <a:gd name="T33" fmla="*/ 227 h 1076"/>
                <a:gd name="T34" fmla="*/ 1448 w 3830"/>
                <a:gd name="T35" fmla="*/ 264 h 1076"/>
                <a:gd name="T36" fmla="*/ 1620 w 3830"/>
                <a:gd name="T37" fmla="*/ 325 h 1076"/>
                <a:gd name="T38" fmla="*/ 1793 w 3830"/>
                <a:gd name="T39" fmla="*/ 399 h 1076"/>
                <a:gd name="T40" fmla="*/ 1989 w 3830"/>
                <a:gd name="T41" fmla="*/ 412 h 1076"/>
                <a:gd name="T42" fmla="*/ 2273 w 3830"/>
                <a:gd name="T43" fmla="*/ 473 h 1076"/>
                <a:gd name="T44" fmla="*/ 2691 w 3830"/>
                <a:gd name="T45" fmla="*/ 424 h 1076"/>
                <a:gd name="T46" fmla="*/ 2863 w 3830"/>
                <a:gd name="T47" fmla="*/ 461 h 1076"/>
                <a:gd name="T48" fmla="*/ 2999 w 3830"/>
                <a:gd name="T49" fmla="*/ 449 h 1076"/>
                <a:gd name="T50" fmla="*/ 3417 w 3830"/>
                <a:gd name="T51" fmla="*/ 485 h 1076"/>
                <a:gd name="T52" fmla="*/ 3565 w 3830"/>
                <a:gd name="T53" fmla="*/ 510 h 1076"/>
                <a:gd name="T54" fmla="*/ 3639 w 3830"/>
                <a:gd name="T55" fmla="*/ 535 h 1076"/>
                <a:gd name="T56" fmla="*/ 3676 w 3830"/>
                <a:gd name="T57" fmla="*/ 572 h 1076"/>
                <a:gd name="T58" fmla="*/ 3749 w 3830"/>
                <a:gd name="T59" fmla="*/ 621 h 1076"/>
                <a:gd name="T60" fmla="*/ 3811 w 3830"/>
                <a:gd name="T61" fmla="*/ 719 h 1076"/>
                <a:gd name="T62" fmla="*/ 3823 w 3830"/>
                <a:gd name="T63" fmla="*/ 756 h 1076"/>
                <a:gd name="T64" fmla="*/ 3774 w 3830"/>
                <a:gd name="T65" fmla="*/ 769 h 1076"/>
                <a:gd name="T66" fmla="*/ 3700 w 3830"/>
                <a:gd name="T67" fmla="*/ 793 h 1076"/>
                <a:gd name="T68" fmla="*/ 3663 w 3830"/>
                <a:gd name="T69" fmla="*/ 805 h 1076"/>
                <a:gd name="T70" fmla="*/ 3528 w 3830"/>
                <a:gd name="T71" fmla="*/ 916 h 1076"/>
                <a:gd name="T72" fmla="*/ 3479 w 3830"/>
                <a:gd name="T73" fmla="*/ 990 h 1076"/>
                <a:gd name="T74" fmla="*/ 3466 w 3830"/>
                <a:gd name="T75" fmla="*/ 1027 h 1076"/>
                <a:gd name="T76" fmla="*/ 3429 w 3830"/>
                <a:gd name="T77" fmla="*/ 1039 h 1076"/>
                <a:gd name="T78" fmla="*/ 3282 w 3830"/>
                <a:gd name="T79" fmla="*/ 1076 h 1076"/>
                <a:gd name="T80" fmla="*/ 3159 w 3830"/>
                <a:gd name="T81" fmla="*/ 1052 h 1076"/>
                <a:gd name="T82" fmla="*/ 3085 w 3830"/>
                <a:gd name="T83" fmla="*/ 1027 h 1076"/>
                <a:gd name="T84" fmla="*/ 3048 w 3830"/>
                <a:gd name="T85" fmla="*/ 1002 h 1076"/>
                <a:gd name="T86" fmla="*/ 2962 w 3830"/>
                <a:gd name="T87" fmla="*/ 904 h 1076"/>
                <a:gd name="T88" fmla="*/ 2925 w 3830"/>
                <a:gd name="T89" fmla="*/ 879 h 1076"/>
                <a:gd name="T90" fmla="*/ 2876 w 3830"/>
                <a:gd name="T91" fmla="*/ 867 h 1076"/>
                <a:gd name="T92" fmla="*/ 2863 w 3830"/>
                <a:gd name="T93" fmla="*/ 830 h 1076"/>
                <a:gd name="T94" fmla="*/ 2789 w 3830"/>
                <a:gd name="T95" fmla="*/ 793 h 1076"/>
                <a:gd name="T96" fmla="*/ 2445 w 3830"/>
                <a:gd name="T97" fmla="*/ 695 h 1076"/>
                <a:gd name="T98" fmla="*/ 1768 w 3830"/>
                <a:gd name="T99" fmla="*/ 609 h 1076"/>
                <a:gd name="T100" fmla="*/ 1288 w 3830"/>
                <a:gd name="T101" fmla="*/ 535 h 1076"/>
                <a:gd name="T102" fmla="*/ 882 w 3830"/>
                <a:gd name="T103" fmla="*/ 461 h 1076"/>
                <a:gd name="T104" fmla="*/ 476 w 3830"/>
                <a:gd name="T105" fmla="*/ 449 h 1076"/>
                <a:gd name="T106" fmla="*/ 439 w 3830"/>
                <a:gd name="T107" fmla="*/ 485 h 1076"/>
                <a:gd name="T108" fmla="*/ 365 w 3830"/>
                <a:gd name="T109" fmla="*/ 535 h 1076"/>
                <a:gd name="T110" fmla="*/ 266 w 3830"/>
                <a:gd name="T111" fmla="*/ 498 h 10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30"/>
                <a:gd name="T169" fmla="*/ 0 h 1076"/>
                <a:gd name="T170" fmla="*/ 3830 w 3830"/>
                <a:gd name="T171" fmla="*/ 1076 h 10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30" h="1076">
                  <a:moveTo>
                    <a:pt x="266" y="498"/>
                  </a:moveTo>
                  <a:cubicBezTo>
                    <a:pt x="253" y="477"/>
                    <a:pt x="244" y="454"/>
                    <a:pt x="229" y="436"/>
                  </a:cubicBezTo>
                  <a:cubicBezTo>
                    <a:pt x="219" y="425"/>
                    <a:pt x="203" y="422"/>
                    <a:pt x="193" y="412"/>
                  </a:cubicBezTo>
                  <a:cubicBezTo>
                    <a:pt x="182" y="401"/>
                    <a:pt x="176" y="387"/>
                    <a:pt x="168" y="375"/>
                  </a:cubicBezTo>
                  <a:cubicBezTo>
                    <a:pt x="139" y="290"/>
                    <a:pt x="122" y="217"/>
                    <a:pt x="45" y="165"/>
                  </a:cubicBezTo>
                  <a:cubicBezTo>
                    <a:pt x="40" y="157"/>
                    <a:pt x="0" y="107"/>
                    <a:pt x="8" y="92"/>
                  </a:cubicBezTo>
                  <a:cubicBezTo>
                    <a:pt x="13" y="80"/>
                    <a:pt x="33" y="84"/>
                    <a:pt x="45" y="79"/>
                  </a:cubicBezTo>
                  <a:cubicBezTo>
                    <a:pt x="58" y="72"/>
                    <a:pt x="69" y="63"/>
                    <a:pt x="82" y="55"/>
                  </a:cubicBezTo>
                  <a:cubicBezTo>
                    <a:pt x="91" y="27"/>
                    <a:pt x="88" y="0"/>
                    <a:pt x="131" y="5"/>
                  </a:cubicBezTo>
                  <a:cubicBezTo>
                    <a:pt x="156" y="7"/>
                    <a:pt x="205" y="30"/>
                    <a:pt x="205" y="30"/>
                  </a:cubicBezTo>
                  <a:cubicBezTo>
                    <a:pt x="264" y="70"/>
                    <a:pt x="225" y="48"/>
                    <a:pt x="316" y="79"/>
                  </a:cubicBezTo>
                  <a:cubicBezTo>
                    <a:pt x="328" y="83"/>
                    <a:pt x="353" y="92"/>
                    <a:pt x="353" y="92"/>
                  </a:cubicBezTo>
                  <a:cubicBezTo>
                    <a:pt x="488" y="75"/>
                    <a:pt x="439" y="76"/>
                    <a:pt x="537" y="42"/>
                  </a:cubicBezTo>
                  <a:cubicBezTo>
                    <a:pt x="561" y="46"/>
                    <a:pt x="586" y="48"/>
                    <a:pt x="611" y="55"/>
                  </a:cubicBezTo>
                  <a:cubicBezTo>
                    <a:pt x="636" y="61"/>
                    <a:pt x="659" y="74"/>
                    <a:pt x="685" y="79"/>
                  </a:cubicBezTo>
                  <a:cubicBezTo>
                    <a:pt x="808" y="100"/>
                    <a:pt x="944" y="116"/>
                    <a:pt x="1066" y="153"/>
                  </a:cubicBezTo>
                  <a:cubicBezTo>
                    <a:pt x="1143" y="176"/>
                    <a:pt x="1221" y="207"/>
                    <a:pt x="1300" y="227"/>
                  </a:cubicBezTo>
                  <a:cubicBezTo>
                    <a:pt x="1349" y="239"/>
                    <a:pt x="1399" y="248"/>
                    <a:pt x="1448" y="264"/>
                  </a:cubicBezTo>
                  <a:cubicBezTo>
                    <a:pt x="1503" y="301"/>
                    <a:pt x="1557" y="308"/>
                    <a:pt x="1620" y="325"/>
                  </a:cubicBezTo>
                  <a:cubicBezTo>
                    <a:pt x="1680" y="340"/>
                    <a:pt x="1728" y="389"/>
                    <a:pt x="1793" y="399"/>
                  </a:cubicBezTo>
                  <a:cubicBezTo>
                    <a:pt x="1857" y="408"/>
                    <a:pt x="1923" y="407"/>
                    <a:pt x="1989" y="412"/>
                  </a:cubicBezTo>
                  <a:cubicBezTo>
                    <a:pt x="2083" y="434"/>
                    <a:pt x="2178" y="450"/>
                    <a:pt x="2273" y="473"/>
                  </a:cubicBezTo>
                  <a:cubicBezTo>
                    <a:pt x="2549" y="462"/>
                    <a:pt x="2520" y="479"/>
                    <a:pt x="2691" y="424"/>
                  </a:cubicBezTo>
                  <a:cubicBezTo>
                    <a:pt x="2749" y="432"/>
                    <a:pt x="2804" y="457"/>
                    <a:pt x="2863" y="461"/>
                  </a:cubicBezTo>
                  <a:cubicBezTo>
                    <a:pt x="2908" y="463"/>
                    <a:pt x="2953" y="453"/>
                    <a:pt x="2999" y="449"/>
                  </a:cubicBezTo>
                  <a:cubicBezTo>
                    <a:pt x="3269" y="458"/>
                    <a:pt x="3250" y="451"/>
                    <a:pt x="3417" y="485"/>
                  </a:cubicBezTo>
                  <a:cubicBezTo>
                    <a:pt x="3466" y="494"/>
                    <a:pt x="3516" y="499"/>
                    <a:pt x="3565" y="510"/>
                  </a:cubicBezTo>
                  <a:cubicBezTo>
                    <a:pt x="3590" y="515"/>
                    <a:pt x="3639" y="535"/>
                    <a:pt x="3639" y="535"/>
                  </a:cubicBezTo>
                  <a:cubicBezTo>
                    <a:pt x="3651" y="547"/>
                    <a:pt x="3662" y="561"/>
                    <a:pt x="3676" y="572"/>
                  </a:cubicBezTo>
                  <a:cubicBezTo>
                    <a:pt x="3699" y="590"/>
                    <a:pt x="3749" y="621"/>
                    <a:pt x="3749" y="621"/>
                  </a:cubicBezTo>
                  <a:cubicBezTo>
                    <a:pt x="3778" y="708"/>
                    <a:pt x="3752" y="680"/>
                    <a:pt x="3811" y="719"/>
                  </a:cubicBezTo>
                  <a:cubicBezTo>
                    <a:pt x="3815" y="731"/>
                    <a:pt x="3830" y="745"/>
                    <a:pt x="3823" y="756"/>
                  </a:cubicBezTo>
                  <a:cubicBezTo>
                    <a:pt x="3812" y="769"/>
                    <a:pt x="3790" y="764"/>
                    <a:pt x="3774" y="769"/>
                  </a:cubicBezTo>
                  <a:cubicBezTo>
                    <a:pt x="3749" y="776"/>
                    <a:pt x="3724" y="785"/>
                    <a:pt x="3700" y="793"/>
                  </a:cubicBezTo>
                  <a:cubicBezTo>
                    <a:pt x="3687" y="797"/>
                    <a:pt x="3663" y="805"/>
                    <a:pt x="3663" y="805"/>
                  </a:cubicBezTo>
                  <a:cubicBezTo>
                    <a:pt x="3627" y="859"/>
                    <a:pt x="3590" y="895"/>
                    <a:pt x="3528" y="916"/>
                  </a:cubicBezTo>
                  <a:cubicBezTo>
                    <a:pt x="3511" y="940"/>
                    <a:pt x="3488" y="962"/>
                    <a:pt x="3479" y="990"/>
                  </a:cubicBezTo>
                  <a:cubicBezTo>
                    <a:pt x="3474" y="1002"/>
                    <a:pt x="3475" y="1017"/>
                    <a:pt x="3466" y="1027"/>
                  </a:cubicBezTo>
                  <a:cubicBezTo>
                    <a:pt x="3456" y="1036"/>
                    <a:pt x="3441" y="1034"/>
                    <a:pt x="3429" y="1039"/>
                  </a:cubicBezTo>
                  <a:cubicBezTo>
                    <a:pt x="3380" y="1055"/>
                    <a:pt x="3330" y="1060"/>
                    <a:pt x="3282" y="1076"/>
                  </a:cubicBezTo>
                  <a:cubicBezTo>
                    <a:pt x="3241" y="1068"/>
                    <a:pt x="3199" y="1062"/>
                    <a:pt x="3159" y="1052"/>
                  </a:cubicBezTo>
                  <a:cubicBezTo>
                    <a:pt x="3133" y="1045"/>
                    <a:pt x="3085" y="1027"/>
                    <a:pt x="3085" y="1027"/>
                  </a:cubicBezTo>
                  <a:cubicBezTo>
                    <a:pt x="3072" y="1018"/>
                    <a:pt x="3057" y="1013"/>
                    <a:pt x="3048" y="1002"/>
                  </a:cubicBezTo>
                  <a:cubicBezTo>
                    <a:pt x="3005" y="950"/>
                    <a:pt x="3034" y="927"/>
                    <a:pt x="2962" y="904"/>
                  </a:cubicBezTo>
                  <a:cubicBezTo>
                    <a:pt x="2949" y="895"/>
                    <a:pt x="2938" y="884"/>
                    <a:pt x="2925" y="879"/>
                  </a:cubicBezTo>
                  <a:cubicBezTo>
                    <a:pt x="2909" y="872"/>
                    <a:pt x="2889" y="877"/>
                    <a:pt x="2876" y="867"/>
                  </a:cubicBezTo>
                  <a:cubicBezTo>
                    <a:pt x="2865" y="858"/>
                    <a:pt x="2871" y="840"/>
                    <a:pt x="2863" y="830"/>
                  </a:cubicBezTo>
                  <a:cubicBezTo>
                    <a:pt x="2844" y="807"/>
                    <a:pt x="2814" y="801"/>
                    <a:pt x="2789" y="793"/>
                  </a:cubicBezTo>
                  <a:cubicBezTo>
                    <a:pt x="2698" y="732"/>
                    <a:pt x="2549" y="706"/>
                    <a:pt x="2445" y="695"/>
                  </a:cubicBezTo>
                  <a:cubicBezTo>
                    <a:pt x="2221" y="635"/>
                    <a:pt x="1999" y="618"/>
                    <a:pt x="1768" y="609"/>
                  </a:cubicBezTo>
                  <a:cubicBezTo>
                    <a:pt x="1606" y="585"/>
                    <a:pt x="1450" y="552"/>
                    <a:pt x="1288" y="535"/>
                  </a:cubicBezTo>
                  <a:cubicBezTo>
                    <a:pt x="1160" y="490"/>
                    <a:pt x="1016" y="474"/>
                    <a:pt x="882" y="461"/>
                  </a:cubicBezTo>
                  <a:cubicBezTo>
                    <a:pt x="732" y="424"/>
                    <a:pt x="655" y="440"/>
                    <a:pt x="476" y="449"/>
                  </a:cubicBezTo>
                  <a:cubicBezTo>
                    <a:pt x="463" y="461"/>
                    <a:pt x="452" y="474"/>
                    <a:pt x="439" y="485"/>
                  </a:cubicBezTo>
                  <a:cubicBezTo>
                    <a:pt x="415" y="503"/>
                    <a:pt x="365" y="535"/>
                    <a:pt x="365" y="535"/>
                  </a:cubicBezTo>
                  <a:cubicBezTo>
                    <a:pt x="349" y="531"/>
                    <a:pt x="266" y="526"/>
                    <a:pt x="266" y="498"/>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ure 16-19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755015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p:nvPr>
        </p:nvSpPr>
        <p:spPr>
          <a:xfrm>
            <a:off x="250825" y="116632"/>
            <a:ext cx="8713788" cy="69647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Ολίσθηση ογκολίθων</a:t>
            </a:r>
            <a:r>
              <a:rPr lang="en-US" altLang="el-GR" dirty="0" smtClean="0"/>
              <a:t>(rock slides)</a:t>
            </a:r>
          </a:p>
        </p:txBody>
      </p:sp>
      <p:sp>
        <p:nvSpPr>
          <p:cNvPr id="49157" name="Text Box 6"/>
          <p:cNvSpPr txBox="1">
            <a:spLocks noChangeArrowheads="1"/>
          </p:cNvSpPr>
          <p:nvPr/>
        </p:nvSpPr>
        <p:spPr bwMode="auto">
          <a:xfrm>
            <a:off x="4624388" y="157638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latin typeface="Times New Roman" panose="02020603050405020304" pitchFamily="18" charset="0"/>
              </a:rPr>
              <a:t>(</a:t>
            </a:r>
          </a:p>
        </p:txBody>
      </p:sp>
      <p:sp>
        <p:nvSpPr>
          <p:cNvPr id="49159" name="Text Box 14"/>
          <p:cNvSpPr txBox="1">
            <a:spLocks noChangeArrowheads="1"/>
          </p:cNvSpPr>
          <p:nvPr/>
        </p:nvSpPr>
        <p:spPr bwMode="auto">
          <a:xfrm>
            <a:off x="5200650" y="272891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a:t>
            </a:r>
          </a:p>
        </p:txBody>
      </p:sp>
      <p:sp>
        <p:nvSpPr>
          <p:cNvPr id="2" name="TextBox 1"/>
          <p:cNvSpPr txBox="1"/>
          <p:nvPr/>
        </p:nvSpPr>
        <p:spPr>
          <a:xfrm>
            <a:off x="4067944" y="1412776"/>
            <a:ext cx="3312368" cy="1008112"/>
          </a:xfrm>
          <a:prstGeom prst="rect">
            <a:avLst/>
          </a:prstGeom>
          <a:solidFill>
            <a:schemeClr val="lt1"/>
          </a:solidFill>
        </p:spPr>
        <p:txBody>
          <a:bodyPr wrap="square" rtlCol="0">
            <a:spAutoFit/>
          </a:bodyPr>
          <a:lstStyle/>
          <a:p>
            <a:endParaRPr lang="el-GR" dirty="0"/>
          </a:p>
        </p:txBody>
      </p:sp>
      <p:sp>
        <p:nvSpPr>
          <p:cNvPr id="10" name="TextBox 9"/>
          <p:cNvSpPr txBox="1"/>
          <p:nvPr/>
        </p:nvSpPr>
        <p:spPr>
          <a:xfrm>
            <a:off x="4207495" y="1349300"/>
            <a:ext cx="3033266" cy="1008112"/>
          </a:xfrm>
          <a:prstGeom prst="rect">
            <a:avLst/>
          </a:prstGeom>
          <a:solidFill>
            <a:schemeClr val="lt1"/>
          </a:solidFill>
        </p:spPr>
        <p:txBody>
          <a:bodyPr wrap="square" rtlCol="0">
            <a:spAutoFit/>
          </a:bodyPr>
          <a:lstStyle/>
          <a:p>
            <a:endParaRPr lang="el-GR" dirty="0"/>
          </a:p>
        </p:txBody>
      </p:sp>
      <p:sp>
        <p:nvSpPr>
          <p:cNvPr id="11" name="TextBox 10"/>
          <p:cNvSpPr txBox="1"/>
          <p:nvPr/>
        </p:nvSpPr>
        <p:spPr>
          <a:xfrm>
            <a:off x="4624388" y="2221928"/>
            <a:ext cx="3033266" cy="1008112"/>
          </a:xfrm>
          <a:prstGeom prst="rect">
            <a:avLst/>
          </a:prstGeom>
          <a:solidFill>
            <a:schemeClr val="lt1"/>
          </a:solidFill>
        </p:spPr>
        <p:txBody>
          <a:bodyPr wrap="square" rtlCol="0">
            <a:spAutoFit/>
          </a:bodyPr>
          <a:lstStyle/>
          <a:p>
            <a:endParaRPr lang="el-GR" dirty="0"/>
          </a:p>
        </p:txBody>
      </p:sp>
      <p:sp>
        <p:nvSpPr>
          <p:cNvPr id="12" name="Rectangle 5"/>
          <p:cNvSpPr>
            <a:spLocks noChangeArrowheads="1"/>
          </p:cNvSpPr>
          <p:nvPr/>
        </p:nvSpPr>
        <p:spPr bwMode="auto">
          <a:xfrm>
            <a:off x="4039352" y="976052"/>
            <a:ext cx="4824661" cy="1569660"/>
          </a:xfrm>
          <a:prstGeom prst="rect">
            <a:avLst/>
          </a:prstGeom>
          <a:solidFill>
            <a:schemeClr val="accent1"/>
          </a:solidFill>
          <a:ln>
            <a:noFill/>
          </a:ln>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2400" dirty="0">
                <a:solidFill>
                  <a:schemeClr val="bg1">
                    <a:lumMod val="50000"/>
                  </a:schemeClr>
                </a:solidFill>
                <a:latin typeface="Times New Roman" panose="02020603050405020304" pitchFamily="18" charset="0"/>
              </a:rPr>
              <a:t>Σε αυτή την ολίσθηση ογκολίθων, η </a:t>
            </a:r>
            <a:r>
              <a:rPr lang="el-GR" altLang="el-GR" sz="2400" dirty="0" err="1">
                <a:solidFill>
                  <a:schemeClr val="bg1">
                    <a:lumMod val="50000"/>
                  </a:schemeClr>
                </a:solidFill>
                <a:latin typeface="Times New Roman" panose="02020603050405020304" pitchFamily="18" charset="0"/>
              </a:rPr>
              <a:t>παγετική</a:t>
            </a:r>
            <a:r>
              <a:rPr lang="el-GR" altLang="el-GR" sz="2400" dirty="0">
                <a:solidFill>
                  <a:schemeClr val="bg1">
                    <a:lumMod val="50000"/>
                  </a:schemeClr>
                </a:solidFill>
                <a:latin typeface="Times New Roman" panose="02020603050405020304" pitchFamily="18" charset="0"/>
              </a:rPr>
              <a:t> σφήνα έχει χαλαρώσει τα φέροντα </a:t>
            </a:r>
            <a:r>
              <a:rPr lang="el-GR" altLang="el-GR" sz="2400" dirty="0" err="1">
                <a:solidFill>
                  <a:schemeClr val="bg1">
                    <a:lumMod val="50000"/>
                  </a:schemeClr>
                </a:solidFill>
                <a:latin typeface="Times New Roman" panose="02020603050405020304" pitchFamily="18" charset="0"/>
              </a:rPr>
              <a:t>διακλάσεις</a:t>
            </a:r>
            <a:r>
              <a:rPr lang="el-GR" altLang="el-GR" sz="2400" dirty="0">
                <a:solidFill>
                  <a:schemeClr val="bg1">
                    <a:lumMod val="50000"/>
                  </a:schemeClr>
                </a:solidFill>
                <a:latin typeface="Times New Roman" panose="02020603050405020304" pitchFamily="18" charset="0"/>
              </a:rPr>
              <a:t> στρώματα του υποβάθρου…….                         </a:t>
            </a:r>
          </a:p>
        </p:txBody>
      </p:sp>
      <p:sp>
        <p:nvSpPr>
          <p:cNvPr id="13" name="Rectangle 5"/>
          <p:cNvSpPr>
            <a:spLocks noChangeArrowheads="1"/>
          </p:cNvSpPr>
          <p:nvPr/>
        </p:nvSpPr>
        <p:spPr bwMode="auto">
          <a:xfrm>
            <a:off x="4929554" y="2609228"/>
            <a:ext cx="3835846" cy="1200329"/>
          </a:xfrm>
          <a:prstGeom prst="rect">
            <a:avLst/>
          </a:prstGeom>
          <a:solidFill>
            <a:schemeClr val="accent1"/>
          </a:solidFill>
          <a:ln>
            <a:noFill/>
          </a:ln>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2400" dirty="0" smtClean="0">
                <a:solidFill>
                  <a:schemeClr val="bg1">
                    <a:lumMod val="50000"/>
                  </a:schemeClr>
                </a:solidFill>
                <a:latin typeface="Times New Roman" panose="02020603050405020304" pitchFamily="18" charset="0"/>
              </a:rPr>
              <a:t>……</a:t>
            </a:r>
            <a:r>
              <a:rPr lang="el-GR" altLang="el-GR" sz="2400" dirty="0">
                <a:solidFill>
                  <a:schemeClr val="bg1">
                    <a:lumMod val="50000"/>
                  </a:schemeClr>
                </a:solidFill>
                <a:latin typeface="Times New Roman" panose="02020603050405020304" pitchFamily="18" charset="0"/>
              </a:rPr>
              <a:t>τα οποία κινούνται στα </a:t>
            </a:r>
            <a:r>
              <a:rPr lang="el-GR" altLang="el-GR" sz="2400" dirty="0" err="1">
                <a:solidFill>
                  <a:schemeClr val="bg1">
                    <a:lumMod val="50000"/>
                  </a:schemeClr>
                </a:solidFill>
                <a:latin typeface="Times New Roman" panose="02020603050405020304" pitchFamily="18" charset="0"/>
              </a:rPr>
              <a:t>κατάντη</a:t>
            </a:r>
            <a:r>
              <a:rPr lang="el-GR" altLang="el-GR" sz="2400" dirty="0">
                <a:solidFill>
                  <a:schemeClr val="bg1">
                    <a:lumMod val="50000"/>
                  </a:schemeClr>
                </a:solidFill>
                <a:latin typeface="Times New Roman" panose="02020603050405020304" pitchFamily="18" charset="0"/>
              </a:rPr>
              <a:t> περισσότερο ή λιγότερο ως μια μονάδα.</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116632"/>
            <a:ext cx="8512175" cy="719981"/>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smtClean="0"/>
              <a:t>Ολίσθηση ογκολίθων και ολίσθηση συνάγματος</a:t>
            </a:r>
          </a:p>
        </p:txBody>
      </p:sp>
      <p:sp>
        <p:nvSpPr>
          <p:cNvPr id="50179" name="Rectangle 6"/>
          <p:cNvSpPr>
            <a:spLocks noChangeArrowheads="1"/>
          </p:cNvSpPr>
          <p:nvPr/>
        </p:nvSpPr>
        <p:spPr bwMode="auto">
          <a:xfrm>
            <a:off x="179388" y="981075"/>
            <a:ext cx="8785225"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lnSpc>
                <a:spcPct val="90000"/>
              </a:lnSpc>
              <a:spcBef>
                <a:spcPct val="50000"/>
              </a:spcBef>
              <a:buClrTx/>
            </a:pPr>
            <a:r>
              <a:rPr lang="en-US" altLang="el-GR" sz="2400" b="1" dirty="0">
                <a:latin typeface="Times New Roman" panose="02020603050405020304" pitchFamily="18" charset="0"/>
              </a:rPr>
              <a:t> </a:t>
            </a:r>
            <a:r>
              <a:rPr lang="el-GR" altLang="el-GR" sz="2400" b="1" dirty="0">
                <a:solidFill>
                  <a:srgbClr val="FF0000"/>
                </a:solidFill>
                <a:latin typeface="Times New Roman" panose="02020603050405020304" pitchFamily="18" charset="0"/>
              </a:rPr>
              <a:t>Ολίσθηση ογκολίθων και ολίσθηση συνάγματος</a:t>
            </a:r>
            <a:endParaRPr lang="en-US" altLang="el-GR" sz="2400" b="1" dirty="0">
              <a:solidFill>
                <a:srgbClr val="FF0000"/>
              </a:solidFill>
              <a:latin typeface="Times New Roman" panose="02020603050405020304" pitchFamily="18" charset="0"/>
            </a:endParaRPr>
          </a:p>
          <a:p>
            <a:pPr lvl="1" eaLnBrk="1" hangingPunct="1">
              <a:spcBef>
                <a:spcPct val="50000"/>
              </a:spcBef>
              <a:buClr>
                <a:schemeClr val="tx1"/>
              </a:buClr>
              <a:buSzPct val="75000"/>
              <a:buFontTx/>
              <a:buChar char="–"/>
            </a:pPr>
            <a:r>
              <a:rPr lang="el-GR" altLang="el-GR" sz="2400" b="1" dirty="0">
                <a:solidFill>
                  <a:schemeClr val="bg1">
                    <a:lumMod val="50000"/>
                  </a:schemeClr>
                </a:solidFill>
                <a:latin typeface="Times New Roman" panose="02020603050405020304" pitchFamily="18" charset="0"/>
              </a:rPr>
              <a:t>Περιλαμβάνει την γρήγορη μετατόπιση  μιας μάζας πετρώματος του υποβάθρου ή συνάγματος κατά μήκος μιας κεκλιμένης επιφάνειας όπως π.χ. μιας επιφάνειας στρώσεως ή μιας επιφάνειας </a:t>
            </a:r>
            <a:r>
              <a:rPr lang="el-GR" altLang="el-GR" sz="2400" b="1" dirty="0" err="1">
                <a:solidFill>
                  <a:schemeClr val="bg1">
                    <a:lumMod val="50000"/>
                  </a:schemeClr>
                </a:solidFill>
                <a:latin typeface="Times New Roman" panose="02020603050405020304" pitchFamily="18" charset="0"/>
              </a:rPr>
              <a:t>διάκλασης</a:t>
            </a:r>
            <a:r>
              <a:rPr lang="el-GR" altLang="el-GR" sz="2400" b="1" dirty="0">
                <a:solidFill>
                  <a:schemeClr val="bg1">
                    <a:lumMod val="50000"/>
                  </a:schemeClr>
                </a:solidFill>
                <a:latin typeface="Times New Roman" panose="02020603050405020304" pitchFamily="18" charset="0"/>
              </a:rPr>
              <a:t> ή μιας επιφάνειας ρήγματος. Η κίνηση αυτή απαντά στις υψηλές οροσειρές όπου αφθονούν τα απότομα πρανή .</a:t>
            </a:r>
          </a:p>
          <a:p>
            <a:pPr lvl="1" eaLnBrk="1" hangingPunct="1">
              <a:spcBef>
                <a:spcPct val="50000"/>
              </a:spcBef>
              <a:buClr>
                <a:schemeClr val="tx1"/>
              </a:buClr>
              <a:buSzPct val="75000"/>
              <a:buFontTx/>
              <a:buChar char="–"/>
            </a:pPr>
            <a:r>
              <a:rPr lang="el-GR" altLang="el-GR" sz="2400" b="1" dirty="0">
                <a:solidFill>
                  <a:schemeClr val="bg1">
                    <a:lumMod val="50000"/>
                  </a:schemeClr>
                </a:solidFill>
                <a:latin typeface="Times New Roman" panose="02020603050405020304" pitchFamily="18" charset="0"/>
              </a:rPr>
              <a:t>Το μέγεθος των θραυσμάτων που μετατοπίζονται φθάνει να  είναι από κόκκους άμμου μέχρι και θραύσματα μεγέθους ογκολίθων.    </a:t>
            </a:r>
          </a:p>
          <a:p>
            <a:pPr lvl="1" eaLnBrk="1" hangingPunct="1">
              <a:spcBef>
                <a:spcPct val="50000"/>
              </a:spcBef>
              <a:buClr>
                <a:schemeClr val="tx1"/>
              </a:buClr>
              <a:buSzPct val="75000"/>
              <a:buFontTx/>
              <a:buChar char="–"/>
            </a:pPr>
            <a:r>
              <a:rPr lang="el-GR" altLang="el-GR" sz="2400" b="1" dirty="0">
                <a:solidFill>
                  <a:schemeClr val="bg1">
                    <a:lumMod val="50000"/>
                  </a:schemeClr>
                </a:solidFill>
                <a:latin typeface="Times New Roman" panose="02020603050405020304" pitchFamily="18" charset="0"/>
              </a:rPr>
              <a:t>Στη βάση του κρημνού σχηματίζεται κώνος </a:t>
            </a:r>
            <a:r>
              <a:rPr lang="el-GR" altLang="el-GR" sz="2400" b="1" dirty="0" err="1">
                <a:solidFill>
                  <a:schemeClr val="bg1">
                    <a:lumMod val="50000"/>
                  </a:schemeClr>
                </a:solidFill>
                <a:latin typeface="Times New Roman" panose="02020603050405020304" pitchFamily="18" charset="0"/>
              </a:rPr>
              <a:t>κορημάτων</a:t>
            </a:r>
            <a:r>
              <a:rPr lang="el-GR" altLang="el-GR" sz="2400" b="1" dirty="0">
                <a:solidFill>
                  <a:schemeClr val="bg1">
                    <a:lumMod val="50000"/>
                  </a:schemeClr>
                </a:solidFill>
                <a:latin typeface="Times New Roman" panose="02020603050405020304" pitchFamily="18" charset="0"/>
              </a:rPr>
              <a:t>.</a:t>
            </a:r>
            <a:endParaRPr lang="en-US" altLang="el-GR" sz="2400" b="1" dirty="0">
              <a:solidFill>
                <a:schemeClr val="bg1">
                  <a:lumMod val="50000"/>
                </a:schemeClr>
              </a:solidFill>
              <a:latin typeface="Times New Roman" panose="02020603050405020304" pitchFamily="18" charset="0"/>
            </a:endParaRPr>
          </a:p>
          <a:p>
            <a:pPr eaLnBrk="1" hangingPunct="1">
              <a:spcBef>
                <a:spcPct val="50000"/>
              </a:spcBef>
              <a:buClr>
                <a:schemeClr val="tx1"/>
              </a:buClr>
              <a:buSzPct val="75000"/>
              <a:buFont typeface="Wingdings" panose="05000000000000000000" pitchFamily="2" charset="2"/>
              <a:buChar char="l"/>
            </a:pPr>
            <a:r>
              <a:rPr lang="el-GR" altLang="el-GR" sz="2000" b="1" dirty="0">
                <a:solidFill>
                  <a:schemeClr val="bg1">
                    <a:lumMod val="50000"/>
                  </a:schemeClr>
                </a:solidFill>
                <a:latin typeface="Times New Roman" panose="02020603050405020304" pitchFamily="18" charset="0"/>
              </a:rPr>
              <a:t> </a:t>
            </a:r>
            <a:r>
              <a:rPr lang="el-GR" altLang="el-GR" sz="2400" b="1" dirty="0">
                <a:solidFill>
                  <a:schemeClr val="bg1">
                    <a:lumMod val="50000"/>
                  </a:schemeClr>
                </a:solidFill>
                <a:latin typeface="Times New Roman" panose="02020603050405020304" pitchFamily="18" charset="0"/>
              </a:rPr>
              <a:t>Η γωνία ελαχίστης τριβής του κώνου αυτού είναι μεταξύ 30ο και 37ο .</a:t>
            </a:r>
            <a:endParaRPr lang="en-US" altLang="el-GR" sz="2400" b="1" dirty="0">
              <a:solidFill>
                <a:schemeClr val="bg1">
                  <a:lumMod val="50000"/>
                </a:schemeClr>
              </a:solidFill>
              <a:latin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gure 16-19 part 2"/>
          <p:cNvPicPr>
            <a:picLocks noChangeAspect="1" noChangeArrowheads="1"/>
          </p:cNvPicPr>
          <p:nvPr/>
        </p:nvPicPr>
        <p:blipFill rotWithShape="1">
          <a:blip r:embed="rId3">
            <a:extLst>
              <a:ext uri="{28A0092B-C50C-407E-A947-70E740481C1C}">
                <a14:useLocalDpi xmlns:a14="http://schemas.microsoft.com/office/drawing/2010/main" val="0"/>
              </a:ext>
            </a:extLst>
          </a:blip>
          <a:srcRect b="6802"/>
          <a:stretch/>
        </p:blipFill>
        <p:spPr bwMode="auto">
          <a:xfrm>
            <a:off x="763863" y="908720"/>
            <a:ext cx="7616274"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a:xfrm>
            <a:off x="251520" y="116632"/>
            <a:ext cx="8640960"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Ολίσθηση ογκολίθων</a:t>
            </a:r>
            <a:r>
              <a:rPr lang="en-US" altLang="el-GR" dirty="0" smtClean="0"/>
              <a:t>(rock slide )</a:t>
            </a: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igure 16-26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279525"/>
            <a:ext cx="86836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31775" y="116632"/>
            <a:ext cx="8683625" cy="100811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Ολίσθηση συνάγματος(</a:t>
            </a:r>
            <a:r>
              <a:rPr lang="en-US" altLang="el-GR" sz="3600" dirty="0" smtClean="0"/>
              <a:t>debris slides)</a:t>
            </a:r>
          </a:p>
        </p:txBody>
      </p:sp>
      <p:sp>
        <p:nvSpPr>
          <p:cNvPr id="52228" name="Text Box 4"/>
          <p:cNvSpPr txBox="1">
            <a:spLocks noChangeArrowheads="1"/>
          </p:cNvSpPr>
          <p:nvPr/>
        </p:nvSpPr>
        <p:spPr bwMode="auto">
          <a:xfrm>
            <a:off x="5651500" y="3068638"/>
            <a:ext cx="3492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Σε μία ολίσθηση συνάγματος, πέτρωμα, έδαφος και επιφανειακοί χαρακτήρες (όπως δένδρα) κινούνται ως μονάδες κατάντη ταχύτερα από μια περιστροφική ολίσθηση.</a:t>
            </a: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ure 16-26 par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52593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a:xfrm>
            <a:off x="6084168" y="1844824"/>
            <a:ext cx="2771800" cy="258660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Ολίσθηση συνάγματος </a:t>
            </a:r>
            <a:r>
              <a:rPr lang="en-US" altLang="el-GR" sz="3200" dirty="0" smtClean="0"/>
              <a:t>Tien Shan,</a:t>
            </a:r>
            <a:br>
              <a:rPr lang="en-US" altLang="el-GR" sz="3200" dirty="0" smtClean="0"/>
            </a:br>
            <a:r>
              <a:rPr lang="en-US" altLang="el-GR" sz="3200" dirty="0" smtClean="0"/>
              <a:t>Kyrgyzstan</a:t>
            </a: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6064"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Ροές ιζημάτων (</a:t>
            </a:r>
            <a:r>
              <a:rPr lang="en-US" altLang="el-GR" dirty="0" smtClean="0"/>
              <a:t>sediment flows)</a:t>
            </a:r>
            <a:endParaRPr lang="el-GR" altLang="el-GR" dirty="0" smtClean="0"/>
          </a:p>
        </p:txBody>
      </p:sp>
      <p:sp>
        <p:nvSpPr>
          <p:cNvPr id="54275" name="Rectangle 4"/>
          <p:cNvSpPr>
            <a:spLocks noGrp="1" noChangeArrowheads="1"/>
          </p:cNvSpPr>
          <p:nvPr>
            <p:ph type="body" idx="1"/>
          </p:nvPr>
        </p:nvSpPr>
        <p:spPr>
          <a:xfrm>
            <a:off x="107504" y="908720"/>
            <a:ext cx="8928992" cy="5217443"/>
          </a:xfrm>
          <a:solidFill>
            <a:schemeClr val="accent1"/>
          </a:solidFill>
        </p:spPr>
        <p:txBody>
          <a:bodyPr/>
          <a:lstStyle/>
          <a:p>
            <a:pPr marL="182563" indent="-182563" eaLnBrk="1" hangingPunct="1"/>
            <a:r>
              <a:rPr lang="el-GR" altLang="el-GR" sz="2200" b="1" dirty="0" smtClean="0">
                <a:solidFill>
                  <a:srgbClr val="07337B"/>
                </a:solidFill>
              </a:rPr>
              <a:t>Ροές ιζημάτων </a:t>
            </a:r>
            <a:r>
              <a:rPr lang="el-GR" altLang="el-GR" sz="2200" b="1" dirty="0" smtClean="0"/>
              <a:t>(</a:t>
            </a:r>
            <a:r>
              <a:rPr lang="en-US" altLang="el-GR" sz="2200" b="1" dirty="0" smtClean="0"/>
              <a:t>sediment flows</a:t>
            </a:r>
            <a:r>
              <a:rPr lang="el-GR" altLang="el-GR" sz="2200" b="1" dirty="0" smtClean="0"/>
              <a:t>) </a:t>
            </a:r>
            <a:r>
              <a:rPr lang="el-GR" altLang="el-GR" sz="2200" dirty="0" smtClean="0"/>
              <a:t>είναι κινήσεις υλικού λόγω βαρύτητας στις οποίες στερεά θραύσματα</a:t>
            </a:r>
            <a:r>
              <a:rPr lang="en-US" altLang="el-GR" sz="2200" dirty="0" smtClean="0"/>
              <a:t> </a:t>
            </a:r>
            <a:r>
              <a:rPr lang="el-GR" altLang="el-GR" sz="2200" dirty="0" smtClean="0"/>
              <a:t>μετακινούνται με μια ρέουσα κίνηση. </a:t>
            </a:r>
            <a:r>
              <a:rPr lang="el-GR" altLang="el-GR" sz="2200" b="1" dirty="0" smtClean="0">
                <a:solidFill>
                  <a:schemeClr val="bg1">
                    <a:lumMod val="50000"/>
                  </a:schemeClr>
                </a:solidFill>
              </a:rPr>
              <a:t>Παράγοντες που ρυθμίζουν τη ροή</a:t>
            </a:r>
            <a:r>
              <a:rPr lang="en-US" altLang="el-GR" sz="2200" b="1" dirty="0" smtClean="0">
                <a:solidFill>
                  <a:schemeClr val="bg1">
                    <a:lumMod val="50000"/>
                  </a:schemeClr>
                </a:solidFill>
              </a:rPr>
              <a:t>:</a:t>
            </a:r>
            <a:r>
              <a:rPr lang="el-GR" altLang="el-GR" sz="2200" dirty="0" smtClean="0">
                <a:solidFill>
                  <a:schemeClr val="bg1">
                    <a:lumMod val="50000"/>
                  </a:schemeClr>
                </a:solidFill>
              </a:rPr>
              <a:t>                       </a:t>
            </a:r>
          </a:p>
          <a:p>
            <a:pPr marL="265113" indent="0" eaLnBrk="1" hangingPunct="1">
              <a:buNone/>
            </a:pPr>
            <a:r>
              <a:rPr lang="el-GR" altLang="el-GR" sz="2200" dirty="0" smtClean="0"/>
              <a:t>1.</a:t>
            </a:r>
            <a:r>
              <a:rPr lang="el-GR" altLang="el-GR" sz="2200" dirty="0" smtClean="0">
                <a:solidFill>
                  <a:srgbClr val="FF0000"/>
                </a:solidFill>
              </a:rPr>
              <a:t> </a:t>
            </a:r>
            <a:r>
              <a:rPr lang="el-GR" altLang="el-GR" sz="2200" dirty="0" smtClean="0"/>
              <a:t>Η σχετική αναλογία των στερεών, νερού και αέρα.</a:t>
            </a:r>
            <a:r>
              <a:rPr lang="en-US" altLang="el-GR" sz="2200" dirty="0" smtClean="0"/>
              <a:t> </a:t>
            </a:r>
            <a:r>
              <a:rPr lang="el-GR" altLang="el-GR" sz="2200" dirty="0" smtClean="0"/>
              <a:t>   </a:t>
            </a:r>
          </a:p>
          <a:p>
            <a:pPr marL="265113" indent="0" eaLnBrk="1" hangingPunct="1">
              <a:buNone/>
            </a:pPr>
            <a:r>
              <a:rPr lang="el-GR" altLang="el-GR" sz="2200" dirty="0" smtClean="0"/>
              <a:t>2. Οι φυσικές και χημικές ιδιότητες του ιζήματος.</a:t>
            </a:r>
            <a:r>
              <a:rPr lang="en-US" altLang="el-GR" sz="2200" dirty="0" smtClean="0"/>
              <a:t> </a:t>
            </a:r>
            <a:r>
              <a:rPr lang="el-GR" altLang="el-GR" sz="2200" dirty="0" smtClean="0"/>
              <a:t>          </a:t>
            </a:r>
          </a:p>
          <a:p>
            <a:pPr marL="265113" indent="0" eaLnBrk="1" hangingPunct="1">
              <a:buNone/>
            </a:pPr>
            <a:r>
              <a:rPr lang="el-GR" altLang="el-GR" sz="2200" dirty="0" smtClean="0"/>
              <a:t>3. </a:t>
            </a:r>
            <a:r>
              <a:rPr lang="el-GR" altLang="el-GR" sz="2200" b="1" dirty="0" smtClean="0"/>
              <a:t>Το νερό</a:t>
            </a:r>
            <a:r>
              <a:rPr lang="el-GR" altLang="el-GR" sz="2200" dirty="0" smtClean="0"/>
              <a:t> βοηθάει να γίνει η ροή, αλλά….</a:t>
            </a:r>
          </a:p>
          <a:p>
            <a:pPr marL="265113" indent="0" eaLnBrk="1" hangingPunct="1">
              <a:buNone/>
            </a:pPr>
            <a:r>
              <a:rPr lang="el-GR" altLang="el-GR" sz="2200" dirty="0" smtClean="0"/>
              <a:t>4. Η έλξη της βαρύτητας επί των στερεών θραυσμάτων παραμένει η κύρια αιτία για την κίνησή τους.</a:t>
            </a:r>
          </a:p>
          <a:p>
            <a:pPr marL="182563" indent="-160338" algn="just" eaLnBrk="1" hangingPunct="1">
              <a:lnSpc>
                <a:spcPct val="90000"/>
              </a:lnSpc>
            </a:pPr>
            <a:r>
              <a:rPr lang="el-GR" altLang="el-GR" sz="2200" b="1" dirty="0">
                <a:solidFill>
                  <a:srgbClr val="07337B"/>
                </a:solidFill>
              </a:rPr>
              <a:t>Ροές λάσπης</a:t>
            </a:r>
            <a:r>
              <a:rPr lang="en-US" altLang="el-GR" sz="2200" b="1" dirty="0">
                <a:solidFill>
                  <a:srgbClr val="07337B"/>
                </a:solidFill>
              </a:rPr>
              <a:t> </a:t>
            </a:r>
            <a:r>
              <a:rPr lang="en-US" altLang="el-GR" sz="2200" dirty="0"/>
              <a:t>(slurry flows):</a:t>
            </a:r>
            <a:r>
              <a:rPr lang="el-GR" altLang="el-GR" sz="2200" dirty="0"/>
              <a:t>20-40% νερό. Αν το νερό υπερβεί το 40% οι ροές αυτές μεταπίπτουν σε </a:t>
            </a:r>
            <a:r>
              <a:rPr lang="el-GR" altLang="el-GR" sz="2200" dirty="0" smtClean="0"/>
              <a:t>ρεύματα (</a:t>
            </a:r>
            <a:r>
              <a:rPr lang="en-US" altLang="el-GR" sz="2200" dirty="0"/>
              <a:t>streams)</a:t>
            </a:r>
            <a:r>
              <a:rPr lang="el-GR" altLang="el-GR" sz="2200" dirty="0" smtClean="0"/>
              <a:t>. Οι </a:t>
            </a:r>
            <a:r>
              <a:rPr lang="el-GR" altLang="el-GR" sz="2200" dirty="0"/>
              <a:t>ροές αυτές είναι ένα ιζηματογενές μείγμα με άσχημο βαθμό ταξιθέτησης, συχνά τόσο πυκνό ώστε μεγάλοι ογκόλιθοι να αιωρούνται. </a:t>
            </a:r>
          </a:p>
          <a:p>
            <a:pPr marL="182563" indent="-160338" eaLnBrk="1" hangingPunct="1">
              <a:lnSpc>
                <a:spcPct val="90000"/>
              </a:lnSpc>
            </a:pPr>
            <a:r>
              <a:rPr lang="el-GR" altLang="el-GR" sz="2200" b="1" dirty="0" smtClean="0">
                <a:solidFill>
                  <a:srgbClr val="07337B"/>
                </a:solidFill>
              </a:rPr>
              <a:t>Κοκκώδεις </a:t>
            </a:r>
            <a:r>
              <a:rPr lang="el-GR" altLang="el-GR" sz="2200" b="1" dirty="0">
                <a:solidFill>
                  <a:srgbClr val="07337B"/>
                </a:solidFill>
              </a:rPr>
              <a:t>ροές</a:t>
            </a:r>
            <a:r>
              <a:rPr lang="en-US" altLang="el-GR" sz="2200" dirty="0">
                <a:solidFill>
                  <a:srgbClr val="07337B"/>
                </a:solidFill>
              </a:rPr>
              <a:t> </a:t>
            </a:r>
            <a:r>
              <a:rPr lang="el-GR" altLang="el-GR" sz="2200" dirty="0"/>
              <a:t>(</a:t>
            </a:r>
            <a:r>
              <a:rPr lang="en-US" altLang="el-GR" sz="2200" dirty="0"/>
              <a:t>granular flows):</a:t>
            </a:r>
            <a:r>
              <a:rPr lang="el-GR" altLang="el-GR" sz="2200" dirty="0"/>
              <a:t> </a:t>
            </a:r>
            <a:r>
              <a:rPr lang="en-US" altLang="el-GR" sz="2200" dirty="0"/>
              <a:t>0-20%</a:t>
            </a:r>
            <a:r>
              <a:rPr lang="el-GR" altLang="el-GR" sz="2200" dirty="0"/>
              <a:t> νερό.</a:t>
            </a:r>
          </a:p>
          <a:p>
            <a:pPr marL="0" indent="0" eaLnBrk="1" hangingPunct="1">
              <a:buNone/>
            </a:pPr>
            <a:endParaRPr lang="en-US" altLang="el-GR" sz="2400" dirty="0"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512" y="116632"/>
            <a:ext cx="8712968" cy="72008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mtClean="0"/>
              <a:t>Συνοχή-Εσωτερική τριβή</a:t>
            </a:r>
          </a:p>
        </p:txBody>
      </p:sp>
      <p:sp>
        <p:nvSpPr>
          <p:cNvPr id="13315" name="Rectangle 3"/>
          <p:cNvSpPr>
            <a:spLocks noGrp="1" noChangeArrowheads="1"/>
          </p:cNvSpPr>
          <p:nvPr>
            <p:ph type="body" idx="1"/>
          </p:nvPr>
        </p:nvSpPr>
        <p:spPr>
          <a:xfrm>
            <a:off x="0" y="980729"/>
            <a:ext cx="9251950" cy="6048672"/>
          </a:xfrm>
        </p:spPr>
        <p:txBody>
          <a:bodyPr/>
          <a:lstStyle/>
          <a:p>
            <a:pPr eaLnBrk="1" hangingPunct="1">
              <a:lnSpc>
                <a:spcPct val="90000"/>
              </a:lnSpc>
            </a:pPr>
            <a:r>
              <a:rPr lang="el-GR" altLang="el-GR" sz="2400" b="1" dirty="0" smtClean="0">
                <a:solidFill>
                  <a:srgbClr val="FF0000"/>
                </a:solidFill>
              </a:rPr>
              <a:t>Η συνοχή</a:t>
            </a:r>
          </a:p>
          <a:p>
            <a:pPr eaLnBrk="1" hangingPunct="1">
              <a:lnSpc>
                <a:spcPct val="90000"/>
              </a:lnSpc>
              <a:buFontTx/>
              <a:buNone/>
            </a:pPr>
            <a:r>
              <a:rPr lang="el-GR" altLang="el-GR" sz="2400" dirty="0" smtClean="0">
                <a:solidFill>
                  <a:schemeClr val="bg1">
                    <a:lumMod val="50000"/>
                  </a:schemeClr>
                </a:solidFill>
              </a:rPr>
              <a:t>α. Οι άργιλοι προμηθεύουν συνοχή σε χαλαρά υλικά επειδή υπάρχει αμοιβαία έλξη μεταξύ των λεπτομερών </a:t>
            </a:r>
            <a:r>
              <a:rPr lang="el-GR" altLang="el-GR" sz="2400" dirty="0" err="1" smtClean="0">
                <a:solidFill>
                  <a:schemeClr val="bg1">
                    <a:lumMod val="50000"/>
                  </a:schemeClr>
                </a:solidFill>
              </a:rPr>
              <a:t>τεμαχιδίων</a:t>
            </a:r>
            <a:r>
              <a:rPr lang="el-GR" altLang="el-GR" sz="2400" dirty="0" smtClean="0">
                <a:solidFill>
                  <a:schemeClr val="bg1">
                    <a:lumMod val="50000"/>
                  </a:schemeClr>
                </a:solidFill>
              </a:rPr>
              <a:t> της αργίλου που φέρουν αρνητικό φορτίο.</a:t>
            </a:r>
          </a:p>
          <a:p>
            <a:pPr eaLnBrk="1" hangingPunct="1">
              <a:lnSpc>
                <a:spcPct val="90000"/>
              </a:lnSpc>
              <a:buFontTx/>
              <a:buNone/>
            </a:pPr>
            <a:r>
              <a:rPr lang="el-GR" altLang="el-GR" sz="2400" dirty="0" smtClean="0">
                <a:solidFill>
                  <a:schemeClr val="bg1">
                    <a:lumMod val="50000"/>
                  </a:schemeClr>
                </a:solidFill>
              </a:rPr>
              <a:t>β. Η παρουσία  ορυκτών κολλών κρατούν το πέτρωμα ως σύνολο.</a:t>
            </a:r>
          </a:p>
          <a:p>
            <a:pPr eaLnBrk="1" hangingPunct="1">
              <a:lnSpc>
                <a:spcPct val="90000"/>
              </a:lnSpc>
            </a:pPr>
            <a:r>
              <a:rPr lang="el-GR" altLang="el-GR" sz="2400" b="1" dirty="0" smtClean="0">
                <a:solidFill>
                  <a:srgbClr val="FF0000"/>
                </a:solidFill>
              </a:rPr>
              <a:t>Η εσωτερική τριβή</a:t>
            </a:r>
          </a:p>
          <a:p>
            <a:pPr eaLnBrk="1" hangingPunct="1">
              <a:lnSpc>
                <a:spcPct val="90000"/>
              </a:lnSpc>
              <a:buFontTx/>
              <a:buNone/>
            </a:pPr>
            <a:r>
              <a:rPr lang="el-GR" altLang="el-GR" sz="2400" dirty="0" smtClean="0">
                <a:solidFill>
                  <a:schemeClr val="bg1">
                    <a:lumMod val="50000"/>
                  </a:schemeClr>
                </a:solidFill>
              </a:rPr>
              <a:t>α. αντανακλά την ενέργεια που πρέπει να δαπανηθεί για να μπορέσουν οι ιδιαίτεροι κόκκοι να αρχίζουν να κινούνται και να κυλήσουν μακριά από τη θέση τους. Εξαρτάται από το μέγεθος και το</a:t>
            </a:r>
            <a:r>
              <a:rPr lang="en-US" altLang="el-GR" sz="2400" dirty="0" smtClean="0">
                <a:solidFill>
                  <a:schemeClr val="bg1">
                    <a:lumMod val="50000"/>
                  </a:schemeClr>
                </a:solidFill>
              </a:rPr>
              <a:t> </a:t>
            </a:r>
            <a:r>
              <a:rPr lang="el-GR" altLang="el-GR" sz="2400" dirty="0" smtClean="0">
                <a:solidFill>
                  <a:schemeClr val="bg1">
                    <a:lumMod val="50000"/>
                  </a:schemeClr>
                </a:solidFill>
              </a:rPr>
              <a:t>σχήμα των κόκκων. </a:t>
            </a:r>
          </a:p>
          <a:p>
            <a:pPr eaLnBrk="1" hangingPunct="1">
              <a:lnSpc>
                <a:spcPct val="90000"/>
              </a:lnSpc>
              <a:buFontTx/>
              <a:buNone/>
            </a:pPr>
            <a:r>
              <a:rPr lang="el-GR" altLang="el-GR" sz="2400" dirty="0" smtClean="0">
                <a:solidFill>
                  <a:schemeClr val="bg1">
                    <a:lumMod val="50000"/>
                  </a:schemeClr>
                </a:solidFill>
              </a:rPr>
              <a:t> β. η έκφραση της εσωτερικής τριβής αποτελεί η γωνία εσωτερικής τριβής η οποία είναι κατά προσέγγιση ίση της γωνίας ελαχίστης τριβής με την οποία μια στήλη(σωρός) υλικού συγκρατείται πάνω σε μία οριζόντια επιφάνεια.</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463" y="164316"/>
            <a:ext cx="5305793" cy="657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26" descr="figure 16-17 par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908720"/>
            <a:ext cx="6120680" cy="581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1027"/>
          <p:cNvSpPr>
            <a:spLocks noGrp="1" noChangeArrowheads="1"/>
          </p:cNvSpPr>
          <p:nvPr>
            <p:ph type="title"/>
          </p:nvPr>
        </p:nvSpPr>
        <p:spPr>
          <a:xfrm>
            <a:off x="755576" y="188640"/>
            <a:ext cx="7632848"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Κίνηση χαλαρού υλικού</a:t>
            </a:r>
            <a:endParaRPr lang="en-US" altLang="el-GR" dirty="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536"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Ερπυσμός </a:t>
            </a:r>
            <a:r>
              <a:rPr lang="el-GR" altLang="el-GR" dirty="0" err="1" smtClean="0"/>
              <a:t>κορημάτων</a:t>
            </a:r>
            <a:endParaRPr lang="el-GR" altLang="el-GR" dirty="0" smtClean="0"/>
          </a:p>
        </p:txBody>
      </p:sp>
      <p:sp>
        <p:nvSpPr>
          <p:cNvPr id="59395" name="Rectangle 4"/>
          <p:cNvSpPr>
            <a:spLocks noGrp="1" noChangeArrowheads="1"/>
          </p:cNvSpPr>
          <p:nvPr>
            <p:ph type="body" idx="1"/>
          </p:nvPr>
        </p:nvSpPr>
        <p:spPr>
          <a:xfrm>
            <a:off x="251520" y="836712"/>
            <a:ext cx="8712968" cy="5904656"/>
          </a:xfrm>
          <a:noFill/>
        </p:spPr>
        <p:txBody>
          <a:bodyPr/>
          <a:lstStyle/>
          <a:p>
            <a:pPr marL="447675" lvl="2" eaLnBrk="1" hangingPunct="1">
              <a:lnSpc>
                <a:spcPct val="80000"/>
              </a:lnSpc>
            </a:pPr>
            <a:r>
              <a:rPr lang="el-GR" altLang="el-GR" sz="2800" dirty="0" smtClean="0">
                <a:solidFill>
                  <a:srgbClr val="07337B"/>
                </a:solidFill>
              </a:rPr>
              <a:t>Πολύ αργή κίνηση στα </a:t>
            </a:r>
            <a:r>
              <a:rPr lang="el-GR" altLang="el-GR" sz="2800" dirty="0" err="1" smtClean="0">
                <a:solidFill>
                  <a:srgbClr val="07337B"/>
                </a:solidFill>
              </a:rPr>
              <a:t>κατάντη</a:t>
            </a:r>
            <a:r>
              <a:rPr lang="el-GR" altLang="el-GR" sz="2800" dirty="0" smtClean="0">
                <a:solidFill>
                  <a:srgbClr val="07337B"/>
                </a:solidFill>
              </a:rPr>
              <a:t> εδάφους και μανδύα αποσάθρωσης κορεσμένων σε νερό.</a:t>
            </a:r>
          </a:p>
          <a:p>
            <a:pPr marL="219075" lvl="2" indent="0" eaLnBrk="1" hangingPunct="1">
              <a:lnSpc>
                <a:spcPct val="80000"/>
              </a:lnSpc>
              <a:buNone/>
            </a:pPr>
            <a:endParaRPr lang="en-US" altLang="el-GR" sz="2800" dirty="0" smtClean="0">
              <a:solidFill>
                <a:srgbClr val="07337B"/>
              </a:solidFill>
            </a:endParaRPr>
          </a:p>
          <a:p>
            <a:pPr marL="447675" lvl="2" eaLnBrk="1" hangingPunct="1">
              <a:lnSpc>
                <a:spcPct val="80000"/>
              </a:lnSpc>
            </a:pPr>
            <a:r>
              <a:rPr lang="el-GR" altLang="el-GR" sz="2800" dirty="0" smtClean="0">
                <a:solidFill>
                  <a:srgbClr val="07337B"/>
                </a:solidFill>
              </a:rPr>
              <a:t>Ρυθμός κίνησης μικρότερος των </a:t>
            </a:r>
            <a:r>
              <a:rPr lang="en-US" altLang="el-GR" sz="2800" dirty="0" smtClean="0">
                <a:solidFill>
                  <a:srgbClr val="07337B"/>
                </a:solidFill>
              </a:rPr>
              <a:t>30 cm/</a:t>
            </a:r>
            <a:r>
              <a:rPr lang="en-US" altLang="el-GR" sz="2800" dirty="0" err="1" smtClean="0">
                <a:solidFill>
                  <a:srgbClr val="07337B"/>
                </a:solidFill>
              </a:rPr>
              <a:t>yr</a:t>
            </a:r>
            <a:r>
              <a:rPr lang="el-GR" altLang="el-GR" sz="2800" dirty="0" smtClean="0">
                <a:solidFill>
                  <a:srgbClr val="07337B"/>
                </a:solidFill>
              </a:rPr>
              <a:t> περίπου.</a:t>
            </a:r>
          </a:p>
          <a:p>
            <a:pPr marL="219075" lvl="2" indent="0" eaLnBrk="1" hangingPunct="1">
              <a:lnSpc>
                <a:spcPct val="80000"/>
              </a:lnSpc>
              <a:buNone/>
            </a:pPr>
            <a:endParaRPr lang="en-US" altLang="el-GR" sz="2800" dirty="0" smtClean="0">
              <a:solidFill>
                <a:srgbClr val="07337B"/>
              </a:solidFill>
            </a:endParaRPr>
          </a:p>
          <a:p>
            <a:pPr marL="447675" lvl="2" eaLnBrk="1" hangingPunct="1">
              <a:lnSpc>
                <a:spcPct val="80000"/>
              </a:lnSpc>
            </a:pPr>
            <a:r>
              <a:rPr lang="el-GR" altLang="el-GR" sz="2800" dirty="0" smtClean="0">
                <a:solidFill>
                  <a:srgbClr val="07337B"/>
                </a:solidFill>
              </a:rPr>
              <a:t>Παράγει διακριτούς επιφανειακούς χαρακτήρες</a:t>
            </a:r>
            <a:r>
              <a:rPr lang="en-US" altLang="el-GR" sz="2800" dirty="0" smtClean="0">
                <a:solidFill>
                  <a:srgbClr val="07337B"/>
                </a:solidFill>
              </a:rPr>
              <a:t>: </a:t>
            </a:r>
          </a:p>
          <a:p>
            <a:pPr marL="447675" lvl="3" eaLnBrk="1" hangingPunct="1">
              <a:lnSpc>
                <a:spcPct val="80000"/>
              </a:lnSpc>
            </a:pPr>
            <a:r>
              <a:rPr lang="el-GR" altLang="el-GR" sz="2800" dirty="0" smtClean="0">
                <a:solidFill>
                  <a:srgbClr val="07337B"/>
                </a:solidFill>
              </a:rPr>
              <a:t>Λοβούς(</a:t>
            </a:r>
            <a:r>
              <a:rPr lang="en-US" altLang="el-GR" sz="2800" dirty="0" smtClean="0">
                <a:solidFill>
                  <a:srgbClr val="07337B"/>
                </a:solidFill>
              </a:rPr>
              <a:t>Lobes</a:t>
            </a:r>
            <a:r>
              <a:rPr lang="el-GR" altLang="el-GR" sz="2800" dirty="0" smtClean="0">
                <a:solidFill>
                  <a:srgbClr val="07337B"/>
                </a:solidFill>
              </a:rPr>
              <a:t>)</a:t>
            </a:r>
            <a:r>
              <a:rPr lang="en-US" altLang="el-GR" sz="2800" dirty="0" smtClean="0">
                <a:solidFill>
                  <a:srgbClr val="07337B"/>
                </a:solidFill>
              </a:rPr>
              <a:t>. </a:t>
            </a:r>
          </a:p>
          <a:p>
            <a:pPr marL="447675" lvl="3" eaLnBrk="1" hangingPunct="1">
              <a:lnSpc>
                <a:spcPct val="80000"/>
              </a:lnSpc>
            </a:pPr>
            <a:r>
              <a:rPr lang="el-GR" altLang="el-GR" sz="2800" dirty="0" smtClean="0">
                <a:solidFill>
                  <a:srgbClr val="07337B"/>
                </a:solidFill>
              </a:rPr>
              <a:t>Φυλλοειδή στρώματα από θραύσματα (</a:t>
            </a:r>
            <a:r>
              <a:rPr lang="en-US" altLang="el-GR" sz="2800" dirty="0" smtClean="0">
                <a:solidFill>
                  <a:srgbClr val="07337B"/>
                </a:solidFill>
              </a:rPr>
              <a:t>Sheets of debris</a:t>
            </a:r>
            <a:r>
              <a:rPr lang="el-GR" altLang="el-GR" sz="2800" dirty="0" smtClean="0">
                <a:solidFill>
                  <a:srgbClr val="07337B"/>
                </a:solidFill>
              </a:rPr>
              <a:t>)</a:t>
            </a:r>
            <a:r>
              <a:rPr lang="en-US" altLang="el-GR" sz="2800" dirty="0" smtClean="0">
                <a:solidFill>
                  <a:srgbClr val="07337B"/>
                </a:solidFill>
              </a:rPr>
              <a:t>. </a:t>
            </a:r>
            <a:endParaRPr lang="el-GR" altLang="el-GR" sz="2800" dirty="0" smtClean="0">
              <a:solidFill>
                <a:srgbClr val="07337B"/>
              </a:solidFill>
            </a:endParaRPr>
          </a:p>
          <a:p>
            <a:pPr marL="219075" lvl="3" indent="0" eaLnBrk="1" hangingPunct="1">
              <a:lnSpc>
                <a:spcPct val="80000"/>
              </a:lnSpc>
              <a:buNone/>
            </a:pPr>
            <a:endParaRPr lang="en-US" altLang="el-GR" sz="2800" dirty="0" smtClean="0">
              <a:solidFill>
                <a:srgbClr val="07337B"/>
              </a:solidFill>
            </a:endParaRPr>
          </a:p>
          <a:p>
            <a:pPr marL="447675" lvl="2" eaLnBrk="1" hangingPunct="1">
              <a:lnSpc>
                <a:spcPct val="80000"/>
              </a:lnSpc>
            </a:pPr>
            <a:r>
              <a:rPr lang="el-GR" altLang="el-GR" sz="2800" dirty="0" smtClean="0">
                <a:solidFill>
                  <a:srgbClr val="07337B"/>
                </a:solidFill>
              </a:rPr>
              <a:t>Απαντά σε πρανή λόφων σε εύκρατα και τροπικά πλάτη.</a:t>
            </a:r>
            <a:r>
              <a:rPr lang="en-US" altLang="el-GR" sz="2800" dirty="0" smtClean="0">
                <a:solidFill>
                  <a:srgbClr val="07337B"/>
                </a:solidFill>
              </a:rPr>
              <a:t> </a:t>
            </a:r>
            <a:r>
              <a:rPr lang="el-GR" altLang="el-GR" sz="2800" dirty="0" smtClean="0">
                <a:solidFill>
                  <a:srgbClr val="07337B"/>
                </a:solidFill>
              </a:rPr>
              <a:t>                                                                                  Ο μανδύας αποσάθρωσης παραμένει κορεσμένος για μεγάλα χρονικά διαστήματα.</a:t>
            </a:r>
            <a:endParaRPr lang="en-US" altLang="el-GR" sz="2800" dirty="0" smtClean="0">
              <a:solidFill>
                <a:srgbClr val="07337B"/>
              </a:solidFill>
            </a:endParaRP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0"/>
            <a:ext cx="7777163" cy="6858000"/>
          </a:xfrm>
          <a:noFill/>
        </p:spPr>
      </p:pic>
      <p:sp>
        <p:nvSpPr>
          <p:cNvPr id="58371" name="Text Box 6"/>
          <p:cNvSpPr txBox="1">
            <a:spLocks noChangeArrowheads="1"/>
          </p:cNvSpPr>
          <p:nvPr/>
        </p:nvSpPr>
        <p:spPr bwMode="auto">
          <a:xfrm>
            <a:off x="755650" y="3920111"/>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chemeClr val="bg2"/>
                </a:solidFill>
              </a:rPr>
              <a:t>Δεβριτική</a:t>
            </a:r>
            <a:r>
              <a:rPr lang="el-GR" altLang="el-GR" sz="1800" dirty="0">
                <a:solidFill>
                  <a:schemeClr val="bg2"/>
                </a:solidFill>
              </a:rPr>
              <a:t> ροή</a:t>
            </a:r>
          </a:p>
        </p:txBody>
      </p:sp>
      <p:sp>
        <p:nvSpPr>
          <p:cNvPr id="58372" name="Line 7"/>
          <p:cNvSpPr>
            <a:spLocks noChangeShapeType="1"/>
          </p:cNvSpPr>
          <p:nvPr/>
        </p:nvSpPr>
        <p:spPr bwMode="auto">
          <a:xfrm flipV="1">
            <a:off x="1979712" y="3500437"/>
            <a:ext cx="504726" cy="41967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3" name="Text Box 8"/>
          <p:cNvSpPr txBox="1">
            <a:spLocks noChangeArrowheads="1"/>
          </p:cNvSpPr>
          <p:nvPr/>
        </p:nvSpPr>
        <p:spPr bwMode="auto">
          <a:xfrm>
            <a:off x="6372200" y="2143412"/>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FFC000"/>
                </a:solidFill>
              </a:rPr>
              <a:t>Λασποροή</a:t>
            </a:r>
            <a:r>
              <a:rPr lang="el-GR" altLang="el-GR" sz="1800" dirty="0">
                <a:solidFill>
                  <a:srgbClr val="FFC000"/>
                </a:solidFill>
              </a:rPr>
              <a:t> (</a:t>
            </a:r>
            <a:r>
              <a:rPr lang="el-GR" altLang="el-GR" sz="1800" dirty="0" err="1">
                <a:solidFill>
                  <a:srgbClr val="FFC000"/>
                </a:solidFill>
              </a:rPr>
              <a:t>ιλυοροή</a:t>
            </a:r>
            <a:r>
              <a:rPr lang="el-GR" altLang="el-GR" sz="1800" dirty="0"/>
              <a:t>)</a:t>
            </a:r>
          </a:p>
        </p:txBody>
      </p:sp>
      <p:sp>
        <p:nvSpPr>
          <p:cNvPr id="58374" name="Line 9"/>
          <p:cNvSpPr>
            <a:spLocks noChangeShapeType="1"/>
          </p:cNvSpPr>
          <p:nvPr/>
        </p:nvSpPr>
        <p:spPr bwMode="auto">
          <a:xfrm flipH="1">
            <a:off x="6732588" y="2420938"/>
            <a:ext cx="4318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5" name="Text Box 10"/>
          <p:cNvSpPr txBox="1">
            <a:spLocks noChangeArrowheads="1"/>
          </p:cNvSpPr>
          <p:nvPr/>
        </p:nvSpPr>
        <p:spPr bwMode="auto">
          <a:xfrm>
            <a:off x="755650" y="1776699"/>
            <a:ext cx="2665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rgbClr val="FF0000"/>
                </a:solidFill>
              </a:rPr>
              <a:t>Ερπυσμός </a:t>
            </a:r>
            <a:r>
              <a:rPr lang="el-GR" altLang="el-GR" sz="1800" dirty="0" err="1">
                <a:solidFill>
                  <a:srgbClr val="FF0000"/>
                </a:solidFill>
              </a:rPr>
              <a:t>κορημάτων</a:t>
            </a:r>
            <a:endParaRPr lang="el-GR" altLang="el-GR" sz="1800" dirty="0">
              <a:solidFill>
                <a:srgbClr val="FF0000"/>
              </a:solidFill>
            </a:endParaRPr>
          </a:p>
        </p:txBody>
      </p:sp>
      <p:sp>
        <p:nvSpPr>
          <p:cNvPr id="58376" name="Line 11"/>
          <p:cNvSpPr>
            <a:spLocks noChangeShapeType="1"/>
          </p:cNvSpPr>
          <p:nvPr/>
        </p:nvSpPr>
        <p:spPr bwMode="auto">
          <a:xfrm flipV="1">
            <a:off x="3131840" y="1341437"/>
            <a:ext cx="863898" cy="64740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7" name="Text Box 12"/>
          <p:cNvSpPr txBox="1">
            <a:spLocks noChangeArrowheads="1"/>
          </p:cNvSpPr>
          <p:nvPr/>
        </p:nvSpPr>
        <p:spPr bwMode="auto">
          <a:xfrm>
            <a:off x="2751138" y="4816475"/>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00B050"/>
                </a:solidFill>
              </a:rPr>
              <a:t>Εδαφοροή</a:t>
            </a:r>
            <a:endParaRPr lang="el-GR" altLang="el-GR" sz="1800" dirty="0">
              <a:solidFill>
                <a:srgbClr val="00B050"/>
              </a:solidFill>
            </a:endParaRPr>
          </a:p>
        </p:txBody>
      </p:sp>
      <p:sp>
        <p:nvSpPr>
          <p:cNvPr id="58378" name="Line 13"/>
          <p:cNvSpPr>
            <a:spLocks noChangeShapeType="1"/>
          </p:cNvSpPr>
          <p:nvPr/>
        </p:nvSpPr>
        <p:spPr bwMode="auto">
          <a:xfrm flipH="1">
            <a:off x="2627313" y="5157788"/>
            <a:ext cx="6492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9" name="Text Box 14"/>
          <p:cNvSpPr txBox="1">
            <a:spLocks noChangeArrowheads="1"/>
          </p:cNvSpPr>
          <p:nvPr/>
        </p:nvSpPr>
        <p:spPr bwMode="auto">
          <a:xfrm>
            <a:off x="4211960" y="5205323"/>
            <a:ext cx="16561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7030A0"/>
                </a:solidFill>
              </a:rPr>
              <a:t>Δεβριτικές</a:t>
            </a:r>
            <a:r>
              <a:rPr lang="el-GR" altLang="el-GR" sz="1800" dirty="0">
                <a:solidFill>
                  <a:srgbClr val="7030A0"/>
                </a:solidFill>
              </a:rPr>
              <a:t> ροές τύπου χιονοστιβάδας</a:t>
            </a:r>
          </a:p>
        </p:txBody>
      </p:sp>
      <p:sp>
        <p:nvSpPr>
          <p:cNvPr id="58380" name="Line 15"/>
          <p:cNvSpPr>
            <a:spLocks noChangeShapeType="1"/>
          </p:cNvSpPr>
          <p:nvPr/>
        </p:nvSpPr>
        <p:spPr bwMode="auto">
          <a:xfrm>
            <a:off x="5436096" y="5733256"/>
            <a:ext cx="1512392" cy="21669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520" y="1484784"/>
            <a:ext cx="8640960" cy="4968552"/>
          </a:xfrm>
          <a:noFill/>
        </p:spPr>
      </p:pic>
      <p:sp>
        <p:nvSpPr>
          <p:cNvPr id="61443" name="Text Box 5"/>
          <p:cNvSpPr txBox="1">
            <a:spLocks noChangeArrowheads="1"/>
          </p:cNvSpPr>
          <p:nvPr/>
        </p:nvSpPr>
        <p:spPr bwMode="auto">
          <a:xfrm>
            <a:off x="107504" y="116632"/>
            <a:ext cx="90364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dirty="0">
                <a:solidFill>
                  <a:srgbClr val="07337B"/>
                </a:solidFill>
              </a:rPr>
              <a:t>Ένα μέτρο πάχους λοβός από ερπυσμό </a:t>
            </a:r>
            <a:r>
              <a:rPr lang="el-GR" altLang="el-GR" sz="2400" b="1" dirty="0" err="1">
                <a:solidFill>
                  <a:srgbClr val="07337B"/>
                </a:solidFill>
              </a:rPr>
              <a:t>κορημάτων</a:t>
            </a:r>
            <a:r>
              <a:rPr lang="el-GR" altLang="el-GR" sz="2400" b="1" dirty="0">
                <a:solidFill>
                  <a:srgbClr val="07337B"/>
                </a:solidFill>
              </a:rPr>
              <a:t> που κινήθηκε αργά στα </a:t>
            </a:r>
            <a:r>
              <a:rPr lang="el-GR" altLang="el-GR" sz="2400" b="1" dirty="0" err="1">
                <a:solidFill>
                  <a:srgbClr val="07337B"/>
                </a:solidFill>
              </a:rPr>
              <a:t>κατάντη</a:t>
            </a:r>
            <a:r>
              <a:rPr lang="el-GR" altLang="el-GR" sz="2400" b="1" dirty="0">
                <a:solidFill>
                  <a:srgbClr val="07337B"/>
                </a:solidFill>
              </a:rPr>
              <a:t> και κάλυψε </a:t>
            </a:r>
            <a:r>
              <a:rPr lang="el-GR" altLang="el-GR" sz="2400" b="1" dirty="0" err="1">
                <a:solidFill>
                  <a:srgbClr val="07337B"/>
                </a:solidFill>
              </a:rPr>
              <a:t>παγετωνικά</a:t>
            </a:r>
            <a:r>
              <a:rPr lang="el-GR" altLang="el-GR" sz="2400" b="1" dirty="0">
                <a:solidFill>
                  <a:srgbClr val="07337B"/>
                </a:solidFill>
              </a:rPr>
              <a:t> ιζήματα</a:t>
            </a:r>
            <a:r>
              <a:rPr lang="en-US" altLang="el-GR" sz="2400" b="1" dirty="0">
                <a:solidFill>
                  <a:srgbClr val="07337B"/>
                </a:solidFill>
              </a:rPr>
              <a:t> </a:t>
            </a:r>
            <a:r>
              <a:rPr lang="el-GR" altLang="el-GR" sz="2400" b="1" dirty="0">
                <a:solidFill>
                  <a:srgbClr val="07337B"/>
                </a:solidFill>
              </a:rPr>
              <a:t>του πυθμένα της κοιλάδας </a:t>
            </a:r>
            <a:r>
              <a:rPr lang="en-US" altLang="el-GR" sz="2400" b="1" dirty="0" err="1">
                <a:solidFill>
                  <a:srgbClr val="07337B"/>
                </a:solidFill>
              </a:rPr>
              <a:t>Orgiere</a:t>
            </a:r>
            <a:r>
              <a:rPr lang="en-US" altLang="el-GR" sz="2400" b="1" dirty="0">
                <a:solidFill>
                  <a:srgbClr val="07337B"/>
                </a:solidFill>
              </a:rPr>
              <a:t> </a:t>
            </a:r>
            <a:r>
              <a:rPr lang="el-GR" altLang="el-GR" sz="2400" b="1" dirty="0">
                <a:solidFill>
                  <a:srgbClr val="07337B"/>
                </a:solidFill>
              </a:rPr>
              <a:t>στις Ιταλικές Άλπεις</a:t>
            </a:r>
            <a:r>
              <a:rPr lang="el-GR" altLang="el-GR" sz="2000" b="1" dirty="0">
                <a:solidFill>
                  <a:srgbClr val="07337B"/>
                </a:solidFill>
              </a:rPr>
              <a:t>.</a:t>
            </a:r>
          </a:p>
        </p:txBody>
      </p:sp>
      <p:sp>
        <p:nvSpPr>
          <p:cNvPr id="61444" name="Line 6"/>
          <p:cNvSpPr>
            <a:spLocks noChangeShapeType="1"/>
          </p:cNvSpPr>
          <p:nvPr/>
        </p:nvSpPr>
        <p:spPr bwMode="auto">
          <a:xfrm>
            <a:off x="3707903" y="1268760"/>
            <a:ext cx="1656259" cy="244757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21196" y="116632"/>
            <a:ext cx="8229600" cy="7060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err="1" smtClean="0"/>
              <a:t>Δεβριτικές</a:t>
            </a:r>
            <a:r>
              <a:rPr lang="el-GR" altLang="el-GR" dirty="0" smtClean="0"/>
              <a:t> ροές (</a:t>
            </a:r>
            <a:r>
              <a:rPr lang="en-US" altLang="el-GR" dirty="0" smtClean="0"/>
              <a:t>debris flows)</a:t>
            </a:r>
            <a:endParaRPr lang="el-GR" altLang="el-GR" dirty="0" smtClean="0"/>
          </a:p>
        </p:txBody>
      </p:sp>
      <p:sp>
        <p:nvSpPr>
          <p:cNvPr id="62467" name="Rectangle 4"/>
          <p:cNvSpPr>
            <a:spLocks noGrp="1" noChangeArrowheads="1"/>
          </p:cNvSpPr>
          <p:nvPr>
            <p:ph type="body" idx="1"/>
          </p:nvPr>
        </p:nvSpPr>
        <p:spPr>
          <a:xfrm>
            <a:off x="107504" y="980728"/>
            <a:ext cx="8856984" cy="5877272"/>
          </a:xfrm>
        </p:spPr>
        <p:txBody>
          <a:bodyPr/>
          <a:lstStyle/>
          <a:p>
            <a:pPr marL="352425" lvl="2" eaLnBrk="1" hangingPunct="1"/>
            <a:r>
              <a:rPr lang="el-GR" altLang="el-GR" sz="2800" dirty="0" smtClean="0">
                <a:solidFill>
                  <a:srgbClr val="07337B"/>
                </a:solidFill>
              </a:rPr>
              <a:t>Στα </a:t>
            </a:r>
            <a:r>
              <a:rPr lang="el-GR" altLang="el-GR" sz="2800" dirty="0" err="1" smtClean="0">
                <a:solidFill>
                  <a:srgbClr val="07337B"/>
                </a:solidFill>
              </a:rPr>
              <a:t>κατάντη</a:t>
            </a:r>
            <a:r>
              <a:rPr lang="el-GR" altLang="el-GR" sz="2800" dirty="0" smtClean="0">
                <a:solidFill>
                  <a:srgbClr val="07337B"/>
                </a:solidFill>
              </a:rPr>
              <a:t> κίνηση</a:t>
            </a:r>
            <a:r>
              <a:rPr lang="en-US" altLang="el-GR" sz="2800" dirty="0" smtClean="0">
                <a:solidFill>
                  <a:srgbClr val="07337B"/>
                </a:solidFill>
              </a:rPr>
              <a:t> </a:t>
            </a:r>
            <a:r>
              <a:rPr lang="el-GR" altLang="el-GR" sz="2800" dirty="0" smtClean="0">
                <a:solidFill>
                  <a:srgbClr val="07337B"/>
                </a:solidFill>
              </a:rPr>
              <a:t> χαλαρού μανδύα αποσάθρωσης,</a:t>
            </a:r>
            <a:r>
              <a:rPr lang="en-US" altLang="el-GR" sz="2800" dirty="0" smtClean="0">
                <a:solidFill>
                  <a:srgbClr val="07337B"/>
                </a:solidFill>
              </a:rPr>
              <a:t> </a:t>
            </a:r>
            <a:r>
              <a:rPr lang="el-GR" altLang="el-GR" sz="2800" dirty="0" smtClean="0">
                <a:solidFill>
                  <a:srgbClr val="07337B"/>
                </a:solidFill>
              </a:rPr>
              <a:t>το μεγαλύτερο τμήμα του οποίου είναι </a:t>
            </a:r>
            <a:r>
              <a:rPr lang="el-GR" altLang="el-GR" sz="2800" dirty="0" err="1" smtClean="0">
                <a:solidFill>
                  <a:srgbClr val="07337B"/>
                </a:solidFill>
              </a:rPr>
              <a:t>αδρομερέστερο</a:t>
            </a:r>
            <a:r>
              <a:rPr lang="el-GR" altLang="el-GR" sz="2800" dirty="0" smtClean="0">
                <a:solidFill>
                  <a:srgbClr val="07337B"/>
                </a:solidFill>
              </a:rPr>
              <a:t> της άμμου.</a:t>
            </a:r>
          </a:p>
          <a:p>
            <a:pPr marL="123825" lvl="2" indent="0" eaLnBrk="1" hangingPunct="1">
              <a:buNone/>
            </a:pPr>
            <a:endParaRPr lang="en-US" altLang="el-GR" sz="2800" dirty="0" smtClean="0">
              <a:solidFill>
                <a:srgbClr val="07337B"/>
              </a:solidFill>
            </a:endParaRPr>
          </a:p>
          <a:p>
            <a:pPr marL="352425" lvl="2" eaLnBrk="1" hangingPunct="1"/>
            <a:r>
              <a:rPr lang="el-GR" altLang="el-GR" sz="2800" dirty="0" smtClean="0">
                <a:solidFill>
                  <a:srgbClr val="07337B"/>
                </a:solidFill>
              </a:rPr>
              <a:t>Ο ρυθμός κίνησης ποικίλει από μόνο</a:t>
            </a:r>
            <a:r>
              <a:rPr lang="en-US" altLang="el-GR" sz="2800" dirty="0" smtClean="0">
                <a:solidFill>
                  <a:srgbClr val="07337B"/>
                </a:solidFill>
              </a:rPr>
              <a:t> 1m/</a:t>
            </a:r>
            <a:r>
              <a:rPr lang="en-US" altLang="el-GR" sz="2800" dirty="0" err="1" smtClean="0">
                <a:solidFill>
                  <a:srgbClr val="07337B"/>
                </a:solidFill>
              </a:rPr>
              <a:t>yr</a:t>
            </a:r>
            <a:r>
              <a:rPr lang="el-GR" altLang="el-GR" sz="2800" dirty="0" smtClean="0">
                <a:solidFill>
                  <a:srgbClr val="07337B"/>
                </a:solidFill>
              </a:rPr>
              <a:t> περίπου</a:t>
            </a:r>
            <a:r>
              <a:rPr lang="en-US" altLang="el-GR" sz="2800" dirty="0" smtClean="0">
                <a:solidFill>
                  <a:srgbClr val="07337B"/>
                </a:solidFill>
              </a:rPr>
              <a:t> </a:t>
            </a:r>
            <a:r>
              <a:rPr lang="el-GR" altLang="el-GR" sz="2800" dirty="0" smtClean="0">
                <a:solidFill>
                  <a:srgbClr val="07337B"/>
                </a:solidFill>
              </a:rPr>
              <a:t>μέχρι </a:t>
            </a:r>
            <a:r>
              <a:rPr lang="en-US" altLang="el-GR" sz="2800" dirty="0" smtClean="0">
                <a:solidFill>
                  <a:srgbClr val="07337B"/>
                </a:solidFill>
              </a:rPr>
              <a:t>100 km/h.</a:t>
            </a:r>
            <a:endParaRPr lang="el-GR" altLang="el-GR" sz="2800" dirty="0" smtClean="0">
              <a:solidFill>
                <a:srgbClr val="07337B"/>
              </a:solidFill>
            </a:endParaRPr>
          </a:p>
          <a:p>
            <a:pPr marL="123825" lvl="2" indent="0" eaLnBrk="1" hangingPunct="1">
              <a:buNone/>
            </a:pPr>
            <a:endParaRPr lang="en-US" altLang="el-GR" sz="2800" dirty="0" smtClean="0">
              <a:solidFill>
                <a:srgbClr val="07337B"/>
              </a:solidFill>
            </a:endParaRPr>
          </a:p>
          <a:p>
            <a:pPr marL="352425" lvl="2" eaLnBrk="1" hangingPunct="1"/>
            <a:r>
              <a:rPr lang="el-GR" altLang="el-GR" sz="2800" dirty="0" smtClean="0">
                <a:solidFill>
                  <a:srgbClr val="07337B"/>
                </a:solidFill>
              </a:rPr>
              <a:t>Οι αποθέσεις </a:t>
            </a:r>
            <a:r>
              <a:rPr lang="el-GR" altLang="el-GR" sz="2800" dirty="0" err="1" smtClean="0">
                <a:solidFill>
                  <a:srgbClr val="07337B"/>
                </a:solidFill>
              </a:rPr>
              <a:t>δεβριτικών</a:t>
            </a:r>
            <a:r>
              <a:rPr lang="el-GR" altLang="el-GR" sz="2800" dirty="0" smtClean="0">
                <a:solidFill>
                  <a:srgbClr val="07337B"/>
                </a:solidFill>
              </a:rPr>
              <a:t> ροών έχουν συνήθως ένα μέτωπο όμοιο με αυτό μιας γλώσσας.                       Οι ροές αυτές συχνά συνοδεύονται με διαστήματα άκρως ισχυρών βροχοπτώσεων που οδηγούν σε κορεσμό του εδάφους</a:t>
            </a:r>
            <a:r>
              <a:rPr lang="el-GR" altLang="el-GR" dirty="0" smtClean="0">
                <a:solidFill>
                  <a:srgbClr val="07337B"/>
                </a:solidFill>
              </a:rPr>
              <a:t>.</a:t>
            </a:r>
            <a:endParaRPr lang="en-US" altLang="el-GR" sz="2600" dirty="0" smtClean="0">
              <a:solidFill>
                <a:srgbClr val="07337B"/>
              </a:solidFill>
            </a:endParaRP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0"/>
            <a:ext cx="7777163" cy="6858000"/>
          </a:xfrm>
          <a:noFill/>
        </p:spPr>
      </p:pic>
      <p:sp>
        <p:nvSpPr>
          <p:cNvPr id="58371" name="Text Box 6"/>
          <p:cNvSpPr txBox="1">
            <a:spLocks noChangeArrowheads="1"/>
          </p:cNvSpPr>
          <p:nvPr/>
        </p:nvSpPr>
        <p:spPr bwMode="auto">
          <a:xfrm>
            <a:off x="755650" y="3920111"/>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chemeClr val="bg2"/>
                </a:solidFill>
              </a:rPr>
              <a:t>Δεβριτική</a:t>
            </a:r>
            <a:r>
              <a:rPr lang="el-GR" altLang="el-GR" sz="1800" dirty="0">
                <a:solidFill>
                  <a:schemeClr val="bg2"/>
                </a:solidFill>
              </a:rPr>
              <a:t> ροή</a:t>
            </a:r>
          </a:p>
        </p:txBody>
      </p:sp>
      <p:sp>
        <p:nvSpPr>
          <p:cNvPr id="58372" name="Line 7"/>
          <p:cNvSpPr>
            <a:spLocks noChangeShapeType="1"/>
          </p:cNvSpPr>
          <p:nvPr/>
        </p:nvSpPr>
        <p:spPr bwMode="auto">
          <a:xfrm flipV="1">
            <a:off x="1979712" y="3500437"/>
            <a:ext cx="504726" cy="41967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3" name="Text Box 8"/>
          <p:cNvSpPr txBox="1">
            <a:spLocks noChangeArrowheads="1"/>
          </p:cNvSpPr>
          <p:nvPr/>
        </p:nvSpPr>
        <p:spPr bwMode="auto">
          <a:xfrm>
            <a:off x="6372200" y="2143412"/>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FFC000"/>
                </a:solidFill>
              </a:rPr>
              <a:t>Λασποροή</a:t>
            </a:r>
            <a:r>
              <a:rPr lang="el-GR" altLang="el-GR" sz="1800" dirty="0">
                <a:solidFill>
                  <a:srgbClr val="FFC000"/>
                </a:solidFill>
              </a:rPr>
              <a:t> (</a:t>
            </a:r>
            <a:r>
              <a:rPr lang="el-GR" altLang="el-GR" sz="1800" dirty="0" err="1">
                <a:solidFill>
                  <a:srgbClr val="FFC000"/>
                </a:solidFill>
              </a:rPr>
              <a:t>ιλυοροή</a:t>
            </a:r>
            <a:r>
              <a:rPr lang="el-GR" altLang="el-GR" sz="1800" dirty="0"/>
              <a:t>)</a:t>
            </a:r>
          </a:p>
        </p:txBody>
      </p:sp>
      <p:sp>
        <p:nvSpPr>
          <p:cNvPr id="58374" name="Line 9"/>
          <p:cNvSpPr>
            <a:spLocks noChangeShapeType="1"/>
          </p:cNvSpPr>
          <p:nvPr/>
        </p:nvSpPr>
        <p:spPr bwMode="auto">
          <a:xfrm flipH="1">
            <a:off x="6732588" y="2420938"/>
            <a:ext cx="4318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5" name="Text Box 10"/>
          <p:cNvSpPr txBox="1">
            <a:spLocks noChangeArrowheads="1"/>
          </p:cNvSpPr>
          <p:nvPr/>
        </p:nvSpPr>
        <p:spPr bwMode="auto">
          <a:xfrm>
            <a:off x="755650" y="1776699"/>
            <a:ext cx="2665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rgbClr val="FF0000"/>
                </a:solidFill>
              </a:rPr>
              <a:t>Ερπυσμός </a:t>
            </a:r>
            <a:r>
              <a:rPr lang="el-GR" altLang="el-GR" sz="1800" dirty="0" err="1">
                <a:solidFill>
                  <a:srgbClr val="FF0000"/>
                </a:solidFill>
              </a:rPr>
              <a:t>κορημάτων</a:t>
            </a:r>
            <a:endParaRPr lang="el-GR" altLang="el-GR" sz="1800" dirty="0">
              <a:solidFill>
                <a:srgbClr val="FF0000"/>
              </a:solidFill>
            </a:endParaRPr>
          </a:p>
        </p:txBody>
      </p:sp>
      <p:sp>
        <p:nvSpPr>
          <p:cNvPr id="58376" name="Line 11"/>
          <p:cNvSpPr>
            <a:spLocks noChangeShapeType="1"/>
          </p:cNvSpPr>
          <p:nvPr/>
        </p:nvSpPr>
        <p:spPr bwMode="auto">
          <a:xfrm flipV="1">
            <a:off x="3131840" y="1341437"/>
            <a:ext cx="863898" cy="64740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7" name="Text Box 12"/>
          <p:cNvSpPr txBox="1">
            <a:spLocks noChangeArrowheads="1"/>
          </p:cNvSpPr>
          <p:nvPr/>
        </p:nvSpPr>
        <p:spPr bwMode="auto">
          <a:xfrm>
            <a:off x="2751138" y="4816475"/>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00B050"/>
                </a:solidFill>
              </a:rPr>
              <a:t>Εδαφοροή</a:t>
            </a:r>
            <a:endParaRPr lang="el-GR" altLang="el-GR" sz="1800" dirty="0">
              <a:solidFill>
                <a:srgbClr val="00B050"/>
              </a:solidFill>
            </a:endParaRPr>
          </a:p>
        </p:txBody>
      </p:sp>
      <p:sp>
        <p:nvSpPr>
          <p:cNvPr id="58378" name="Line 13"/>
          <p:cNvSpPr>
            <a:spLocks noChangeShapeType="1"/>
          </p:cNvSpPr>
          <p:nvPr/>
        </p:nvSpPr>
        <p:spPr bwMode="auto">
          <a:xfrm flipH="1">
            <a:off x="2627313" y="5157788"/>
            <a:ext cx="6492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9" name="Text Box 14"/>
          <p:cNvSpPr txBox="1">
            <a:spLocks noChangeArrowheads="1"/>
          </p:cNvSpPr>
          <p:nvPr/>
        </p:nvSpPr>
        <p:spPr bwMode="auto">
          <a:xfrm>
            <a:off x="4211960" y="5205323"/>
            <a:ext cx="16561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7030A0"/>
                </a:solidFill>
              </a:rPr>
              <a:t>Δεβριτικές</a:t>
            </a:r>
            <a:r>
              <a:rPr lang="el-GR" altLang="el-GR" sz="1800" dirty="0">
                <a:solidFill>
                  <a:srgbClr val="7030A0"/>
                </a:solidFill>
              </a:rPr>
              <a:t> ροές τύπου χιονοστιβάδας</a:t>
            </a:r>
          </a:p>
        </p:txBody>
      </p:sp>
      <p:sp>
        <p:nvSpPr>
          <p:cNvPr id="58380" name="Line 15"/>
          <p:cNvSpPr>
            <a:spLocks noChangeShapeType="1"/>
          </p:cNvSpPr>
          <p:nvPr/>
        </p:nvSpPr>
        <p:spPr bwMode="auto">
          <a:xfrm>
            <a:off x="5436096" y="5733256"/>
            <a:ext cx="1512392" cy="21669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2481029551"/>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gure 16-23a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19200"/>
            <a:ext cx="5112246"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a:xfrm>
            <a:off x="685800" y="44624"/>
            <a:ext cx="7772400" cy="62488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err="1" smtClean="0"/>
              <a:t>Δεβριτική</a:t>
            </a:r>
            <a:r>
              <a:rPr lang="el-GR" altLang="el-GR" dirty="0" smtClean="0"/>
              <a:t> ροή(</a:t>
            </a:r>
            <a:r>
              <a:rPr lang="en-US" altLang="el-GR" dirty="0" smtClean="0"/>
              <a:t>debris flow)</a:t>
            </a:r>
          </a:p>
        </p:txBody>
      </p:sp>
      <p:sp>
        <p:nvSpPr>
          <p:cNvPr id="63492" name="Text Box 4"/>
          <p:cNvSpPr txBox="1">
            <a:spLocks noChangeArrowheads="1"/>
          </p:cNvSpPr>
          <p:nvPr/>
        </p:nvSpPr>
        <p:spPr bwMode="auto">
          <a:xfrm>
            <a:off x="685800" y="1224944"/>
            <a:ext cx="8458200"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latin typeface="Times New Roman" panose="02020603050405020304" pitchFamily="18" charset="0"/>
              </a:rPr>
              <a:t>Στη </a:t>
            </a:r>
            <a:r>
              <a:rPr lang="el-GR" altLang="el-GR" sz="1800" dirty="0" err="1">
                <a:latin typeface="Times New Roman" panose="02020603050405020304" pitchFamily="18" charset="0"/>
              </a:rPr>
              <a:t>δεβριτική</a:t>
            </a:r>
            <a:r>
              <a:rPr lang="el-GR" altLang="el-GR" sz="1800" dirty="0">
                <a:latin typeface="Times New Roman" panose="02020603050405020304" pitchFamily="18" charset="0"/>
              </a:rPr>
              <a:t> αυτή ροή, η βροχή μουσκεύει </a:t>
            </a:r>
            <a:r>
              <a:rPr lang="el-GR" altLang="el-GR" sz="1800" dirty="0" smtClean="0">
                <a:latin typeface="Times New Roman" panose="02020603050405020304" pitchFamily="18" charset="0"/>
              </a:rPr>
              <a:t>την ιλύ </a:t>
            </a:r>
            <a:r>
              <a:rPr lang="el-GR" altLang="el-GR" sz="1800" dirty="0">
                <a:latin typeface="Times New Roman" panose="02020603050405020304" pitchFamily="18" charset="0"/>
              </a:rPr>
              <a:t>(</a:t>
            </a:r>
            <a:r>
              <a:rPr lang="en-US" altLang="el-GR" sz="1800" dirty="0">
                <a:latin typeface="Times New Roman" panose="02020603050405020304" pitchFamily="18" charset="0"/>
              </a:rPr>
              <a:t>mud)</a:t>
            </a:r>
            <a:r>
              <a:rPr lang="el-GR" altLang="el-GR" sz="1800" dirty="0">
                <a:latin typeface="Times New Roman" panose="02020603050405020304" pitchFamily="18" charset="0"/>
              </a:rPr>
              <a:t> που παράγεται από τη σχιστή άργιλο (</a:t>
            </a:r>
            <a:r>
              <a:rPr lang="en-US" altLang="el-GR" sz="1800" dirty="0">
                <a:latin typeface="Times New Roman" panose="02020603050405020304" pitchFamily="18" charset="0"/>
              </a:rPr>
              <a:t>shale)</a:t>
            </a:r>
            <a:r>
              <a:rPr lang="el-GR" altLang="el-GR" sz="1800" dirty="0">
                <a:latin typeface="Times New Roman" panose="02020603050405020304" pitchFamily="18" charset="0"/>
              </a:rPr>
              <a:t> και </a:t>
            </a:r>
            <a:r>
              <a:rPr lang="el-GR" altLang="el-GR" sz="1800" dirty="0" err="1">
                <a:latin typeface="Times New Roman" panose="02020603050405020304" pitchFamily="18" charset="0"/>
              </a:rPr>
              <a:t>κορήματα</a:t>
            </a:r>
            <a:r>
              <a:rPr lang="el-GR" altLang="el-GR" sz="1800" dirty="0">
                <a:latin typeface="Times New Roman" panose="02020603050405020304" pitchFamily="18" charset="0"/>
              </a:rPr>
              <a:t> πάνω από ένα υπόβαθρο με ασθενέστερο πορώδες</a:t>
            </a:r>
            <a:r>
              <a:rPr lang="el-GR" altLang="el-GR" sz="1800" dirty="0" smtClean="0">
                <a:latin typeface="Times New Roman" panose="02020603050405020304" pitchFamily="18" charset="0"/>
              </a:rPr>
              <a:t>……</a:t>
            </a:r>
            <a:endParaRPr lang="el-GR" altLang="el-GR" sz="1800" dirty="0">
              <a:latin typeface="Times New Roman" panose="02020603050405020304" pitchFamily="18" charset="0"/>
            </a:endParaRPr>
          </a:p>
        </p:txBody>
      </p:sp>
      <p:sp>
        <p:nvSpPr>
          <p:cNvPr id="5" name="Text Box 4"/>
          <p:cNvSpPr txBox="1">
            <a:spLocks noChangeArrowheads="1"/>
          </p:cNvSpPr>
          <p:nvPr/>
        </p:nvSpPr>
        <p:spPr bwMode="auto">
          <a:xfrm>
            <a:off x="3779912" y="2132856"/>
            <a:ext cx="52565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smtClean="0">
                <a:latin typeface="Times New Roman" panose="02020603050405020304" pitchFamily="18" charset="0"/>
              </a:rPr>
              <a:t>…. </a:t>
            </a:r>
            <a:r>
              <a:rPr lang="el-GR" altLang="el-GR" sz="2400" dirty="0">
                <a:latin typeface="Times New Roman" panose="02020603050405020304" pitchFamily="18" charset="0"/>
              </a:rPr>
              <a:t>η οποία ιλύς χαλαρώνει γρήγορα, καταλήγοντας σε μια ροή  μιας μείξης με </a:t>
            </a:r>
            <a:r>
              <a:rPr lang="el-GR" altLang="el-GR" sz="2400" dirty="0" smtClean="0">
                <a:latin typeface="Times New Roman" panose="02020603050405020304" pitchFamily="18" charset="0"/>
              </a:rPr>
              <a:t>ιλύ, πέτρωμα</a:t>
            </a:r>
            <a:r>
              <a:rPr lang="el-GR" altLang="el-GR" sz="2400" dirty="0">
                <a:latin typeface="Times New Roman" panose="02020603050405020304" pitchFamily="18" charset="0"/>
              </a:rPr>
              <a:t>, και επιφανειακά υλικά(π.χ. κορμοί δένδρων).</a:t>
            </a: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t="7251" b="2110"/>
          <a:stretch>
            <a:fillRect/>
          </a:stretch>
        </p:blipFill>
        <p:spPr>
          <a:xfrm>
            <a:off x="4914900" y="3775698"/>
            <a:ext cx="4044241" cy="303767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err="1" smtClean="0"/>
              <a:t>Λασποροές</a:t>
            </a:r>
            <a:r>
              <a:rPr lang="el-GR" altLang="el-GR" dirty="0" smtClean="0">
                <a:effectLst>
                  <a:outerShdw blurRad="38100" dist="38100" dir="2700000" algn="tl">
                    <a:srgbClr val="000000">
                      <a:alpha val="43137"/>
                    </a:srgbClr>
                  </a:outerShdw>
                </a:effectLst>
              </a:rPr>
              <a:t> (</a:t>
            </a:r>
            <a:r>
              <a:rPr lang="en-US" altLang="el-GR" dirty="0" smtClean="0"/>
              <a:t>mudflows</a:t>
            </a:r>
            <a:r>
              <a:rPr lang="en-US" altLang="el-GR" dirty="0" smtClean="0">
                <a:effectLst>
                  <a:outerShdw blurRad="38100" dist="38100" dir="2700000" algn="tl">
                    <a:srgbClr val="000000">
                      <a:alpha val="43137"/>
                    </a:srgbClr>
                  </a:outerShdw>
                </a:effectLst>
              </a:rPr>
              <a:t>)</a:t>
            </a:r>
            <a:endParaRPr lang="el-GR" altLang="el-GR" dirty="0" smtClean="0">
              <a:effectLst>
                <a:outerShdw blurRad="38100" dist="38100" dir="2700000" algn="tl">
                  <a:srgbClr val="000000">
                    <a:alpha val="43137"/>
                  </a:srgbClr>
                </a:outerShdw>
              </a:effectLst>
            </a:endParaRPr>
          </a:p>
        </p:txBody>
      </p:sp>
      <p:sp>
        <p:nvSpPr>
          <p:cNvPr id="66563" name="Rectangle 4"/>
          <p:cNvSpPr>
            <a:spLocks noGrp="1" noChangeArrowheads="1"/>
          </p:cNvSpPr>
          <p:nvPr>
            <p:ph type="body" idx="1"/>
          </p:nvPr>
        </p:nvSpPr>
        <p:spPr>
          <a:xfrm>
            <a:off x="250825" y="1312863"/>
            <a:ext cx="8785225" cy="4924425"/>
          </a:xfrm>
        </p:spPr>
        <p:txBody>
          <a:bodyPr/>
          <a:lstStyle/>
          <a:p>
            <a:pPr marL="228600" lvl="2" eaLnBrk="1" hangingPunct="1">
              <a:lnSpc>
                <a:spcPct val="90000"/>
              </a:lnSpc>
            </a:pPr>
            <a:r>
              <a:rPr lang="el-GR" altLang="el-GR" dirty="0" smtClean="0">
                <a:solidFill>
                  <a:srgbClr val="07337B"/>
                </a:solidFill>
              </a:rPr>
              <a:t>Ταχέως κινούμενη ροή θραυσμάτων με ένα περιεχόμενο νερού επαρκές για να κάνει τη ροή σε μεγάλο βαθμό ρευστή.</a:t>
            </a:r>
            <a:endParaRPr lang="en-US" altLang="el-GR" dirty="0" smtClean="0">
              <a:solidFill>
                <a:srgbClr val="07337B"/>
              </a:solidFill>
            </a:endParaRPr>
          </a:p>
          <a:p>
            <a:pPr marL="228600" lvl="2" eaLnBrk="1" hangingPunct="1">
              <a:lnSpc>
                <a:spcPct val="90000"/>
              </a:lnSpc>
            </a:pPr>
            <a:r>
              <a:rPr lang="el-GR" altLang="el-GR" dirty="0" smtClean="0">
                <a:solidFill>
                  <a:srgbClr val="07337B"/>
                </a:solidFill>
              </a:rPr>
              <a:t>Οι πιο πολλές </a:t>
            </a:r>
            <a:r>
              <a:rPr lang="el-GR" altLang="el-GR" dirty="0" err="1" smtClean="0">
                <a:solidFill>
                  <a:srgbClr val="07337B"/>
                </a:solidFill>
              </a:rPr>
              <a:t>λασποροές</a:t>
            </a:r>
            <a:r>
              <a:rPr lang="el-GR" altLang="el-GR" dirty="0" smtClean="0">
                <a:solidFill>
                  <a:srgbClr val="07337B"/>
                </a:solidFill>
              </a:rPr>
              <a:t> είναι σε μεγάλο βαθμό ευκίνητες.</a:t>
            </a:r>
            <a:r>
              <a:rPr lang="en-US" altLang="el-GR" dirty="0" smtClean="0">
                <a:solidFill>
                  <a:srgbClr val="07337B"/>
                </a:solidFill>
              </a:rPr>
              <a:t> </a:t>
            </a:r>
          </a:p>
          <a:p>
            <a:pPr marL="228600" lvl="2" eaLnBrk="1" hangingPunct="1">
              <a:lnSpc>
                <a:spcPct val="90000"/>
              </a:lnSpc>
            </a:pPr>
            <a:r>
              <a:rPr lang="el-GR" altLang="el-GR" dirty="0" smtClean="0">
                <a:solidFill>
                  <a:srgbClr val="07337B"/>
                </a:solidFill>
              </a:rPr>
              <a:t>Μετά από μια ραγδαία, μεγάλης έντασης ,βροχόπτωση σε ένα ορεινό φαράγγι</a:t>
            </a:r>
            <a:r>
              <a:rPr lang="en-US" altLang="el-GR" dirty="0" smtClean="0">
                <a:solidFill>
                  <a:srgbClr val="07337B"/>
                </a:solidFill>
              </a:rPr>
              <a:t>, </a:t>
            </a:r>
            <a:r>
              <a:rPr lang="el-GR" altLang="el-GR" dirty="0" smtClean="0">
                <a:solidFill>
                  <a:srgbClr val="07337B"/>
                </a:solidFill>
              </a:rPr>
              <a:t> μια </a:t>
            </a:r>
            <a:r>
              <a:rPr lang="el-GR" altLang="el-GR" dirty="0" err="1" smtClean="0">
                <a:solidFill>
                  <a:srgbClr val="07337B"/>
                </a:solidFill>
              </a:rPr>
              <a:t>λασποροή</a:t>
            </a:r>
            <a:r>
              <a:rPr lang="el-GR" altLang="el-GR" dirty="0" smtClean="0">
                <a:solidFill>
                  <a:srgbClr val="07337B"/>
                </a:solidFill>
              </a:rPr>
              <a:t> μπορεί να ξεκινήσει ως ένα λασπώδες ρεύμα το οποίον αποκτά ένα κινούμενο φράγμα ιλύος και </a:t>
            </a:r>
            <a:r>
              <a:rPr lang="el-GR" altLang="el-GR" dirty="0" err="1" smtClean="0">
                <a:solidFill>
                  <a:srgbClr val="07337B"/>
                </a:solidFill>
              </a:rPr>
              <a:t>κορημάτων</a:t>
            </a:r>
            <a:r>
              <a:rPr lang="en-US" altLang="el-GR" dirty="0" smtClean="0">
                <a:solidFill>
                  <a:srgbClr val="07337B"/>
                </a:solidFill>
              </a:rPr>
              <a:t>.</a:t>
            </a:r>
          </a:p>
          <a:p>
            <a:pPr marL="228600" lvl="2" eaLnBrk="1" hangingPunct="1">
              <a:lnSpc>
                <a:spcPct val="90000"/>
              </a:lnSpc>
            </a:pPr>
            <a:r>
              <a:rPr lang="el-GR" altLang="el-GR" dirty="0" smtClean="0">
                <a:solidFill>
                  <a:srgbClr val="07337B"/>
                </a:solidFill>
              </a:rPr>
              <a:t>Οι </a:t>
            </a:r>
            <a:r>
              <a:rPr lang="el-GR" altLang="el-GR" dirty="0" err="1" smtClean="0">
                <a:solidFill>
                  <a:srgbClr val="07337B"/>
                </a:solidFill>
              </a:rPr>
              <a:t>λασποροές</a:t>
            </a:r>
            <a:r>
              <a:rPr lang="el-GR" altLang="el-GR" dirty="0" smtClean="0">
                <a:solidFill>
                  <a:srgbClr val="07337B"/>
                </a:solidFill>
              </a:rPr>
              <a:t> παράγουν </a:t>
            </a:r>
            <a:r>
              <a:rPr lang="el-GR" altLang="el-GR" dirty="0" err="1" smtClean="0">
                <a:solidFill>
                  <a:srgbClr val="07337B"/>
                </a:solidFill>
              </a:rPr>
              <a:t>ριπιδιακές</a:t>
            </a:r>
            <a:r>
              <a:rPr lang="el-GR" altLang="el-GR" dirty="0" smtClean="0">
                <a:solidFill>
                  <a:srgbClr val="07337B"/>
                </a:solidFill>
              </a:rPr>
              <a:t> αποθέσεις στη βάση των ορεινών πρανών.</a:t>
            </a:r>
            <a:r>
              <a:rPr lang="en-US" altLang="el-GR" dirty="0" smtClean="0">
                <a:solidFill>
                  <a:srgbClr val="07337B"/>
                </a:solidFill>
              </a:rPr>
              <a:t> </a:t>
            </a:r>
            <a:r>
              <a:rPr lang="el-GR" altLang="el-GR" dirty="0" smtClean="0">
                <a:solidFill>
                  <a:srgbClr val="07337B"/>
                </a:solidFill>
              </a:rPr>
              <a:t>                                                                             Μια ιδιαίτερα μεγάλη </a:t>
            </a:r>
            <a:r>
              <a:rPr lang="el-GR" altLang="el-GR" dirty="0" err="1" smtClean="0">
                <a:solidFill>
                  <a:srgbClr val="07337B"/>
                </a:solidFill>
              </a:rPr>
              <a:t>λασποροή</a:t>
            </a:r>
            <a:r>
              <a:rPr lang="el-GR" altLang="el-GR" dirty="0" smtClean="0">
                <a:solidFill>
                  <a:srgbClr val="07337B"/>
                </a:solidFill>
              </a:rPr>
              <a:t> γεννήθηκε πάνω στα πρανή του όρους</a:t>
            </a:r>
            <a:r>
              <a:rPr lang="en-US" altLang="el-GR" dirty="0" smtClean="0">
                <a:solidFill>
                  <a:srgbClr val="07337B"/>
                </a:solidFill>
              </a:rPr>
              <a:t> Rainier</a:t>
            </a:r>
            <a:r>
              <a:rPr lang="el-GR" altLang="el-GR" dirty="0" smtClean="0">
                <a:solidFill>
                  <a:srgbClr val="07337B"/>
                </a:solidFill>
              </a:rPr>
              <a:t> περίπου 5700 χρόνια πριν</a:t>
            </a:r>
            <a:r>
              <a:rPr lang="en-US" altLang="el-GR" dirty="0" smtClean="0">
                <a:solidFill>
                  <a:srgbClr val="07337B"/>
                </a:solidFill>
              </a:rPr>
              <a:t> </a:t>
            </a:r>
            <a:r>
              <a:rPr lang="el-GR" altLang="el-GR" dirty="0" smtClean="0">
                <a:solidFill>
                  <a:srgbClr val="07337B"/>
                </a:solidFill>
              </a:rPr>
              <a:t>από σήμερα</a:t>
            </a:r>
            <a:r>
              <a:rPr lang="en-US" altLang="el-GR" dirty="0" smtClean="0">
                <a:solidFill>
                  <a:srgbClr val="07337B"/>
                </a:solidFill>
              </a:rPr>
              <a:t> </a:t>
            </a:r>
            <a:r>
              <a:rPr lang="el-GR" altLang="el-GR" dirty="0" smtClean="0">
                <a:solidFill>
                  <a:srgbClr val="07337B"/>
                </a:solidFill>
              </a:rPr>
              <a:t> και </a:t>
            </a:r>
            <a:r>
              <a:rPr lang="el-GR" altLang="el-GR" dirty="0" err="1" smtClean="0">
                <a:solidFill>
                  <a:srgbClr val="07337B"/>
                </a:solidFill>
              </a:rPr>
              <a:t>διήνυσε</a:t>
            </a:r>
            <a:r>
              <a:rPr lang="el-GR" altLang="el-GR" dirty="0" smtClean="0">
                <a:solidFill>
                  <a:srgbClr val="07337B"/>
                </a:solidFill>
              </a:rPr>
              <a:t> τουλάχιστον 72</a:t>
            </a:r>
            <a:r>
              <a:rPr lang="en-US" altLang="el-GR" dirty="0" smtClean="0">
                <a:solidFill>
                  <a:srgbClr val="07337B"/>
                </a:solidFill>
              </a:rPr>
              <a:t> km.</a:t>
            </a:r>
          </a:p>
          <a:p>
            <a:pPr marL="228600" lvl="2" eaLnBrk="1" hangingPunct="1">
              <a:lnSpc>
                <a:spcPct val="90000"/>
              </a:lnSpc>
            </a:pPr>
            <a:r>
              <a:rPr lang="el-GR" altLang="el-GR" dirty="0" smtClean="0">
                <a:solidFill>
                  <a:srgbClr val="07337B"/>
                </a:solidFill>
              </a:rPr>
              <a:t>Στο ηφαίστειο της Αγίας Ελένης πολλές φορές έχουν παραχθεί </a:t>
            </a:r>
            <a:r>
              <a:rPr lang="el-GR" altLang="el-GR" dirty="0" err="1" smtClean="0">
                <a:solidFill>
                  <a:srgbClr val="07337B"/>
                </a:solidFill>
              </a:rPr>
              <a:t>λασποροές</a:t>
            </a:r>
            <a:r>
              <a:rPr lang="el-GR" altLang="el-GR" dirty="0" smtClean="0">
                <a:solidFill>
                  <a:srgbClr val="07337B"/>
                </a:solidFill>
              </a:rPr>
              <a:t> στη διάρκεια της ιστορίας του. </a:t>
            </a:r>
            <a:endParaRPr lang="en-US" altLang="el-GR" dirty="0" smtClean="0">
              <a:solidFill>
                <a:srgbClr val="07337B"/>
              </a:solidFill>
            </a:endParaRPr>
          </a:p>
          <a:p>
            <a:pPr marL="228600" lvl="2" eaLnBrk="1" hangingPunct="1">
              <a:lnSpc>
                <a:spcPct val="90000"/>
              </a:lnSpc>
              <a:buFontTx/>
              <a:buNone/>
            </a:pPr>
            <a:r>
              <a:rPr lang="en-US" altLang="el-GR" dirty="0" smtClean="0"/>
              <a:t>    </a:t>
            </a: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 16-23b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61214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title"/>
          </p:nvPr>
        </p:nvSpPr>
        <p:spPr>
          <a:xfrm>
            <a:off x="684213" y="0"/>
            <a:ext cx="7772400" cy="83661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err="1" smtClean="0"/>
              <a:t>Λασποροή</a:t>
            </a:r>
            <a:r>
              <a:rPr lang="el-GR" altLang="el-GR" dirty="0" smtClean="0"/>
              <a:t> (</a:t>
            </a:r>
            <a:r>
              <a:rPr lang="en-US" altLang="el-GR" dirty="0" smtClean="0"/>
              <a:t>mudflow</a:t>
            </a:r>
            <a:r>
              <a:rPr lang="el-GR" altLang="el-GR" dirty="0" smtClean="0"/>
              <a:t>)</a:t>
            </a:r>
            <a:endParaRPr lang="en-US" altLang="el-GR" dirty="0" smtClean="0"/>
          </a:p>
        </p:txBody>
      </p:sp>
      <p:sp>
        <p:nvSpPr>
          <p:cNvPr id="67588" name="Text Box 4"/>
          <p:cNvSpPr txBox="1">
            <a:spLocks noChangeArrowheads="1"/>
          </p:cNvSpPr>
          <p:nvPr/>
        </p:nvSpPr>
        <p:spPr bwMode="auto">
          <a:xfrm>
            <a:off x="6300788" y="1196975"/>
            <a:ext cx="2843212" cy="520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Στη λασποροή αυτή, μια ηφαιστειακή έκρηξη έλειωσε το χιόνι και τον πάγο και το νερό που προ-έκυψε μουσκεύει χα-λαρή ηφαιστειακή σποδό πάνω από μια στεγανή λάβα. Η ιλύς που προκύπτει, λιπαίνεται από πο- σότητες νερού και</a:t>
            </a:r>
          </a:p>
          <a:p>
            <a:pPr eaLnBrk="1" hangingPunct="1">
              <a:spcBef>
                <a:spcPct val="0"/>
              </a:spcBef>
              <a:buClrTx/>
              <a:buFontTx/>
              <a:buNone/>
            </a:pPr>
            <a:r>
              <a:rPr lang="el-GR" altLang="el-GR" sz="2400">
                <a:latin typeface="Times New Roman" panose="02020603050405020304" pitchFamily="18" charset="0"/>
              </a:rPr>
              <a:t>κινείται γρήγορα στα κατάντη.</a:t>
            </a:r>
          </a:p>
        </p:txBody>
      </p:sp>
      <p:sp>
        <p:nvSpPr>
          <p:cNvPr id="67589" name="Text Box 5"/>
          <p:cNvSpPr txBox="1">
            <a:spLocks noChangeArrowheads="1"/>
          </p:cNvSpPr>
          <p:nvPr/>
        </p:nvSpPr>
        <p:spPr bwMode="auto">
          <a:xfrm>
            <a:off x="303213" y="3665538"/>
            <a:ext cx="1316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Στεγανή λάβα</a:t>
            </a:r>
          </a:p>
        </p:txBody>
      </p:sp>
      <p:sp>
        <p:nvSpPr>
          <p:cNvPr id="67590" name="Line 6"/>
          <p:cNvSpPr>
            <a:spLocks noChangeShapeType="1"/>
          </p:cNvSpPr>
          <p:nvPr/>
        </p:nvSpPr>
        <p:spPr bwMode="auto">
          <a:xfrm>
            <a:off x="1116013" y="4149725"/>
            <a:ext cx="1295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7591" name="Text Box 7"/>
          <p:cNvSpPr txBox="1">
            <a:spLocks noChangeArrowheads="1"/>
          </p:cNvSpPr>
          <p:nvPr/>
        </p:nvSpPr>
        <p:spPr bwMode="auto">
          <a:xfrm>
            <a:off x="179388" y="4868863"/>
            <a:ext cx="2160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Διαπερατή ηφαιστειακή σποδός</a:t>
            </a:r>
          </a:p>
        </p:txBody>
      </p:sp>
      <p:sp>
        <p:nvSpPr>
          <p:cNvPr id="67592" name="Line 8"/>
          <p:cNvSpPr>
            <a:spLocks noChangeShapeType="1"/>
          </p:cNvSpPr>
          <p:nvPr/>
        </p:nvSpPr>
        <p:spPr bwMode="auto">
          <a:xfrm flipV="1">
            <a:off x="1258888" y="5445125"/>
            <a:ext cx="194468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7593" name="Text Box 9"/>
          <p:cNvSpPr txBox="1">
            <a:spLocks noChangeArrowheads="1"/>
          </p:cNvSpPr>
          <p:nvPr/>
        </p:nvSpPr>
        <p:spPr bwMode="auto">
          <a:xfrm>
            <a:off x="376238" y="78581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Χιόνι και πάγος</a:t>
            </a:r>
          </a:p>
        </p:txBody>
      </p:sp>
      <p:sp>
        <p:nvSpPr>
          <p:cNvPr id="67594" name="Line 10"/>
          <p:cNvSpPr>
            <a:spLocks noChangeShapeType="1"/>
          </p:cNvSpPr>
          <p:nvPr/>
        </p:nvSpPr>
        <p:spPr bwMode="auto">
          <a:xfrm>
            <a:off x="1979613" y="1125538"/>
            <a:ext cx="792162" cy="1366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16632"/>
            <a:ext cx="8280400" cy="129614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Ορθή τάση(</a:t>
            </a:r>
            <a:r>
              <a:rPr lang="en-US" altLang="el-GR" dirty="0" smtClean="0"/>
              <a:t>normal stress)-</a:t>
            </a:r>
            <a:r>
              <a:rPr lang="el-GR" altLang="el-GR" dirty="0" err="1" smtClean="0"/>
              <a:t>Διατμητική</a:t>
            </a:r>
            <a:r>
              <a:rPr lang="el-GR" altLang="el-GR" dirty="0" smtClean="0"/>
              <a:t> τάση(</a:t>
            </a:r>
            <a:r>
              <a:rPr lang="en-US" altLang="el-GR" dirty="0" smtClean="0"/>
              <a:t>shear stress)</a:t>
            </a:r>
            <a:endParaRPr lang="el-GR" altLang="el-GR" dirty="0" smtClean="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56792"/>
            <a:ext cx="88931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0"/>
            <a:ext cx="7777163" cy="6858000"/>
          </a:xfrm>
          <a:noFill/>
        </p:spPr>
      </p:pic>
      <p:sp>
        <p:nvSpPr>
          <p:cNvPr id="58371" name="Text Box 6"/>
          <p:cNvSpPr txBox="1">
            <a:spLocks noChangeArrowheads="1"/>
          </p:cNvSpPr>
          <p:nvPr/>
        </p:nvSpPr>
        <p:spPr bwMode="auto">
          <a:xfrm>
            <a:off x="755650" y="3920111"/>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chemeClr val="bg2"/>
                </a:solidFill>
              </a:rPr>
              <a:t>Δεβριτική</a:t>
            </a:r>
            <a:r>
              <a:rPr lang="el-GR" altLang="el-GR" sz="1800" dirty="0">
                <a:solidFill>
                  <a:schemeClr val="bg2"/>
                </a:solidFill>
              </a:rPr>
              <a:t> ροή</a:t>
            </a:r>
          </a:p>
        </p:txBody>
      </p:sp>
      <p:sp>
        <p:nvSpPr>
          <p:cNvPr id="58372" name="Line 7"/>
          <p:cNvSpPr>
            <a:spLocks noChangeShapeType="1"/>
          </p:cNvSpPr>
          <p:nvPr/>
        </p:nvSpPr>
        <p:spPr bwMode="auto">
          <a:xfrm flipV="1">
            <a:off x="1979712" y="3500437"/>
            <a:ext cx="504726" cy="41967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3" name="Text Box 8"/>
          <p:cNvSpPr txBox="1">
            <a:spLocks noChangeArrowheads="1"/>
          </p:cNvSpPr>
          <p:nvPr/>
        </p:nvSpPr>
        <p:spPr bwMode="auto">
          <a:xfrm>
            <a:off x="6372200" y="2143412"/>
            <a:ext cx="255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FFC000"/>
                </a:solidFill>
              </a:rPr>
              <a:t>Λασποροή</a:t>
            </a:r>
            <a:r>
              <a:rPr lang="el-GR" altLang="el-GR" sz="1800" dirty="0">
                <a:solidFill>
                  <a:srgbClr val="FFC000"/>
                </a:solidFill>
              </a:rPr>
              <a:t> (</a:t>
            </a:r>
            <a:r>
              <a:rPr lang="el-GR" altLang="el-GR" sz="1800" dirty="0" err="1">
                <a:solidFill>
                  <a:srgbClr val="FFC000"/>
                </a:solidFill>
              </a:rPr>
              <a:t>ιλυοροή</a:t>
            </a:r>
            <a:r>
              <a:rPr lang="el-GR" altLang="el-GR" sz="1800" dirty="0"/>
              <a:t>)</a:t>
            </a:r>
          </a:p>
        </p:txBody>
      </p:sp>
      <p:sp>
        <p:nvSpPr>
          <p:cNvPr id="58374" name="Line 9"/>
          <p:cNvSpPr>
            <a:spLocks noChangeShapeType="1"/>
          </p:cNvSpPr>
          <p:nvPr/>
        </p:nvSpPr>
        <p:spPr bwMode="auto">
          <a:xfrm flipH="1">
            <a:off x="6732588" y="2420938"/>
            <a:ext cx="4318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5" name="Text Box 10"/>
          <p:cNvSpPr txBox="1">
            <a:spLocks noChangeArrowheads="1"/>
          </p:cNvSpPr>
          <p:nvPr/>
        </p:nvSpPr>
        <p:spPr bwMode="auto">
          <a:xfrm>
            <a:off x="755650" y="1776699"/>
            <a:ext cx="2665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rgbClr val="FF0000"/>
                </a:solidFill>
              </a:rPr>
              <a:t>Ερπυσμός </a:t>
            </a:r>
            <a:r>
              <a:rPr lang="el-GR" altLang="el-GR" sz="1800" dirty="0" err="1">
                <a:solidFill>
                  <a:srgbClr val="FF0000"/>
                </a:solidFill>
              </a:rPr>
              <a:t>κορημάτων</a:t>
            </a:r>
            <a:endParaRPr lang="el-GR" altLang="el-GR" sz="1800" dirty="0">
              <a:solidFill>
                <a:srgbClr val="FF0000"/>
              </a:solidFill>
            </a:endParaRPr>
          </a:p>
        </p:txBody>
      </p:sp>
      <p:sp>
        <p:nvSpPr>
          <p:cNvPr id="58376" name="Line 11"/>
          <p:cNvSpPr>
            <a:spLocks noChangeShapeType="1"/>
          </p:cNvSpPr>
          <p:nvPr/>
        </p:nvSpPr>
        <p:spPr bwMode="auto">
          <a:xfrm flipV="1">
            <a:off x="3131840" y="1341437"/>
            <a:ext cx="863898" cy="64740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7" name="Text Box 12"/>
          <p:cNvSpPr txBox="1">
            <a:spLocks noChangeArrowheads="1"/>
          </p:cNvSpPr>
          <p:nvPr/>
        </p:nvSpPr>
        <p:spPr bwMode="auto">
          <a:xfrm>
            <a:off x="2751138" y="4816475"/>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00B050"/>
                </a:solidFill>
              </a:rPr>
              <a:t>Εδαφοροή</a:t>
            </a:r>
            <a:endParaRPr lang="el-GR" altLang="el-GR" sz="1800" dirty="0">
              <a:solidFill>
                <a:srgbClr val="00B050"/>
              </a:solidFill>
            </a:endParaRPr>
          </a:p>
        </p:txBody>
      </p:sp>
      <p:sp>
        <p:nvSpPr>
          <p:cNvPr id="58378" name="Line 13"/>
          <p:cNvSpPr>
            <a:spLocks noChangeShapeType="1"/>
          </p:cNvSpPr>
          <p:nvPr/>
        </p:nvSpPr>
        <p:spPr bwMode="auto">
          <a:xfrm flipH="1">
            <a:off x="2627313" y="5157788"/>
            <a:ext cx="6492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8379" name="Text Box 14"/>
          <p:cNvSpPr txBox="1">
            <a:spLocks noChangeArrowheads="1"/>
          </p:cNvSpPr>
          <p:nvPr/>
        </p:nvSpPr>
        <p:spPr bwMode="auto">
          <a:xfrm>
            <a:off x="4211960" y="5205323"/>
            <a:ext cx="16561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err="1">
                <a:solidFill>
                  <a:srgbClr val="7030A0"/>
                </a:solidFill>
              </a:rPr>
              <a:t>Δεβριτικές</a:t>
            </a:r>
            <a:r>
              <a:rPr lang="el-GR" altLang="el-GR" sz="1800" dirty="0">
                <a:solidFill>
                  <a:srgbClr val="7030A0"/>
                </a:solidFill>
              </a:rPr>
              <a:t> ροές τύπου χιονοστιβάδας</a:t>
            </a:r>
          </a:p>
        </p:txBody>
      </p:sp>
      <p:sp>
        <p:nvSpPr>
          <p:cNvPr id="58380" name="Line 15"/>
          <p:cNvSpPr>
            <a:spLocks noChangeShapeType="1"/>
          </p:cNvSpPr>
          <p:nvPr/>
        </p:nvSpPr>
        <p:spPr bwMode="auto">
          <a:xfrm>
            <a:off x="5436096" y="5733256"/>
            <a:ext cx="1512392" cy="21669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948804485"/>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13"/>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1176" r="1963" b="4670"/>
          <a:stretch/>
        </p:blipFill>
        <p:spPr>
          <a:xfrm>
            <a:off x="107504" y="188913"/>
            <a:ext cx="8856984" cy="5472335"/>
          </a:xfrm>
          <a:noFill/>
        </p:spPr>
      </p:pic>
      <p:sp>
        <p:nvSpPr>
          <p:cNvPr id="68611" name="Text Box 5"/>
          <p:cNvSpPr txBox="1">
            <a:spLocks noChangeArrowheads="1"/>
          </p:cNvSpPr>
          <p:nvPr/>
        </p:nvSpPr>
        <p:spPr bwMode="auto">
          <a:xfrm>
            <a:off x="323850" y="5969000"/>
            <a:ext cx="8424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sz="2000" b="1" dirty="0" err="1">
                <a:solidFill>
                  <a:srgbClr val="7030A0"/>
                </a:solidFill>
              </a:rPr>
              <a:t>Λασποροές</a:t>
            </a:r>
            <a:r>
              <a:rPr lang="el-GR" altLang="el-GR" sz="2000" b="1" dirty="0">
                <a:solidFill>
                  <a:srgbClr val="7030A0"/>
                </a:solidFill>
              </a:rPr>
              <a:t> από την έκρηξη του ηφαιστείου της Αγίας Ελένης στην </a:t>
            </a:r>
            <a:r>
              <a:rPr lang="en-US" altLang="el-GR" sz="2000" b="1" dirty="0">
                <a:solidFill>
                  <a:srgbClr val="7030A0"/>
                </a:solidFill>
              </a:rPr>
              <a:t>Washington to 1980.</a:t>
            </a:r>
            <a:endParaRPr lang="el-GR" altLang="el-GR" sz="2000" b="1" dirty="0">
              <a:solidFill>
                <a:srgbClr val="7030A0"/>
              </a:solidFill>
            </a:endParaRP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5" y="1066800"/>
            <a:ext cx="8244408" cy="55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p:cNvSpPr txBox="1">
            <a:spLocks noChangeArrowheads="1"/>
          </p:cNvSpPr>
          <p:nvPr/>
        </p:nvSpPr>
        <p:spPr bwMode="auto">
          <a:xfrm>
            <a:off x="359568" y="0"/>
            <a:ext cx="8424863" cy="1066800"/>
          </a:xfrm>
          <a:prstGeom prst="rect">
            <a:avLst/>
          </a:prstGeom>
          <a:noFill/>
          <a:ln>
            <a:noFill/>
          </a:ln>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b="1" dirty="0">
                <a:solidFill>
                  <a:srgbClr val="FF0000"/>
                </a:solidFill>
              </a:rPr>
              <a:t>Απόθεση </a:t>
            </a:r>
            <a:r>
              <a:rPr lang="el-GR" altLang="el-GR" b="1" dirty="0" err="1">
                <a:solidFill>
                  <a:srgbClr val="FF0000"/>
                </a:solidFill>
              </a:rPr>
              <a:t>ιλυοροής</a:t>
            </a:r>
            <a:r>
              <a:rPr lang="el-GR" altLang="el-GR" b="1" dirty="0">
                <a:solidFill>
                  <a:srgbClr val="FF0000"/>
                </a:solidFill>
              </a:rPr>
              <a:t> με γωνιώδη θραύσματα(άσχημος βαθμός ταξιθέτησης)  </a:t>
            </a:r>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Κοκκώδης ροές (</a:t>
            </a:r>
            <a:r>
              <a:rPr lang="en-US" altLang="el-GR" dirty="0" smtClean="0"/>
              <a:t>granular flows)</a:t>
            </a:r>
            <a:r>
              <a:rPr lang="el-GR" altLang="el-GR" dirty="0" smtClean="0"/>
              <a:t> </a:t>
            </a:r>
          </a:p>
        </p:txBody>
      </p:sp>
      <p:sp>
        <p:nvSpPr>
          <p:cNvPr id="70659" name="Rectangle 4"/>
          <p:cNvSpPr>
            <a:spLocks noGrp="1" noChangeArrowheads="1"/>
          </p:cNvSpPr>
          <p:nvPr>
            <p:ph type="body" idx="1"/>
          </p:nvPr>
        </p:nvSpPr>
        <p:spPr>
          <a:xfrm>
            <a:off x="251520" y="1124744"/>
            <a:ext cx="8640960" cy="4525962"/>
          </a:xfrm>
          <a:noFill/>
        </p:spPr>
        <p:txBody>
          <a:bodyPr/>
          <a:lstStyle/>
          <a:p>
            <a:pPr eaLnBrk="1" hangingPunct="1"/>
            <a:r>
              <a:rPr lang="el-GR" altLang="el-GR" sz="2800" dirty="0" smtClean="0">
                <a:solidFill>
                  <a:srgbClr val="07337B"/>
                </a:solidFill>
              </a:rPr>
              <a:t>Τα ιζήματα στις κοκκώδης ροές είναι κυρίως στεγνά.</a:t>
            </a:r>
            <a:r>
              <a:rPr lang="en-US" altLang="el-GR" sz="2800" dirty="0" smtClean="0">
                <a:solidFill>
                  <a:srgbClr val="07337B"/>
                </a:solidFill>
              </a:rPr>
              <a:t> </a:t>
            </a:r>
            <a:r>
              <a:rPr lang="el-GR" altLang="el-GR" sz="2800" dirty="0" smtClean="0">
                <a:solidFill>
                  <a:srgbClr val="07337B"/>
                </a:solidFill>
              </a:rPr>
              <a:t>                                                                   Οι κοκκώδης ροές έχουν μια ταχύτητα  από περίπου </a:t>
            </a:r>
            <a:r>
              <a:rPr lang="en-US" altLang="el-GR" sz="2800" dirty="0" smtClean="0">
                <a:solidFill>
                  <a:srgbClr val="07337B"/>
                </a:solidFill>
              </a:rPr>
              <a:t>1 cm/day </a:t>
            </a:r>
            <a:r>
              <a:rPr lang="el-GR" altLang="el-GR" sz="2800" dirty="0" smtClean="0">
                <a:solidFill>
                  <a:srgbClr val="07337B"/>
                </a:solidFill>
              </a:rPr>
              <a:t>μέχρι μερικές εκατοντάδες</a:t>
            </a:r>
            <a:r>
              <a:rPr lang="en-US" altLang="el-GR" sz="2800" dirty="0" smtClean="0">
                <a:solidFill>
                  <a:srgbClr val="07337B"/>
                </a:solidFill>
              </a:rPr>
              <a:t> Km/h.</a:t>
            </a:r>
          </a:p>
          <a:p>
            <a:pPr eaLnBrk="1" hangingPunct="1"/>
            <a:r>
              <a:rPr lang="el-GR" altLang="el-GR" sz="2800" dirty="0" smtClean="0">
                <a:solidFill>
                  <a:srgbClr val="07337B"/>
                </a:solidFill>
              </a:rPr>
              <a:t>Οι ροές αυτές συχνά δομούνται από χαλαρό μανδύα αποσάθρωσης.</a:t>
            </a:r>
            <a:r>
              <a:rPr lang="en-US" altLang="el-GR" sz="2800" dirty="0" smtClean="0">
                <a:solidFill>
                  <a:srgbClr val="07337B"/>
                </a:solidFill>
              </a:rPr>
              <a:t> </a:t>
            </a:r>
          </a:p>
          <a:p>
            <a:pPr eaLnBrk="1" hangingPunct="1"/>
            <a:r>
              <a:rPr lang="el-GR" altLang="el-GR" sz="2800" dirty="0" smtClean="0">
                <a:solidFill>
                  <a:srgbClr val="07337B"/>
                </a:solidFill>
              </a:rPr>
              <a:t>Κυριαρχούν θραύσματα πηλού και αργίλου                      Οι ροές αυτές απαντούν σε ασθενή μέχρι μέτρια απότομα πρανή </a:t>
            </a:r>
            <a:r>
              <a:rPr lang="en-US" altLang="el-GR" sz="2800" dirty="0" smtClean="0">
                <a:solidFill>
                  <a:srgbClr val="07337B"/>
                </a:solidFill>
              </a:rPr>
              <a:t>(2</a:t>
            </a:r>
            <a:r>
              <a:rPr lang="el-GR" altLang="el-GR" sz="2800" baseline="30000" dirty="0" smtClean="0">
                <a:solidFill>
                  <a:srgbClr val="07337B"/>
                </a:solidFill>
              </a:rPr>
              <a:t>0</a:t>
            </a:r>
            <a:r>
              <a:rPr lang="en-US" altLang="el-GR" sz="2800" dirty="0" smtClean="0">
                <a:solidFill>
                  <a:srgbClr val="07337B"/>
                </a:solidFill>
              </a:rPr>
              <a:t> to 35</a:t>
            </a:r>
            <a:r>
              <a:rPr lang="el-GR" altLang="el-GR" sz="2800" baseline="30000" dirty="0" smtClean="0">
                <a:solidFill>
                  <a:srgbClr val="07337B"/>
                </a:solidFill>
              </a:rPr>
              <a:t>0</a:t>
            </a:r>
            <a:r>
              <a:rPr lang="en-US" altLang="el-GR" sz="2800" dirty="0" smtClean="0">
                <a:solidFill>
                  <a:srgbClr val="07337B"/>
                </a:solidFill>
              </a:rPr>
              <a:t>).</a:t>
            </a:r>
            <a:r>
              <a:rPr lang="el-GR" altLang="el-GR" sz="2800" dirty="0" smtClean="0">
                <a:solidFill>
                  <a:srgbClr val="07337B"/>
                </a:solidFill>
              </a:rPr>
              <a:t> </a:t>
            </a:r>
            <a:endParaRPr lang="en-US" altLang="el-GR" sz="2800" dirty="0" smtClean="0">
              <a:solidFill>
                <a:srgbClr val="07337B"/>
              </a:solidFill>
            </a:endParaRPr>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16632"/>
            <a:ext cx="8229600" cy="63408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Ερπυσμός εδάφους(</a:t>
            </a:r>
            <a:r>
              <a:rPr lang="en-US" altLang="el-GR" dirty="0" smtClean="0"/>
              <a:t>creep)</a:t>
            </a:r>
            <a:endParaRPr lang="el-GR" altLang="el-GR" dirty="0" smtClean="0"/>
          </a:p>
        </p:txBody>
      </p:sp>
      <p:sp>
        <p:nvSpPr>
          <p:cNvPr id="71683" name="Rectangle 4"/>
          <p:cNvSpPr>
            <a:spLocks noGrp="1" noChangeArrowheads="1"/>
          </p:cNvSpPr>
          <p:nvPr>
            <p:ph type="body" idx="1"/>
          </p:nvPr>
        </p:nvSpPr>
        <p:spPr>
          <a:xfrm>
            <a:off x="323528" y="980728"/>
            <a:ext cx="8496944" cy="5145435"/>
          </a:xfrm>
          <a:noFill/>
        </p:spPr>
        <p:txBody>
          <a:bodyPr/>
          <a:lstStyle/>
          <a:p>
            <a:pPr eaLnBrk="1" hangingPunct="1">
              <a:buFontTx/>
              <a:buNone/>
            </a:pPr>
            <a:r>
              <a:rPr lang="el-GR" altLang="el-GR" sz="2800" dirty="0" smtClean="0">
                <a:solidFill>
                  <a:srgbClr val="07337B"/>
                </a:solidFill>
              </a:rPr>
              <a:t>   1.Ο ερπυσμός εδάφους είναι ένας πολύ αργό τύπος κοκκώδους ροής.</a:t>
            </a:r>
            <a:r>
              <a:rPr lang="en-US" altLang="el-GR" sz="2800" dirty="0" smtClean="0">
                <a:solidFill>
                  <a:srgbClr val="07337B"/>
                </a:solidFill>
              </a:rPr>
              <a:t> </a:t>
            </a:r>
            <a:r>
              <a:rPr lang="el-GR" altLang="el-GR" sz="2800" dirty="0" smtClean="0">
                <a:solidFill>
                  <a:srgbClr val="07337B"/>
                </a:solidFill>
              </a:rPr>
              <a:t>                                      2.Μετράται σε χιλιοστά ή εκατοστά το χρόνο.       3.Οι ρυθμοί τείνουν να είναι υψηλότερη πάνω σε απότομα πρανή παρά σε ασθενή πρανή.</a:t>
            </a:r>
            <a:endParaRPr lang="en-US" altLang="el-GR" sz="2800" dirty="0" smtClean="0">
              <a:solidFill>
                <a:srgbClr val="07337B"/>
              </a:solidFill>
            </a:endParaRPr>
          </a:p>
          <a:p>
            <a:pPr eaLnBrk="1" hangingPunct="1">
              <a:buFontTx/>
              <a:buNone/>
            </a:pPr>
            <a:r>
              <a:rPr lang="el-GR" altLang="el-GR" sz="2800" dirty="0" smtClean="0">
                <a:solidFill>
                  <a:srgbClr val="07337B"/>
                </a:solidFill>
              </a:rPr>
              <a:t>   4.Οι ρυθμοί τείνουν να αυξάνουν καθώς η υγρασία του εδάφους αυξάνεται.</a:t>
            </a:r>
            <a:r>
              <a:rPr lang="en-US" altLang="el-GR" sz="2800" dirty="0" smtClean="0">
                <a:solidFill>
                  <a:srgbClr val="07337B"/>
                </a:solidFill>
              </a:rPr>
              <a:t> </a:t>
            </a:r>
            <a:r>
              <a:rPr lang="el-GR" altLang="el-GR" sz="2800" dirty="0" smtClean="0">
                <a:solidFill>
                  <a:srgbClr val="07337B"/>
                </a:solidFill>
              </a:rPr>
              <a:t>                                        5.Εντούτοις, σε υγρά κλίματα αυξάνεται επίσης η πυκνότητα της βλάστησης και οι ρίζες των φυτών τείνουν να εμποδίσουν τον ερπυσμό.</a:t>
            </a:r>
            <a:endParaRPr lang="en-US" altLang="el-GR" sz="2800" dirty="0" smtClean="0">
              <a:solidFill>
                <a:srgbClr val="07337B"/>
              </a:solidFill>
            </a:endParaRPr>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43608" y="95995"/>
            <a:ext cx="7499350" cy="74696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Ερπυσμός εδάφους (</a:t>
            </a:r>
            <a:r>
              <a:rPr lang="en-US" altLang="el-GR" dirty="0" smtClean="0"/>
              <a:t>creep)</a:t>
            </a:r>
            <a:endParaRPr lang="el-GR" altLang="el-GR" dirty="0" smtClean="0"/>
          </a:p>
        </p:txBody>
      </p:sp>
      <p:pic>
        <p:nvPicPr>
          <p:cNvPr id="72707"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24" y="912813"/>
            <a:ext cx="9144000" cy="6092825"/>
          </a:xfrm>
          <a:noFill/>
        </p:spPr>
      </p:pic>
      <p:sp>
        <p:nvSpPr>
          <p:cNvPr id="72708" name="Text Box 5"/>
          <p:cNvSpPr txBox="1">
            <a:spLocks noChangeArrowheads="1"/>
          </p:cNvSpPr>
          <p:nvPr/>
        </p:nvSpPr>
        <p:spPr bwMode="auto">
          <a:xfrm>
            <a:off x="539750" y="5084763"/>
            <a:ext cx="25193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000" b="1"/>
              <a:t>Αποτελέσματα του ερπυσμού εδάφους σε επιφανειακούς χαρακτήρες και στο υπόβαθρο.</a:t>
            </a:r>
          </a:p>
        </p:txBody>
      </p:sp>
      <p:sp>
        <p:nvSpPr>
          <p:cNvPr id="72709" name="Text Box 6"/>
          <p:cNvSpPr txBox="1">
            <a:spLocks noChangeArrowheads="1"/>
          </p:cNvSpPr>
          <p:nvPr/>
        </p:nvSpPr>
        <p:spPr bwMode="auto">
          <a:xfrm>
            <a:off x="539751" y="1052513"/>
            <a:ext cx="8604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800" b="1" dirty="0">
                <a:solidFill>
                  <a:srgbClr val="28067C"/>
                </a:solidFill>
              </a:rPr>
              <a:t>Κλίση  των στηλών του τηλεφώνου. Κλίση των κορμών των δένδρων.</a:t>
            </a:r>
          </a:p>
          <a:p>
            <a:pPr eaLnBrk="1" hangingPunct="1">
              <a:spcBef>
                <a:spcPct val="50000"/>
              </a:spcBef>
              <a:buClrTx/>
              <a:buFontTx/>
              <a:buNone/>
            </a:pPr>
            <a:r>
              <a:rPr lang="el-GR" altLang="el-GR" sz="1800" b="1" dirty="0">
                <a:solidFill>
                  <a:srgbClr val="28067C"/>
                </a:solidFill>
              </a:rPr>
              <a:t>Κλίση σε φράχτες και μνημεία. Κάμψη των στρωμάτων του υποβάθρου</a:t>
            </a:r>
          </a:p>
          <a:p>
            <a:pPr eaLnBrk="1" hangingPunct="1">
              <a:spcBef>
                <a:spcPct val="50000"/>
              </a:spcBef>
              <a:buClrTx/>
              <a:buFontTx/>
              <a:buNone/>
            </a:pPr>
            <a:endParaRPr lang="el-GR" altLang="el-GR" sz="1800" dirty="0">
              <a:solidFill>
                <a:schemeClr val="tx2"/>
              </a:solidFill>
            </a:endParaRPr>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igure 16-21 pa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21" y="1066800"/>
            <a:ext cx="7749880" cy="553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title"/>
          </p:nvPr>
        </p:nvSpPr>
        <p:spPr>
          <a:xfrm>
            <a:off x="684213" y="116632"/>
            <a:ext cx="7772400" cy="79208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Ερπυσμός εδάφους (</a:t>
            </a:r>
            <a:r>
              <a:rPr lang="en-US" altLang="el-GR" dirty="0" smtClean="0"/>
              <a:t>creep)</a:t>
            </a:r>
          </a:p>
        </p:txBody>
      </p:sp>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99592" y="116632"/>
            <a:ext cx="6876256" cy="648073"/>
          </a:xfrm>
        </p:spPr>
        <p:style>
          <a:lnRef idx="2">
            <a:schemeClr val="dk1"/>
          </a:lnRef>
          <a:fillRef idx="1">
            <a:schemeClr val="lt1"/>
          </a:fillRef>
          <a:effectRef idx="0">
            <a:schemeClr val="dk1"/>
          </a:effectRef>
          <a:fontRef idx="minor">
            <a:schemeClr val="dk1"/>
          </a:fontRef>
        </p:style>
        <p:txBody>
          <a:bodyPr/>
          <a:lstStyle/>
          <a:p>
            <a:r>
              <a:rPr lang="el-GR" altLang="el-GR" dirty="0" smtClean="0"/>
              <a:t>Ερπυσμός Εδάφους</a:t>
            </a:r>
          </a:p>
        </p:txBody>
      </p:sp>
      <p:pic>
        <p:nvPicPr>
          <p:cNvPr id="7475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632" b="5928"/>
          <a:stretch>
            <a:fillRect/>
          </a:stretch>
        </p:blipFill>
        <p:spPr>
          <a:xfrm>
            <a:off x="25153" y="836712"/>
            <a:ext cx="4254728" cy="2756618"/>
          </a:xfr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51"/>
          <a:stretch/>
        </p:blipFill>
        <p:spPr bwMode="auto">
          <a:xfrm>
            <a:off x="4788024" y="3487457"/>
            <a:ext cx="3816424" cy="323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027" descr="figure 16-21 part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7" y="3665338"/>
            <a:ext cx="4254542" cy="31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539"/>
          <a:stretch/>
        </p:blipFill>
        <p:spPr bwMode="auto">
          <a:xfrm>
            <a:off x="4374231" y="836712"/>
            <a:ext cx="4607331" cy="257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57801" y="116632"/>
            <a:ext cx="6769100" cy="64837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Πτύχωση από ερπυσμό</a:t>
            </a:r>
          </a:p>
        </p:txBody>
      </p:sp>
      <p:pic>
        <p:nvPicPr>
          <p:cNvPr id="76803" name="Picture 4" descr="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6467" y="1052736"/>
            <a:ext cx="8291767" cy="5555776"/>
          </a:xfr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4"/>
          <p:cNvSpPr>
            <a:spLocks noGrp="1" noChangeArrowheads="1"/>
          </p:cNvSpPr>
          <p:nvPr>
            <p:ph type="title"/>
          </p:nvPr>
        </p:nvSpPr>
        <p:spPr>
          <a:xfrm>
            <a:off x="684213" y="188640"/>
            <a:ext cx="7772400" cy="89802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err="1" smtClean="0"/>
              <a:t>Διατμητική</a:t>
            </a:r>
            <a:r>
              <a:rPr lang="el-GR" altLang="el-GR" sz="3200" dirty="0" smtClean="0"/>
              <a:t> τάση- Ορθή τάση-</a:t>
            </a:r>
            <a:r>
              <a:rPr lang="el-GR" altLang="el-GR" sz="3200" dirty="0" err="1" smtClean="0"/>
              <a:t>Διατμητική</a:t>
            </a:r>
            <a:r>
              <a:rPr lang="el-GR" altLang="el-GR" sz="3200" dirty="0" smtClean="0"/>
              <a:t> αντοχή</a:t>
            </a:r>
          </a:p>
        </p:txBody>
      </p:sp>
      <p:grpSp>
        <p:nvGrpSpPr>
          <p:cNvPr id="15363" name="Ομάδα 2"/>
          <p:cNvGrpSpPr>
            <a:grpSpLocks/>
          </p:cNvGrpSpPr>
          <p:nvPr/>
        </p:nvGrpSpPr>
        <p:grpSpPr bwMode="auto">
          <a:xfrm>
            <a:off x="1907704" y="3501008"/>
            <a:ext cx="5904656" cy="3168352"/>
            <a:chOff x="2987675" y="2852738"/>
            <a:chExt cx="4752975" cy="2473325"/>
          </a:xfrm>
          <a:noFill/>
        </p:grpSpPr>
        <p:sp>
          <p:nvSpPr>
            <p:cNvPr id="15365" name="Line 4"/>
            <p:cNvSpPr>
              <a:spLocks noChangeShapeType="1"/>
            </p:cNvSpPr>
            <p:nvPr/>
          </p:nvSpPr>
          <p:spPr bwMode="auto">
            <a:xfrm>
              <a:off x="3563938" y="3284538"/>
              <a:ext cx="2016125" cy="1439862"/>
            </a:xfrm>
            <a:prstGeom prst="line">
              <a:avLst/>
            </a:prstGeom>
            <a:grpFill/>
            <a:ln w="28575">
              <a:solidFill>
                <a:schemeClr val="tx1"/>
              </a:solidFill>
              <a:round/>
              <a:headEnd/>
              <a:tailEnd/>
            </a:ln>
            <a:extLst/>
          </p:spPr>
          <p:txBody>
            <a:bodyPr/>
            <a:lstStyle/>
            <a:p>
              <a:endParaRPr lang="el-GR"/>
            </a:p>
          </p:txBody>
        </p:sp>
        <p:sp>
          <p:nvSpPr>
            <p:cNvPr id="15366" name="Line 5"/>
            <p:cNvSpPr>
              <a:spLocks noChangeShapeType="1"/>
            </p:cNvSpPr>
            <p:nvPr/>
          </p:nvSpPr>
          <p:spPr bwMode="auto">
            <a:xfrm flipH="1">
              <a:off x="3492500" y="4724400"/>
              <a:ext cx="2087563" cy="0"/>
            </a:xfrm>
            <a:prstGeom prst="line">
              <a:avLst/>
            </a:prstGeom>
            <a:grpFill/>
            <a:ln w="28575">
              <a:solidFill>
                <a:schemeClr val="tx1"/>
              </a:solidFill>
              <a:round/>
              <a:headEnd/>
              <a:tailEnd/>
            </a:ln>
            <a:extLst/>
          </p:spPr>
          <p:txBody>
            <a:bodyPr/>
            <a:lstStyle/>
            <a:p>
              <a:endParaRPr lang="el-GR"/>
            </a:p>
          </p:txBody>
        </p:sp>
        <p:sp>
          <p:nvSpPr>
            <p:cNvPr id="15367" name="Line 6"/>
            <p:cNvSpPr>
              <a:spLocks noChangeShapeType="1"/>
            </p:cNvSpPr>
            <p:nvPr/>
          </p:nvSpPr>
          <p:spPr bwMode="auto">
            <a:xfrm flipV="1">
              <a:off x="4211638" y="3429000"/>
              <a:ext cx="288925" cy="360363"/>
            </a:xfrm>
            <a:prstGeom prst="line">
              <a:avLst/>
            </a:prstGeom>
            <a:grpFill/>
            <a:ln w="28575">
              <a:solidFill>
                <a:schemeClr val="tx1"/>
              </a:solidFill>
              <a:round/>
              <a:headEnd/>
              <a:tailEnd/>
            </a:ln>
            <a:extLst/>
          </p:spPr>
          <p:txBody>
            <a:bodyPr/>
            <a:lstStyle/>
            <a:p>
              <a:endParaRPr lang="el-GR"/>
            </a:p>
          </p:txBody>
        </p:sp>
        <p:sp>
          <p:nvSpPr>
            <p:cNvPr id="15368" name="Line 8"/>
            <p:cNvSpPr>
              <a:spLocks noChangeShapeType="1"/>
            </p:cNvSpPr>
            <p:nvPr/>
          </p:nvSpPr>
          <p:spPr bwMode="auto">
            <a:xfrm>
              <a:off x="4500563" y="3429000"/>
              <a:ext cx="503237" cy="360363"/>
            </a:xfrm>
            <a:prstGeom prst="line">
              <a:avLst/>
            </a:prstGeom>
            <a:grpFill/>
            <a:ln w="28575">
              <a:solidFill>
                <a:schemeClr val="tx1"/>
              </a:solidFill>
              <a:round/>
              <a:headEnd/>
              <a:tailEnd/>
            </a:ln>
            <a:extLst/>
          </p:spPr>
          <p:txBody>
            <a:bodyPr/>
            <a:lstStyle/>
            <a:p>
              <a:endParaRPr lang="el-GR"/>
            </a:p>
          </p:txBody>
        </p:sp>
        <p:sp>
          <p:nvSpPr>
            <p:cNvPr id="15369" name="Line 10"/>
            <p:cNvSpPr>
              <a:spLocks noChangeShapeType="1"/>
            </p:cNvSpPr>
            <p:nvPr/>
          </p:nvSpPr>
          <p:spPr bwMode="auto">
            <a:xfrm flipH="1">
              <a:off x="4716463" y="3789363"/>
              <a:ext cx="287337" cy="360362"/>
            </a:xfrm>
            <a:prstGeom prst="line">
              <a:avLst/>
            </a:prstGeom>
            <a:grpFill/>
            <a:ln w="28575">
              <a:solidFill>
                <a:schemeClr val="tx1"/>
              </a:solidFill>
              <a:round/>
              <a:headEnd/>
              <a:tailEnd/>
            </a:ln>
            <a:extLst/>
          </p:spPr>
          <p:txBody>
            <a:bodyPr/>
            <a:lstStyle/>
            <a:p>
              <a:endParaRPr lang="el-GR"/>
            </a:p>
          </p:txBody>
        </p:sp>
        <p:sp>
          <p:nvSpPr>
            <p:cNvPr id="15370" name="Line 11"/>
            <p:cNvSpPr>
              <a:spLocks noChangeShapeType="1"/>
            </p:cNvSpPr>
            <p:nvPr/>
          </p:nvSpPr>
          <p:spPr bwMode="auto">
            <a:xfrm flipH="1">
              <a:off x="4572000" y="3789363"/>
              <a:ext cx="0" cy="863600"/>
            </a:xfrm>
            <a:prstGeom prst="line">
              <a:avLst/>
            </a:prstGeom>
            <a:grpFill/>
            <a:ln w="28575">
              <a:solidFill>
                <a:schemeClr val="tx1"/>
              </a:solidFill>
              <a:round/>
              <a:headEnd/>
              <a:tailEnd type="triangle" w="med" len="med"/>
            </a:ln>
            <a:extLst/>
          </p:spPr>
          <p:txBody>
            <a:bodyPr/>
            <a:lstStyle/>
            <a:p>
              <a:endParaRPr lang="el-GR"/>
            </a:p>
          </p:txBody>
        </p:sp>
        <p:sp>
          <p:nvSpPr>
            <p:cNvPr id="15371" name="Line 14"/>
            <p:cNvSpPr>
              <a:spLocks noChangeShapeType="1"/>
            </p:cNvSpPr>
            <p:nvPr/>
          </p:nvSpPr>
          <p:spPr bwMode="auto">
            <a:xfrm>
              <a:off x="4572000" y="3789363"/>
              <a:ext cx="504825" cy="358775"/>
            </a:xfrm>
            <a:prstGeom prst="line">
              <a:avLst/>
            </a:prstGeom>
            <a:grpFill/>
            <a:ln w="28575">
              <a:solidFill>
                <a:schemeClr val="tx1"/>
              </a:solidFill>
              <a:round/>
              <a:headEnd/>
              <a:tailEnd type="triangle" w="med" len="med"/>
            </a:ln>
            <a:extLst/>
          </p:spPr>
          <p:txBody>
            <a:bodyPr/>
            <a:lstStyle/>
            <a:p>
              <a:endParaRPr lang="el-GR"/>
            </a:p>
          </p:txBody>
        </p:sp>
        <p:sp>
          <p:nvSpPr>
            <p:cNvPr id="15372" name="Line 16"/>
            <p:cNvSpPr>
              <a:spLocks noChangeShapeType="1"/>
            </p:cNvSpPr>
            <p:nvPr/>
          </p:nvSpPr>
          <p:spPr bwMode="auto">
            <a:xfrm>
              <a:off x="4140200" y="3573463"/>
              <a:ext cx="0" cy="0"/>
            </a:xfrm>
            <a:prstGeom prst="line">
              <a:avLst/>
            </a:prstGeom>
            <a:grpFill/>
            <a:ln w="28575">
              <a:solidFill>
                <a:schemeClr val="tx1"/>
              </a:solidFill>
              <a:round/>
              <a:headEnd/>
              <a:tailEnd type="triangle" w="med" len="med"/>
            </a:ln>
            <a:extLst/>
          </p:spPr>
          <p:txBody>
            <a:bodyPr/>
            <a:lstStyle/>
            <a:p>
              <a:endParaRPr lang="el-GR"/>
            </a:p>
          </p:txBody>
        </p:sp>
        <p:sp>
          <p:nvSpPr>
            <p:cNvPr id="15373" name="Line 18"/>
            <p:cNvSpPr>
              <a:spLocks noChangeShapeType="1"/>
            </p:cNvSpPr>
            <p:nvPr/>
          </p:nvSpPr>
          <p:spPr bwMode="auto">
            <a:xfrm flipH="1" flipV="1">
              <a:off x="3995738" y="3357563"/>
              <a:ext cx="576262" cy="431800"/>
            </a:xfrm>
            <a:prstGeom prst="line">
              <a:avLst/>
            </a:prstGeom>
            <a:grpFill/>
            <a:ln w="28575">
              <a:solidFill>
                <a:schemeClr val="tx1"/>
              </a:solidFill>
              <a:round/>
              <a:headEnd/>
              <a:tailEnd type="triangle" w="med" len="med"/>
            </a:ln>
            <a:extLst/>
          </p:spPr>
          <p:txBody>
            <a:bodyPr/>
            <a:lstStyle/>
            <a:p>
              <a:endParaRPr lang="el-GR"/>
            </a:p>
          </p:txBody>
        </p:sp>
        <p:sp>
          <p:nvSpPr>
            <p:cNvPr id="15374" name="Line 19"/>
            <p:cNvSpPr>
              <a:spLocks noChangeShapeType="1"/>
            </p:cNvSpPr>
            <p:nvPr/>
          </p:nvSpPr>
          <p:spPr bwMode="auto">
            <a:xfrm flipV="1">
              <a:off x="4572000" y="3141663"/>
              <a:ext cx="431800" cy="647700"/>
            </a:xfrm>
            <a:prstGeom prst="line">
              <a:avLst/>
            </a:prstGeom>
            <a:grpFill/>
            <a:ln w="28575">
              <a:solidFill>
                <a:schemeClr val="tx1"/>
              </a:solidFill>
              <a:round/>
              <a:headEnd/>
              <a:tailEnd type="triangle" w="med" len="med"/>
            </a:ln>
            <a:extLst/>
          </p:spPr>
          <p:txBody>
            <a:bodyPr/>
            <a:lstStyle/>
            <a:p>
              <a:endParaRPr lang="el-GR"/>
            </a:p>
          </p:txBody>
        </p:sp>
        <p:sp>
          <p:nvSpPr>
            <p:cNvPr id="15375" name="Line 20"/>
            <p:cNvSpPr>
              <a:spLocks noChangeShapeType="1"/>
            </p:cNvSpPr>
            <p:nvPr/>
          </p:nvSpPr>
          <p:spPr bwMode="auto">
            <a:xfrm flipH="1">
              <a:off x="4140200" y="3789363"/>
              <a:ext cx="431800" cy="647700"/>
            </a:xfrm>
            <a:prstGeom prst="line">
              <a:avLst/>
            </a:prstGeom>
            <a:grpFill/>
            <a:ln w="28575">
              <a:solidFill>
                <a:schemeClr val="tx1"/>
              </a:solidFill>
              <a:round/>
              <a:headEnd/>
              <a:tailEnd type="triangle" w="med" len="med"/>
            </a:ln>
            <a:extLst/>
          </p:spPr>
          <p:txBody>
            <a:bodyPr/>
            <a:lstStyle/>
            <a:p>
              <a:endParaRPr lang="el-GR"/>
            </a:p>
          </p:txBody>
        </p:sp>
        <p:sp>
          <p:nvSpPr>
            <p:cNvPr id="15376" name="Text Box 22"/>
            <p:cNvSpPr txBox="1">
              <a:spLocks noChangeArrowheads="1"/>
            </p:cNvSpPr>
            <p:nvPr/>
          </p:nvSpPr>
          <p:spPr bwMode="auto">
            <a:xfrm>
              <a:off x="5076825" y="3860800"/>
              <a:ext cx="455613"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l-GR" sz="2400">
                  <a:latin typeface="Times New Roman" panose="02020603050405020304" pitchFamily="18" charset="0"/>
                </a:rPr>
                <a:t>F</a:t>
              </a:r>
              <a:r>
                <a:rPr lang="en-US" altLang="el-GR" sz="2400" baseline="-25000">
                  <a:latin typeface="Times New Roman" panose="02020603050405020304" pitchFamily="18" charset="0"/>
                </a:rPr>
                <a:t>d</a:t>
              </a:r>
              <a:endParaRPr lang="en-US" altLang="el-GR" sz="2400" baseline="-25000">
                <a:latin typeface="Times New Roman" panose="02020603050405020304" pitchFamily="18" charset="0"/>
                <a:cs typeface="Times New Roman" panose="02020603050405020304" pitchFamily="18" charset="0"/>
              </a:endParaRPr>
            </a:p>
          </p:txBody>
        </p:sp>
        <p:sp>
          <p:nvSpPr>
            <p:cNvPr id="15377" name="Text Box 27"/>
            <p:cNvSpPr txBox="1">
              <a:spLocks noChangeArrowheads="1"/>
            </p:cNvSpPr>
            <p:nvPr/>
          </p:nvSpPr>
          <p:spPr bwMode="auto">
            <a:xfrm rot="10655727">
              <a:off x="3779838" y="4149725"/>
              <a:ext cx="576262"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l-GR" altLang="el-GR" sz="2400">
                <a:latin typeface="Times New Roman" panose="02020603050405020304" pitchFamily="18" charset="0"/>
              </a:endParaRPr>
            </a:p>
          </p:txBody>
        </p:sp>
        <p:sp>
          <p:nvSpPr>
            <p:cNvPr id="15378" name="Text Box 28"/>
            <p:cNvSpPr txBox="1">
              <a:spLocks noChangeArrowheads="1"/>
            </p:cNvSpPr>
            <p:nvPr/>
          </p:nvSpPr>
          <p:spPr bwMode="auto">
            <a:xfrm>
              <a:off x="2987675" y="2852738"/>
              <a:ext cx="4752975"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          </a:t>
              </a:r>
              <a:r>
                <a:rPr lang="en-US" altLang="el-GR" sz="2400">
                  <a:latin typeface="Times New Roman" panose="02020603050405020304" pitchFamily="18" charset="0"/>
                </a:rPr>
                <a:t>F</a:t>
              </a:r>
              <a:r>
                <a:rPr lang="en-US" altLang="el-GR" sz="2400" baseline="-20000">
                  <a:latin typeface="Times New Roman" panose="02020603050405020304" pitchFamily="18" charset="0"/>
                </a:rPr>
                <a:t>r</a:t>
              </a:r>
              <a:endParaRPr lang="el-GR" altLang="el-GR" sz="2400" baseline="-20000">
                <a:latin typeface="Times New Roman" panose="02020603050405020304" pitchFamily="18" charset="0"/>
              </a:endParaRPr>
            </a:p>
          </p:txBody>
        </p:sp>
        <p:sp>
          <p:nvSpPr>
            <p:cNvPr id="15379" name="Arc 30"/>
            <p:cNvSpPr>
              <a:spLocks/>
            </p:cNvSpPr>
            <p:nvPr/>
          </p:nvSpPr>
          <p:spPr bwMode="auto">
            <a:xfrm flipH="1">
              <a:off x="5003800" y="4491038"/>
              <a:ext cx="765175" cy="377825"/>
            </a:xfrm>
            <a:custGeom>
              <a:avLst/>
              <a:gdLst>
                <a:gd name="T0" fmla="*/ 2147483647 w 20935"/>
                <a:gd name="T1" fmla="*/ 0 h 18919"/>
                <a:gd name="T2" fmla="*/ 2147483647 w 20935"/>
                <a:gd name="T3" fmla="*/ 2147483647 h 18919"/>
                <a:gd name="T4" fmla="*/ 0 w 20935"/>
                <a:gd name="T5" fmla="*/ 2147483647 h 18919"/>
                <a:gd name="T6" fmla="*/ 0 60000 65536"/>
                <a:gd name="T7" fmla="*/ 0 60000 65536"/>
                <a:gd name="T8" fmla="*/ 0 60000 65536"/>
                <a:gd name="T9" fmla="*/ 0 w 20935"/>
                <a:gd name="T10" fmla="*/ 0 h 18919"/>
                <a:gd name="T11" fmla="*/ 20935 w 20935"/>
                <a:gd name="T12" fmla="*/ 18919 h 18919"/>
              </a:gdLst>
              <a:ahLst/>
              <a:cxnLst>
                <a:cxn ang="T6">
                  <a:pos x="T0" y="T1"/>
                </a:cxn>
                <a:cxn ang="T7">
                  <a:pos x="T2" y="T3"/>
                </a:cxn>
                <a:cxn ang="T8">
                  <a:pos x="T4" y="T5"/>
                </a:cxn>
              </a:cxnLst>
              <a:rect l="T9" t="T10" r="T11" b="T12"/>
              <a:pathLst>
                <a:path w="20935" h="18919" fill="none" extrusionOk="0">
                  <a:moveTo>
                    <a:pt x="10422" y="0"/>
                  </a:moveTo>
                  <a:cubicBezTo>
                    <a:pt x="15657" y="2883"/>
                    <a:pt x="19462" y="7807"/>
                    <a:pt x="20934" y="13599"/>
                  </a:cubicBezTo>
                </a:path>
                <a:path w="20935" h="18919" stroke="0" extrusionOk="0">
                  <a:moveTo>
                    <a:pt x="10422" y="0"/>
                  </a:moveTo>
                  <a:cubicBezTo>
                    <a:pt x="15657" y="2883"/>
                    <a:pt x="19462" y="7807"/>
                    <a:pt x="20934" y="13599"/>
                  </a:cubicBezTo>
                  <a:lnTo>
                    <a:pt x="0" y="18919"/>
                  </a:lnTo>
                  <a:lnTo>
                    <a:pt x="10422" y="0"/>
                  </a:lnTo>
                  <a:close/>
                </a:path>
              </a:pathLst>
            </a:custGeom>
            <a:grpFill/>
            <a:ln w="28575">
              <a:solidFill>
                <a:schemeClr val="tx1"/>
              </a:solidFill>
              <a:round/>
              <a:headEnd/>
              <a:tailEnd/>
            </a:ln>
            <a:extLst/>
          </p:spPr>
          <p:txBody>
            <a:bodyPr wrap="none" anchor="ctr"/>
            <a:lstStyle/>
            <a:p>
              <a:endParaRPr lang="el-GR"/>
            </a:p>
          </p:txBody>
        </p:sp>
        <p:sp>
          <p:nvSpPr>
            <p:cNvPr id="15380" name="Line 31"/>
            <p:cNvSpPr>
              <a:spLocks noChangeShapeType="1"/>
            </p:cNvSpPr>
            <p:nvPr/>
          </p:nvSpPr>
          <p:spPr bwMode="auto">
            <a:xfrm>
              <a:off x="5292725" y="4652963"/>
              <a:ext cx="431800" cy="504825"/>
            </a:xfrm>
            <a:prstGeom prst="line">
              <a:avLst/>
            </a:prstGeom>
            <a:grpFill/>
            <a:ln w="28575">
              <a:solidFill>
                <a:schemeClr val="tx1"/>
              </a:solidFill>
              <a:round/>
              <a:headEnd/>
              <a:tailEnd type="triangle" w="med" len="med"/>
            </a:ln>
            <a:extLst/>
          </p:spPr>
          <p:txBody>
            <a:bodyPr/>
            <a:lstStyle/>
            <a:p>
              <a:endParaRPr lang="el-GR"/>
            </a:p>
          </p:txBody>
        </p:sp>
        <p:sp>
          <p:nvSpPr>
            <p:cNvPr id="15381" name="Line 33"/>
            <p:cNvSpPr>
              <a:spLocks noChangeShapeType="1"/>
            </p:cNvSpPr>
            <p:nvPr/>
          </p:nvSpPr>
          <p:spPr bwMode="auto">
            <a:xfrm flipV="1">
              <a:off x="5867400" y="4868863"/>
              <a:ext cx="73025" cy="73025"/>
            </a:xfrm>
            <a:prstGeom prst="line">
              <a:avLst/>
            </a:prstGeom>
            <a:grpFill/>
            <a:ln w="28575">
              <a:solidFill>
                <a:schemeClr val="tx1"/>
              </a:solidFill>
              <a:round/>
              <a:headEnd/>
              <a:tailEnd/>
            </a:ln>
            <a:extLst/>
          </p:spPr>
          <p:txBody>
            <a:bodyPr/>
            <a:lstStyle/>
            <a:p>
              <a:endParaRPr lang="el-GR"/>
            </a:p>
          </p:txBody>
        </p:sp>
        <p:sp>
          <p:nvSpPr>
            <p:cNvPr id="15382" name="Line 34"/>
            <p:cNvSpPr>
              <a:spLocks noChangeShapeType="1"/>
            </p:cNvSpPr>
            <p:nvPr/>
          </p:nvSpPr>
          <p:spPr bwMode="auto">
            <a:xfrm>
              <a:off x="5940425" y="4868863"/>
              <a:ext cx="71438" cy="73025"/>
            </a:xfrm>
            <a:prstGeom prst="line">
              <a:avLst/>
            </a:prstGeom>
            <a:grpFill/>
            <a:ln w="28575">
              <a:solidFill>
                <a:schemeClr val="tx1"/>
              </a:solidFill>
              <a:round/>
              <a:headEnd/>
              <a:tailEnd/>
            </a:ln>
            <a:extLst/>
          </p:spPr>
          <p:txBody>
            <a:bodyPr/>
            <a:lstStyle/>
            <a:p>
              <a:endParaRPr lang="el-GR"/>
            </a:p>
          </p:txBody>
        </p:sp>
        <p:sp>
          <p:nvSpPr>
            <p:cNvPr id="15383" name="Rectangle 37"/>
            <p:cNvSpPr>
              <a:spLocks noChangeArrowheads="1"/>
            </p:cNvSpPr>
            <p:nvPr/>
          </p:nvSpPr>
          <p:spPr bwMode="auto">
            <a:xfrm rot="-10513904">
              <a:off x="5795963" y="4868863"/>
              <a:ext cx="290512"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a:latin typeface="Times New Roman" panose="02020603050405020304" pitchFamily="18" charset="0"/>
                </a:rPr>
                <a:t>θ</a:t>
              </a:r>
            </a:p>
          </p:txBody>
        </p:sp>
        <p:sp>
          <p:nvSpPr>
            <p:cNvPr id="15384" name="Text Box 39"/>
            <p:cNvSpPr txBox="1">
              <a:spLocks noChangeArrowheads="1"/>
            </p:cNvSpPr>
            <p:nvPr/>
          </p:nvSpPr>
          <p:spPr bwMode="auto">
            <a:xfrm>
              <a:off x="4264025" y="4457700"/>
              <a:ext cx="404813"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l-GR" sz="2400">
                  <a:latin typeface="Times New Roman" panose="02020603050405020304" pitchFamily="18" charset="0"/>
                </a:rPr>
                <a:t>w</a:t>
              </a:r>
              <a:endParaRPr lang="el-GR" altLang="el-GR" sz="2400">
                <a:latin typeface="Times New Roman" panose="02020603050405020304" pitchFamily="18" charset="0"/>
              </a:endParaRPr>
            </a:p>
          </p:txBody>
        </p:sp>
      </p:grpSp>
      <p:sp>
        <p:nvSpPr>
          <p:cNvPr id="15364" name="Text Box 40"/>
          <p:cNvSpPr txBox="1">
            <a:spLocks noChangeArrowheads="1"/>
          </p:cNvSpPr>
          <p:nvPr/>
        </p:nvSpPr>
        <p:spPr bwMode="auto">
          <a:xfrm>
            <a:off x="250825" y="1268413"/>
            <a:ext cx="8642350" cy="1939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Char char="•"/>
              <a:defRPr sz="3200">
                <a:solidFill>
                  <a:schemeClr val="tx1"/>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l-GR" sz="2400" b="1">
                <a:latin typeface="Times New Roman" panose="02020603050405020304" pitchFamily="18" charset="0"/>
              </a:rPr>
              <a:t>                      Fd=</a:t>
            </a:r>
            <a:r>
              <a:rPr lang="el-GR" altLang="el-GR" sz="2400" b="1" baseline="-26000">
                <a:latin typeface="Times New Roman" panose="02020603050405020304" pitchFamily="18" charset="0"/>
              </a:rPr>
              <a:t> </a:t>
            </a:r>
            <a:r>
              <a:rPr lang="el-GR" altLang="el-GR" sz="2400" b="1">
                <a:latin typeface="Times New Roman" panose="02020603050405020304" pitchFamily="18" charset="0"/>
              </a:rPr>
              <a:t>η συνιστώσα της βαρύτητας του υλικού του πρανούς. </a:t>
            </a:r>
            <a:r>
              <a:rPr lang="en-US" altLang="el-GR" sz="2400" b="1">
                <a:latin typeface="Times New Roman" panose="02020603050405020304" pitchFamily="18" charset="0"/>
              </a:rPr>
              <a:t>(</a:t>
            </a:r>
            <a:r>
              <a:rPr lang="el-GR" altLang="el-GR" sz="2400" b="1">
                <a:latin typeface="Times New Roman" panose="02020603050405020304" pitchFamily="18" charset="0"/>
              </a:rPr>
              <a:t>κινητήριος δύναμη) (διατμητική τάση).                                                                                          </a:t>
            </a:r>
          </a:p>
          <a:p>
            <a:pPr eaLnBrk="1" hangingPunct="1">
              <a:spcBef>
                <a:spcPct val="0"/>
              </a:spcBef>
              <a:buClrTx/>
              <a:buFontTx/>
              <a:buNone/>
            </a:pPr>
            <a:r>
              <a:rPr lang="el-GR" altLang="el-GR" sz="2400" b="1">
                <a:latin typeface="Times New Roman" panose="02020603050405020304" pitchFamily="18" charset="0"/>
              </a:rPr>
              <a:t>                   </a:t>
            </a:r>
            <a:r>
              <a:rPr lang="en-US" altLang="el-GR" sz="2400" b="1">
                <a:latin typeface="Times New Roman" panose="02020603050405020304" pitchFamily="18" charset="0"/>
              </a:rPr>
              <a:t>Fr=</a:t>
            </a:r>
            <a:r>
              <a:rPr lang="el-GR" altLang="el-GR" sz="2400" b="1">
                <a:latin typeface="Times New Roman" panose="02020603050405020304" pitchFamily="18" charset="0"/>
              </a:rPr>
              <a:t>η ανθιστάμενη δύναμη (διατμητική αντοχή) </a:t>
            </a:r>
            <a:r>
              <a:rPr lang="en-US" altLang="el-GR" sz="2400" b="1">
                <a:latin typeface="Times New Roman" panose="02020603050405020304" pitchFamily="18" charset="0"/>
              </a:rPr>
              <a:t>W=</a:t>
            </a:r>
            <a:r>
              <a:rPr lang="el-GR" altLang="el-GR" sz="2400" b="1">
                <a:latin typeface="Times New Roman" panose="02020603050405020304" pitchFamily="18" charset="0"/>
              </a:rPr>
              <a:t>το βάρος του υλικού του πρανούς.</a:t>
            </a:r>
          </a:p>
          <a:p>
            <a:pPr eaLnBrk="1" hangingPunct="1">
              <a:spcBef>
                <a:spcPct val="0"/>
              </a:spcBef>
              <a:buClrTx/>
              <a:buFontTx/>
              <a:buNone/>
            </a:pPr>
            <a:r>
              <a:rPr lang="el-GR" altLang="el-GR" sz="2400" b="1">
                <a:latin typeface="Times New Roman" panose="02020603050405020304" pitchFamily="18" charset="0"/>
              </a:rPr>
              <a:t>                    θ= η γωνία ελαχίστης τριβής</a:t>
            </a:r>
            <a:r>
              <a:rPr lang="el-GR" altLang="el-GR" sz="2400">
                <a:latin typeface="Times New Roman" panose="02020603050405020304" pitchFamily="18" charset="0"/>
              </a:rPr>
              <a:t>.</a:t>
            </a:r>
            <a:endParaRPr lang="en-US" altLang="el-GR" sz="24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508" y="116632"/>
            <a:ext cx="8856984" cy="93610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Παράγοντες που ρυθμίζουν την κίνηση υλικού λόγω βαρύτητας</a:t>
            </a:r>
            <a:endParaRPr lang="en-US" altLang="el-GR" sz="3200" dirty="0" smtClean="0"/>
          </a:p>
        </p:txBody>
      </p:sp>
      <p:sp>
        <p:nvSpPr>
          <p:cNvPr id="16387" name="Rectangle 3"/>
          <p:cNvSpPr>
            <a:spLocks noGrp="1" noChangeArrowheads="1"/>
          </p:cNvSpPr>
          <p:nvPr>
            <p:ph type="body" idx="1"/>
          </p:nvPr>
        </p:nvSpPr>
        <p:spPr>
          <a:xfrm>
            <a:off x="35496" y="1084768"/>
            <a:ext cx="9144000" cy="5512584"/>
          </a:xfrm>
        </p:spPr>
        <p:txBody>
          <a:bodyPr/>
          <a:lstStyle/>
          <a:p>
            <a:pPr marL="990600" lvl="1" indent="-533400" eaLnBrk="1" hangingPunct="1">
              <a:buFontTx/>
              <a:buNone/>
            </a:pPr>
            <a:r>
              <a:rPr lang="el-GR" altLang="el-GR" dirty="0" smtClean="0">
                <a:solidFill>
                  <a:srgbClr val="FF0000"/>
                </a:solidFill>
              </a:rPr>
              <a:t>Τρεις είναι οι κύριοι παράγοντες</a:t>
            </a:r>
            <a:r>
              <a:rPr lang="en-US" altLang="el-GR" dirty="0" smtClean="0"/>
              <a:t>:</a:t>
            </a:r>
            <a:endParaRPr lang="el-GR" altLang="el-GR" dirty="0" smtClean="0"/>
          </a:p>
          <a:p>
            <a:pPr marL="990600" lvl="1" indent="-533400" eaLnBrk="1" hangingPunct="1">
              <a:buFontTx/>
              <a:buNone/>
            </a:pPr>
            <a:r>
              <a:rPr lang="el-GR" altLang="el-GR" dirty="0" smtClean="0"/>
              <a:t>                           </a:t>
            </a:r>
          </a:p>
          <a:p>
            <a:pPr marL="3175" lvl="1" indent="354013" eaLnBrk="1" hangingPunct="1">
              <a:buFontTx/>
              <a:buNone/>
            </a:pPr>
            <a:r>
              <a:rPr lang="el-GR" altLang="el-GR" dirty="0" smtClean="0">
                <a:solidFill>
                  <a:schemeClr val="bg1">
                    <a:lumMod val="50000"/>
                  </a:schemeClr>
                </a:solidFill>
              </a:rPr>
              <a:t>1.Η φύση των υλικών του πρανούς (γωνία ελάχιστης τριβής του υλικού που αφορά την κρίσιμη τιμή της εσωτερικής τριβής) (προσοχή: δεν αφορά την γωνία της ελαχίστης τριβής του πρανούς που επηρεάζει την κινητήρια δύναμη).</a:t>
            </a:r>
          </a:p>
          <a:p>
            <a:pPr marL="3175" lvl="1" indent="354013" eaLnBrk="1" hangingPunct="1">
              <a:buFontTx/>
              <a:buNone/>
            </a:pPr>
            <a:endParaRPr lang="el-GR" altLang="el-GR" dirty="0" smtClean="0">
              <a:solidFill>
                <a:schemeClr val="bg1">
                  <a:lumMod val="50000"/>
                </a:schemeClr>
              </a:solidFill>
            </a:endParaRPr>
          </a:p>
          <a:p>
            <a:pPr marL="3175" lvl="1" indent="354013" eaLnBrk="1" hangingPunct="1">
              <a:buFontTx/>
              <a:buNone/>
            </a:pPr>
            <a:r>
              <a:rPr lang="en-US" altLang="el-GR" dirty="0" smtClean="0">
                <a:solidFill>
                  <a:schemeClr val="bg1">
                    <a:lumMod val="50000"/>
                  </a:schemeClr>
                </a:solidFill>
              </a:rPr>
              <a:t>2</a:t>
            </a:r>
            <a:r>
              <a:rPr lang="el-GR" altLang="el-GR" dirty="0" smtClean="0">
                <a:solidFill>
                  <a:schemeClr val="bg1">
                    <a:lumMod val="50000"/>
                  </a:schemeClr>
                </a:solidFill>
              </a:rPr>
              <a:t>.Ο βαθμός κλίσης του πρανούς   </a:t>
            </a:r>
          </a:p>
          <a:p>
            <a:pPr marL="3175" lvl="1" indent="354013" eaLnBrk="1" hangingPunct="1">
              <a:buFontTx/>
              <a:buNone/>
            </a:pPr>
            <a:endParaRPr lang="el-GR" altLang="el-GR" dirty="0" smtClean="0">
              <a:solidFill>
                <a:schemeClr val="bg1">
                  <a:lumMod val="50000"/>
                </a:schemeClr>
              </a:solidFill>
            </a:endParaRPr>
          </a:p>
          <a:p>
            <a:pPr marL="3175" lvl="1" indent="354013" eaLnBrk="1" hangingPunct="1">
              <a:buFontTx/>
              <a:buNone/>
            </a:pPr>
            <a:r>
              <a:rPr lang="en-US" altLang="el-GR" dirty="0" smtClean="0">
                <a:solidFill>
                  <a:schemeClr val="bg1">
                    <a:lumMod val="50000"/>
                  </a:schemeClr>
                </a:solidFill>
              </a:rPr>
              <a:t>3</a:t>
            </a:r>
            <a:r>
              <a:rPr lang="el-GR" altLang="el-GR" dirty="0" smtClean="0">
                <a:solidFill>
                  <a:schemeClr val="bg1">
                    <a:lumMod val="50000"/>
                  </a:schemeClr>
                </a:solidFill>
              </a:rPr>
              <a:t>.Η ποσότητα του νερού</a:t>
            </a:r>
            <a:endParaRPr lang="en-US" altLang="el-GR"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116632"/>
            <a:ext cx="8784976" cy="108012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Η φύση των υλικών του πρανούς</a:t>
            </a:r>
            <a:endParaRPr lang="en-US" altLang="el-GR" dirty="0" smtClean="0"/>
          </a:p>
        </p:txBody>
      </p:sp>
      <p:sp>
        <p:nvSpPr>
          <p:cNvPr id="17411" name="Rectangle 3"/>
          <p:cNvSpPr>
            <a:spLocks noGrp="1" noChangeArrowheads="1"/>
          </p:cNvSpPr>
          <p:nvPr>
            <p:ph type="body" idx="1"/>
          </p:nvPr>
        </p:nvSpPr>
        <p:spPr>
          <a:xfrm>
            <a:off x="0" y="1211640"/>
            <a:ext cx="9144000" cy="2664296"/>
          </a:xfrm>
        </p:spPr>
        <p:txBody>
          <a:bodyPr/>
          <a:lstStyle/>
          <a:p>
            <a:pPr marL="609600" indent="-609600" eaLnBrk="1" hangingPunct="1">
              <a:buFontTx/>
              <a:buNone/>
            </a:pPr>
            <a:r>
              <a:rPr lang="el-GR" altLang="el-GR" dirty="0" smtClean="0"/>
              <a:t> </a:t>
            </a:r>
            <a:r>
              <a:rPr lang="el-GR" altLang="el-GR" dirty="0" smtClean="0">
                <a:solidFill>
                  <a:schemeClr val="bg1">
                    <a:lumMod val="50000"/>
                  </a:schemeClr>
                </a:solidFill>
              </a:rPr>
              <a:t>   </a:t>
            </a:r>
            <a:r>
              <a:rPr lang="el-GR" altLang="el-GR" sz="2400" dirty="0" smtClean="0">
                <a:solidFill>
                  <a:schemeClr val="bg1">
                    <a:lumMod val="50000"/>
                  </a:schemeClr>
                </a:solidFill>
              </a:rPr>
              <a:t>Ασύνδετα (χαλαρά) υλικά.</a:t>
            </a:r>
            <a:r>
              <a:rPr lang="en-US" altLang="el-GR" sz="2400" dirty="0" smtClean="0">
                <a:solidFill>
                  <a:schemeClr val="bg1">
                    <a:lumMod val="50000"/>
                  </a:schemeClr>
                </a:solidFill>
              </a:rPr>
              <a:t> </a:t>
            </a:r>
            <a:r>
              <a:rPr lang="el-GR" altLang="el-GR" sz="2400" dirty="0" smtClean="0">
                <a:solidFill>
                  <a:schemeClr val="bg1">
                    <a:lumMod val="50000"/>
                  </a:schemeClr>
                </a:solidFill>
              </a:rPr>
              <a:t>                                                </a:t>
            </a:r>
          </a:p>
          <a:p>
            <a:pPr marL="609600" indent="-609600" eaLnBrk="1" hangingPunct="1">
              <a:buFontTx/>
              <a:buNone/>
            </a:pPr>
            <a:r>
              <a:rPr lang="el-GR" altLang="el-GR" sz="2400" dirty="0" smtClean="0"/>
              <a:t>             </a:t>
            </a:r>
            <a:r>
              <a:rPr lang="el-GR" altLang="el-GR" sz="2400" dirty="0" smtClean="0">
                <a:solidFill>
                  <a:srgbClr val="FF0000"/>
                </a:solidFill>
              </a:rPr>
              <a:t>Ασθενή εσωτερική τριβή </a:t>
            </a:r>
            <a:r>
              <a:rPr lang="el-GR" altLang="el-GR" sz="2400" dirty="0" smtClean="0">
                <a:solidFill>
                  <a:schemeClr val="bg1">
                    <a:lumMod val="50000"/>
                  </a:schemeClr>
                </a:solidFill>
              </a:rPr>
              <a:t>-  Άμμος και πηλός-</a:t>
            </a:r>
          </a:p>
          <a:p>
            <a:pPr marL="609600" indent="-609600" eaLnBrk="1" hangingPunct="1">
              <a:buFontTx/>
              <a:buNone/>
            </a:pPr>
            <a:r>
              <a:rPr lang="el-GR" altLang="el-GR" sz="2400" dirty="0" smtClean="0">
                <a:solidFill>
                  <a:schemeClr val="bg1">
                    <a:lumMod val="50000"/>
                  </a:schemeClr>
                </a:solidFill>
              </a:rPr>
              <a:t>               Θραύσματα πετρωμάτων, άμμος ,πηλός και άργιλος.</a:t>
            </a:r>
            <a:r>
              <a:rPr lang="en-US" altLang="el-GR" sz="2400" dirty="0" smtClean="0">
                <a:solidFill>
                  <a:schemeClr val="bg1">
                    <a:lumMod val="50000"/>
                  </a:schemeClr>
                </a:solidFill>
              </a:rPr>
              <a:t> </a:t>
            </a:r>
            <a:r>
              <a:rPr lang="el-GR" altLang="el-GR" sz="2400" dirty="0" smtClean="0">
                <a:solidFill>
                  <a:schemeClr val="bg1">
                    <a:lumMod val="50000"/>
                  </a:schemeClr>
                </a:solidFill>
              </a:rPr>
              <a:t>   </a:t>
            </a:r>
          </a:p>
          <a:p>
            <a:pPr marL="609600" indent="-609600" eaLnBrk="1" hangingPunct="1">
              <a:buFontTx/>
              <a:buNone/>
            </a:pPr>
            <a:r>
              <a:rPr lang="el-GR" altLang="el-GR" sz="2400" dirty="0" smtClean="0">
                <a:solidFill>
                  <a:schemeClr val="bg1">
                    <a:lumMod val="50000"/>
                  </a:schemeClr>
                </a:solidFill>
              </a:rPr>
              <a:t>      </a:t>
            </a:r>
            <a:r>
              <a:rPr lang="el-GR" altLang="el-GR" sz="2400" dirty="0" err="1" smtClean="0">
                <a:solidFill>
                  <a:schemeClr val="bg1">
                    <a:lumMod val="50000"/>
                  </a:schemeClr>
                </a:solidFill>
              </a:rPr>
              <a:t>Συγκολλημένα</a:t>
            </a:r>
            <a:r>
              <a:rPr lang="en-US" altLang="el-GR" sz="2400" dirty="0" smtClean="0">
                <a:solidFill>
                  <a:schemeClr val="bg1">
                    <a:lumMod val="50000"/>
                  </a:schemeClr>
                </a:solidFill>
              </a:rPr>
              <a:t> </a:t>
            </a:r>
            <a:r>
              <a:rPr lang="el-GR" altLang="el-GR" sz="2400" dirty="0" smtClean="0">
                <a:solidFill>
                  <a:schemeClr val="bg1">
                    <a:lumMod val="50000"/>
                  </a:schemeClr>
                </a:solidFill>
              </a:rPr>
              <a:t>(</a:t>
            </a:r>
            <a:r>
              <a:rPr lang="el-GR" altLang="el-GR" sz="2400" dirty="0" smtClean="0">
                <a:solidFill>
                  <a:schemeClr val="bg1">
                    <a:lumMod val="50000"/>
                  </a:schemeClr>
                </a:solidFill>
              </a:rPr>
              <a:t>συμπαγή</a:t>
            </a:r>
            <a:r>
              <a:rPr lang="el-GR" altLang="el-GR" sz="2400" dirty="0" smtClean="0">
                <a:solidFill>
                  <a:schemeClr val="bg1">
                    <a:lumMod val="50000"/>
                  </a:schemeClr>
                </a:solidFill>
              </a:rPr>
              <a:t>)</a:t>
            </a:r>
            <a:r>
              <a:rPr lang="en-US" altLang="el-GR" sz="2400" dirty="0" smtClean="0">
                <a:solidFill>
                  <a:schemeClr val="bg1">
                    <a:lumMod val="50000"/>
                  </a:schemeClr>
                </a:solidFill>
              </a:rPr>
              <a:t> </a:t>
            </a:r>
            <a:r>
              <a:rPr lang="el-GR" altLang="el-GR" sz="2400" dirty="0" smtClean="0">
                <a:solidFill>
                  <a:schemeClr val="bg1">
                    <a:lumMod val="50000"/>
                  </a:schemeClr>
                </a:solidFill>
              </a:rPr>
              <a:t>υλικά </a:t>
            </a:r>
            <a:endParaRPr lang="el-GR" altLang="el-GR" sz="2400" dirty="0" smtClean="0">
              <a:solidFill>
                <a:schemeClr val="bg1">
                  <a:lumMod val="50000"/>
                </a:schemeClr>
              </a:solidFill>
            </a:endParaRPr>
          </a:p>
          <a:p>
            <a:pPr marL="609600" indent="-609600" eaLnBrk="1" hangingPunct="1">
              <a:buFontTx/>
              <a:buNone/>
            </a:pPr>
            <a:r>
              <a:rPr lang="el-GR" altLang="el-GR" sz="2400" dirty="0" smtClean="0"/>
              <a:t>         </a:t>
            </a:r>
            <a:r>
              <a:rPr lang="el-GR" altLang="el-GR" sz="2400" dirty="0" smtClean="0">
                <a:solidFill>
                  <a:srgbClr val="FF0000"/>
                </a:solidFill>
              </a:rPr>
              <a:t>Ισχυρή εσωτερική τριβή</a:t>
            </a:r>
            <a:r>
              <a:rPr lang="el-GR" altLang="el-GR" sz="2400" dirty="0" smtClean="0"/>
              <a:t> – </a:t>
            </a:r>
            <a:r>
              <a:rPr lang="el-GR" altLang="el-GR" sz="2400" dirty="0" smtClean="0">
                <a:solidFill>
                  <a:schemeClr val="bg1">
                    <a:lumMod val="50000"/>
                  </a:schemeClr>
                </a:solidFill>
              </a:rPr>
              <a:t>Πέτρωμα-Συμπαγή</a:t>
            </a:r>
            <a:r>
              <a:rPr lang="en-US" altLang="el-GR" sz="2400" dirty="0" smtClean="0">
                <a:solidFill>
                  <a:schemeClr val="bg1">
                    <a:lumMod val="50000"/>
                  </a:schemeClr>
                </a:solidFill>
              </a:rPr>
              <a:t> </a:t>
            </a:r>
            <a:r>
              <a:rPr lang="el-GR" altLang="el-GR" sz="2400" dirty="0" smtClean="0">
                <a:solidFill>
                  <a:schemeClr val="bg1">
                    <a:lumMod val="50000"/>
                  </a:schemeClr>
                </a:solidFill>
              </a:rPr>
              <a:t>(συνεκτικά</a:t>
            </a:r>
            <a:r>
              <a:rPr lang="el-GR" altLang="el-GR" sz="2400" dirty="0" smtClean="0">
                <a:solidFill>
                  <a:schemeClr val="bg1">
                    <a:lumMod val="50000"/>
                  </a:schemeClr>
                </a:solidFill>
              </a:rPr>
              <a:t>)</a:t>
            </a:r>
            <a:r>
              <a:rPr lang="en-US" altLang="el-GR" sz="2400" dirty="0" smtClean="0">
                <a:solidFill>
                  <a:schemeClr val="bg1">
                    <a:lumMod val="50000"/>
                  </a:schemeClr>
                </a:solidFill>
              </a:rPr>
              <a:t> (cohesive</a:t>
            </a:r>
            <a:r>
              <a:rPr lang="en-US" altLang="el-GR" sz="2400" dirty="0" smtClean="0">
                <a:solidFill>
                  <a:schemeClr val="bg1">
                    <a:lumMod val="50000"/>
                  </a:schemeClr>
                </a:solidFill>
              </a:rPr>
              <a:t>) </a:t>
            </a:r>
            <a:r>
              <a:rPr lang="el-GR" altLang="el-GR" sz="2400" dirty="0" smtClean="0">
                <a:solidFill>
                  <a:schemeClr val="bg1">
                    <a:lumMod val="50000"/>
                  </a:schemeClr>
                </a:solidFill>
              </a:rPr>
              <a:t>ιζήματα </a:t>
            </a:r>
            <a:r>
              <a:rPr lang="el-GR" altLang="el-GR" sz="2400" dirty="0" smtClean="0">
                <a:solidFill>
                  <a:schemeClr val="bg1">
                    <a:lumMod val="50000"/>
                  </a:schemeClr>
                </a:solidFill>
              </a:rPr>
              <a:t>και εδάφη.</a:t>
            </a:r>
            <a:r>
              <a:rPr lang="en-US" altLang="el-GR" sz="2400" dirty="0" smtClean="0">
                <a:solidFill>
                  <a:schemeClr val="bg1">
                    <a:lumMod val="50000"/>
                  </a:schemeClr>
                </a:solidFill>
              </a:rPr>
              <a:t> </a:t>
            </a:r>
          </a:p>
        </p:txBody>
      </p:sp>
      <p:pic>
        <p:nvPicPr>
          <p:cNvPr id="4" name="Picture 2" descr="figure 16-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915952"/>
            <a:ext cx="6281430" cy="278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528" y="44623"/>
            <a:ext cx="8496944" cy="720081"/>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Βαθμός κλίσης και ευστάθεια</a:t>
            </a:r>
          </a:p>
        </p:txBody>
      </p:sp>
      <p:sp>
        <p:nvSpPr>
          <p:cNvPr id="19459" name="Rectangle 3"/>
          <p:cNvSpPr>
            <a:spLocks noGrp="1" noChangeArrowheads="1"/>
          </p:cNvSpPr>
          <p:nvPr>
            <p:ph type="body" idx="1"/>
          </p:nvPr>
        </p:nvSpPr>
        <p:spPr>
          <a:xfrm>
            <a:off x="0" y="795600"/>
            <a:ext cx="9144000" cy="5949280"/>
          </a:xfrm>
        </p:spPr>
        <p:txBody>
          <a:bodyPr/>
          <a:lstStyle/>
          <a:p>
            <a:pPr eaLnBrk="1" hangingPunct="1">
              <a:buFontTx/>
              <a:buNone/>
            </a:pPr>
            <a:r>
              <a:rPr lang="el-GR" altLang="el-GR" sz="2400" dirty="0" smtClean="0">
                <a:solidFill>
                  <a:schemeClr val="bg1">
                    <a:lumMod val="50000"/>
                  </a:schemeClr>
                </a:solidFill>
              </a:rPr>
              <a:t>Η κλίση του πρανούς καθορίζεται είτε από φυσικά αίτια είτε από την ανθρώπινη παρέμβαση. </a:t>
            </a:r>
          </a:p>
          <a:p>
            <a:pPr eaLnBrk="1" hangingPunct="1">
              <a:buFontTx/>
              <a:buNone/>
            </a:pPr>
            <a:r>
              <a:rPr lang="el-GR" altLang="el-GR" sz="2400" dirty="0" smtClean="0">
                <a:solidFill>
                  <a:schemeClr val="bg1">
                    <a:lumMod val="50000"/>
                  </a:schemeClr>
                </a:solidFill>
              </a:rPr>
              <a:t>Στα φυσικά αίτια ανήκουν οι δραστηριότητες των </a:t>
            </a:r>
            <a:r>
              <a:rPr lang="el-GR" altLang="el-GR" sz="2400" dirty="0" err="1" smtClean="0">
                <a:solidFill>
                  <a:schemeClr val="bg1">
                    <a:lumMod val="50000"/>
                  </a:schemeClr>
                </a:solidFill>
              </a:rPr>
              <a:t>εξωγενετικών</a:t>
            </a:r>
            <a:r>
              <a:rPr lang="el-GR" altLang="el-GR" sz="2400" dirty="0" smtClean="0">
                <a:solidFill>
                  <a:schemeClr val="bg1">
                    <a:lumMod val="50000"/>
                  </a:schemeClr>
                </a:solidFill>
              </a:rPr>
              <a:t> διαδικασιών και των τεκτονικών δυνάμεων. </a:t>
            </a:r>
          </a:p>
          <a:p>
            <a:pPr eaLnBrk="1" hangingPunct="1">
              <a:buFontTx/>
              <a:buNone/>
            </a:pPr>
            <a:r>
              <a:rPr lang="el-GR" altLang="el-GR" sz="2400" dirty="0" smtClean="0">
                <a:solidFill>
                  <a:schemeClr val="bg1">
                    <a:lumMod val="50000"/>
                  </a:schemeClr>
                </a:solidFill>
              </a:rPr>
              <a:t>Στην ανθρώπινη παρέμβαση ανήκουν τα διάφορα τεχνικά έργα </a:t>
            </a:r>
            <a:r>
              <a:rPr lang="el-GR" altLang="el-GR" sz="2400" dirty="0" err="1" smtClean="0">
                <a:solidFill>
                  <a:schemeClr val="bg1">
                    <a:lumMod val="50000"/>
                  </a:schemeClr>
                </a:solidFill>
              </a:rPr>
              <a:t>κ.λ.π</a:t>
            </a:r>
            <a:r>
              <a:rPr lang="el-GR" altLang="el-GR" sz="2400" dirty="0" smtClean="0">
                <a:solidFill>
                  <a:schemeClr val="bg1">
                    <a:lumMod val="50000"/>
                  </a:schemeClr>
                </a:solidFill>
              </a:rPr>
              <a:t>.</a:t>
            </a:r>
          </a:p>
          <a:p>
            <a:pPr eaLnBrk="1" hangingPunct="1">
              <a:buFontTx/>
              <a:buNone/>
            </a:pPr>
            <a:r>
              <a:rPr lang="el-GR" altLang="el-GR" sz="2400" dirty="0" smtClean="0">
                <a:solidFill>
                  <a:schemeClr val="bg1">
                    <a:lumMod val="50000"/>
                  </a:schemeClr>
                </a:solidFill>
              </a:rPr>
              <a:t>Η </a:t>
            </a:r>
            <a:r>
              <a:rPr lang="el-GR" altLang="el-GR" sz="2400" dirty="0">
                <a:solidFill>
                  <a:schemeClr val="bg1">
                    <a:lumMod val="50000"/>
                  </a:schemeClr>
                </a:solidFill>
              </a:rPr>
              <a:t>γωνία κλίσης</a:t>
            </a:r>
            <a:r>
              <a:rPr lang="en-US" altLang="el-GR" sz="2400" dirty="0">
                <a:solidFill>
                  <a:schemeClr val="bg1">
                    <a:lumMod val="50000"/>
                  </a:schemeClr>
                </a:solidFill>
              </a:rPr>
              <a:t> </a:t>
            </a:r>
            <a:r>
              <a:rPr lang="el-GR" altLang="el-GR" sz="2400" dirty="0">
                <a:solidFill>
                  <a:schemeClr val="bg1">
                    <a:lumMod val="50000"/>
                  </a:schemeClr>
                </a:solidFill>
              </a:rPr>
              <a:t>του πρανούς σχετίζεται με το υλικό που αποσαθρώνεται.</a:t>
            </a:r>
            <a:endParaRPr lang="en-US" altLang="el-GR" sz="2400" dirty="0">
              <a:solidFill>
                <a:schemeClr val="bg1">
                  <a:lumMod val="50000"/>
                </a:schemeClr>
              </a:solidFill>
            </a:endParaRPr>
          </a:p>
          <a:p>
            <a:pPr marL="273050" lvl="2" indent="-273050" eaLnBrk="1" hangingPunct="1"/>
            <a:r>
              <a:rPr lang="el-GR" altLang="el-GR" dirty="0">
                <a:solidFill>
                  <a:schemeClr val="bg1">
                    <a:lumMod val="50000"/>
                  </a:schemeClr>
                </a:solidFill>
              </a:rPr>
              <a:t>Ασθενής κλίση – Σχιστή άργιλος</a:t>
            </a:r>
            <a:endParaRPr lang="en-US" altLang="el-GR" dirty="0">
              <a:solidFill>
                <a:schemeClr val="bg1">
                  <a:lumMod val="50000"/>
                </a:schemeClr>
              </a:solidFill>
            </a:endParaRPr>
          </a:p>
          <a:p>
            <a:pPr marL="228600" lvl="2" eaLnBrk="1" hangingPunct="1"/>
            <a:r>
              <a:rPr lang="el-GR" altLang="el-GR" dirty="0">
                <a:solidFill>
                  <a:schemeClr val="bg1">
                    <a:lumMod val="50000"/>
                  </a:schemeClr>
                </a:solidFill>
              </a:rPr>
              <a:t>Απότομος κρημνός- Κρυσταλλικά πετρώματα-Ασβεστόλιθος-Ψαμμίτης</a:t>
            </a:r>
            <a:endParaRPr lang="en-US" altLang="el-GR" dirty="0">
              <a:solidFill>
                <a:schemeClr val="bg1">
                  <a:lumMod val="50000"/>
                </a:schemeClr>
              </a:solidFill>
            </a:endParaRPr>
          </a:p>
          <a:p>
            <a:pPr marL="222250" lvl="3" indent="-222250" eaLnBrk="1" hangingPunct="1">
              <a:buFontTx/>
              <a:buChar char="•"/>
            </a:pPr>
            <a:r>
              <a:rPr lang="el-GR" altLang="el-GR" sz="2400" dirty="0">
                <a:solidFill>
                  <a:schemeClr val="bg1">
                    <a:lumMod val="50000"/>
                  </a:schemeClr>
                </a:solidFill>
              </a:rPr>
              <a:t>Απόθεση </a:t>
            </a:r>
            <a:r>
              <a:rPr lang="el-GR" altLang="el-GR" sz="2400" dirty="0" err="1">
                <a:solidFill>
                  <a:schemeClr val="bg1">
                    <a:lumMod val="50000"/>
                  </a:schemeClr>
                </a:solidFill>
              </a:rPr>
              <a:t>κορημάτων</a:t>
            </a:r>
            <a:r>
              <a:rPr lang="el-GR" altLang="el-GR" sz="2400" dirty="0">
                <a:solidFill>
                  <a:schemeClr val="bg1">
                    <a:lumMod val="50000"/>
                  </a:schemeClr>
                </a:solidFill>
              </a:rPr>
              <a:t> . Σχηματισμός κώνου </a:t>
            </a:r>
            <a:r>
              <a:rPr lang="el-GR" altLang="el-GR" sz="2400" dirty="0" err="1" smtClean="0">
                <a:solidFill>
                  <a:schemeClr val="bg1">
                    <a:lumMod val="50000"/>
                  </a:schemeClr>
                </a:solidFill>
              </a:rPr>
              <a:t>κορημάτων</a:t>
            </a:r>
            <a:r>
              <a:rPr lang="el-GR" altLang="el-GR" sz="2400" dirty="0" smtClean="0">
                <a:solidFill>
                  <a:schemeClr val="bg1">
                    <a:lumMod val="50000"/>
                  </a:schemeClr>
                </a:solidFill>
              </a:rPr>
              <a:t>. Χονδρόκοκκο</a:t>
            </a:r>
            <a:r>
              <a:rPr lang="el-GR" altLang="el-GR" sz="2400" dirty="0">
                <a:solidFill>
                  <a:schemeClr val="bg1">
                    <a:lumMod val="50000"/>
                  </a:schemeClr>
                </a:solidFill>
              </a:rPr>
              <a:t>, γωνιώδες υλικό αποτίθεται στη βάση του πρανούς από το οποίο προέρχεται.</a:t>
            </a:r>
          </a:p>
          <a:p>
            <a:pPr marL="228600" lvl="3" eaLnBrk="1" hangingPunct="1">
              <a:buFontTx/>
              <a:buChar char="•"/>
            </a:pPr>
            <a:r>
              <a:rPr lang="el-GR" altLang="el-GR" sz="2400" dirty="0">
                <a:solidFill>
                  <a:schemeClr val="bg1">
                    <a:lumMod val="50000"/>
                  </a:schemeClr>
                </a:solidFill>
              </a:rPr>
              <a:t>Θραύσματα  στη μορφή μεγάλων μπλοκ</a:t>
            </a:r>
            <a:endParaRPr lang="en-US" altLang="el-GR" sz="2400" dirty="0">
              <a:solidFill>
                <a:schemeClr val="bg1">
                  <a:lumMod val="50000"/>
                </a:schemeClr>
              </a:solidFill>
            </a:endParaRPr>
          </a:p>
          <a:p>
            <a:pPr eaLnBrk="1" hangingPunct="1">
              <a:buFontTx/>
              <a:buNone/>
            </a:pPr>
            <a:endParaRPr lang="el-GR" altLang="el-GR"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cking clock design template">
  <a:themeElements>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cking clock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cking cloc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cking cloc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cking cloc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cking cloc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cking cloc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cking cloc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cking cloc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cking cloc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cking cloc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cking cloc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cking cloc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5038</TotalTime>
  <Words>2538</Words>
  <Application>Microsoft Office PowerPoint</Application>
  <PresentationFormat>Προβολή στην οθόνη (4:3)</PresentationFormat>
  <Paragraphs>242</Paragraphs>
  <Slides>58</Slides>
  <Notes>20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58</vt:i4>
      </vt:variant>
    </vt:vector>
  </HeadingPairs>
  <TitlesOfParts>
    <vt:vector size="66" baseType="lpstr">
      <vt:lpstr>Arial</vt:lpstr>
      <vt:lpstr>Palatino Linotype</vt:lpstr>
      <vt:lpstr>Times New Roman</vt:lpstr>
      <vt:lpstr>Verdana</vt:lpstr>
      <vt:lpstr>Wingdings</vt:lpstr>
      <vt:lpstr>Corinthian columns design template</vt:lpstr>
      <vt:lpstr>Ticking clock design template</vt:lpstr>
      <vt:lpstr>GD_BusPres_01_TP01136794 </vt:lpstr>
      <vt:lpstr>Κίνηση υλικού με τη βαρύτητα    (mass wasting)</vt:lpstr>
      <vt:lpstr>Η σημασία της κίνησης υλικού με τη βαρύτητα</vt:lpstr>
      <vt:lpstr>Η αντοχή</vt:lpstr>
      <vt:lpstr>Συνοχή-Εσωτερική τριβή</vt:lpstr>
      <vt:lpstr>Ορθή τάση(normal stress)-Διατμητική τάση(shear stress)</vt:lpstr>
      <vt:lpstr>Διατμητική τάση- Ορθή τάση-Διατμητική αντοχή</vt:lpstr>
      <vt:lpstr>Παράγοντες που ρυθμίζουν την κίνηση υλικού λόγω βαρύτητας</vt:lpstr>
      <vt:lpstr>Η φύση των υλικών του πρανούς</vt:lpstr>
      <vt:lpstr>Βαθμός κλίσης και ευστάθεια</vt:lpstr>
      <vt:lpstr>Ο ρόλος του νερού</vt:lpstr>
      <vt:lpstr>Η προσθήκη νερού αλλάζει τις ιδιότητες των υλικών</vt:lpstr>
      <vt:lpstr>Ρευστοποίηση των αργίλων</vt:lpstr>
      <vt:lpstr>Κινούμενη άργιλος</vt:lpstr>
      <vt:lpstr>Διόγκωση και συρρίκνωση των αργιλικών ορυκτών</vt:lpstr>
      <vt:lpstr>Υδροσυμπαγοποίηση (hydrocompaction)</vt:lpstr>
      <vt:lpstr> Μηχανισμοί πυροδότησης</vt:lpstr>
      <vt:lpstr>Η ταξινόμηση της κίνησης υλικού με τη βαρύτητα</vt:lpstr>
      <vt:lpstr>Ταξινομικός χάρτης</vt:lpstr>
      <vt:lpstr>Ταξινομικός χάρτης</vt:lpstr>
      <vt:lpstr>Παρουσίαση του PowerPoint</vt:lpstr>
      <vt:lpstr>Υποχώρηση Πρανούς</vt:lpstr>
      <vt:lpstr>Παρουσίαση του PowerPoint</vt:lpstr>
      <vt:lpstr>Παρουσίαση του PowerPoint</vt:lpstr>
      <vt:lpstr>Πτώσεις λίθων ή συνάγματος</vt:lpstr>
      <vt:lpstr>Πτώση λίθων</vt:lpstr>
      <vt:lpstr>ΠΤΩΣΗ ΛΙΘΩΝ</vt:lpstr>
      <vt:lpstr>Κώνος κορημάτων(talus cone)</vt:lpstr>
      <vt:lpstr>Κώνος κορημάτων(talus cone)</vt:lpstr>
      <vt:lpstr>Περιστροφική Ολίσθηση</vt:lpstr>
      <vt:lpstr>Παρουσίαση του PowerPoint</vt:lpstr>
      <vt:lpstr>Περιστροφική ολίσθηση</vt:lpstr>
      <vt:lpstr>Περιστροφική ολίσθηση και εδαφοροή</vt:lpstr>
      <vt:lpstr>Περιστροφική ολίσθηση πάνω σε επιφάνεια ρήγματος</vt:lpstr>
      <vt:lpstr>Ολίσθηση ογκολίθων(rock slides)</vt:lpstr>
      <vt:lpstr>Ολίσθηση ογκολίθων και ολίσθηση συνάγματος</vt:lpstr>
      <vt:lpstr>Ολίσθηση ογκολίθων(rock slide )</vt:lpstr>
      <vt:lpstr>Ολίσθηση συνάγματος(debris slides)</vt:lpstr>
      <vt:lpstr>Ολίσθηση συνάγματος Tien Shan, Kyrgyzstan</vt:lpstr>
      <vt:lpstr>Ροές ιζημάτων (sediment flows)</vt:lpstr>
      <vt:lpstr>Παρουσίαση του PowerPoint</vt:lpstr>
      <vt:lpstr>Κίνηση χαλαρού υλικού</vt:lpstr>
      <vt:lpstr>Ερπυσμός κορημάτων</vt:lpstr>
      <vt:lpstr>Παρουσίαση του PowerPoint</vt:lpstr>
      <vt:lpstr>Παρουσίαση του PowerPoint</vt:lpstr>
      <vt:lpstr>Δεβριτικές ροές (debris flows)</vt:lpstr>
      <vt:lpstr>Παρουσίαση του PowerPoint</vt:lpstr>
      <vt:lpstr>Δεβριτική ροή(debris flow)</vt:lpstr>
      <vt:lpstr>Λασποροές (mudflows)</vt:lpstr>
      <vt:lpstr>Λασποροή (mudflow)</vt:lpstr>
      <vt:lpstr>Παρουσίαση του PowerPoint</vt:lpstr>
      <vt:lpstr>Παρουσίαση του PowerPoint</vt:lpstr>
      <vt:lpstr>Παρουσίαση του PowerPoint</vt:lpstr>
      <vt:lpstr>Κοκκώδης ροές (granular flows) </vt:lpstr>
      <vt:lpstr>Ερπυσμός εδάφους(creep)</vt:lpstr>
      <vt:lpstr>Ερπυσμός εδάφους (creep)</vt:lpstr>
      <vt:lpstr>Ερπυσμός εδάφους (creep)</vt:lpstr>
      <vt:lpstr>Ερπυσμός Εδάφους</vt:lpstr>
      <vt:lpstr>Πτύχωση από ερπυσμό</vt:lpstr>
    </vt:vector>
  </TitlesOfParts>
  <Company>University of Crete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Παλαιοντολογία: Εισαγωγή</dc:title>
  <dc:creator>George Iliopoulos</dc:creator>
  <cp:lastModifiedBy>makis</cp:lastModifiedBy>
  <cp:revision>220</cp:revision>
  <dcterms:created xsi:type="dcterms:W3CDTF">2006-02-16T08:23:00Z</dcterms:created>
  <dcterms:modified xsi:type="dcterms:W3CDTF">2019-10-30T08:50:00Z</dcterms:modified>
</cp:coreProperties>
</file>