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  <p:sldMasterId id="2147483917" r:id="rId2"/>
    <p:sldMasterId id="2147483919" r:id="rId3"/>
    <p:sldMasterId id="2147485137" r:id="rId4"/>
  </p:sldMasterIdLst>
  <p:notesMasterIdLst>
    <p:notesMasterId r:id="rId39"/>
  </p:notesMasterIdLst>
  <p:sldIdLst>
    <p:sldId id="257" r:id="rId5"/>
    <p:sldId id="1081" r:id="rId6"/>
    <p:sldId id="1082" r:id="rId7"/>
    <p:sldId id="1083" r:id="rId8"/>
    <p:sldId id="1085" r:id="rId9"/>
    <p:sldId id="1087" r:id="rId10"/>
    <p:sldId id="1089" r:id="rId11"/>
    <p:sldId id="1091" r:id="rId12"/>
    <p:sldId id="1092" r:id="rId13"/>
    <p:sldId id="1093" r:id="rId14"/>
    <p:sldId id="1094" r:id="rId15"/>
    <p:sldId id="1095" r:id="rId16"/>
    <p:sldId id="1096" r:id="rId17"/>
    <p:sldId id="1097" r:id="rId18"/>
    <p:sldId id="1099" r:id="rId19"/>
    <p:sldId id="1100" r:id="rId20"/>
    <p:sldId id="1101" r:id="rId21"/>
    <p:sldId id="903" r:id="rId22"/>
    <p:sldId id="905" r:id="rId23"/>
    <p:sldId id="906" r:id="rId24"/>
    <p:sldId id="908" r:id="rId25"/>
    <p:sldId id="909" r:id="rId26"/>
    <p:sldId id="911" r:id="rId27"/>
    <p:sldId id="912" r:id="rId28"/>
    <p:sldId id="913" r:id="rId29"/>
    <p:sldId id="914" r:id="rId30"/>
    <p:sldId id="915" r:id="rId31"/>
    <p:sldId id="916" r:id="rId32"/>
    <p:sldId id="917" r:id="rId33"/>
    <p:sldId id="918" r:id="rId34"/>
    <p:sldId id="919" r:id="rId35"/>
    <p:sldId id="920" r:id="rId36"/>
    <p:sldId id="921" r:id="rId37"/>
    <p:sldId id="922" r:id="rId38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7337B"/>
    <a:srgbClr val="280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102" d="100"/>
          <a:sy n="102" d="100"/>
        </p:scale>
        <p:origin x="10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EBF19C1-ED10-4F05-9B73-EF55578E02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039DF4-2DC7-40E3-AEBF-7F3C45295B35}" type="slidenum">
              <a:rPr lang="el-GR" altLang="el-GR"/>
              <a:pPr>
                <a:spcBef>
                  <a:spcPct val="0"/>
                </a:spcBef>
              </a:pPr>
              <a:t>1</a:t>
            </a:fld>
            <a:endParaRPr lang="el-GR" altLang="el-GR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7A8680-0D35-48E3-8C78-28590A1683B6}" type="slidenum">
              <a:rPr lang="el-GR" altLang="el-GR"/>
              <a:pPr>
                <a:spcBef>
                  <a:spcPct val="0"/>
                </a:spcBef>
              </a:pPr>
              <a:t>34</a:t>
            </a:fld>
            <a:endParaRPr lang="el-GR" altLang="el-G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096E8B-9BDF-4A83-802F-EB65032ACD27}" type="slidenum">
              <a:rPr lang="el-GR" altLang="el-G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15CF01-94BA-46E5-ABDA-E684ED54E4A2}" type="slidenum">
              <a:rPr lang="el-GR" altLang="el-G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522363-8502-4699-88B6-1F9B33E00C36}" type="slidenum">
              <a:rPr lang="el-GR" altLang="el-GR"/>
              <a:pPr>
                <a:spcBef>
                  <a:spcPct val="0"/>
                </a:spcBef>
              </a:pPr>
              <a:t>20</a:t>
            </a:fld>
            <a:endParaRPr lang="el-GR" altLang="el-G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B9EBF8-01C9-424B-B0C8-814C84F03EF5}" type="slidenum">
              <a:rPr lang="el-GR" altLang="el-GR"/>
              <a:pPr>
                <a:spcBef>
                  <a:spcPct val="0"/>
                </a:spcBef>
              </a:pPr>
              <a:t>22</a:t>
            </a:fld>
            <a:endParaRPr lang="el-GR" altLang="el-G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B77E43-251B-4C44-A109-E301CCE58355}" type="slidenum">
              <a:rPr lang="el-GR" altLang="el-GR"/>
              <a:pPr>
                <a:spcBef>
                  <a:spcPct val="0"/>
                </a:spcBef>
              </a:pPr>
              <a:t>25</a:t>
            </a:fld>
            <a:endParaRPr lang="el-GR" altLang="el-G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471AC0-D481-4722-8261-AA4F9D1DC8F5}" type="slidenum">
              <a:rPr lang="el-GR" altLang="el-GR"/>
              <a:pPr>
                <a:spcBef>
                  <a:spcPct val="0"/>
                </a:spcBef>
              </a:pPr>
              <a:t>28</a:t>
            </a:fld>
            <a:endParaRPr lang="el-GR" altLang="el-G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F23038-BC1A-41C7-9726-10742F0A2391}" type="slidenum">
              <a:rPr lang="el-GR" altLang="el-GR"/>
              <a:pPr>
                <a:spcBef>
                  <a:spcPct val="0"/>
                </a:spcBef>
              </a:pPr>
              <a:t>31</a:t>
            </a:fld>
            <a:endParaRPr lang="el-GR" altLang="el-G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E49EF4-C0C6-4825-A733-F44127C9F0FB}" type="slidenum">
              <a:rPr lang="el-GR" altLang="el-GR"/>
              <a:pPr>
                <a:spcBef>
                  <a:spcPct val="0"/>
                </a:spcBef>
              </a:pPr>
              <a:t>32</a:t>
            </a:fld>
            <a:endParaRPr lang="el-GR" altLang="el-G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3CBB42-AEE4-498A-A2ED-905E3A6A11BD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774442636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60B06-82DA-4857-931B-72E6B3CD25BA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63847094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A3ADD-964A-4264-905C-CA69CFD5E042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064364948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E6511B-C8B1-45DD-8618-2FFCB61539F1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035038698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67ECA-E8C9-43A2-BB1A-775DF4256CD7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552793257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83FFF-F970-498E-A999-06CDB4D1F70F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46244385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FACC5-AF02-4870-9DE8-61626CC02EDF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164475183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E1045-DB72-425E-B152-DCFEF7C1A35A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900043384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57B8E-C342-4794-947A-5BF4B946B9A8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012166279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9F21C-8214-482A-A9A4-D9DED507851D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464905568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FCDF6-E99D-4BD7-A569-6BC847405DB5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19668993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C5E81-5AEA-454E-9287-241A0958310E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166785648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AE0ED-C4E4-43A1-B6EF-2066F809C7BA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637036239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E8A84-C21C-4489-87FA-80A5DF71C1CF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825944507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F78BC-D203-4A18-9EAB-EAA75B7250AF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956869801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762000" y="4038600"/>
            <a:ext cx="77724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1054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black"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D1FC5D-6984-4C0B-A6F0-46C151A635C0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44470106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D118E-FE00-4E1A-9D1B-C386DBB903F6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001101322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0859E-62A7-4341-A9DA-CD0639E8B3DD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159978382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CAFB1-C85F-4C91-8893-7593EAA2C0CF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023733045"/>
      </p:ext>
    </p:extLst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F687F-84B2-4D4A-9BC0-C2CE0A95E2CE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050435798"/>
      </p:ext>
    </p:extLst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E5D41-7D0F-4265-9CA4-EE5067650F02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799409842"/>
      </p:ext>
    </p:extLst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602D4-2436-4270-9951-489AD71D6021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705051717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A72F2-7207-42F3-B0DA-88095E7C8FB3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45468253"/>
      </p:ext>
    </p:extLst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A143D-195F-446E-8682-78F490A2E224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158214976"/>
      </p:ext>
    </p:extLst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6381D-6304-4D3D-83FD-D4C308954C38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249058692"/>
      </p:ext>
    </p:extLst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3FE83-CE25-45AF-8D5C-3EF442673BD8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028174885"/>
      </p:ext>
    </p:extLst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8ECCE-7A2C-489E-845F-3F47C95FD668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932003039"/>
      </p:ext>
    </p:extLst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8196D-0951-4982-8CCB-36AC9190C33A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568081883"/>
      </p:ext>
    </p:extLst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168558-7872-4F36-B463-BF99E0C645C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67269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FC0C05-BC37-4FF6-AED5-A5E8EDC5F56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019535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762000" y="4038600"/>
            <a:ext cx="77724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1054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black"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02E762-9B3C-455A-93B1-F83091BD03A7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151738968"/>
      </p:ext>
    </p:extLst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212E5-948A-4B5D-B22B-BDC90197E38A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334379486"/>
      </p:ext>
    </p:extLst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958C0-C453-42B7-93BE-55D6A2445E90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514567948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B75B7-39F7-4CBA-9BC5-1EC4B26E709B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358289919"/>
      </p:ext>
    </p:extLst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BD682-0CB8-4BA4-9B2F-6924101232B2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350394308"/>
      </p:ext>
    </p:extLst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64CDA-AB93-41B2-87B0-646394735D63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055376040"/>
      </p:ext>
    </p:extLst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C47D6-4546-4308-956D-42E41C59657D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501736659"/>
      </p:ext>
    </p:extLst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E346C-E82B-4D25-AB5D-3280E9815ECA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124998016"/>
      </p:ext>
    </p:extLst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254DC-2850-4F72-81A1-AAABF8AD97AA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779182990"/>
      </p:ext>
    </p:extLst>
  </p:cSld>
  <p:clrMapOvr>
    <a:masterClrMapping/>
  </p:clrMapOvr>
  <p:transition spd="med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6889A-9327-4C17-87A6-141F9D912FF6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121080689"/>
      </p:ext>
    </p:extLst>
  </p:cSld>
  <p:clrMapOvr>
    <a:masterClrMapping/>
  </p:clrMapOvr>
  <p:transition spd="med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7FF0D-BE99-40A7-B37C-5CADAB180A74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718657294"/>
      </p:ext>
    </p:extLst>
  </p:cSld>
  <p:clrMapOvr>
    <a:masterClrMapping/>
  </p:clrMapOvr>
  <p:transition spd="med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151B7-FFBE-4683-ABB0-97CBFEFF670C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037894041"/>
      </p:ext>
    </p:extLst>
  </p:cSld>
  <p:clrMapOvr>
    <a:masterClrMapping/>
  </p:clrMapOvr>
  <p:transition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0C39B-DE36-419F-97A3-936334D28596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019964757"/>
      </p:ext>
    </p:extLst>
  </p:cSld>
  <p:clrMapOvr>
    <a:masterClrMapping/>
  </p:clrMapOvr>
  <p:transition spd="med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D32513-93DC-49AD-B118-0AA63151A49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1448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9B0C7-995E-4711-B17B-F837F349F3F3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757300380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1F874-9EB1-4887-980F-1CBE6131E646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618422669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E4EF2-F1AE-4F01-9674-F83DCC67FBE4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855226743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3BEE2-E11C-475A-9467-35838CFA22A4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941093526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27B2A-4B7C-4359-9C81-30E1E86FAF0E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514266182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339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9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9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79551B"/>
                </a:solidFill>
                <a:latin typeface="Palatino Linotype" panose="02040502050505030304" pitchFamily="18" charset="0"/>
              </a:defRPr>
            </a:lvl1pPr>
          </a:lstStyle>
          <a:p>
            <a:pPr>
              <a:defRPr/>
            </a:pPr>
            <a:fld id="{E83811F5-C026-4619-91FD-A36BB9456758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00" r:id="rId1"/>
    <p:sldLayoutId id="2147485158" r:id="rId2"/>
    <p:sldLayoutId id="2147485159" r:id="rId3"/>
    <p:sldLayoutId id="2147485160" r:id="rId4"/>
    <p:sldLayoutId id="2147485161" r:id="rId5"/>
    <p:sldLayoutId id="2147485162" r:id="rId6"/>
    <p:sldLayoutId id="2147485163" r:id="rId7"/>
    <p:sldLayoutId id="2147485164" r:id="rId8"/>
    <p:sldLayoutId id="2147485165" r:id="rId9"/>
    <p:sldLayoutId id="2147485166" r:id="rId10"/>
    <p:sldLayoutId id="2147485167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359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9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9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14496C7-4881-489D-93D2-321630D86A86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1" r:id="rId1"/>
    <p:sldLayoutId id="2147485168" r:id="rId2"/>
    <p:sldLayoutId id="2147485169" r:id="rId3"/>
    <p:sldLayoutId id="2147485170" r:id="rId4"/>
    <p:sldLayoutId id="2147485171" r:id="rId5"/>
    <p:sldLayoutId id="2147485172" r:id="rId6"/>
    <p:sldLayoutId id="2147485173" r:id="rId7"/>
    <p:sldLayoutId id="2147485174" r:id="rId8"/>
    <p:sldLayoutId id="2147485175" r:id="rId9"/>
    <p:sldLayoutId id="2147485176" r:id="rId10"/>
    <p:sldLayoutId id="214748517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2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2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C41EA42-2EC3-448F-A3AF-9304B30E0325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02" r:id="rId1"/>
    <p:sldLayoutId id="2147485178" r:id="rId2"/>
    <p:sldLayoutId id="2147485179" r:id="rId3"/>
    <p:sldLayoutId id="2147485180" r:id="rId4"/>
    <p:sldLayoutId id="2147485181" r:id="rId5"/>
    <p:sldLayoutId id="2147485182" r:id="rId6"/>
    <p:sldLayoutId id="2147485183" r:id="rId7"/>
    <p:sldLayoutId id="2147485184" r:id="rId8"/>
    <p:sldLayoutId id="2147485185" r:id="rId9"/>
    <p:sldLayoutId id="2147485186" r:id="rId10"/>
    <p:sldLayoutId id="2147485187" r:id="rId11"/>
    <p:sldLayoutId id="2147485188" r:id="rId12"/>
    <p:sldLayoutId id="2147485203" r:id="rId13"/>
    <p:sldLayoutId id="2147485204" r:id="rId14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2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2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677C87D-A2EF-4836-87FB-8716AD63DE91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05" r:id="rId1"/>
    <p:sldLayoutId id="2147485189" r:id="rId2"/>
    <p:sldLayoutId id="2147485190" r:id="rId3"/>
    <p:sldLayoutId id="2147485191" r:id="rId4"/>
    <p:sldLayoutId id="2147485192" r:id="rId5"/>
    <p:sldLayoutId id="2147485193" r:id="rId6"/>
    <p:sldLayoutId id="2147485194" r:id="rId7"/>
    <p:sldLayoutId id="2147485195" r:id="rId8"/>
    <p:sldLayoutId id="2147485196" r:id="rId9"/>
    <p:sldLayoutId id="2147485197" r:id="rId10"/>
    <p:sldLayoutId id="2147485198" r:id="rId11"/>
    <p:sldLayoutId id="2147485199" r:id="rId12"/>
    <p:sldLayoutId id="2147485206" r:id="rId13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http://www.kalimanthrope.com/2000/Images/karst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548" y="2276872"/>
            <a:ext cx="8136904" cy="15121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l-GR" altLang="el-GR" smtClean="0">
                <a:solidFill>
                  <a:schemeClr val="bg2"/>
                </a:solidFill>
              </a:rPr>
              <a:t>Αποσάθρωση </a:t>
            </a:r>
            <a:endParaRPr lang="el-GR" altLang="el-GR" dirty="0" smtClean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black">
          <a:xfrm>
            <a:off x="107504" y="188640"/>
            <a:ext cx="8928992" cy="99060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l-GR" altLang="el-GR" u="none" kern="0" dirty="0" smtClean="0">
                <a:solidFill>
                  <a:schemeClr val="bg2"/>
                </a:solidFill>
              </a:rPr>
              <a:t>Πλανήτης Γη</a:t>
            </a:r>
            <a:r>
              <a:rPr lang="en-US" altLang="el-GR" kern="0" dirty="0" smtClean="0">
                <a:solidFill>
                  <a:schemeClr val="bg2"/>
                </a:solidFill>
              </a:rPr>
              <a:t>: </a:t>
            </a:r>
            <a:r>
              <a:rPr lang="el-GR" altLang="el-GR" kern="0" dirty="0" smtClean="0">
                <a:solidFill>
                  <a:schemeClr val="bg2"/>
                </a:solidFill>
              </a:rPr>
              <a:t>Εξωγενείς Διεργασίες</a:t>
            </a:r>
            <a:endParaRPr lang="el-GR" altLang="el-GR" u="none" kern="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l-GR" altLang="el-GR" sz="3600" dirty="0" smtClean="0"/>
              <a:t>Αποσάθρωση με την δράση των αλάτων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28775"/>
            <a:ext cx="8785101" cy="504058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800" dirty="0" smtClean="0">
                <a:solidFill>
                  <a:schemeClr val="bg1">
                    <a:lumMod val="50000"/>
                  </a:schemeClr>
                </a:solidFill>
              </a:rPr>
              <a:t>Αύξηση του όγκου στη διάρκεια κρυσταλλικής εγκατακρήμνισης άλατος μέσα από ένα υπέρκορο διάλυμα σε πόρους ή ρωγμές του πετρώματος.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>
                <a:solidFill>
                  <a:schemeClr val="bg1">
                    <a:lumMod val="50000"/>
                  </a:schemeClr>
                </a:solidFill>
              </a:rPr>
              <a:t>Θερμική διαστολή των αλατούχων κρυστάλλων που αναπτύχθηκαν σε πόρους ή ρωγμές του πετρώματος.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>
                <a:solidFill>
                  <a:schemeClr val="bg1">
                    <a:lumMod val="50000"/>
                  </a:schemeClr>
                </a:solidFill>
              </a:rPr>
              <a:t>Διόγκωση ανύδρων αλάτων που απαντούν σε πόρους ή ρωγμές του πετρώματος με την απορρόφηση νερού.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>
                <a:solidFill>
                  <a:schemeClr val="bg1">
                    <a:lumMod val="50000"/>
                  </a:schemeClr>
                </a:solidFill>
              </a:rPr>
              <a:t>Πίεση των αλατούχων κρυστάλλων που </a:t>
            </a:r>
            <a:r>
              <a:rPr lang="el-GR" altLang="el-GR" sz="2800" dirty="0" smtClean="0">
                <a:solidFill>
                  <a:schemeClr val="bg1">
                    <a:lumMod val="50000"/>
                  </a:schemeClr>
                </a:solidFill>
              </a:rPr>
              <a:t>σχηματίζονται </a:t>
            </a:r>
            <a:r>
              <a:rPr lang="el-GR" altLang="el-GR" sz="2800" dirty="0" smtClean="0">
                <a:solidFill>
                  <a:schemeClr val="bg1">
                    <a:lumMod val="50000"/>
                  </a:schemeClr>
                </a:solidFill>
              </a:rPr>
              <a:t>και μεγεθύνονται</a:t>
            </a:r>
            <a:r>
              <a:rPr lang="en-US" altLang="el-GR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altLang="el-GR" sz="2800" dirty="0" smtClean="0">
                <a:solidFill>
                  <a:schemeClr val="bg1">
                    <a:lumMod val="50000"/>
                  </a:schemeClr>
                </a:solidFill>
              </a:rPr>
              <a:t> μέσα στους τριχοειδείς σωλήνες.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2400" b="1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075612" cy="6206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l-GR" altLang="el-GR" sz="3200" dirty="0" smtClean="0"/>
              <a:t>Αποσάθρωση με θερμική ηλίαση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92696"/>
            <a:ext cx="8928992" cy="6120679"/>
          </a:xfrm>
          <a:noFill/>
        </p:spPr>
        <p:txBody>
          <a:bodyPr/>
          <a:lstStyle/>
          <a:p>
            <a:pPr eaLnBrk="1" hangingPunct="1"/>
            <a:r>
              <a:rPr lang="el-GR" altLang="el-GR" sz="2400" dirty="0" smtClean="0">
                <a:solidFill>
                  <a:schemeClr val="bg1">
                    <a:lumMod val="50000"/>
                  </a:schemeClr>
                </a:solidFill>
              </a:rPr>
              <a:t>Διαφορετικά ορυκτά έχουν διαφορετικούς συντελεστές θερμικής διαστολής και συστολής</a:t>
            </a:r>
            <a:r>
              <a:rPr lang="en-US" altLang="el-GR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eaLnBrk="1" hangingPunct="1"/>
            <a:r>
              <a:rPr lang="el-GR" altLang="el-GR" sz="2400" dirty="0" smtClean="0">
                <a:solidFill>
                  <a:schemeClr val="bg1">
                    <a:lumMod val="50000"/>
                  </a:schemeClr>
                </a:solidFill>
              </a:rPr>
              <a:t>Τα φεμικά (μαύρα ή μελανοκρατικά) ορυκτά έχουν συντελεστές θερμικής διαστολής και συστολής μεγαλύτερους από αυτούς των άσπρων(</a:t>
            </a:r>
            <a:r>
              <a:rPr lang="el-GR" altLang="el-GR" sz="2400" dirty="0" err="1" smtClean="0">
                <a:solidFill>
                  <a:schemeClr val="bg1">
                    <a:lumMod val="50000"/>
                  </a:schemeClr>
                </a:solidFill>
              </a:rPr>
              <a:t>λευκοκρατικών</a:t>
            </a:r>
            <a:r>
              <a:rPr lang="el-GR" altLang="el-GR" sz="2400" dirty="0" smtClean="0">
                <a:solidFill>
                  <a:schemeClr val="bg1">
                    <a:lumMod val="50000"/>
                  </a:schemeClr>
                </a:solidFill>
              </a:rPr>
              <a:t>) ορυκτών.</a:t>
            </a:r>
          </a:p>
          <a:p>
            <a:pPr eaLnBrk="1" hangingPunct="1"/>
            <a:r>
              <a:rPr lang="el-GR" altLang="el-GR" sz="2400" dirty="0" smtClean="0">
                <a:solidFill>
                  <a:schemeClr val="bg1">
                    <a:lumMod val="50000"/>
                  </a:schemeClr>
                </a:solidFill>
              </a:rPr>
              <a:t>Αλλαγές στη θερμοκρασία στις έρημους με σημαντικό ημερήσιο εύρος ( συχνά η</a:t>
            </a:r>
            <a:r>
              <a:rPr lang="en-US" alt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altLang="el-GR" sz="2400" dirty="0" smtClean="0">
                <a:solidFill>
                  <a:schemeClr val="bg1">
                    <a:lumMod val="50000"/>
                  </a:schemeClr>
                </a:solidFill>
              </a:rPr>
              <a:t>θερμοκρασιακή διαφορά μεταξύ ημέρας και νύχτας φθάνει τους 30</a:t>
            </a:r>
            <a:r>
              <a:rPr lang="en-US" alt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l-GR" sz="2400" b="1" baseline="30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altLang="el-GR" sz="2400" dirty="0" smtClean="0">
                <a:solidFill>
                  <a:schemeClr val="bg1">
                    <a:lumMod val="50000"/>
                  </a:schemeClr>
                </a:solidFill>
              </a:rPr>
              <a:t>C).</a:t>
            </a:r>
            <a:endParaRPr lang="el-GR" alt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l-GR" altLang="el-GR" sz="2400" dirty="0" smtClean="0">
                <a:solidFill>
                  <a:schemeClr val="bg1">
                    <a:lumMod val="50000"/>
                  </a:schemeClr>
                </a:solidFill>
              </a:rPr>
              <a:t>Τα πετρώματα είναι κακοί αγωγοί της θερμότητας και οι θερμοκρασιακές αυτές αλλαγές επηρεάζουν σε ένα βάθος λίγα χιλιοστά από την επιφάνεια του πετρώματος.</a:t>
            </a:r>
          </a:p>
          <a:p>
            <a:pPr eaLnBrk="1" hangingPunct="1"/>
            <a:r>
              <a:rPr lang="el-GR" altLang="el-GR" sz="2400" dirty="0" smtClean="0">
                <a:solidFill>
                  <a:schemeClr val="bg1">
                    <a:lumMod val="50000"/>
                  </a:schemeClr>
                </a:solidFill>
              </a:rPr>
              <a:t>Εναλλασσόμενη θέρμανση και ψύξη της επιφάνειας του πετρώματος προκαλεί «ξεφλούδισμα» του πετρώματος(</a:t>
            </a:r>
            <a:r>
              <a:rPr lang="en-US" altLang="el-GR" sz="2400" dirty="0" smtClean="0">
                <a:solidFill>
                  <a:schemeClr val="bg1">
                    <a:lumMod val="50000"/>
                  </a:schemeClr>
                </a:solidFill>
              </a:rPr>
              <a:t>thermal  exfoliation).</a:t>
            </a:r>
            <a:endParaRPr lang="el-GR" alt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>
          <a:xfrm>
            <a:off x="1115616" y="-41719"/>
            <a:ext cx="6769100" cy="66240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l-GR" altLang="el-GR" dirty="0" smtClean="0"/>
              <a:t>Θερμική Ηλίαση</a:t>
            </a:r>
          </a:p>
        </p:txBody>
      </p:sp>
      <p:pic>
        <p:nvPicPr>
          <p:cNvPr id="31747" name="Picture 4" descr="05_05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984016"/>
            <a:ext cx="8568952" cy="5709297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4624"/>
            <a:ext cx="8424936" cy="7780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l-GR" altLang="el-GR" sz="2800" dirty="0" smtClean="0"/>
              <a:t>Αποσάθρωση με υγρή ηλίαση (</a:t>
            </a:r>
            <a:r>
              <a:rPr lang="en-US" altLang="el-GR" sz="2800" dirty="0" smtClean="0"/>
              <a:t>wet insolation</a:t>
            </a:r>
            <a:r>
              <a:rPr lang="el-GR" altLang="el-GR" sz="2800" dirty="0" smtClean="0"/>
              <a:t>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6" y="980728"/>
            <a:ext cx="8857108" cy="568863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800" dirty="0" smtClean="0">
                <a:solidFill>
                  <a:schemeClr val="bg1">
                    <a:lumMod val="50000"/>
                  </a:schemeClr>
                </a:solidFill>
              </a:rPr>
              <a:t>Εναλλαγή υγρών και ξηρών κύκλων.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>
                <a:solidFill>
                  <a:schemeClr val="bg1">
                    <a:lumMod val="50000"/>
                  </a:schemeClr>
                </a:solidFill>
              </a:rPr>
              <a:t>Διαστολές(διογκώσεις)εξαιτίας των κύκλων αυτών.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>
                <a:solidFill>
                  <a:schemeClr val="bg1">
                    <a:lumMod val="50000"/>
                  </a:schemeClr>
                </a:solidFill>
              </a:rPr>
              <a:t>Πιθανός μηχανισμός</a:t>
            </a:r>
            <a:r>
              <a:rPr lang="en-US" altLang="el-GR" sz="28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el-GR" altLang="el-G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57188" indent="-357188" eaLnBrk="1" hangingPunct="1">
              <a:lnSpc>
                <a:spcPct val="80000"/>
              </a:lnSpc>
              <a:buNone/>
            </a:pPr>
            <a:r>
              <a:rPr lang="el-GR" altLang="el-GR" sz="2800" dirty="0" smtClean="0">
                <a:solidFill>
                  <a:schemeClr val="bg1">
                    <a:lumMod val="50000"/>
                  </a:schemeClr>
                </a:solidFill>
              </a:rPr>
              <a:t>1. προσρόφηση μορίων νερού πάνω σε φορτισμένες επιφάνειες κρυστάλλων ορυκτών όπως του χαλαζία και των αργιλικών ορυκτών (υγρός κύκλος).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800" dirty="0" smtClean="0">
                <a:solidFill>
                  <a:schemeClr val="bg1">
                    <a:lumMod val="50000"/>
                  </a:schemeClr>
                </a:solidFill>
              </a:rPr>
              <a:t>2. αποδέσμευση του νερού, πλήρωση των πόρων και η πίεση του αέρα που υπήρχε στους πόρους θρυμματίζει το πέτρωμα(ξηρός κύκλος).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>
                <a:solidFill>
                  <a:schemeClr val="bg1">
                    <a:lumMod val="50000"/>
                  </a:schemeClr>
                </a:solidFill>
              </a:rPr>
              <a:t>Τα αργιλικά ορυκτά αυξάνουν τον όγκο τους κατά 60% και ο χαλαζίας κατά 0.001-0.044%.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68677"/>
            <a:ext cx="5400600" cy="15121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l-GR" altLang="el-GR" sz="3200" dirty="0" smtClean="0"/>
              <a:t>Μηχανική αποσάθρωση από εκφόρτωση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64" y="1916832"/>
            <a:ext cx="6480720" cy="4248472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400" dirty="0" smtClean="0">
                <a:solidFill>
                  <a:schemeClr val="bg1">
                    <a:lumMod val="50000"/>
                  </a:schemeClr>
                </a:solidFill>
              </a:rPr>
              <a:t>Τα πετρώματα στο βάθος υφίστανται την λιθοστατική πίεση εξαιτίας του βάρους των υπερκείμενων πετρωμάτων(γρανίτες).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>
                <a:solidFill>
                  <a:schemeClr val="bg1">
                    <a:lumMod val="50000"/>
                  </a:schemeClr>
                </a:solidFill>
              </a:rPr>
              <a:t>Απομάκρυνση των υπερκείμενων πετρωμάτων με την αποσάθρωση και διάβρωση  ή με απομάκρυνση </a:t>
            </a:r>
            <a:r>
              <a:rPr lang="el-GR" altLang="el-GR" sz="2400" dirty="0" err="1" smtClean="0">
                <a:solidFill>
                  <a:schemeClr val="bg1">
                    <a:lumMod val="50000"/>
                  </a:schemeClr>
                </a:solidFill>
              </a:rPr>
              <a:t>παγο</a:t>
            </a:r>
            <a:r>
              <a:rPr lang="el-GR" altLang="el-GR" sz="2400" dirty="0" smtClean="0">
                <a:solidFill>
                  <a:schemeClr val="bg1">
                    <a:lumMod val="50000"/>
                  </a:schemeClr>
                </a:solidFill>
              </a:rPr>
              <a:t>-καλυμμάτων </a:t>
            </a:r>
            <a:r>
              <a:rPr lang="el-GR" altLang="el-GR" sz="2400" dirty="0" smtClean="0">
                <a:solidFill>
                  <a:schemeClr val="bg1">
                    <a:lumMod val="50000"/>
                  </a:schemeClr>
                </a:solidFill>
              </a:rPr>
              <a:t>σε συνδυασμό με ανύψωση (</a:t>
            </a:r>
            <a:r>
              <a:rPr lang="en-US" altLang="el-GR" sz="2400" dirty="0" smtClean="0">
                <a:solidFill>
                  <a:schemeClr val="bg1">
                    <a:lumMod val="50000"/>
                  </a:schemeClr>
                </a:solidFill>
              </a:rPr>
              <a:t>uplift).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>
                <a:solidFill>
                  <a:schemeClr val="bg1">
                    <a:lumMod val="50000"/>
                  </a:schemeClr>
                </a:solidFill>
              </a:rPr>
              <a:t>Εξασθένηση της λιθοστατικής πίεσης και δημιουργία διαρρήξεων ευρείας κλίμακας παράλληλα προς την επιφάνεια του πετρώματος.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89"/>
          <a:stretch>
            <a:fillRect/>
          </a:stretch>
        </p:blipFill>
        <p:spPr>
          <a:xfrm>
            <a:off x="6650483" y="116632"/>
            <a:ext cx="2377730" cy="3384376"/>
          </a:xfrm>
          <a:prstGeom prst="rect">
            <a:avLst/>
          </a:prstGeom>
          <a:noFill/>
        </p:spPr>
      </p:pic>
      <p:pic>
        <p:nvPicPr>
          <p:cNvPr id="5" name="Picture 4" descr="Εικόν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484" y="3573016"/>
            <a:ext cx="2351482" cy="325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>
          <a:xfrm>
            <a:off x="6948488" y="1700213"/>
            <a:ext cx="1809750" cy="2016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l-GR" altLang="el-GR" sz="2000" dirty="0" smtClean="0"/>
              <a:t>Μηχανική απολέπιση γρανίτη</a:t>
            </a:r>
            <a:br>
              <a:rPr lang="el-GR" altLang="el-GR" sz="2000" dirty="0" smtClean="0"/>
            </a:br>
            <a:r>
              <a:rPr lang="en-US" altLang="el-GR" sz="2000" dirty="0" smtClean="0"/>
              <a:t>(unloading)</a:t>
            </a:r>
            <a:endParaRPr lang="el-GR" altLang="el-GR" sz="2000" dirty="0" smtClean="0"/>
          </a:p>
        </p:txBody>
      </p:sp>
      <p:pic>
        <p:nvPicPr>
          <p:cNvPr id="35843" name="Picture 4" descr="c05p100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6337300" cy="6408738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>
          <a:xfrm>
            <a:off x="107504" y="116633"/>
            <a:ext cx="8928992" cy="7920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l-GR" altLang="el-GR" sz="3200" dirty="0" smtClean="0"/>
              <a:t>Απολέπιση γρανίτη και σχηματισμός δόμου</a:t>
            </a:r>
          </a:p>
        </p:txBody>
      </p:sp>
      <p:pic>
        <p:nvPicPr>
          <p:cNvPr id="36867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3" r="25410"/>
          <a:stretch/>
        </p:blipFill>
        <p:spPr>
          <a:xfrm>
            <a:off x="2663788" y="980728"/>
            <a:ext cx="3816424" cy="5756103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xfol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8092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6443663" y="7100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l-GR" sz="1800" b="1" u="sng">
              <a:solidFill>
                <a:srgbClr val="FFFFFF"/>
              </a:solidFill>
            </a:endParaRP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1403350" y="1196975"/>
            <a:ext cx="532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1800">
              <a:solidFill>
                <a:srgbClr val="FFFFFF"/>
              </a:solidFill>
            </a:endParaRPr>
          </a:p>
        </p:txBody>
      </p:sp>
      <p:sp>
        <p:nvSpPr>
          <p:cNvPr id="37894" name="Text Box 9"/>
          <p:cNvSpPr txBox="1">
            <a:spLocks noChangeArrowheads="1"/>
          </p:cNvSpPr>
          <p:nvPr/>
        </p:nvSpPr>
        <p:spPr bwMode="auto">
          <a:xfrm>
            <a:off x="179512" y="221515"/>
            <a:ext cx="8856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400" b="1" dirty="0">
                <a:solidFill>
                  <a:schemeClr val="bg1">
                    <a:lumMod val="50000"/>
                  </a:schemeClr>
                </a:solidFill>
              </a:rPr>
              <a:t>Απολέπιση γρανίτη από εκφόρτωση(</a:t>
            </a:r>
            <a:r>
              <a:rPr lang="en-US" altLang="el-GR" sz="2400" b="1" dirty="0">
                <a:solidFill>
                  <a:schemeClr val="bg1">
                    <a:lumMod val="50000"/>
                  </a:schemeClr>
                </a:solidFill>
              </a:rPr>
              <a:t>unloading exfoliation).</a:t>
            </a:r>
            <a:endParaRPr lang="el-GR" altLang="el-GR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034212" cy="6480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l-GR" altLang="el-GR" dirty="0" smtClean="0"/>
              <a:t>Χημική Αποσάθρωση</a:t>
            </a:r>
            <a:endParaRPr lang="en-CA" altLang="el-GR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836713"/>
            <a:ext cx="9108504" cy="2520279"/>
          </a:xfrm>
          <a:noFill/>
        </p:spPr>
        <p:txBody>
          <a:bodyPr/>
          <a:lstStyle/>
          <a:p>
            <a:pPr marL="457200" indent="-457200" eaLnBrk="1" hangingPunct="1"/>
            <a:r>
              <a:rPr lang="el-GR" altLang="el-GR" sz="2800" b="1" dirty="0" smtClean="0">
                <a:solidFill>
                  <a:schemeClr val="bg1">
                    <a:lumMod val="50000"/>
                  </a:schemeClr>
                </a:solidFill>
              </a:rPr>
              <a:t>Παραγωγή νέων ορυκτών με μικρότερη πυκνότητα σε βάρος </a:t>
            </a:r>
            <a:r>
              <a:rPr lang="el-GR" altLang="el-GR" sz="2800" b="1" dirty="0" err="1" smtClean="0">
                <a:solidFill>
                  <a:schemeClr val="bg1">
                    <a:lumMod val="50000"/>
                  </a:schemeClr>
                </a:solidFill>
              </a:rPr>
              <a:t>προϋπαρχόντων</a:t>
            </a:r>
            <a:r>
              <a:rPr lang="el-GR" altLang="el-GR" sz="2800" b="1" dirty="0" smtClean="0">
                <a:solidFill>
                  <a:schemeClr val="bg1">
                    <a:lumMod val="50000"/>
                  </a:schemeClr>
                </a:solidFill>
              </a:rPr>
              <a:t> ορυκτών.</a:t>
            </a:r>
          </a:p>
          <a:p>
            <a:pPr marL="457200" indent="-457200" eaLnBrk="1" hangingPunct="1"/>
            <a:r>
              <a:rPr lang="el-GR" altLang="el-GR" sz="2800" b="1" dirty="0" smtClean="0">
                <a:solidFill>
                  <a:schemeClr val="bg1">
                    <a:lumMod val="50000"/>
                  </a:schemeClr>
                </a:solidFill>
              </a:rPr>
              <a:t>Αλλαγή στην ορυκτολογική σύσταση του πετρώματος.</a:t>
            </a:r>
          </a:p>
          <a:p>
            <a:pPr marL="457200" indent="-457200" eaLnBrk="1" hangingPunct="1"/>
            <a:r>
              <a:rPr lang="el-GR" altLang="el-GR" sz="2800" b="1" dirty="0" smtClean="0">
                <a:solidFill>
                  <a:schemeClr val="bg1">
                    <a:lumMod val="50000"/>
                  </a:schemeClr>
                </a:solidFill>
              </a:rPr>
              <a:t>Αύξηση του πορώδους.</a:t>
            </a:r>
            <a:endParaRPr lang="en-US" altLang="el-GR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eaLnBrk="1" hangingPunct="1">
              <a:buFontTx/>
              <a:buNone/>
            </a:pPr>
            <a:endParaRPr lang="en-US" altLang="el-GR" sz="4000" b="1" dirty="0" smtClean="0"/>
          </a:p>
          <a:p>
            <a:pPr marL="457200" indent="-457200" eaLnBrk="1" hangingPunct="1">
              <a:buFontTx/>
              <a:buNone/>
            </a:pPr>
            <a:endParaRPr lang="en-US" altLang="el-GR" sz="1400" b="1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552" y="3368424"/>
            <a:ext cx="8229600" cy="57819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3600" kern="0" dirty="0" smtClean="0">
                <a:solidFill>
                  <a:schemeClr val="bg2"/>
                </a:solidFill>
              </a:rPr>
              <a:t>Διαδικασίες Χημικής Αποσάθρωσης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1196" y="4077073"/>
            <a:ext cx="822960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l-GR" altLang="el-GR" sz="2800" b="1" kern="0" dirty="0" smtClean="0">
                <a:solidFill>
                  <a:schemeClr val="bg1">
                    <a:lumMod val="50000"/>
                  </a:schemeClr>
                </a:solidFill>
              </a:rPr>
              <a:t>Ενυδάτωση(</a:t>
            </a:r>
            <a:r>
              <a:rPr lang="en-US" altLang="el-GR" sz="2800" b="1" kern="0" dirty="0" smtClean="0">
                <a:solidFill>
                  <a:schemeClr val="bg1">
                    <a:lumMod val="50000"/>
                  </a:schemeClr>
                </a:solidFill>
              </a:rPr>
              <a:t>hydration).</a:t>
            </a:r>
            <a:endParaRPr lang="el-GR" altLang="el-GR" sz="2800" b="1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l-GR" altLang="el-GR" sz="2800" b="1" kern="0" dirty="0" smtClean="0">
                <a:solidFill>
                  <a:schemeClr val="bg1">
                    <a:lumMod val="50000"/>
                  </a:schemeClr>
                </a:solidFill>
              </a:rPr>
              <a:t>Υδρόλυση(</a:t>
            </a:r>
            <a:r>
              <a:rPr lang="en-US" altLang="el-GR" sz="2800" b="1" kern="0" dirty="0" smtClean="0">
                <a:solidFill>
                  <a:schemeClr val="bg1">
                    <a:lumMod val="50000"/>
                  </a:schemeClr>
                </a:solidFill>
              </a:rPr>
              <a:t>hydrolysis).</a:t>
            </a:r>
            <a:endParaRPr lang="el-GR" altLang="el-GR" sz="2800" b="1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l-GR" altLang="el-GR" sz="2800" b="1" kern="0" dirty="0" smtClean="0">
                <a:solidFill>
                  <a:schemeClr val="bg1">
                    <a:lumMod val="50000"/>
                  </a:schemeClr>
                </a:solidFill>
              </a:rPr>
              <a:t>Οξείδωση</a:t>
            </a:r>
            <a:r>
              <a:rPr lang="en-US" altLang="el-GR" sz="2800" b="1" kern="0" dirty="0" smtClean="0">
                <a:solidFill>
                  <a:schemeClr val="bg1">
                    <a:lumMod val="50000"/>
                  </a:schemeClr>
                </a:solidFill>
              </a:rPr>
              <a:t>(oxidation).</a:t>
            </a:r>
            <a:endParaRPr lang="el-GR" altLang="el-GR" sz="2800" b="1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l-GR" altLang="el-GR" sz="2800" b="1" kern="0" dirty="0" smtClean="0">
                <a:solidFill>
                  <a:schemeClr val="bg1">
                    <a:lumMod val="50000"/>
                  </a:schemeClr>
                </a:solidFill>
              </a:rPr>
              <a:t>Ανθρακοποίηση</a:t>
            </a:r>
            <a:r>
              <a:rPr lang="en-US" altLang="el-GR" sz="2800" b="1" kern="0" dirty="0" smtClean="0">
                <a:solidFill>
                  <a:schemeClr val="bg1">
                    <a:lumMod val="50000"/>
                  </a:schemeClr>
                </a:solidFill>
              </a:rPr>
              <a:t>(carbonation).</a:t>
            </a:r>
            <a:endParaRPr lang="el-GR" altLang="el-GR" sz="2800" b="1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l-GR" altLang="el-GR" sz="2800" b="1" kern="0" dirty="0" smtClean="0">
                <a:solidFill>
                  <a:schemeClr val="bg1">
                    <a:lumMod val="50000"/>
                  </a:schemeClr>
                </a:solidFill>
              </a:rPr>
              <a:t>Διάλυση</a:t>
            </a:r>
            <a:r>
              <a:rPr lang="en-US" altLang="el-GR" sz="2800" b="1" kern="0" dirty="0" smtClean="0">
                <a:solidFill>
                  <a:schemeClr val="bg1">
                    <a:lumMod val="50000"/>
                  </a:schemeClr>
                </a:solidFill>
              </a:rPr>
              <a:t>(solution).</a:t>
            </a:r>
            <a:endParaRPr lang="el-GR" altLang="el-GR" sz="2800" b="1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123677"/>
            <a:ext cx="8229600" cy="1066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l-GR" altLang="el-GR" sz="3200" dirty="0" smtClean="0"/>
              <a:t>Παραδείγματα από αντιδράσεις της</a:t>
            </a:r>
            <a:r>
              <a:rPr lang="el-GR" altLang="el-GR" dirty="0" smtClean="0"/>
              <a:t> </a:t>
            </a:r>
            <a:r>
              <a:rPr lang="el-GR" altLang="el-GR" sz="2800" dirty="0" smtClean="0"/>
              <a:t>Χημικής αποσάθρωσης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763" y="1412776"/>
            <a:ext cx="9144000" cy="55165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2Fe</a:t>
            </a:r>
            <a:r>
              <a:rPr lang="en-US" altLang="el-GR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l-GR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altLang="el-GR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l-GR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 + 3H</a:t>
            </a:r>
            <a:r>
              <a:rPr lang="en-US" altLang="el-GR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l-GR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0 -&gt; 2Fe</a:t>
            </a:r>
            <a:r>
              <a:rPr lang="en-US" altLang="el-GR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l-GR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altLang="el-GR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l-GR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.3H</a:t>
            </a:r>
            <a:r>
              <a:rPr lang="en-US" altLang="el-GR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l-GR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</a:p>
          <a:p>
            <a:pPr eaLnBrk="1" hangingPunct="1">
              <a:buFontTx/>
              <a:buNone/>
            </a:pPr>
            <a:r>
              <a:rPr lang="el-GR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                              </a:t>
            </a:r>
            <a:r>
              <a:rPr lang="en-US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el-GR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αιματίτης           </a:t>
            </a:r>
            <a:r>
              <a:rPr lang="en-US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el-GR" altLang="el-GR" sz="2000" b="1" dirty="0" err="1" smtClean="0">
                <a:solidFill>
                  <a:schemeClr val="bg1">
                    <a:lumMod val="50000"/>
                  </a:schemeClr>
                </a:solidFill>
              </a:rPr>
              <a:t>λειμονίτης</a:t>
            </a:r>
            <a:endParaRPr lang="el-GR" altLang="el-GR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el-GR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            </a:t>
            </a:r>
            <a:r>
              <a:rPr lang="en-US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endParaRPr lang="el-GR" altLang="el-GR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el-GR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 2KAlSi</a:t>
            </a:r>
            <a:r>
              <a:rPr lang="en-US" altLang="el-GR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l-GR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altLang="el-GR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el-GR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+ 2H</a:t>
            </a:r>
            <a:r>
              <a:rPr lang="en-US" altLang="el-GR" sz="2000" b="1" baseline="30000" dirty="0" smtClean="0">
                <a:solidFill>
                  <a:schemeClr val="bg1">
                    <a:lumMod val="50000"/>
                  </a:schemeClr>
                </a:solidFill>
              </a:rPr>
              <a:t>+1</a:t>
            </a:r>
            <a:r>
              <a:rPr lang="el-GR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+H</a:t>
            </a:r>
            <a:r>
              <a:rPr lang="en-US" altLang="el-GR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l-GR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O = </a:t>
            </a:r>
            <a:r>
              <a:rPr lang="el-GR" altLang="el-GR" sz="2000" b="1" dirty="0" err="1" smtClean="0">
                <a:solidFill>
                  <a:schemeClr val="bg1">
                    <a:lumMod val="50000"/>
                  </a:schemeClr>
                </a:solidFill>
              </a:rPr>
              <a:t>Al</a:t>
            </a:r>
            <a:r>
              <a:rPr lang="en-US" altLang="el-GR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l-GR" altLang="el-GR" sz="2000" b="1" dirty="0" err="1" smtClean="0">
                <a:solidFill>
                  <a:schemeClr val="bg1">
                    <a:lumMod val="50000"/>
                  </a:schemeClr>
                </a:solidFill>
              </a:rPr>
              <a:t>Si</a:t>
            </a:r>
            <a:r>
              <a:rPr lang="en-US" altLang="el-GR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l-GR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altLang="el-GR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l-GR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5(OH)</a:t>
            </a:r>
            <a:r>
              <a:rPr lang="en-US" altLang="el-GR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l-GR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+2K</a:t>
            </a:r>
            <a:r>
              <a:rPr lang="en-US" altLang="el-GR" sz="2000" b="1" baseline="30000" dirty="0" smtClean="0">
                <a:solidFill>
                  <a:schemeClr val="bg1">
                    <a:lumMod val="50000"/>
                  </a:schemeClr>
                </a:solidFill>
              </a:rPr>
              <a:t>+1</a:t>
            </a:r>
            <a:r>
              <a:rPr lang="el-GR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+ 4SiO</a:t>
            </a:r>
            <a:r>
              <a:rPr lang="en-US" altLang="el-GR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l-GR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</a:t>
            </a:r>
            <a:r>
              <a:rPr lang="en-US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 </a:t>
            </a:r>
            <a:r>
              <a:rPr lang="el-GR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Καλιούχος </a:t>
            </a:r>
            <a:r>
              <a:rPr lang="el-GR" altLang="el-GR" sz="2000" b="1" dirty="0" err="1" smtClean="0">
                <a:solidFill>
                  <a:schemeClr val="bg1">
                    <a:lumMod val="50000"/>
                  </a:schemeClr>
                </a:solidFill>
              </a:rPr>
              <a:t>άστριος</a:t>
            </a:r>
            <a:r>
              <a:rPr lang="el-GR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       </a:t>
            </a:r>
            <a:r>
              <a:rPr lang="en-US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               </a:t>
            </a:r>
            <a:r>
              <a:rPr lang="el-GR" altLang="el-GR" sz="2000" b="1" dirty="0" err="1" smtClean="0">
                <a:solidFill>
                  <a:schemeClr val="bg1">
                    <a:lumMod val="50000"/>
                  </a:schemeClr>
                </a:solidFill>
              </a:rPr>
              <a:t>καολινίτης</a:t>
            </a:r>
            <a:endParaRPr lang="el-GR" altLang="el-GR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1177131" y="3402092"/>
            <a:ext cx="67770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2Fe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l-GR" altLang="el-GR" sz="2000" b="1" dirty="0" err="1">
                <a:solidFill>
                  <a:schemeClr val="bg1">
                    <a:lumMod val="50000"/>
                  </a:schemeClr>
                </a:solidFill>
              </a:rPr>
              <a:t>SiO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 + 2H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O + O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 = 2Fe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.H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O + </a:t>
            </a:r>
            <a:r>
              <a:rPr lang="el-GR" altLang="el-GR" sz="2000" b="1" dirty="0" err="1">
                <a:solidFill>
                  <a:schemeClr val="bg1">
                    <a:lumMod val="50000"/>
                  </a:schemeClr>
                </a:solidFill>
              </a:rPr>
              <a:t>SiO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l-GR" altLang="el-G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altLang="el-GR" sz="2000" b="1" dirty="0" err="1">
                <a:solidFill>
                  <a:schemeClr val="bg1">
                    <a:lumMod val="50000"/>
                  </a:schemeClr>
                </a:solidFill>
              </a:rPr>
              <a:t>ολιβίνης</a:t>
            </a: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                           </a:t>
            </a:r>
            <a:r>
              <a:rPr lang="el-GR" altLang="el-GR" sz="2000" b="1" dirty="0" err="1">
                <a:solidFill>
                  <a:schemeClr val="bg1">
                    <a:lumMod val="50000"/>
                  </a:schemeClr>
                </a:solidFill>
              </a:rPr>
              <a:t>λειμονίτης</a:t>
            </a:r>
            <a:endParaRPr lang="el-GR" altLang="el-G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 rot="10800000" flipV="1">
            <a:off x="717396" y="4252109"/>
            <a:ext cx="7494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4FeS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 + 10H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O + 15O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 = 2 </a:t>
            </a:r>
            <a:r>
              <a:rPr lang="el-GR" altLang="el-GR" sz="2000" b="1" dirty="0" err="1">
                <a:solidFill>
                  <a:schemeClr val="bg1">
                    <a:lumMod val="50000"/>
                  </a:schemeClr>
                </a:solidFill>
              </a:rPr>
              <a:t>Fe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.H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O + 8H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SO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l-GR" altLang="el-G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 πυρίτης                          </a:t>
            </a:r>
            <a:r>
              <a:rPr lang="el-GR" altLang="el-GR" sz="2000" b="1" dirty="0" err="1">
                <a:solidFill>
                  <a:schemeClr val="bg1">
                    <a:lumMod val="50000"/>
                  </a:schemeClr>
                </a:solidFill>
              </a:rPr>
              <a:t>λειμονίτης</a:t>
            </a: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el-GR" altLang="el-GR" sz="2000" b="1" dirty="0" err="1">
                <a:solidFill>
                  <a:schemeClr val="bg1">
                    <a:lumMod val="50000"/>
                  </a:schemeClr>
                </a:solidFill>
              </a:rPr>
              <a:t>θειϊκό</a:t>
            </a: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 οξύ</a:t>
            </a: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 rot="10800000" flipV="1">
            <a:off x="28389" y="5038641"/>
            <a:ext cx="91487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O + CO2 -------&gt; H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CO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el-GR" altLang="el-G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2KAlSi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l-GR" altLang="el-GR" sz="2000" b="1" dirty="0" err="1">
                <a:solidFill>
                  <a:schemeClr val="bg1">
                    <a:lumMod val="50000"/>
                  </a:schemeClr>
                </a:solidFill>
              </a:rPr>
              <a:t>άστριοι</a:t>
            </a: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)+</a:t>
            </a:r>
            <a:r>
              <a:rPr lang="en-US" altLang="el-GR" sz="2000" b="1" dirty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el-GR" sz="2000" b="1" dirty="0">
                <a:solidFill>
                  <a:schemeClr val="bg1">
                    <a:lumMod val="50000"/>
                  </a:schemeClr>
                </a:solidFill>
              </a:rPr>
              <a:t>CO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 + H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O -------&gt; </a:t>
            </a:r>
            <a:r>
              <a:rPr lang="el-GR" altLang="el-GR" sz="2000" b="1" dirty="0" err="1">
                <a:solidFill>
                  <a:schemeClr val="bg1">
                    <a:lumMod val="50000"/>
                  </a:schemeClr>
                </a:solidFill>
              </a:rPr>
              <a:t>Al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l-GR" altLang="el-GR" sz="2000" b="1" dirty="0" err="1">
                <a:solidFill>
                  <a:schemeClr val="bg1">
                    <a:lumMod val="50000"/>
                  </a:schemeClr>
                </a:solidFill>
              </a:rPr>
              <a:t>Si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(OH)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 + </a:t>
            </a:r>
            <a:r>
              <a:rPr lang="en-US" altLang="el-GR" sz="2000" b="1" dirty="0">
                <a:solidFill>
                  <a:schemeClr val="bg1">
                    <a:lumMod val="50000"/>
                  </a:schemeClr>
                </a:solidFill>
              </a:rPr>
              <a:t>K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el-GR" sz="2000" b="1" dirty="0">
                <a:solidFill>
                  <a:schemeClr val="bg1">
                    <a:lumMod val="50000"/>
                  </a:schemeClr>
                </a:solidFill>
              </a:rPr>
              <a:t>CO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+ </a:t>
            </a:r>
            <a:r>
              <a:rPr lang="el-GR" altLang="el-GR" sz="1800" b="1" dirty="0">
                <a:solidFill>
                  <a:schemeClr val="bg1">
                    <a:lumMod val="50000"/>
                  </a:schemeClr>
                </a:solidFill>
              </a:rPr>
              <a:t>4SiO</a:t>
            </a:r>
            <a:r>
              <a:rPr lang="en-US" altLang="el-GR" sz="1800" b="1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l-GR" altLang="el-GR" sz="18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                                       </a:t>
            </a:r>
            <a:r>
              <a:rPr lang="el-GR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άργιλος</a:t>
            </a:r>
            <a:r>
              <a:rPr lang="el-GR" altLang="el-GR" sz="2000" b="1" dirty="0" smtClean="0"/>
              <a:t>                                          </a:t>
            </a:r>
            <a:endParaRPr lang="el-GR" altLang="el-GR" sz="2000" b="1" dirty="0"/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215746" y="6008588"/>
            <a:ext cx="8497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l-GR" sz="2000" b="1" dirty="0">
                <a:solidFill>
                  <a:schemeClr val="bg1">
                    <a:lumMod val="50000"/>
                  </a:schemeClr>
                </a:solidFill>
              </a:rPr>
              <a:t>       H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el-GR" sz="2000" b="1" dirty="0">
                <a:solidFill>
                  <a:schemeClr val="bg1">
                    <a:lumMod val="50000"/>
                  </a:schemeClr>
                </a:solidFill>
              </a:rPr>
              <a:t>CO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altLang="el-GR" sz="2000" b="1" dirty="0">
                <a:solidFill>
                  <a:schemeClr val="bg1">
                    <a:lumMod val="50000"/>
                  </a:schemeClr>
                </a:solidFill>
              </a:rPr>
              <a:t> +CaCO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altLang="el-GR" sz="3600" b="1" dirty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en-US" altLang="el-GR" sz="2000" b="1" dirty="0">
                <a:solidFill>
                  <a:schemeClr val="bg1">
                    <a:lumMod val="50000"/>
                  </a:schemeClr>
                </a:solidFill>
              </a:rPr>
              <a:t>Ca(HCO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altLang="el-GR" sz="20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altLang="el-GR" sz="2000" b="1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el-GR" sz="2000" b="1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l-GR" altLang="el-GR" sz="2000" b="1" dirty="0" err="1">
                <a:solidFill>
                  <a:schemeClr val="bg1">
                    <a:lumMod val="50000"/>
                  </a:schemeClr>
                </a:solidFill>
              </a:rPr>
              <a:t>δισόξινο</a:t>
            </a: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 ανθρακικό ασβέστιο)</a:t>
            </a:r>
          </a:p>
        </p:txBody>
      </p:sp>
      <p:sp>
        <p:nvSpPr>
          <p:cNvPr id="41992" name="Line 9"/>
          <p:cNvSpPr>
            <a:spLocks noChangeShapeType="1"/>
          </p:cNvSpPr>
          <p:nvPr/>
        </p:nvSpPr>
        <p:spPr bwMode="auto">
          <a:xfrm>
            <a:off x="2627784" y="6453336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662548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2400" b="1" dirty="0" smtClean="0">
                <a:solidFill>
                  <a:schemeClr val="bg1">
                    <a:lumMod val="50000"/>
                  </a:schemeClr>
                </a:solidFill>
              </a:rPr>
              <a:t>1. Απόπλυση (αποκομιδή, απογύμνωση) (</a:t>
            </a:r>
            <a:r>
              <a:rPr lang="en-US" altLang="el-GR" sz="2400" b="1" dirty="0" smtClean="0">
                <a:solidFill>
                  <a:schemeClr val="bg1">
                    <a:lumMod val="50000"/>
                  </a:schemeClr>
                </a:solidFill>
              </a:rPr>
              <a:t>denudation</a:t>
            </a:r>
            <a:r>
              <a:rPr lang="el-GR" altLang="el-GR" sz="2400" b="1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  <a:endParaRPr lang="el-GR" alt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2400" dirty="0" smtClean="0">
                <a:solidFill>
                  <a:schemeClr val="bg1">
                    <a:lumMod val="50000"/>
                  </a:schemeClr>
                </a:solidFill>
              </a:rPr>
              <a:t>	 </a:t>
            </a:r>
            <a:r>
              <a:rPr lang="el-GR" altLang="el-GR" sz="2400" b="1" i="1" dirty="0" smtClean="0">
                <a:solidFill>
                  <a:schemeClr val="bg1">
                    <a:lumMod val="50000"/>
                  </a:schemeClr>
                </a:solidFill>
              </a:rPr>
              <a:t>α. Αποσάθρωση.(</a:t>
            </a:r>
            <a:r>
              <a:rPr lang="en-US" altLang="el-GR" sz="2400" b="1" i="1" dirty="0" smtClean="0">
                <a:solidFill>
                  <a:schemeClr val="bg1">
                    <a:lumMod val="50000"/>
                  </a:schemeClr>
                </a:solidFill>
              </a:rPr>
              <a:t>weathering</a:t>
            </a:r>
            <a:r>
              <a:rPr lang="el-GR" altLang="el-GR" sz="2400" b="1" i="1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2400" b="1" i="1" dirty="0" smtClean="0">
                <a:solidFill>
                  <a:schemeClr val="bg1">
                    <a:lumMod val="50000"/>
                  </a:schemeClr>
                </a:solidFill>
              </a:rPr>
              <a:t>     β. μετακίνηση λόγω βαρύτητας.(</a:t>
            </a:r>
            <a:r>
              <a:rPr lang="en-US" altLang="el-GR" sz="2400" b="1" i="1" dirty="0" smtClean="0">
                <a:solidFill>
                  <a:schemeClr val="bg1">
                    <a:lumMod val="50000"/>
                  </a:schemeClr>
                </a:solidFill>
              </a:rPr>
              <a:t>mass wasting</a:t>
            </a:r>
            <a:r>
              <a:rPr lang="el-GR" altLang="el-GR" sz="2400" b="1" i="1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2400" b="1" i="1" dirty="0" smtClean="0">
                <a:solidFill>
                  <a:schemeClr val="bg1">
                    <a:lumMod val="50000"/>
                  </a:schemeClr>
                </a:solidFill>
              </a:rPr>
              <a:t>     γ. Διάβρωση με : επιφανειακά νερά, υπόγεια νερά, κύματα, ρεύματα, παλίρροιες, τσουνάμι, άνεμοι, παγετώνες  (</a:t>
            </a:r>
            <a:r>
              <a:rPr lang="en-US" altLang="el-GR" sz="2400" b="1" i="1" dirty="0" smtClean="0">
                <a:solidFill>
                  <a:schemeClr val="bg1">
                    <a:lumMod val="50000"/>
                  </a:schemeClr>
                </a:solidFill>
              </a:rPr>
              <a:t>erosion</a:t>
            </a:r>
            <a:r>
              <a:rPr lang="el-GR" altLang="el-GR" sz="2400" b="1" i="1" dirty="0" smtClean="0">
                <a:solidFill>
                  <a:schemeClr val="bg1">
                    <a:lumMod val="50000"/>
                  </a:schemeClr>
                </a:solidFill>
              </a:rPr>
              <a:t>) (μεταφορά)(</a:t>
            </a:r>
            <a:r>
              <a:rPr lang="en-US" altLang="el-GR" sz="2400" b="1" i="1" dirty="0" smtClean="0">
                <a:solidFill>
                  <a:schemeClr val="bg1">
                    <a:lumMod val="50000"/>
                  </a:schemeClr>
                </a:solidFill>
              </a:rPr>
              <a:t>transportation</a:t>
            </a:r>
            <a:r>
              <a:rPr lang="el-GR" altLang="el-GR" sz="2400" b="1" i="1" dirty="0" smtClean="0">
                <a:solidFill>
                  <a:schemeClr val="bg1">
                    <a:lumMod val="50000"/>
                  </a:schemeClr>
                </a:solidFill>
              </a:rPr>
              <a:t>). </a:t>
            </a:r>
            <a:endParaRPr lang="el-GR" altLang="el-GR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2400" b="1" dirty="0" smtClean="0">
                <a:solidFill>
                  <a:schemeClr val="bg1">
                    <a:lumMod val="50000"/>
                  </a:schemeClr>
                </a:solidFill>
              </a:rPr>
              <a:t>2. Απόθεση (</a:t>
            </a:r>
            <a:r>
              <a:rPr lang="en-US" altLang="el-GR" sz="2400" b="1" dirty="0" smtClean="0">
                <a:solidFill>
                  <a:schemeClr val="bg1">
                    <a:lumMod val="50000"/>
                  </a:schemeClr>
                </a:solidFill>
              </a:rPr>
              <a:t>deposition</a:t>
            </a:r>
            <a:r>
              <a:rPr lang="el-GR" altLang="el-GR" sz="2400" b="1" dirty="0" smtClean="0">
                <a:solidFill>
                  <a:schemeClr val="bg1">
                    <a:lumMod val="50000"/>
                  </a:schemeClr>
                </a:solidFill>
              </a:rPr>
              <a:t>).            </a:t>
            </a:r>
            <a:endParaRPr lang="el-GR" alt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24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l-GR" altLang="el-GR" sz="2400" b="1" i="1" dirty="0" smtClean="0">
                <a:solidFill>
                  <a:schemeClr val="bg1">
                    <a:lumMod val="50000"/>
                  </a:schemeClr>
                </a:solidFill>
              </a:rPr>
              <a:t>με: επιφανειακά νερά, υπόγεια νερά, κύματα, ρεύματα, παλίρροιες, τσουνάμι, άνεμοι, παγετώνες.</a:t>
            </a:r>
            <a:endParaRPr lang="el-GR" altLang="el-GR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2400" b="1" dirty="0" smtClean="0">
                <a:solidFill>
                  <a:schemeClr val="bg1">
                    <a:lumMod val="50000"/>
                  </a:schemeClr>
                </a:solidFill>
              </a:rPr>
              <a:t>3. </a:t>
            </a:r>
            <a:r>
              <a:rPr lang="en-US" altLang="el-GR" sz="2400" b="1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l-GR" altLang="el-GR" sz="2400" b="1" dirty="0" smtClean="0">
                <a:solidFill>
                  <a:schemeClr val="bg1">
                    <a:lumMod val="50000"/>
                  </a:schemeClr>
                </a:solidFill>
              </a:rPr>
              <a:t>πίδραση του οργανικού κόσμου συμπεριλαμβανομένου και του ανθρώπου.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l-GR" altLang="el-GR" sz="24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2400" b="1" dirty="0" smtClean="0">
                <a:solidFill>
                  <a:schemeClr val="bg1">
                    <a:lumMod val="50000"/>
                  </a:schemeClr>
                </a:solidFill>
              </a:rPr>
              <a:t>Απόπλυση τείνει να ισοπεδώσει προς τα κάτω </a:t>
            </a:r>
            <a:r>
              <a:rPr lang="el-GR" altLang="el-GR" sz="2400" b="1" i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el-GR" sz="2400" b="1" i="1" dirty="0" smtClean="0">
                <a:solidFill>
                  <a:schemeClr val="bg1">
                    <a:lumMod val="50000"/>
                  </a:schemeClr>
                </a:solidFill>
              </a:rPr>
              <a:t>degradation)</a:t>
            </a:r>
            <a:r>
              <a:rPr lang="el-GR" altLang="el-GR" sz="2400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alt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l-GR" altLang="el-GR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2400" b="1" dirty="0" smtClean="0">
                <a:solidFill>
                  <a:schemeClr val="bg1">
                    <a:lumMod val="50000"/>
                  </a:schemeClr>
                </a:solidFill>
              </a:rPr>
              <a:t>Απόθεση τείνει να ισοπεδώσει προς τα πάνω </a:t>
            </a:r>
            <a:r>
              <a:rPr lang="el-GR" altLang="el-GR" sz="2400" b="1" i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el-GR" sz="2400" b="1" i="1" dirty="0" smtClean="0">
                <a:solidFill>
                  <a:schemeClr val="bg1">
                    <a:lumMod val="50000"/>
                  </a:schemeClr>
                </a:solidFill>
              </a:rPr>
              <a:t>aggradation)</a:t>
            </a:r>
            <a:r>
              <a:rPr lang="el-GR" altLang="el-GR" sz="2400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alt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l-GR" altLang="el-GR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2400" b="1" dirty="0" smtClean="0">
                <a:solidFill>
                  <a:schemeClr val="bg1">
                    <a:lumMod val="50000"/>
                  </a:schemeClr>
                </a:solidFill>
              </a:rPr>
              <a:t>Οι Εξωγενετικές Διαδικασίες παράγουν την μορφολογία της επιφάνειας της γης</a:t>
            </a:r>
            <a:r>
              <a:rPr lang="el-GR" altLang="el-GR" sz="2400" dirty="0" smtClean="0">
                <a:solidFill>
                  <a:schemeClr val="bg1">
                    <a:lumMod val="50000"/>
                  </a:schemeClr>
                </a:solidFill>
              </a:rPr>
              <a:t>.    </a:t>
            </a:r>
            <a:endParaRPr lang="el-GR" altLang="el-GR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2400" b="1" dirty="0" smtClean="0">
                <a:solidFill>
                  <a:schemeClr val="bg1">
                    <a:lumMod val="50000"/>
                  </a:schemeClr>
                </a:solidFill>
              </a:rPr>
              <a:t>Γεωμορφολογία: Μορφολογία – Ιδιαίτερες Γεωμορφές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2400" b="1" dirty="0" smtClean="0"/>
              <a:t>                      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l-GR" altLang="el-GR" b="1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07504" y="-3760"/>
            <a:ext cx="89289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l-GR" sz="1800" dirty="0"/>
              <a:t> </a:t>
            </a:r>
            <a:r>
              <a:rPr lang="el-GR" altLang="el-GR" sz="2000" dirty="0">
                <a:solidFill>
                  <a:schemeClr val="bg1">
                    <a:lumMod val="50000"/>
                  </a:schemeClr>
                </a:solidFill>
              </a:rPr>
              <a:t>Ο βαθμός τρωτότητας των ορυκτών προς την αποσάθρωση είναι αντιστρόφως ανάλογη της ιστορίας κρυστάλλωσης των.</a:t>
            </a:r>
            <a:endParaRPr lang="en-US" altLang="el-G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115616" y="1156416"/>
            <a:ext cx="412446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400" dirty="0" err="1">
                <a:solidFill>
                  <a:schemeClr val="bg1">
                    <a:lumMod val="50000"/>
                  </a:schemeClr>
                </a:solidFill>
              </a:rPr>
              <a:t>Ολιβίνης</a:t>
            </a:r>
            <a:r>
              <a:rPr lang="en-US" altLang="el-GR" sz="2400" dirty="0">
                <a:solidFill>
                  <a:schemeClr val="bg1">
                    <a:lumMod val="50000"/>
                  </a:schemeClr>
                </a:solidFill>
              </a:rPr>
              <a:t>– Ca </a:t>
            </a:r>
            <a:r>
              <a:rPr lang="el-GR" altLang="el-GR" sz="2400" dirty="0">
                <a:solidFill>
                  <a:schemeClr val="bg1">
                    <a:lumMod val="50000"/>
                  </a:schemeClr>
                </a:solidFill>
              </a:rPr>
              <a:t>Άστριος</a:t>
            </a:r>
            <a:endParaRPr lang="en-US" alt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400" dirty="0" err="1">
                <a:solidFill>
                  <a:schemeClr val="bg1">
                    <a:lumMod val="50000"/>
                  </a:schemeClr>
                </a:solidFill>
              </a:rPr>
              <a:t>Πυρόξενος</a:t>
            </a:r>
            <a:endParaRPr lang="en-US" alt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400" dirty="0" err="1">
                <a:solidFill>
                  <a:schemeClr val="bg1">
                    <a:lumMod val="50000"/>
                  </a:schemeClr>
                </a:solidFill>
              </a:rPr>
              <a:t>Αμφιβολίτης</a:t>
            </a:r>
            <a:r>
              <a:rPr lang="en-US" altLang="el-GR" sz="2400" dirty="0">
                <a:solidFill>
                  <a:schemeClr val="bg1">
                    <a:lumMod val="50000"/>
                  </a:schemeClr>
                </a:solidFill>
              </a:rPr>
              <a:t>– Ca/Na </a:t>
            </a:r>
            <a:r>
              <a:rPr lang="el-GR" altLang="el-GR" sz="2400" dirty="0">
                <a:solidFill>
                  <a:schemeClr val="bg1">
                    <a:lumMod val="50000"/>
                  </a:schemeClr>
                </a:solidFill>
              </a:rPr>
              <a:t>Άστριος</a:t>
            </a:r>
            <a:endParaRPr lang="en-US" alt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400" dirty="0" err="1">
                <a:solidFill>
                  <a:schemeClr val="bg1">
                    <a:lumMod val="50000"/>
                  </a:schemeClr>
                </a:solidFill>
              </a:rPr>
              <a:t>Βιοτίτης</a:t>
            </a:r>
            <a:r>
              <a:rPr lang="en-US" altLang="el-GR" sz="2400" dirty="0">
                <a:solidFill>
                  <a:schemeClr val="bg1">
                    <a:lumMod val="50000"/>
                  </a:schemeClr>
                </a:solidFill>
              </a:rPr>
              <a:t>– Na </a:t>
            </a:r>
            <a:r>
              <a:rPr lang="el-GR" altLang="el-GR" sz="2400" dirty="0">
                <a:solidFill>
                  <a:schemeClr val="bg1">
                    <a:lumMod val="50000"/>
                  </a:schemeClr>
                </a:solidFill>
              </a:rPr>
              <a:t>Άστριος</a:t>
            </a:r>
            <a:endParaRPr lang="en-US" alt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400" dirty="0" err="1">
                <a:solidFill>
                  <a:schemeClr val="bg1">
                    <a:lumMod val="50000"/>
                  </a:schemeClr>
                </a:solidFill>
              </a:rPr>
              <a:t>Ορθόκλαστο</a:t>
            </a:r>
            <a:endParaRPr lang="en-US" alt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400" dirty="0" err="1">
                <a:solidFill>
                  <a:schemeClr val="bg1">
                    <a:lumMod val="50000"/>
                  </a:schemeClr>
                </a:solidFill>
              </a:rPr>
              <a:t>Μοσχοβίτης</a:t>
            </a:r>
            <a:endParaRPr lang="en-US" alt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400" dirty="0">
                <a:solidFill>
                  <a:schemeClr val="bg1">
                    <a:lumMod val="50000"/>
                  </a:schemeClr>
                </a:solidFill>
              </a:rPr>
              <a:t>Χαλαζίας</a:t>
            </a:r>
            <a:endParaRPr lang="en-US" alt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519998" y="961446"/>
            <a:ext cx="4523334" cy="3693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800" dirty="0">
                <a:solidFill>
                  <a:srgbClr val="FF0000"/>
                </a:solidFill>
              </a:rPr>
              <a:t>Τα πρώτα ορυκτά που αποσαθρώνονται</a:t>
            </a:r>
            <a:endParaRPr lang="en-US" altLang="el-GR" sz="1800" dirty="0">
              <a:solidFill>
                <a:srgbClr val="FF0000"/>
              </a:solidFill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487958" y="3370956"/>
            <a:ext cx="4535368" cy="369332"/>
          </a:xfrm>
          <a:prstGeom prst="rect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800">
                <a:solidFill>
                  <a:srgbClr val="FFFF00"/>
                </a:solidFill>
              </a:rPr>
              <a:t>Το τελευταίο ορυκτό που αποσαθρώνεται.</a:t>
            </a:r>
            <a:endParaRPr lang="en-US" altLang="el-GR" sz="1800">
              <a:solidFill>
                <a:srgbClr val="FFFF00"/>
              </a:solidFill>
            </a:endParaRP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6516216" y="1330779"/>
            <a:ext cx="498333" cy="1979528"/>
          </a:xfrm>
          <a:prstGeom prst="downArrow">
            <a:avLst>
              <a:gd name="adj1" fmla="val 50000"/>
              <a:gd name="adj2" fmla="val 779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1800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481132" y="789704"/>
            <a:ext cx="267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800" dirty="0">
                <a:solidFill>
                  <a:schemeClr val="hlink"/>
                </a:solidFill>
              </a:rPr>
              <a:t>Bowens Reaction Series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098488" y="4230480"/>
            <a:ext cx="7261225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800" dirty="0">
                <a:solidFill>
                  <a:srgbClr val="FFFF00"/>
                </a:solidFill>
              </a:rPr>
              <a:t>Η χημική αποσάθρωση παράγει </a:t>
            </a:r>
            <a:r>
              <a:rPr lang="el-GR" altLang="el-GR" sz="1800" dirty="0" smtClean="0">
                <a:solidFill>
                  <a:srgbClr val="FFFF00"/>
                </a:solidFill>
              </a:rPr>
              <a:t>κατιόντα, οξείδια </a:t>
            </a:r>
            <a:r>
              <a:rPr lang="el-GR" altLang="el-GR" sz="1800" dirty="0">
                <a:solidFill>
                  <a:srgbClr val="FFFF00"/>
                </a:solidFill>
              </a:rPr>
              <a:t>και αργιλικά ορυκτά.</a:t>
            </a:r>
            <a:endParaRPr lang="en-US" altLang="el-GR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l-GR" altLang="el-GR" dirty="0" smtClean="0"/>
              <a:t>Αποσάθρωση του γρανίτη</a:t>
            </a:r>
          </a:p>
        </p:txBody>
      </p:sp>
      <p:pic>
        <p:nvPicPr>
          <p:cNvPr id="45059" name="Picture 3" descr="figure 16-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052736"/>
            <a:ext cx="8784976" cy="3689215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B6E9F3-1036-4F58-BB31-B5121DD2A35A}" type="slidenum">
              <a:rPr lang="el-GR" altLang="el-GR" sz="140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l-GR" altLang="el-GR" sz="14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6632"/>
            <a:ext cx="8785225" cy="64449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l-GR" altLang="el-GR" dirty="0" smtClean="0"/>
              <a:t>Υδρόλυση</a:t>
            </a:r>
            <a:r>
              <a:rPr lang="en-US" altLang="el-GR" dirty="0" smtClean="0"/>
              <a:t>–</a:t>
            </a:r>
            <a:r>
              <a:rPr lang="el-GR" altLang="el-GR" dirty="0" err="1" smtClean="0"/>
              <a:t>Άστριος</a:t>
            </a:r>
            <a:r>
              <a:rPr lang="el-GR" altLang="el-GR" dirty="0" smtClean="0"/>
              <a:t> σε άργιλο</a:t>
            </a:r>
            <a:endParaRPr lang="en-US" altLang="el-GR" dirty="0" smtClean="0"/>
          </a:p>
        </p:txBody>
      </p:sp>
      <p:pic>
        <p:nvPicPr>
          <p:cNvPr id="46084" name="Picture 3" descr="05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40973"/>
            <a:ext cx="8785225" cy="563261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284663" y="5791200"/>
            <a:ext cx="45354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altLang="el-GR" sz="1800">
                <a:solidFill>
                  <a:srgbClr val="000000"/>
                </a:solidFill>
              </a:rPr>
              <a:t>Μηχανική ρηγμάτωση εξαιτίας χημικής αποσάθρωσης</a:t>
            </a:r>
            <a:endParaRPr lang="en-US" altLang="el-GR" sz="1800">
              <a:solidFill>
                <a:srgbClr val="000000"/>
              </a:solidFill>
            </a:endParaRP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3208338" y="1066800"/>
            <a:ext cx="2055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altLang="el-GR" sz="1800">
                <a:solidFill>
                  <a:srgbClr val="000000"/>
                </a:solidFill>
              </a:rPr>
              <a:t>Οι άστριοι γίνονται</a:t>
            </a:r>
            <a:endParaRPr lang="en-US" altLang="el-GR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167006"/>
            <a:ext cx="8229600" cy="63408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l-GR" altLang="el-GR" dirty="0" smtClean="0"/>
              <a:t>Οξείδωση Βασάλτη</a:t>
            </a:r>
          </a:p>
        </p:txBody>
      </p:sp>
      <p:pic>
        <p:nvPicPr>
          <p:cNvPr id="48131" name="Picture 4" descr="05_zzz_01"/>
          <p:cNvPicPr preferRelativeResize="0"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873382"/>
            <a:ext cx="8229600" cy="5799247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132" name="Text Box 12"/>
          <p:cNvSpPr txBox="1">
            <a:spLocks noChangeArrowheads="1"/>
          </p:cNvSpPr>
          <p:nvPr/>
        </p:nvSpPr>
        <p:spPr bwMode="auto">
          <a:xfrm rot="10650627" flipV="1">
            <a:off x="395288" y="3435350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l-GR" altLang="el-GR" sz="1800"/>
          </a:p>
        </p:txBody>
      </p:sp>
      <p:sp>
        <p:nvSpPr>
          <p:cNvPr id="48133" name="Text Box 13"/>
          <p:cNvSpPr txBox="1">
            <a:spLocks noChangeArrowheads="1"/>
          </p:cNvSpPr>
          <p:nvPr/>
        </p:nvSpPr>
        <p:spPr bwMode="auto">
          <a:xfrm>
            <a:off x="827088" y="4149725"/>
            <a:ext cx="215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l-GR" altLang="el-GR" sz="1800"/>
          </a:p>
        </p:txBody>
      </p:sp>
      <p:sp>
        <p:nvSpPr>
          <p:cNvPr id="48134" name="Text Box 14"/>
          <p:cNvSpPr txBox="1">
            <a:spLocks noChangeArrowheads="1"/>
          </p:cNvSpPr>
          <p:nvPr/>
        </p:nvSpPr>
        <p:spPr bwMode="auto">
          <a:xfrm>
            <a:off x="467544" y="4215857"/>
            <a:ext cx="1296988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000" b="1" dirty="0"/>
              <a:t>Σκουριά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>
          <a:xfrm>
            <a:off x="456406" y="116632"/>
            <a:ext cx="8229600" cy="5620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l-GR" altLang="el-GR" dirty="0" smtClean="0"/>
              <a:t>Οξειδωμένα Πετρώματα</a:t>
            </a:r>
          </a:p>
        </p:txBody>
      </p:sp>
      <p:pic>
        <p:nvPicPr>
          <p:cNvPr id="49155" name="Picture 4" descr="figure 16-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270" y="836712"/>
            <a:ext cx="8232324" cy="5544616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inkhol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4643"/>
            <a:ext cx="44196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-34248"/>
            <a:ext cx="3959919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800" b="1" dirty="0">
                <a:solidFill>
                  <a:schemeClr val="bg1">
                    <a:lumMod val="50000"/>
                  </a:schemeClr>
                </a:solidFill>
              </a:rPr>
              <a:t>Χημική αποσάθρωση</a:t>
            </a:r>
            <a:endParaRPr lang="en-US" altLang="el-GR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143250" y="2446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1800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77825" y="1536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1800"/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 rot="10811613" flipV="1">
            <a:off x="4646138" y="1636174"/>
            <a:ext cx="439317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800" b="1" dirty="0">
                <a:solidFill>
                  <a:schemeClr val="bg1">
                    <a:lumMod val="50000"/>
                  </a:schemeClr>
                </a:solidFill>
              </a:rPr>
              <a:t>Λεκάνη που σχηματίστηκε από την πτώση της οροφής </a:t>
            </a:r>
            <a:r>
              <a:rPr lang="el-GR" altLang="el-GR" sz="1800" b="1" dirty="0" smtClean="0">
                <a:solidFill>
                  <a:schemeClr val="bg1">
                    <a:lumMod val="50000"/>
                  </a:schemeClr>
                </a:solidFill>
              </a:rPr>
              <a:t>Καρστικού </a:t>
            </a:r>
            <a:r>
              <a:rPr lang="el-GR" altLang="el-GR" sz="1800" b="1" dirty="0">
                <a:solidFill>
                  <a:schemeClr val="bg1">
                    <a:lumMod val="50000"/>
                  </a:schemeClr>
                </a:solidFill>
              </a:rPr>
              <a:t>σπηλαίου που είχε σχηματιστεί από τη διάλυση ασβεστολιθικών πετρωμάτων.</a:t>
            </a:r>
            <a:endParaRPr lang="en-US" altLang="el-G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183" name="Text Box 10"/>
          <p:cNvSpPr txBox="1">
            <a:spLocks noChangeArrowheads="1"/>
          </p:cNvSpPr>
          <p:nvPr/>
        </p:nvSpPr>
        <p:spPr bwMode="auto">
          <a:xfrm>
            <a:off x="4644008" y="1029393"/>
            <a:ext cx="3635375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Τοπογραφία τύπου </a:t>
            </a:r>
            <a:r>
              <a:rPr lang="el-GR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καρστ</a:t>
            </a:r>
            <a:endParaRPr lang="en-US" altLang="el-G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40940"/>
            <a:ext cx="3743647" cy="5048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l-GR" altLang="el-GR" sz="2400" dirty="0" smtClean="0">
                <a:solidFill>
                  <a:schemeClr val="bg1">
                    <a:lumMod val="50000"/>
                  </a:schemeClr>
                </a:solidFill>
              </a:rPr>
              <a:t>Χημική αποσάθρωση</a:t>
            </a:r>
          </a:p>
        </p:txBody>
      </p:sp>
      <p:pic>
        <p:nvPicPr>
          <p:cNvPr id="52227" name="Picture 4" descr="http://www.kalimanthrope.com/2000/Images/karst.JP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404" y="620688"/>
            <a:ext cx="4968875" cy="4284663"/>
          </a:xfrm>
          <a:solidFill>
            <a:schemeClr val="tx2"/>
          </a:solidFill>
        </p:spPr>
      </p:pic>
      <p:sp>
        <p:nvSpPr>
          <p:cNvPr id="52228" name="Rectangle 7"/>
          <p:cNvSpPr>
            <a:spLocks noChangeArrowheads="1"/>
          </p:cNvSpPr>
          <p:nvPr/>
        </p:nvSpPr>
        <p:spPr bwMode="auto">
          <a:xfrm>
            <a:off x="4067944" y="141327"/>
            <a:ext cx="496855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Διάλυση</a:t>
            </a:r>
            <a:r>
              <a:rPr lang="en-US" altLang="el-GR" sz="2000" b="1" dirty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l-GR" altLang="el-GR" sz="2000" b="1" dirty="0">
                <a:solidFill>
                  <a:schemeClr val="bg1">
                    <a:lumMod val="50000"/>
                  </a:schemeClr>
                </a:solidFill>
              </a:rPr>
              <a:t>διαλυτότητα στερεού υλικού.</a:t>
            </a:r>
            <a:r>
              <a:rPr lang="en-US" altLang="el-GR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l-GR" altLang="el-G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229" name="Rectangle 8"/>
          <p:cNvSpPr>
            <a:spLocks noChangeArrowheads="1"/>
          </p:cNvSpPr>
          <p:nvPr/>
        </p:nvSpPr>
        <p:spPr bwMode="auto">
          <a:xfrm rot="10800000" flipV="1">
            <a:off x="179387" y="4898912"/>
            <a:ext cx="87868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400" b="1" dirty="0">
                <a:solidFill>
                  <a:srgbClr val="000000"/>
                </a:solidFill>
              </a:rPr>
              <a:t>Ο ασβεστόλιθος είναι ένα σπουδαίο κρυσταλλικό πέτρωμα. </a:t>
            </a:r>
            <a:r>
              <a:rPr lang="en-US" altLang="el-GR" sz="1800" b="1" dirty="0">
                <a:solidFill>
                  <a:srgbClr val="000000"/>
                </a:solidFill>
              </a:rPr>
              <a:t>– </a:t>
            </a:r>
            <a:r>
              <a:rPr lang="el-GR" altLang="el-GR" sz="2400" b="1" dirty="0">
                <a:solidFill>
                  <a:srgbClr val="000000"/>
                </a:solidFill>
              </a:rPr>
              <a:t>Τοπογραφία </a:t>
            </a:r>
            <a:r>
              <a:rPr lang="en-US" altLang="el-GR" sz="2400" b="1" dirty="0">
                <a:solidFill>
                  <a:srgbClr val="000000"/>
                </a:solidFill>
              </a:rPr>
              <a:t>Karst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l-GR" sz="2400" b="1" dirty="0">
              <a:solidFill>
                <a:srgbClr val="000000"/>
              </a:solidFill>
            </a:endParaRPr>
          </a:p>
        </p:txBody>
      </p:sp>
      <p:sp>
        <p:nvSpPr>
          <p:cNvPr id="52230" name="Rectangle 9"/>
          <p:cNvSpPr>
            <a:spLocks noChangeArrowheads="1"/>
          </p:cNvSpPr>
          <p:nvPr/>
        </p:nvSpPr>
        <p:spPr bwMode="auto">
          <a:xfrm>
            <a:off x="5761037" y="821630"/>
            <a:ext cx="2736850" cy="7016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 sz="2000" b="1" dirty="0">
                <a:solidFill>
                  <a:srgbClr val="000000"/>
                </a:solidFill>
              </a:rPr>
              <a:t>CO2+H2O=H2CO3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000" b="1" dirty="0">
                <a:solidFill>
                  <a:srgbClr val="000000"/>
                </a:solidFill>
              </a:rPr>
              <a:t>Ανθρακικό οξύ</a:t>
            </a:r>
            <a:endParaRPr lang="en-US" altLang="el-GR" sz="2000" b="1" dirty="0">
              <a:solidFill>
                <a:srgbClr val="000000"/>
              </a:solidFill>
            </a:endParaRPr>
          </a:p>
        </p:txBody>
      </p:sp>
      <p:sp>
        <p:nvSpPr>
          <p:cNvPr id="52231" name="Rectangle 10"/>
          <p:cNvSpPr>
            <a:spLocks noChangeArrowheads="1"/>
          </p:cNvSpPr>
          <p:nvPr/>
        </p:nvSpPr>
        <p:spPr bwMode="auto">
          <a:xfrm rot="10800000" flipV="1">
            <a:off x="5292724" y="2051099"/>
            <a:ext cx="3673475" cy="70008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 sz="2000" b="1">
                <a:solidFill>
                  <a:srgbClr val="000000"/>
                </a:solidFill>
              </a:rPr>
              <a:t>CaCO3+H2CO3 = Ca+2HCO3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000" b="1">
                <a:solidFill>
                  <a:srgbClr val="000000"/>
                </a:solidFill>
              </a:rPr>
              <a:t>Διάλυση ασβεστίτη από οξύ</a:t>
            </a:r>
            <a:endParaRPr lang="en-US" altLang="el-GR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11381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l-GR" altLang="el-GR" sz="3200" dirty="0" smtClean="0"/>
              <a:t>Μηχανική και Χημική αποσάθρωση γρανιτικών πετρωμάτων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671638" y="5683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1800"/>
          </a:p>
        </p:txBody>
      </p:sp>
      <p:pic>
        <p:nvPicPr>
          <p:cNvPr id="53252" name="Picture 5" descr="0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84312"/>
            <a:ext cx="4680768" cy="5253885"/>
          </a:xfrm>
          <a:noFill/>
        </p:spPr>
      </p:pic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5220072" y="2781300"/>
            <a:ext cx="3923928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400" b="1" dirty="0">
                <a:solidFill>
                  <a:schemeClr val="bg1">
                    <a:lumMod val="50000"/>
                  </a:schemeClr>
                </a:solidFill>
              </a:rPr>
              <a:t>Παραγωγή </a:t>
            </a:r>
            <a:r>
              <a:rPr lang="el-GR" altLang="el-GR" sz="2400" b="1" dirty="0" err="1" smtClean="0">
                <a:solidFill>
                  <a:schemeClr val="bg1">
                    <a:lumMod val="50000"/>
                  </a:schemeClr>
                </a:solidFill>
              </a:rPr>
              <a:t>αποστρογγυλεμένων</a:t>
            </a:r>
            <a:r>
              <a:rPr lang="el-GR" altLang="el-GR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altLang="el-GR" sz="2400" b="1" dirty="0">
                <a:solidFill>
                  <a:schemeClr val="bg1">
                    <a:lumMod val="50000"/>
                  </a:schemeClr>
                </a:solidFill>
              </a:rPr>
              <a:t>μπλοκ με την παρουσία ρωγμών(</a:t>
            </a:r>
            <a:r>
              <a:rPr lang="en-US" altLang="el-GR" sz="2400" b="1" dirty="0">
                <a:solidFill>
                  <a:schemeClr val="bg1">
                    <a:lumMod val="50000"/>
                  </a:schemeClr>
                </a:solidFill>
              </a:rPr>
              <a:t>Joints).</a:t>
            </a:r>
            <a:endParaRPr lang="el-GR" altLang="el-GR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770041"/>
            <a:ext cx="7704856" cy="526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107504" y="6093296"/>
            <a:ext cx="89289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800" dirty="0">
                <a:solidFill>
                  <a:schemeClr val="bg1">
                    <a:lumMod val="50000"/>
                  </a:schemeClr>
                </a:solidFill>
              </a:rPr>
              <a:t>Αποσυμπέτρωση του πετρώματος στις κορυφές και ακμές των μπλοκ που παράγονται από ρωγμές του πετρώματος με τη δράση της χημικής αποσάθρωσης.</a:t>
            </a:r>
            <a:endParaRPr lang="en-US" altLang="el-GR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2930525" y="6826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l-GR" altLang="el-GR" sz="1800"/>
          </a:p>
        </p:txBody>
      </p: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2771774" y="188913"/>
            <a:ext cx="41044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800" dirty="0">
                <a:solidFill>
                  <a:schemeClr val="bg1">
                    <a:lumMod val="50000"/>
                  </a:schemeClr>
                </a:solidFill>
              </a:rPr>
              <a:t>Σφαιρική αποσάθρωση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16632"/>
            <a:ext cx="8229600" cy="6477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l-GR" altLang="el-GR" sz="3200" dirty="0" smtClean="0"/>
              <a:t>Σφαιροειδής Αποσάθρωση</a:t>
            </a:r>
          </a:p>
        </p:txBody>
      </p:sp>
      <p:pic>
        <p:nvPicPr>
          <p:cNvPr id="56323" name="Picture 4" descr="wea_aqueduc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908720"/>
            <a:ext cx="4834312" cy="5832648"/>
          </a:xfrm>
          <a:noFill/>
        </p:spPr>
      </p:pic>
      <p:sp>
        <p:nvSpPr>
          <p:cNvPr id="56324" name="Rectangle 8"/>
          <p:cNvSpPr>
            <a:spLocks noChangeArrowheads="1"/>
          </p:cNvSpPr>
          <p:nvPr/>
        </p:nvSpPr>
        <p:spPr bwMode="auto">
          <a:xfrm>
            <a:off x="5435600" y="1516063"/>
            <a:ext cx="331311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400" dirty="0" smtClean="0">
                <a:solidFill>
                  <a:schemeClr val="bg1">
                    <a:lumMod val="50000"/>
                  </a:schemeClr>
                </a:solidFill>
              </a:rPr>
              <a:t>Σφαιροειδής </a:t>
            </a:r>
            <a:r>
              <a:rPr lang="el-GR" altLang="el-GR" sz="2400" dirty="0">
                <a:solidFill>
                  <a:schemeClr val="bg1">
                    <a:lumMod val="50000"/>
                  </a:schemeClr>
                </a:solidFill>
              </a:rPr>
              <a:t>αποσάθρωση σε ρωμαϊκό υδαταγωγό στη πόλη </a:t>
            </a:r>
            <a:r>
              <a:rPr lang="el-GR" altLang="el-GR" sz="2400" dirty="0" err="1">
                <a:solidFill>
                  <a:schemeClr val="bg1">
                    <a:lumMod val="50000"/>
                  </a:schemeClr>
                </a:solidFill>
              </a:rPr>
              <a:t>Segovia</a:t>
            </a:r>
            <a:r>
              <a:rPr lang="el-GR" altLang="el-GR" sz="2400" dirty="0">
                <a:solidFill>
                  <a:schemeClr val="bg1">
                    <a:lumMod val="50000"/>
                  </a:schemeClr>
                </a:solidFill>
              </a:rPr>
              <a:t>, της Ισπανίας. </a:t>
            </a:r>
            <a:endParaRPr lang="el-GR" alt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400" dirty="0" smtClean="0">
                <a:solidFill>
                  <a:schemeClr val="bg1">
                    <a:lumMod val="50000"/>
                  </a:schemeClr>
                </a:solidFill>
              </a:rPr>
              <a:t>Η </a:t>
            </a:r>
            <a:r>
              <a:rPr lang="el-GR" altLang="el-GR" sz="2400" dirty="0">
                <a:solidFill>
                  <a:schemeClr val="bg1">
                    <a:lumMod val="50000"/>
                  </a:schemeClr>
                </a:solidFill>
              </a:rPr>
              <a:t>αποστρογγύλωση των κορυφών αντιπροσωπεύει 2000 περίπου χρόνια αποσάθρωσης.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16633"/>
            <a:ext cx="5761037" cy="7920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l-GR" altLang="el-GR" dirty="0" smtClean="0"/>
              <a:t>Πετρολογικός Κύκλος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1052736"/>
            <a:ext cx="6408712" cy="5667258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772400" cy="6477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l-GR" altLang="el-GR" dirty="0" smtClean="0"/>
              <a:t>Ρυθμοί Αποσάθρωσης</a:t>
            </a:r>
            <a:endParaRPr lang="en-CA" altLang="el-GR" dirty="0" smtClean="0"/>
          </a:p>
        </p:txBody>
      </p:sp>
      <p:graphicFrame>
        <p:nvGraphicFramePr>
          <p:cNvPr id="55339" name="Group 4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12280973"/>
              </p:ext>
            </p:extLst>
          </p:nvPr>
        </p:nvGraphicFramePr>
        <p:xfrm>
          <a:off x="322145" y="978509"/>
          <a:ext cx="8442325" cy="5327651"/>
        </p:xfrm>
        <a:graphic>
          <a:graphicData uri="http://schemas.openxmlformats.org/drawingml/2006/table">
            <a:tbl>
              <a:tblPr/>
              <a:tblGrid>
                <a:gridCol w="2862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9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8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Τύπος Πετρώματος</a:t>
                      </a:r>
                      <a:endParaRPr kumimoji="0" lang="en-C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Ισλανδικοί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36 </a:t>
                      </a: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κύκλοι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-7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°C to +6°C</a:t>
                      </a:r>
                      <a:endParaRPr kumimoji="0" lang="en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Σιβηρικοί  9κύκλοι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-30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°C to +15°C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Σχιστή άργιλος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1.16 %</a:t>
                      </a:r>
                      <a:endParaRPr kumimoji="0" lang="en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0.16 %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Γνεύσιος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0.65 %</a:t>
                      </a:r>
                      <a:endParaRPr kumimoji="0" lang="en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0.01 %</a:t>
                      </a:r>
                      <a:endParaRPr kumimoji="0" lang="en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Μαρμαρυγιακόςσχιστόλιθος</a:t>
                      </a:r>
                      <a:endParaRPr kumimoji="0" lang="en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0.25 %</a:t>
                      </a:r>
                      <a:endParaRPr kumimoji="0" lang="en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0.04 %</a:t>
                      </a:r>
                      <a:endParaRPr kumimoji="0" lang="en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Γρανίτης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0.15 %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0.07 %</a:t>
                      </a:r>
                      <a:endParaRPr kumimoji="0" lang="en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Χαλαζίτης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0.02 %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0.007 %</a:t>
                      </a:r>
                      <a:endParaRPr kumimoji="0" lang="en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7366" name="Text Box 40"/>
          <p:cNvSpPr txBox="1">
            <a:spLocks noChangeArrowheads="1"/>
          </p:cNvSpPr>
          <p:nvPr/>
        </p:nvSpPr>
        <p:spPr bwMode="auto">
          <a:xfrm>
            <a:off x="755650" y="6381750"/>
            <a:ext cx="7585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l-GR" sz="1400">
                <a:solidFill>
                  <a:srgbClr val="000066"/>
                </a:solidFill>
              </a:rPr>
              <a:t>Briggs, D. and Smithson, P. 1985. </a:t>
            </a:r>
            <a:r>
              <a:rPr lang="en-CA" altLang="el-GR" sz="1400" i="1">
                <a:solidFill>
                  <a:srgbClr val="000066"/>
                </a:solidFill>
              </a:rPr>
              <a:t>Fundamentals of Physical Geography</a:t>
            </a:r>
            <a:r>
              <a:rPr lang="en-CA" altLang="el-GR" sz="1400">
                <a:solidFill>
                  <a:srgbClr val="000066"/>
                </a:solidFill>
              </a:rPr>
              <a:t>. Hutchinson, London.</a:t>
            </a:r>
            <a:endParaRPr lang="en-CA" altLang="el-GR" sz="240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216275" y="1951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1800"/>
          </a:p>
        </p:txBody>
      </p:sp>
      <p:pic>
        <p:nvPicPr>
          <p:cNvPr id="58371" name="Picture 3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45720"/>
            <a:ext cx="615632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477000" y="990600"/>
            <a:ext cx="2487613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400" dirty="0">
                <a:solidFill>
                  <a:schemeClr val="bg1">
                    <a:lumMod val="50000"/>
                  </a:schemeClr>
                </a:solidFill>
              </a:rPr>
              <a:t>Η χημική </a:t>
            </a:r>
            <a:r>
              <a:rPr lang="el-GR" altLang="el-GR" sz="2400" dirty="0" smtClean="0">
                <a:solidFill>
                  <a:schemeClr val="bg1">
                    <a:lumMod val="50000"/>
                  </a:schemeClr>
                </a:solidFill>
              </a:rPr>
              <a:t>αποσάθρωση </a:t>
            </a:r>
            <a:r>
              <a:rPr lang="el-GR" altLang="el-GR" sz="2400" dirty="0">
                <a:solidFill>
                  <a:schemeClr val="bg1">
                    <a:lumMod val="50000"/>
                  </a:schemeClr>
                </a:solidFill>
              </a:rPr>
              <a:t>κυριαρχεί σε θερμά και υγρά κλίματα.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l-GR" alt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400" dirty="0">
                <a:solidFill>
                  <a:schemeClr val="bg1">
                    <a:lumMod val="50000"/>
                  </a:schemeClr>
                </a:solidFill>
              </a:rPr>
              <a:t>Η μηχανική </a:t>
            </a:r>
            <a:r>
              <a:rPr lang="el-GR" altLang="el-GR" sz="2400" dirty="0" smtClean="0">
                <a:solidFill>
                  <a:schemeClr val="bg1">
                    <a:lumMod val="50000"/>
                  </a:schemeClr>
                </a:solidFill>
              </a:rPr>
              <a:t>αποσάθρωση </a:t>
            </a:r>
            <a:r>
              <a:rPr lang="el-GR" altLang="el-GR" sz="2400" dirty="0">
                <a:solidFill>
                  <a:schemeClr val="bg1">
                    <a:lumMod val="50000"/>
                  </a:schemeClr>
                </a:solidFill>
              </a:rPr>
              <a:t>κυριαρχεί σε ψυχρά, ξηρά κλίματα. </a:t>
            </a:r>
            <a:endParaRPr lang="en-US" alt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07963" y="152400"/>
            <a:ext cx="3140075" cy="396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000" b="1" dirty="0">
                <a:solidFill>
                  <a:schemeClr val="bg2"/>
                </a:solidFill>
              </a:rPr>
              <a:t>Βιολογική αποσάθρωση</a:t>
            </a:r>
            <a:endParaRPr lang="en-US" altLang="el-GR" sz="2000" b="1" dirty="0">
              <a:solidFill>
                <a:schemeClr val="bg2"/>
              </a:solidFill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573463" y="1901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1800"/>
          </a:p>
        </p:txBody>
      </p:sp>
      <p:pic>
        <p:nvPicPr>
          <p:cNvPr id="60420" name="Picture 4" descr="tree wed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284" y="260648"/>
            <a:ext cx="3859229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310461" y="4042807"/>
            <a:ext cx="3870052" cy="255454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000" b="1" dirty="0"/>
              <a:t>1. Απλή θραύση.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000" b="1" dirty="0"/>
              <a:t>2. Κίνηση και αναμόχλευση.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000" b="1" dirty="0"/>
              <a:t>3. </a:t>
            </a:r>
            <a:r>
              <a:rPr lang="en-US" altLang="el-GR" sz="2000" b="1" dirty="0"/>
              <a:t>CO2 </a:t>
            </a:r>
            <a:r>
              <a:rPr lang="el-GR" altLang="el-GR" sz="2000" b="1" dirty="0"/>
              <a:t>παραγόμενο από τις ρίζες με τη διαδικασία της αναπνοής σχηματίζει ανθρακικό οξύ.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000" b="1" dirty="0"/>
              <a:t>4. Οργανισμοί επηρεάζουν την υγρασία στο έδαφος</a:t>
            </a:r>
            <a:endParaRPr lang="en-US" altLang="el-GR" sz="2000" b="1" dirty="0"/>
          </a:p>
        </p:txBody>
      </p:sp>
      <p:sp>
        <p:nvSpPr>
          <p:cNvPr id="60422" name="TextBox 1"/>
          <p:cNvSpPr txBox="1">
            <a:spLocks noChangeArrowheads="1"/>
          </p:cNvSpPr>
          <p:nvPr/>
        </p:nvSpPr>
        <p:spPr bwMode="auto">
          <a:xfrm>
            <a:off x="35496" y="620713"/>
            <a:ext cx="5285788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600" dirty="0">
                <a:solidFill>
                  <a:schemeClr val="bg1">
                    <a:lumMod val="50000"/>
                  </a:schemeClr>
                </a:solidFill>
              </a:rPr>
              <a:t>Προκαλείται από ζωικούς και φυτικούς οργανισμούς</a:t>
            </a:r>
            <a:r>
              <a:rPr lang="el-GR" altLang="el-GR" sz="2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l-GR" alt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600" dirty="0">
                <a:solidFill>
                  <a:schemeClr val="bg1">
                    <a:lumMod val="50000"/>
                  </a:schemeClr>
                </a:solidFill>
              </a:rPr>
              <a:t>Είναι κυρίως χημική </a:t>
            </a:r>
            <a:r>
              <a:rPr lang="el-GR" altLang="el-GR" sz="2600" dirty="0" smtClean="0">
                <a:solidFill>
                  <a:schemeClr val="bg1">
                    <a:lumMod val="50000"/>
                  </a:schemeClr>
                </a:solidFill>
              </a:rPr>
              <a:t>αποσάθρωση.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l-GR" alt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600" dirty="0">
                <a:solidFill>
                  <a:schemeClr val="bg1">
                    <a:lumMod val="50000"/>
                  </a:schemeClr>
                </a:solidFill>
              </a:rPr>
              <a:t>Οι ζωικοί οργανισμοί προκαλούν ανάμιξη του</a:t>
            </a:r>
            <a:r>
              <a:rPr lang="en-GB" altLang="el-GR" sz="2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altLang="el-GR" sz="2600" dirty="0">
                <a:solidFill>
                  <a:schemeClr val="bg1">
                    <a:lumMod val="50000"/>
                  </a:schemeClr>
                </a:solidFill>
              </a:rPr>
              <a:t>εδάφους, οι μικροοργανισμοί αποσύνθεση</a:t>
            </a:r>
            <a:r>
              <a:rPr lang="en-GB" altLang="el-GR" sz="2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altLang="el-GR" sz="2600" dirty="0">
                <a:solidFill>
                  <a:schemeClr val="bg1">
                    <a:lumMod val="50000"/>
                  </a:schemeClr>
                </a:solidFill>
              </a:rPr>
              <a:t>νεκρής οργανικής ύλης</a:t>
            </a:r>
            <a:r>
              <a:rPr lang="el-GR" altLang="el-GR" sz="2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l-GR" alt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600" dirty="0">
                <a:solidFill>
                  <a:schemeClr val="bg1">
                    <a:lumMod val="50000"/>
                  </a:schemeClr>
                </a:solidFill>
              </a:rPr>
              <a:t>Τα φυτά είναι οι σημαντικότεροι παράγοντες και προϋπόθεση</a:t>
            </a:r>
            <a:r>
              <a:rPr lang="en-GB" altLang="el-GR" sz="2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altLang="el-GR" sz="2600" dirty="0">
                <a:solidFill>
                  <a:schemeClr val="bg1">
                    <a:lumMod val="50000"/>
                  </a:schemeClr>
                </a:solidFill>
              </a:rPr>
              <a:t>παρουσίας των </a:t>
            </a:r>
            <a:r>
              <a:rPr lang="el-GR" altLang="el-GR" sz="2600" dirty="0" err="1">
                <a:solidFill>
                  <a:schemeClr val="bg1">
                    <a:lumMod val="50000"/>
                  </a:schemeClr>
                </a:solidFill>
              </a:rPr>
              <a:t>ετερότροφων</a:t>
            </a:r>
            <a:r>
              <a:rPr lang="el-GR" altLang="el-GR" sz="2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altLang="el-GR" sz="2600" dirty="0" smtClean="0">
                <a:solidFill>
                  <a:schemeClr val="bg1">
                    <a:lumMod val="50000"/>
                  </a:schemeClr>
                </a:solidFill>
              </a:rPr>
              <a:t>οργανισμών.</a:t>
            </a:r>
            <a:endParaRPr lang="el-GR" altLang="el-GR" sz="2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title"/>
          </p:nvPr>
        </p:nvSpPr>
        <p:spPr>
          <a:xfrm>
            <a:off x="447675" y="116632"/>
            <a:ext cx="8229600" cy="563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l-GR" altLang="el-GR" dirty="0" smtClean="0"/>
              <a:t>Διαφορική Αποσάθρωση</a:t>
            </a:r>
          </a:p>
        </p:txBody>
      </p:sp>
      <p:pic>
        <p:nvPicPr>
          <p:cNvPr id="62467" name="Picture 5" descr="Cliff in western Newfoundla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836712"/>
            <a:ext cx="5764943" cy="3744416"/>
          </a:xfrm>
          <a:noFill/>
        </p:spPr>
      </p:pic>
      <p:sp>
        <p:nvSpPr>
          <p:cNvPr id="62468" name="Rectangle 9"/>
          <p:cNvSpPr>
            <a:spLocks noChangeArrowheads="1"/>
          </p:cNvSpPr>
          <p:nvPr/>
        </p:nvSpPr>
        <p:spPr bwMode="auto">
          <a:xfrm>
            <a:off x="5926709" y="1005989"/>
            <a:ext cx="320011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200" dirty="0">
                <a:solidFill>
                  <a:schemeClr val="bg1">
                    <a:lumMod val="50000"/>
                  </a:schemeClr>
                </a:solidFill>
              </a:rPr>
              <a:t>Πολλές επιφανειακές εμφανίσεις δείχνουν περισσότερους από ένα πετρολογικούς </a:t>
            </a:r>
            <a:r>
              <a:rPr lang="el-GR" altLang="el-GR" sz="2200" dirty="0" smtClean="0">
                <a:solidFill>
                  <a:schemeClr val="bg1">
                    <a:lumMod val="50000"/>
                  </a:schemeClr>
                </a:solidFill>
              </a:rPr>
              <a:t>τύπους. Τυπικά, </a:t>
            </a:r>
            <a:r>
              <a:rPr lang="el-GR" altLang="el-GR" sz="2200" dirty="0">
                <a:solidFill>
                  <a:schemeClr val="bg1">
                    <a:lumMod val="50000"/>
                  </a:schemeClr>
                </a:solidFill>
              </a:rPr>
              <a:t>οι διαφορετικοί πετρολογικοί τύποι θα αποσαθρώνονται σε διαφορετικούς ρυθμούς. Αυτό καλείται διαφορική αποσάθρωση.</a:t>
            </a:r>
          </a:p>
        </p:txBody>
      </p:sp>
      <p:sp>
        <p:nvSpPr>
          <p:cNvPr id="62469" name="Rectangle 10"/>
          <p:cNvSpPr>
            <a:spLocks noChangeArrowheads="1"/>
          </p:cNvSpPr>
          <p:nvPr/>
        </p:nvSpPr>
        <p:spPr bwMode="auto">
          <a:xfrm rot="10800000" flipV="1">
            <a:off x="107502" y="5160873"/>
            <a:ext cx="8928993" cy="1200329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1800" b="1" dirty="0"/>
              <a:t>Η φωτογραφία αυτή δείχνει διαφορική αποσάθρωση </a:t>
            </a:r>
            <a:r>
              <a:rPr lang="el-GR" altLang="el-GR" sz="1800" b="1" dirty="0" err="1"/>
              <a:t>ψαμμίτου</a:t>
            </a:r>
            <a:r>
              <a:rPr lang="el-GR" altLang="el-GR" sz="1800" b="1" dirty="0"/>
              <a:t> (ωχρά στρώματα, πιο  συμπαγή) και σχιστής αργίλου (σκουρότερα στρώματα)</a:t>
            </a:r>
            <a:r>
              <a:rPr lang="el-GR" altLang="el-GR" sz="1800" dirty="0"/>
              <a:t> </a:t>
            </a:r>
            <a:r>
              <a:rPr lang="el-GR" altLang="el-GR" sz="1800" b="1" dirty="0"/>
              <a:t>σε ένα</a:t>
            </a:r>
            <a:r>
              <a:rPr lang="el-GR" altLang="el-GR" sz="1800" dirty="0"/>
              <a:t> </a:t>
            </a:r>
            <a:r>
              <a:rPr lang="el-GR" altLang="el-GR" sz="1800" b="1" dirty="0"/>
              <a:t>κρημνό στα δυτικά των</a:t>
            </a:r>
            <a:r>
              <a:rPr lang="el-GR" altLang="el-GR" sz="1800" dirty="0"/>
              <a:t> </a:t>
            </a:r>
            <a:r>
              <a:rPr lang="el-GR" altLang="el-GR" sz="1800" b="1" dirty="0" err="1" smtClean="0"/>
              <a:t>New</a:t>
            </a:r>
            <a:r>
              <a:rPr lang="el-GR" altLang="el-GR" sz="1800" b="1" dirty="0" smtClean="0"/>
              <a:t> </a:t>
            </a:r>
            <a:r>
              <a:rPr lang="el-GR" altLang="el-GR" sz="1800" b="1" dirty="0" err="1" smtClean="0"/>
              <a:t>found</a:t>
            </a:r>
            <a:r>
              <a:rPr lang="el-GR" altLang="el-GR" sz="1800" b="1" dirty="0" smtClean="0"/>
              <a:t> </a:t>
            </a:r>
            <a:r>
              <a:rPr lang="el-GR" altLang="el-GR" sz="1800" b="1" dirty="0" err="1" smtClean="0"/>
              <a:t>land</a:t>
            </a:r>
            <a:r>
              <a:rPr lang="en-US" altLang="el-GR" sz="1800" b="1" dirty="0"/>
              <a:t>s</a:t>
            </a:r>
            <a:r>
              <a:rPr lang="el-GR" altLang="el-GR" sz="1800" b="1" dirty="0"/>
              <a:t> (Καναδάς).</a:t>
            </a:r>
            <a:r>
              <a:rPr lang="el-GR" altLang="el-GR" sz="1800" dirty="0"/>
              <a:t> </a:t>
            </a:r>
            <a:r>
              <a:rPr lang="el-GR" altLang="el-GR" sz="1800" dirty="0" smtClean="0"/>
              <a:t> </a:t>
            </a:r>
            <a:endParaRPr lang="el-GR" altLang="el-GR" sz="18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1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regoli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45432"/>
            <a:ext cx="891185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42949" y="332656"/>
            <a:ext cx="8640960" cy="1292662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600" dirty="0">
                <a:latin typeface="Comic Sans MS" panose="030F0702030302020204" pitchFamily="66" charset="0"/>
              </a:rPr>
              <a:t>Μητρικό πέτρωμα (</a:t>
            </a:r>
            <a:r>
              <a:rPr lang="en-US" altLang="el-GR" sz="2600" dirty="0">
                <a:latin typeface="Comic Sans MS" panose="030F0702030302020204" pitchFamily="66" charset="0"/>
              </a:rPr>
              <a:t>bedrock) </a:t>
            </a:r>
            <a:r>
              <a:rPr lang="el-GR" altLang="el-GR" sz="2600" dirty="0">
                <a:latin typeface="Comic Sans MS" panose="030F0702030302020204" pitchFamily="66" charset="0"/>
              </a:rPr>
              <a:t>κάτω από τη δράση της αποσάθρωσης παράγει μανδύα αποσάθρωσης(</a:t>
            </a:r>
            <a:r>
              <a:rPr lang="en-US" altLang="el-GR" sz="2600" dirty="0">
                <a:latin typeface="Comic Sans MS" panose="030F0702030302020204" pitchFamily="66" charset="0"/>
              </a:rPr>
              <a:t>regolith)</a:t>
            </a:r>
            <a:r>
              <a:rPr lang="el-GR" altLang="el-GR" sz="2600" dirty="0">
                <a:latin typeface="Comic Sans MS" panose="030F0702030302020204" pitchFamily="66" charset="0"/>
              </a:rPr>
              <a:t> και έδαφος</a:t>
            </a:r>
            <a:r>
              <a:rPr lang="en-US" altLang="el-GR" sz="2600" dirty="0">
                <a:latin typeface="Comic Sans MS" panose="030F0702030302020204" pitchFamily="66" charset="0"/>
              </a:rPr>
              <a:t>(soil</a:t>
            </a:r>
            <a:r>
              <a:rPr lang="el-GR" altLang="el-GR" sz="2600" dirty="0">
                <a:latin typeface="Comic Sans MS" panose="030F0702030302020204" pitchFamily="66" charset="0"/>
              </a:rPr>
              <a:t>).</a:t>
            </a:r>
            <a:endParaRPr lang="en-US" altLang="el-GR" sz="2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576" y="116632"/>
            <a:ext cx="7488832" cy="7199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l-GR" altLang="el-GR" dirty="0" smtClean="0">
                <a:solidFill>
                  <a:schemeClr val="bg2"/>
                </a:solidFill>
              </a:rPr>
              <a:t>Αποσάθρωση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0" y="836613"/>
            <a:ext cx="93964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800" dirty="0">
                <a:solidFill>
                  <a:schemeClr val="bg1">
                    <a:lumMod val="50000"/>
                  </a:schemeClr>
                </a:solidFill>
              </a:rPr>
              <a:t>Υπόβαθρο (</a:t>
            </a:r>
            <a:r>
              <a:rPr lang="en-US" altLang="el-GR" sz="2800" dirty="0">
                <a:solidFill>
                  <a:schemeClr val="bg1">
                    <a:lumMod val="50000"/>
                  </a:schemeClr>
                </a:solidFill>
              </a:rPr>
              <a:t>Bedrock)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800" dirty="0">
                <a:solidFill>
                  <a:schemeClr val="bg1">
                    <a:lumMod val="50000"/>
                  </a:schemeClr>
                </a:solidFill>
              </a:rPr>
              <a:t>Μανδύας  </a:t>
            </a:r>
            <a:r>
              <a:rPr lang="el-GR" altLang="el-GR" sz="2800" dirty="0" smtClean="0">
                <a:solidFill>
                  <a:schemeClr val="bg1">
                    <a:lumMod val="50000"/>
                  </a:schemeClr>
                </a:solidFill>
              </a:rPr>
              <a:t>Αποσάθρωσης (</a:t>
            </a:r>
            <a:r>
              <a:rPr lang="en-US" altLang="el-GR" sz="2800" dirty="0">
                <a:solidFill>
                  <a:schemeClr val="bg1">
                    <a:lumMod val="50000"/>
                  </a:schemeClr>
                </a:solidFill>
              </a:rPr>
              <a:t>regolith)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800" dirty="0">
                <a:solidFill>
                  <a:schemeClr val="bg1">
                    <a:lumMod val="50000"/>
                  </a:schemeClr>
                </a:solidFill>
              </a:rPr>
              <a:t>Έδαφος (</a:t>
            </a:r>
            <a:r>
              <a:rPr lang="en-US" altLang="el-GR" sz="2800" dirty="0">
                <a:solidFill>
                  <a:schemeClr val="bg1">
                    <a:lumMod val="50000"/>
                  </a:schemeClr>
                </a:solidFill>
              </a:rPr>
              <a:t>soil)</a:t>
            </a:r>
            <a:endParaRPr lang="el-GR" altLang="el-GR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516" y="980728"/>
            <a:ext cx="314450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104200" y="2767697"/>
            <a:ext cx="5427828" cy="407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20688"/>
            <a:ext cx="8964488" cy="1872208"/>
          </a:xfrm>
          <a:noFill/>
        </p:spPr>
        <p:txBody>
          <a:bodyPr/>
          <a:lstStyle/>
          <a:p>
            <a:pPr eaLnBrk="1" hangingPunct="1"/>
            <a:r>
              <a:rPr lang="el-GR" altLang="el-GR" sz="4800" dirty="0" smtClean="0">
                <a:solidFill>
                  <a:srgbClr val="FF0000"/>
                </a:solidFill>
              </a:rPr>
              <a:t>Η αποσάθρωση διακρίνεται σε</a:t>
            </a:r>
            <a:r>
              <a:rPr lang="en-US" altLang="el-GR" sz="4800" dirty="0" smtClean="0">
                <a:solidFill>
                  <a:srgbClr val="FF0000"/>
                </a:solidFill>
              </a:rPr>
              <a:t>:</a:t>
            </a:r>
            <a:endParaRPr lang="el-GR" altLang="el-GR" sz="48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l-GR" altLang="el-GR" sz="2400" b="1" dirty="0" smtClean="0">
                <a:solidFill>
                  <a:schemeClr val="bg1">
                    <a:lumMod val="50000"/>
                  </a:schemeClr>
                </a:solidFill>
              </a:rPr>
              <a:t>Μηχανική ή φυσική αποσάθρωση</a:t>
            </a:r>
          </a:p>
          <a:p>
            <a:pPr eaLnBrk="1" hangingPunct="1"/>
            <a:r>
              <a:rPr lang="el-GR" altLang="el-GR" sz="2400" b="1" dirty="0" smtClean="0">
                <a:solidFill>
                  <a:schemeClr val="bg1">
                    <a:lumMod val="50000"/>
                  </a:schemeClr>
                </a:solidFill>
              </a:rPr>
              <a:t>Χημική αποσάθρωση</a:t>
            </a:r>
          </a:p>
          <a:p>
            <a:pPr eaLnBrk="1" hangingPunct="1"/>
            <a:r>
              <a:rPr lang="el-GR" altLang="el-GR" sz="2400" b="1" dirty="0" smtClean="0">
                <a:solidFill>
                  <a:schemeClr val="bg1">
                    <a:lumMod val="50000"/>
                  </a:schemeClr>
                </a:solidFill>
              </a:rPr>
              <a:t>Βιολογική αποσάθρωση</a:t>
            </a:r>
            <a:endParaRPr lang="en-US" altLang="el-GR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endParaRPr lang="en-US" altLang="el-GR" sz="2400" b="1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45452" y="2996952"/>
            <a:ext cx="5497720" cy="6480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l-GR" altLang="el-GR" sz="2400" dirty="0" smtClean="0"/>
              <a:t>Διαδικασίες Φυσικής Αποσάθρωσης</a:t>
            </a:r>
            <a:endParaRPr lang="en-CA" altLang="el-GR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512" y="3799336"/>
            <a:ext cx="869696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/>
            <a:r>
              <a:rPr lang="el-GR" altLang="el-GR" sz="2800" b="1" kern="0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Αποσάθρωση στη μορφή</a:t>
            </a:r>
            <a:r>
              <a:rPr lang="el-GR" altLang="el-GR" sz="2800" kern="0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2800" b="1" kern="0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παγετικής σφήνας</a:t>
            </a:r>
            <a:r>
              <a:rPr lang="en-GB" altLang="el-GR" sz="2800" kern="0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marL="457200" indent="-457200" eaLnBrk="1" hangingPunct="1"/>
            <a:r>
              <a:rPr lang="el-GR" altLang="el-GR" sz="2800" b="1" kern="0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Σχηματισμός</a:t>
            </a:r>
            <a:r>
              <a:rPr lang="el-GR" altLang="el-GR" sz="2800" kern="0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2800" b="1" kern="0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αλάτων</a:t>
            </a:r>
            <a:r>
              <a:rPr lang="en-GB" altLang="el-GR" sz="2800" b="1" kern="0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en-GB" altLang="el-GR" sz="2800" kern="0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marL="457200" indent="-457200" eaLnBrk="1" hangingPunct="1"/>
            <a:r>
              <a:rPr lang="el-GR" altLang="el-GR" sz="2800" b="1" kern="0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Θερμική ηλίαση.</a:t>
            </a:r>
            <a:endParaRPr lang="en-GB" altLang="el-GR" sz="2800" b="1" kern="0" dirty="0" smtClean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457200" indent="-457200" eaLnBrk="1" hangingPunct="1"/>
            <a:r>
              <a:rPr lang="el-GR" altLang="el-GR" sz="2800" b="1" kern="0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Υγρή ηλίαση.</a:t>
            </a:r>
          </a:p>
          <a:p>
            <a:pPr marL="457200" indent="-457200" eaLnBrk="1" hangingPunct="1"/>
            <a:r>
              <a:rPr lang="el-GR" altLang="el-GR" sz="2800" b="1" kern="0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Εκφόρτωση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93538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l-GR" altLang="el-GR" sz="1800" dirty="0" smtClean="0"/>
              <a:t>  Η μηχανική αποσάθρωση σπάζει σε μικρότερα κομμάτια το πέτρωμα αυξάνοντας έτσι το εμβαδόν της επιφάνειας που θα προσβληθεί</a:t>
            </a:r>
            <a:br>
              <a:rPr lang="el-GR" altLang="el-GR" sz="1800" dirty="0" smtClean="0"/>
            </a:br>
            <a:r>
              <a:rPr lang="el-GR" altLang="el-GR" sz="1800" dirty="0" smtClean="0"/>
              <a:t> από την χημική αποσαθρώση ενώ συγχρόνως παράγει ίζημα.</a:t>
            </a:r>
          </a:p>
        </p:txBody>
      </p:sp>
      <p:pic>
        <p:nvPicPr>
          <p:cNvPr id="21507" name="Picture 4" descr="image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20" y="1164488"/>
            <a:ext cx="3512376" cy="2918696"/>
          </a:xfrm>
          <a:noFill/>
        </p:spPr>
      </p:pic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3851920" y="1196479"/>
            <a:ext cx="49685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 sz="1800" dirty="0">
                <a:solidFill>
                  <a:srgbClr val="FF0000"/>
                </a:solidFill>
              </a:rPr>
              <a:t>(A) </a:t>
            </a:r>
            <a:r>
              <a:rPr lang="el-GR" altLang="el-GR" sz="1800" dirty="0">
                <a:solidFill>
                  <a:srgbClr val="FF0000"/>
                </a:solidFill>
              </a:rPr>
              <a:t>Οι αποσαθρωτικές διαδικασίες προσβάλλουν κορυφές κατά μήκος τριών επιφανειών.</a:t>
            </a:r>
            <a:endParaRPr lang="en-US" altLang="el-GR" sz="1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l-GR" sz="1800" dirty="0">
              <a:solidFill>
                <a:srgbClr val="000000"/>
              </a:solidFill>
            </a:endParaRPr>
          </a:p>
        </p:txBody>
      </p:sp>
      <p:sp>
        <p:nvSpPr>
          <p:cNvPr id="21510" name="Rectangle 12"/>
          <p:cNvSpPr>
            <a:spLocks noChangeArrowheads="1"/>
          </p:cNvSpPr>
          <p:nvPr/>
        </p:nvSpPr>
        <p:spPr bwMode="auto">
          <a:xfrm>
            <a:off x="3851920" y="2151684"/>
            <a:ext cx="50405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 sz="1800" dirty="0">
                <a:solidFill>
                  <a:srgbClr val="FF0000"/>
                </a:solidFill>
              </a:rPr>
              <a:t>(B) </a:t>
            </a:r>
            <a:r>
              <a:rPr lang="el-GR" altLang="el-GR" sz="1800" dirty="0">
                <a:solidFill>
                  <a:srgbClr val="FF0000"/>
                </a:solidFill>
              </a:rPr>
              <a:t>Γωνιώδη κομμάτια γρήγορα γίνονται </a:t>
            </a:r>
            <a:r>
              <a:rPr lang="el-GR" altLang="el-GR" sz="1800" dirty="0" err="1" smtClean="0">
                <a:solidFill>
                  <a:srgbClr val="FF0000"/>
                </a:solidFill>
              </a:rPr>
              <a:t>αποστρογγυλεμένα</a:t>
            </a:r>
            <a:endParaRPr lang="en-US" altLang="el-GR" sz="1800" dirty="0">
              <a:solidFill>
                <a:srgbClr val="FF0000"/>
              </a:solidFill>
            </a:endParaRPr>
          </a:p>
        </p:txBody>
      </p:sp>
      <p:sp>
        <p:nvSpPr>
          <p:cNvPr id="21511" name="Rectangle 13"/>
          <p:cNvSpPr>
            <a:spLocks noChangeArrowheads="1"/>
          </p:cNvSpPr>
          <p:nvPr/>
        </p:nvSpPr>
        <p:spPr bwMode="auto">
          <a:xfrm flipV="1">
            <a:off x="2268538" y="5516563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l-GR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l-GR" sz="1800">
              <a:solidFill>
                <a:srgbClr val="0000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14841" y="4557475"/>
            <a:ext cx="3601095" cy="40011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000" b="1" dirty="0">
                <a:solidFill>
                  <a:srgbClr val="FFFF00"/>
                </a:solidFill>
              </a:rPr>
              <a:t>Μηχανική Αποσάθρωση</a:t>
            </a:r>
            <a:endParaRPr lang="en-US" altLang="el-GR" sz="2000" b="1" dirty="0">
              <a:solidFill>
                <a:srgbClr val="FFFF00"/>
              </a:solidFill>
            </a:endParaRPr>
          </a:p>
        </p:txBody>
      </p:sp>
      <p:pic>
        <p:nvPicPr>
          <p:cNvPr id="9" name="Picture 3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87904"/>
            <a:ext cx="4655368" cy="384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5182851"/>
            <a:ext cx="4407024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000" dirty="0">
                <a:solidFill>
                  <a:schemeClr val="bg1">
                    <a:lumMod val="50000"/>
                  </a:schemeClr>
                </a:solidFill>
              </a:rPr>
              <a:t>Το νερό διαστέλλεται όταν παγώνει. Αυτό μπορεί να διαρρήξει τα πετρώματα.</a:t>
            </a:r>
            <a:endParaRPr lang="en-US" altLang="el-GR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altLang="el-GR" sz="2000" dirty="0">
                <a:solidFill>
                  <a:schemeClr val="bg1">
                    <a:lumMod val="50000"/>
                  </a:schemeClr>
                </a:solidFill>
              </a:rPr>
              <a:t>Παγετική </a:t>
            </a:r>
            <a:r>
              <a:rPr lang="el-GR" altLang="el-GR" sz="2000" dirty="0" smtClean="0">
                <a:solidFill>
                  <a:schemeClr val="bg1">
                    <a:lumMod val="50000"/>
                  </a:schemeClr>
                </a:solidFill>
              </a:rPr>
              <a:t>σφήνα </a:t>
            </a:r>
            <a:r>
              <a:rPr lang="el-GR" altLang="el-GR" sz="20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el-GR" sz="2000" b="1" u="sng" dirty="0">
                <a:solidFill>
                  <a:schemeClr val="bg1">
                    <a:lumMod val="50000"/>
                  </a:schemeClr>
                </a:solidFill>
              </a:rPr>
              <a:t>ice wedging</a:t>
            </a:r>
            <a:r>
              <a:rPr lang="el-GR" altLang="el-GR" sz="2000" b="1" u="sng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altLang="el-GR" sz="1800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l-GR" sz="1800" b="1" u="sng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8408" y="926069"/>
            <a:ext cx="4485040" cy="1800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l-GR" altLang="el-GR" sz="3200" dirty="0" smtClean="0"/>
              <a:t>Αποσάθρωση με τη μορφή παγετικής σφήνας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6"/>
          <a:stretch>
            <a:fillRect/>
          </a:stretch>
        </p:blipFill>
        <p:spPr>
          <a:xfrm>
            <a:off x="4716016" y="0"/>
            <a:ext cx="4318496" cy="3652338"/>
          </a:xfrm>
          <a:noFill/>
        </p:spPr>
      </p:pic>
      <p:pic>
        <p:nvPicPr>
          <p:cNvPr id="4" name="Picture 4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056" y="3789040"/>
            <a:ext cx="4572456" cy="299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23528" y="4581128"/>
            <a:ext cx="3960440" cy="167311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3200" kern="0" dirty="0" smtClean="0">
                <a:solidFill>
                  <a:schemeClr val="bg2"/>
                </a:solidFill>
              </a:rPr>
              <a:t>Θραύσματα από τη δράση της παγετικής σφήνας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16632"/>
            <a:ext cx="8208912" cy="143276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l-GR" altLang="el-GR" sz="4000" dirty="0" smtClean="0">
                <a:solidFill>
                  <a:schemeClr val="bg2"/>
                </a:solidFill>
              </a:rPr>
              <a:t>Φυσική Αποσάθρωση με τη μορφή παγετικής σφήνας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08624" y="5661025"/>
            <a:ext cx="3383855" cy="86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1800" b="1" dirty="0" smtClean="0">
                <a:solidFill>
                  <a:srgbClr val="FF0000"/>
                </a:solidFill>
              </a:rPr>
              <a:t>Σχηματισμός κώνου κορημμάτων</a:t>
            </a:r>
          </a:p>
        </p:txBody>
      </p:sp>
      <p:pic>
        <p:nvPicPr>
          <p:cNvPr id="26628" name="Picture 4" descr="ta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41488"/>
            <a:ext cx="51847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ta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49"/>
          <a:stretch>
            <a:fillRect/>
          </a:stretch>
        </p:blipFill>
        <p:spPr bwMode="auto">
          <a:xfrm>
            <a:off x="5364163" y="1916113"/>
            <a:ext cx="3973512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120053"/>
            <a:ext cx="2959546" cy="27368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l-GR" altLang="el-GR" sz="3200" dirty="0" smtClean="0"/>
              <a:t>Αποσάθρωση με τη</a:t>
            </a:r>
            <a:r>
              <a:rPr lang="el-GR" altLang="el-GR" dirty="0" smtClean="0"/>
              <a:t> </a:t>
            </a:r>
            <a:r>
              <a:rPr lang="el-GR" altLang="el-GR" sz="3200" dirty="0" smtClean="0"/>
              <a:t>μορφή</a:t>
            </a:r>
            <a:r>
              <a:rPr lang="el-GR" altLang="el-GR" dirty="0" smtClean="0"/>
              <a:t> </a:t>
            </a:r>
            <a:r>
              <a:rPr lang="el-GR" altLang="el-GR" sz="3200" dirty="0" smtClean="0"/>
              <a:t>παγετικής σφήνας</a:t>
            </a:r>
            <a:endParaRPr lang="en-US" altLang="el-GR" sz="3200" dirty="0" smtClean="0"/>
          </a:p>
        </p:txBody>
      </p:sp>
      <p:pic>
        <p:nvPicPr>
          <p:cNvPr id="27651" name="Picture 3" descr="c05p098c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01" y="307597"/>
            <a:ext cx="5818087" cy="6361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inthian columns design template">
  <a:themeElements>
    <a:clrScheme name="Corinthian columns design templat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Corinthian columns design templat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inthian colum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cking clock design template">
  <a:themeElements>
    <a:clrScheme name="Ticking clock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cking clock desig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cking clock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cking clock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cking clock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cking clock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cking clock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cking clock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king clock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king clock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king clock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king clock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king clock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king clock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D_BusPres_01_TP01136794 ">
  <a:themeElements>
    <a:clrScheme name="GD_BusPres_01_TP01136794  3">
      <a:dk1>
        <a:srgbClr val="0000C0"/>
      </a:dk1>
      <a:lt1>
        <a:srgbClr val="FFFFFF"/>
      </a:lt1>
      <a:dk2>
        <a:srgbClr val="0066CC"/>
      </a:dk2>
      <a:lt2>
        <a:srgbClr val="9ADCF6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GD_BusPres_01_TP01136794 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D_BusPres_01_TP01136794 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GD_BusPres_01_TP01136794 ">
  <a:themeElements>
    <a:clrScheme name="GD_BusPres_01_TP01136794  3">
      <a:dk1>
        <a:srgbClr val="0000C0"/>
      </a:dk1>
      <a:lt1>
        <a:srgbClr val="FFFFFF"/>
      </a:lt1>
      <a:dk2>
        <a:srgbClr val="0066CC"/>
      </a:dk2>
      <a:lt2>
        <a:srgbClr val="9ADCF6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GD_BusPres_01_TP01136794 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D_BusPres_01_TP01136794 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Corinthian columns design template</Template>
  <TotalTime>5006</TotalTime>
  <Words>1274</Words>
  <Application>Microsoft Office PowerPoint</Application>
  <PresentationFormat>Προβολή στην οθόνη (4:3)</PresentationFormat>
  <Paragraphs>182</Paragraphs>
  <Slides>34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34</vt:i4>
      </vt:variant>
    </vt:vector>
  </HeadingPairs>
  <TitlesOfParts>
    <vt:vector size="44" baseType="lpstr">
      <vt:lpstr>Arial</vt:lpstr>
      <vt:lpstr>Comic Sans MS</vt:lpstr>
      <vt:lpstr>Palatino Linotype</vt:lpstr>
      <vt:lpstr>Times New Roman</vt:lpstr>
      <vt:lpstr>Verdana</vt:lpstr>
      <vt:lpstr>Wingdings</vt:lpstr>
      <vt:lpstr>Corinthian columns design template</vt:lpstr>
      <vt:lpstr>Ticking clock design template</vt:lpstr>
      <vt:lpstr>GD_BusPres_01_TP01136794 </vt:lpstr>
      <vt:lpstr>1_GD_BusPres_01_TP01136794 </vt:lpstr>
      <vt:lpstr>Αποσάθρωση </vt:lpstr>
      <vt:lpstr>Παρουσίαση του PowerPoint</vt:lpstr>
      <vt:lpstr>Πετρολογικός Κύκλος</vt:lpstr>
      <vt:lpstr>Αποσάθρωση</vt:lpstr>
      <vt:lpstr>Διαδικασίες Φυσικής Αποσάθρωσης</vt:lpstr>
      <vt:lpstr>  Η μηχανική αποσάθρωση σπάζει σε μικρότερα κομμάτια το πέτρωμα αυξάνοντας έτσι το εμβαδόν της επιφάνειας που θα προσβληθεί  από την χημική αποσαθρώση ενώ συγχρόνως παράγει ίζημα.</vt:lpstr>
      <vt:lpstr>Αποσάθρωση με τη μορφή παγετικής σφήνας</vt:lpstr>
      <vt:lpstr>Φυσική Αποσάθρωση με τη μορφή παγετικής σφήνας</vt:lpstr>
      <vt:lpstr>Αποσάθρωση με τη μορφή παγετικής σφήνας</vt:lpstr>
      <vt:lpstr>Αποσάθρωση με την δράση των αλάτων</vt:lpstr>
      <vt:lpstr>Αποσάθρωση με θερμική ηλίαση</vt:lpstr>
      <vt:lpstr>Θερμική Ηλίαση</vt:lpstr>
      <vt:lpstr>Αποσάθρωση με υγρή ηλίαση (wet insolation)</vt:lpstr>
      <vt:lpstr>Μηχανική αποσάθρωση από εκφόρτωση</vt:lpstr>
      <vt:lpstr>Μηχανική απολέπιση γρανίτη (unloading)</vt:lpstr>
      <vt:lpstr>Απολέπιση γρανίτη και σχηματισμός δόμου</vt:lpstr>
      <vt:lpstr>Παρουσίαση του PowerPoint</vt:lpstr>
      <vt:lpstr>Χημική Αποσάθρωση</vt:lpstr>
      <vt:lpstr>Παραδείγματα από αντιδράσεις της Χημικής αποσάθρωσης</vt:lpstr>
      <vt:lpstr>Παρουσίαση του PowerPoint</vt:lpstr>
      <vt:lpstr>Αποσάθρωση του γρανίτη</vt:lpstr>
      <vt:lpstr>Υδρόλυση–Άστριος σε άργιλο</vt:lpstr>
      <vt:lpstr>Οξείδωση Βασάλτη</vt:lpstr>
      <vt:lpstr>Οξειδωμένα Πετρώματα</vt:lpstr>
      <vt:lpstr>Παρουσίαση του PowerPoint</vt:lpstr>
      <vt:lpstr>Χημική αποσάθρωση</vt:lpstr>
      <vt:lpstr>Μηχανική και Χημική αποσάθρωση γρανιτικών πετρωμάτων</vt:lpstr>
      <vt:lpstr>Παρουσίαση του PowerPoint</vt:lpstr>
      <vt:lpstr>Σφαιροειδής Αποσάθρωση</vt:lpstr>
      <vt:lpstr>Ρυθμοί Αποσάθρωσης</vt:lpstr>
      <vt:lpstr>Παρουσίαση του PowerPoint</vt:lpstr>
      <vt:lpstr>Παρουσίαση του PowerPoint</vt:lpstr>
      <vt:lpstr>Διαφορική Αποσάθρωση</vt:lpstr>
      <vt:lpstr>Παρουσίαση του PowerPoint</vt:lpstr>
    </vt:vector>
  </TitlesOfParts>
  <Company>University of Crete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Παλαιοντολογία: Εισαγωγή</dc:title>
  <dc:creator>George Iliopoulos</dc:creator>
  <cp:lastModifiedBy>makis</cp:lastModifiedBy>
  <cp:revision>224</cp:revision>
  <dcterms:created xsi:type="dcterms:W3CDTF">2006-02-16T08:23:00Z</dcterms:created>
  <dcterms:modified xsi:type="dcterms:W3CDTF">2024-09-13T05:22:29Z</dcterms:modified>
</cp:coreProperties>
</file>