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9" r:id="rId3"/>
    <p:sldId id="262" r:id="rId4"/>
    <p:sldId id="264" r:id="rId5"/>
    <p:sldId id="268" r:id="rId6"/>
    <p:sldId id="270" r:id="rId7"/>
    <p:sldId id="272" r:id="rId8"/>
    <p:sldId id="273" r:id="rId9"/>
    <p:sldId id="274" r:id="rId10"/>
    <p:sldId id="277" r:id="rId11"/>
    <p:sldId id="278" r:id="rId12"/>
    <p:sldId id="280" r:id="rId13"/>
    <p:sldId id="281" r:id="rId14"/>
    <p:sldId id="282" r:id="rId15"/>
    <p:sldId id="284" r:id="rId16"/>
    <p:sldId id="283" r:id="rId17"/>
    <p:sldId id="286" r:id="rId18"/>
    <p:sldId id="287" r:id="rId19"/>
    <p:sldId id="289" r:id="rId20"/>
    <p:sldId id="290" r:id="rId21"/>
    <p:sldId id="291" r:id="rId22"/>
    <p:sldId id="292" r:id="rId23"/>
    <p:sldId id="293" r:id="rId24"/>
    <p:sldId id="294" r:id="rId25"/>
    <p:sldId id="296" r:id="rId26"/>
    <p:sldId id="295" r:id="rId27"/>
    <p:sldId id="297" r:id="rId28"/>
    <p:sldId id="299" r:id="rId29"/>
    <p:sldId id="300" r:id="rId30"/>
    <p:sldId id="301" r:id="rId31"/>
    <p:sldId id="302" r:id="rId32"/>
    <p:sldId id="303" r:id="rId33"/>
    <p:sldId id="304" r:id="rId34"/>
    <p:sldId id="306" r:id="rId35"/>
    <p:sldId id="307" r:id="rId36"/>
    <p:sldId id="309" r:id="rId37"/>
    <p:sldId id="310" r:id="rId38"/>
    <p:sldId id="311" r:id="rId39"/>
    <p:sldId id="312" r:id="rId40"/>
    <p:sldId id="313" r:id="rId41"/>
    <p:sldId id="315" r:id="rId42"/>
    <p:sldId id="316" r:id="rId43"/>
    <p:sldId id="317" r:id="rId44"/>
    <p:sldId id="318" r:id="rId45"/>
    <p:sldId id="319" r:id="rId46"/>
    <p:sldId id="320" r:id="rId47"/>
    <p:sldId id="321" r:id="rId48"/>
    <p:sldId id="322" r:id="rId49"/>
    <p:sldId id="324" r:id="rId50"/>
    <p:sldId id="325" r:id="rId51"/>
    <p:sldId id="328" r:id="rId5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4346C-8A29-4152-BAE1-4B332B5B8E79}" type="datetimeFigureOut">
              <a:rPr lang="el-GR" smtClean="0"/>
              <a:t>13/9/2024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4BADF-F391-437F-BE4B-1D222CF173D3}" type="slidenum">
              <a:rPr lang="el-GR" smtClean="0"/>
              <a:t>‹#›</a:t>
            </a:fld>
            <a:endParaRPr lang="el-GR"/>
          </a:p>
        </p:txBody>
      </p:sp>
    </p:spTree>
    <p:extLst>
      <p:ext uri="{BB962C8B-B14F-4D97-AF65-F5344CB8AC3E}">
        <p14:creationId xmlns:p14="http://schemas.microsoft.com/office/powerpoint/2010/main" val="211047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9C388B-C748-4D84-A08C-16996184B4A0}"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133832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95A8B6-7FDC-4A06-AE45-0AC413227F5A}"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139931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54980C-A140-493F-B34F-71A7D711B0D5}"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324454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F7C857-40EF-4DDC-8306-48C21B97A4DE}"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278867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AB9470-1B9E-46B7-A3B4-53C942D33000}"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32608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1973B0-966D-46A7-B0E3-A2CF92E4852B}"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389942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Θέση εικόνας διαφάνειας 1"/>
          <p:cNvSpPr>
            <a:spLocks noGrp="1" noRot="1" noChangeAspect="1" noTextEdit="1"/>
          </p:cNvSpPr>
          <p:nvPr>
            <p:ph type="sldImg"/>
          </p:nvPr>
        </p:nvSpPr>
        <p:spPr>
          <a:ln/>
        </p:spPr>
      </p:sp>
      <p:sp>
        <p:nvSpPr>
          <p:cNvPr id="1628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
        <p:nvSpPr>
          <p:cNvPr id="16282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08E4CC-2074-4B7E-B6B9-AFFC194A4D0B}"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4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pPr>
              <a:defRPr/>
            </a:pPr>
            <a:fld id="{E2794E49-7AB4-4949-9FB0-29A8966A3441}" type="slidenum">
              <a:rPr lang="en-US" altLang="el-GR"/>
              <a:pPr>
                <a:defRPr/>
              </a:pPr>
              <a:t>‹#›</a:t>
            </a:fld>
            <a:endParaRPr lang="en-US" altLang="el-GR"/>
          </a:p>
        </p:txBody>
      </p:sp>
    </p:spTree>
    <p:extLst>
      <p:ext uri="{BB962C8B-B14F-4D97-AF65-F5344CB8AC3E}">
        <p14:creationId xmlns:p14="http://schemas.microsoft.com/office/powerpoint/2010/main" val="364376756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05E17C-C07A-4816-A3A7-DFEB7E0CE697}" type="slidenum">
              <a:rPr lang="en-US" altLang="el-GR"/>
              <a:pPr>
                <a:defRPr/>
              </a:pPr>
              <a:t>‹#›</a:t>
            </a:fld>
            <a:endParaRPr lang="en-US" altLang="el-GR"/>
          </a:p>
        </p:txBody>
      </p:sp>
    </p:spTree>
    <p:extLst>
      <p:ext uri="{BB962C8B-B14F-4D97-AF65-F5344CB8AC3E}">
        <p14:creationId xmlns:p14="http://schemas.microsoft.com/office/powerpoint/2010/main" val="1039469236"/>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61950-2E2D-4F17-B06D-A3A8FBB85E2E}" type="slidenum">
              <a:rPr lang="en-US" altLang="el-GR"/>
              <a:pPr>
                <a:defRPr/>
              </a:pPr>
              <a:t>‹#›</a:t>
            </a:fld>
            <a:endParaRPr lang="en-US" altLang="el-GR"/>
          </a:p>
        </p:txBody>
      </p:sp>
    </p:spTree>
    <p:extLst>
      <p:ext uri="{BB962C8B-B14F-4D97-AF65-F5344CB8AC3E}">
        <p14:creationId xmlns:p14="http://schemas.microsoft.com/office/powerpoint/2010/main" val="3407222338"/>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BD4FCD-AA43-40C2-B301-B14CF6829533}" type="slidenum">
              <a:rPr lang="en-US" altLang="el-GR"/>
              <a:pPr>
                <a:defRPr/>
              </a:pPr>
              <a:t>‹#›</a:t>
            </a:fld>
            <a:endParaRPr lang="en-US" altLang="el-GR"/>
          </a:p>
        </p:txBody>
      </p:sp>
    </p:spTree>
    <p:extLst>
      <p:ext uri="{BB962C8B-B14F-4D97-AF65-F5344CB8AC3E}">
        <p14:creationId xmlns:p14="http://schemas.microsoft.com/office/powerpoint/2010/main" val="2744340314"/>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536A5-4CDF-43F7-821E-FEF4164EE055}" type="slidenum">
              <a:rPr lang="en-US" altLang="el-GR"/>
              <a:pPr>
                <a:defRPr/>
              </a:pPr>
              <a:t>‹#›</a:t>
            </a:fld>
            <a:endParaRPr lang="en-US" altLang="el-GR"/>
          </a:p>
        </p:txBody>
      </p:sp>
    </p:spTree>
    <p:extLst>
      <p:ext uri="{BB962C8B-B14F-4D97-AF65-F5344CB8AC3E}">
        <p14:creationId xmlns:p14="http://schemas.microsoft.com/office/powerpoint/2010/main" val="2899035419"/>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B9E593-8B30-47C7-8D6A-DD103B32EC21}" type="slidenum">
              <a:rPr lang="en-US" altLang="el-GR"/>
              <a:pPr>
                <a:defRPr/>
              </a:pPr>
              <a:t>‹#›</a:t>
            </a:fld>
            <a:endParaRPr lang="en-US" altLang="el-GR"/>
          </a:p>
        </p:txBody>
      </p:sp>
    </p:spTree>
    <p:extLst>
      <p:ext uri="{BB962C8B-B14F-4D97-AF65-F5344CB8AC3E}">
        <p14:creationId xmlns:p14="http://schemas.microsoft.com/office/powerpoint/2010/main" val="1401258345"/>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F1B29-ECFA-48BD-BC2E-BCAE53C25A64}" type="slidenum">
              <a:rPr lang="en-US" altLang="el-GR"/>
              <a:pPr>
                <a:defRPr/>
              </a:pPr>
              <a:t>‹#›</a:t>
            </a:fld>
            <a:endParaRPr lang="en-US" altLang="el-GR"/>
          </a:p>
        </p:txBody>
      </p:sp>
    </p:spTree>
    <p:extLst>
      <p:ext uri="{BB962C8B-B14F-4D97-AF65-F5344CB8AC3E}">
        <p14:creationId xmlns:p14="http://schemas.microsoft.com/office/powerpoint/2010/main" val="391828537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E3590D-6F15-4276-BE00-138F6A5C45EF}" type="slidenum">
              <a:rPr lang="en-US" altLang="el-GR"/>
              <a:pPr>
                <a:defRPr/>
              </a:pPr>
              <a:t>‹#›</a:t>
            </a:fld>
            <a:endParaRPr lang="en-US" altLang="el-GR"/>
          </a:p>
        </p:txBody>
      </p:sp>
    </p:spTree>
    <p:extLst>
      <p:ext uri="{BB962C8B-B14F-4D97-AF65-F5344CB8AC3E}">
        <p14:creationId xmlns:p14="http://schemas.microsoft.com/office/powerpoint/2010/main" val="250248260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480D68-C93E-4A80-9075-7D1DAED66306}" type="slidenum">
              <a:rPr lang="en-US" altLang="el-GR"/>
              <a:pPr>
                <a:defRPr/>
              </a:pPr>
              <a:t>‹#›</a:t>
            </a:fld>
            <a:endParaRPr lang="en-US" altLang="el-GR"/>
          </a:p>
        </p:txBody>
      </p:sp>
    </p:spTree>
    <p:extLst>
      <p:ext uri="{BB962C8B-B14F-4D97-AF65-F5344CB8AC3E}">
        <p14:creationId xmlns:p14="http://schemas.microsoft.com/office/powerpoint/2010/main" val="35209531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2A2204-F0C2-4287-95AB-7C39D91579BD}" type="slidenum">
              <a:rPr lang="en-US" altLang="el-GR"/>
              <a:pPr>
                <a:defRPr/>
              </a:pPr>
              <a:t>‹#›</a:t>
            </a:fld>
            <a:endParaRPr lang="en-US" altLang="el-GR"/>
          </a:p>
        </p:txBody>
      </p:sp>
    </p:spTree>
    <p:extLst>
      <p:ext uri="{BB962C8B-B14F-4D97-AF65-F5344CB8AC3E}">
        <p14:creationId xmlns:p14="http://schemas.microsoft.com/office/powerpoint/2010/main" val="425083509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AC4A74-AB5A-46A0-A408-72E6090192AA}" type="slidenum">
              <a:rPr lang="en-US" altLang="el-GR"/>
              <a:pPr>
                <a:defRPr/>
              </a:pPr>
              <a:t>‹#›</a:t>
            </a:fld>
            <a:endParaRPr lang="en-US" altLang="el-GR"/>
          </a:p>
        </p:txBody>
      </p:sp>
    </p:spTree>
    <p:extLst>
      <p:ext uri="{BB962C8B-B14F-4D97-AF65-F5344CB8AC3E}">
        <p14:creationId xmlns:p14="http://schemas.microsoft.com/office/powerpoint/2010/main" val="623387709"/>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ED2777-B283-4C5B-9685-F1A4DB1D57F6}" type="slidenum">
              <a:rPr lang="en-US" altLang="el-GR"/>
              <a:pPr>
                <a:defRPr/>
              </a:pPr>
              <a:t>‹#›</a:t>
            </a:fld>
            <a:endParaRPr lang="en-US" altLang="el-GR"/>
          </a:p>
        </p:txBody>
      </p:sp>
    </p:spTree>
    <p:extLst>
      <p:ext uri="{BB962C8B-B14F-4D97-AF65-F5344CB8AC3E}">
        <p14:creationId xmlns:p14="http://schemas.microsoft.com/office/powerpoint/2010/main" val="70224677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3075" name="Rectangle 3"/>
          <p:cNvSpPr>
            <a:spLocks noGrp="1" noChangeArrowheads="1"/>
          </p:cNvSpPr>
          <p:nvPr>
            <p:ph type="body" idx="1"/>
          </p:nvPr>
        </p:nvSpPr>
        <p:spPr bwMode="auto">
          <a:xfrm>
            <a:off x="609600" y="1295401"/>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735CA57-48A9-4436-BB92-0031F0769B98}" type="slidenum">
              <a:rPr lang="en-US" altLang="el-GR"/>
              <a:pPr>
                <a:defRPr/>
              </a:pPr>
              <a:t>‹#›</a:t>
            </a:fld>
            <a:endParaRPr lang="en-US" altLang="el-GR"/>
          </a:p>
        </p:txBody>
      </p:sp>
    </p:spTree>
    <p:extLst>
      <p:ext uri="{BB962C8B-B14F-4D97-AF65-F5344CB8AC3E}">
        <p14:creationId xmlns:p14="http://schemas.microsoft.com/office/powerpoint/2010/main" val="34338917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11285" y="933450"/>
            <a:ext cx="1496291"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Γη</a:t>
            </a:r>
            <a:r>
              <a:rPr lang="en-US" altLang="el-GR" dirty="0" smtClean="0"/>
              <a:t> </a:t>
            </a:r>
          </a:p>
        </p:txBody>
      </p:sp>
      <p:sp>
        <p:nvSpPr>
          <p:cNvPr id="110595" name="Rectangle 3"/>
          <p:cNvSpPr>
            <a:spLocks noGrp="1" noChangeArrowheads="1"/>
          </p:cNvSpPr>
          <p:nvPr>
            <p:ph type="body" idx="1"/>
          </p:nvPr>
        </p:nvSpPr>
        <p:spPr>
          <a:xfrm>
            <a:off x="4867715" y="188452"/>
            <a:ext cx="7092042" cy="2641193"/>
          </a:xfrm>
        </p:spPr>
        <p:txBody>
          <a:bodyPr/>
          <a:lstStyle/>
          <a:p>
            <a:pPr eaLnBrk="1" hangingPunct="1">
              <a:lnSpc>
                <a:spcPct val="80000"/>
              </a:lnSpc>
            </a:pPr>
            <a:r>
              <a:rPr lang="el-GR" altLang="el-GR" sz="2800" dirty="0">
                <a:solidFill>
                  <a:schemeClr val="bg1">
                    <a:lumMod val="50000"/>
                  </a:schemeClr>
                </a:solidFill>
              </a:rPr>
              <a:t>Διάμετρος</a:t>
            </a:r>
            <a:r>
              <a:rPr lang="en-US" altLang="el-GR" sz="2800" dirty="0">
                <a:solidFill>
                  <a:schemeClr val="bg1">
                    <a:lumMod val="50000"/>
                  </a:schemeClr>
                </a:solidFill>
              </a:rPr>
              <a:t> = </a:t>
            </a:r>
            <a:r>
              <a:rPr lang="el-GR" altLang="el-GR" sz="2800" dirty="0">
                <a:solidFill>
                  <a:schemeClr val="bg1">
                    <a:lumMod val="50000"/>
                  </a:schemeClr>
                </a:solidFill>
              </a:rPr>
              <a:t>~</a:t>
            </a:r>
            <a:r>
              <a:rPr lang="en-US" altLang="el-GR" sz="2800" dirty="0">
                <a:solidFill>
                  <a:schemeClr val="bg1">
                    <a:lumMod val="50000"/>
                  </a:schemeClr>
                </a:solidFill>
              </a:rPr>
              <a:t> 13,000 km</a:t>
            </a:r>
          </a:p>
          <a:p>
            <a:pPr eaLnBrk="1" hangingPunct="1">
              <a:lnSpc>
                <a:spcPct val="80000"/>
              </a:lnSpc>
            </a:pPr>
            <a:r>
              <a:rPr lang="el-GR" altLang="el-GR" sz="2800" dirty="0">
                <a:solidFill>
                  <a:schemeClr val="bg1">
                    <a:lumMod val="50000"/>
                  </a:schemeClr>
                </a:solidFill>
              </a:rPr>
              <a:t>Οι ωκεανοί καλύπτουν</a:t>
            </a:r>
            <a:r>
              <a:rPr lang="en-US" altLang="el-GR" sz="2800" dirty="0">
                <a:solidFill>
                  <a:schemeClr val="bg1">
                    <a:lumMod val="50000"/>
                  </a:schemeClr>
                </a:solidFill>
              </a:rPr>
              <a:t> 71%</a:t>
            </a:r>
          </a:p>
          <a:p>
            <a:pPr eaLnBrk="1" hangingPunct="1">
              <a:lnSpc>
                <a:spcPct val="80000"/>
              </a:lnSpc>
            </a:pPr>
            <a:r>
              <a:rPr lang="el-GR" altLang="el-GR" sz="2800" dirty="0">
                <a:solidFill>
                  <a:schemeClr val="bg1">
                    <a:lumMod val="50000"/>
                  </a:schemeClr>
                </a:solidFill>
              </a:rPr>
              <a:t>Ατμόσφαιρα</a:t>
            </a:r>
            <a:r>
              <a:rPr lang="en-US" altLang="el-GR" sz="2800" dirty="0">
                <a:solidFill>
                  <a:schemeClr val="bg1">
                    <a:lumMod val="50000"/>
                  </a:schemeClr>
                </a:solidFill>
              </a:rPr>
              <a:t> = 78% </a:t>
            </a:r>
            <a:r>
              <a:rPr lang="el-GR" altLang="el-GR" sz="2800" dirty="0">
                <a:solidFill>
                  <a:schemeClr val="bg1">
                    <a:lumMod val="50000"/>
                  </a:schemeClr>
                </a:solidFill>
              </a:rPr>
              <a:t>Ν</a:t>
            </a:r>
            <a:r>
              <a:rPr lang="en-US" altLang="el-GR" sz="2800" dirty="0">
                <a:solidFill>
                  <a:schemeClr val="bg1">
                    <a:lumMod val="50000"/>
                  </a:schemeClr>
                </a:solidFill>
              </a:rPr>
              <a:t> </a:t>
            </a:r>
            <a:r>
              <a:rPr lang="el-GR" altLang="el-GR" sz="2800" dirty="0">
                <a:solidFill>
                  <a:schemeClr val="bg1">
                    <a:lumMod val="50000"/>
                  </a:schemeClr>
                </a:solidFill>
              </a:rPr>
              <a:t>και</a:t>
            </a:r>
            <a:r>
              <a:rPr lang="en-US" altLang="el-GR" sz="2800" dirty="0">
                <a:solidFill>
                  <a:schemeClr val="bg1">
                    <a:lumMod val="50000"/>
                  </a:schemeClr>
                </a:solidFill>
              </a:rPr>
              <a:t> 21% </a:t>
            </a:r>
            <a:r>
              <a:rPr lang="el-GR" altLang="el-GR" sz="2800" dirty="0">
                <a:solidFill>
                  <a:schemeClr val="bg1">
                    <a:lumMod val="50000"/>
                  </a:schemeClr>
                </a:solidFill>
              </a:rPr>
              <a:t>Ο</a:t>
            </a:r>
            <a:r>
              <a:rPr lang="en-US" altLang="el-GR" sz="2800" dirty="0">
                <a:solidFill>
                  <a:schemeClr val="bg1">
                    <a:lumMod val="50000"/>
                  </a:schemeClr>
                </a:solidFill>
              </a:rPr>
              <a:t> </a:t>
            </a:r>
          </a:p>
          <a:p>
            <a:pPr eaLnBrk="1" hangingPunct="1">
              <a:lnSpc>
                <a:spcPct val="80000"/>
              </a:lnSpc>
            </a:pPr>
            <a:r>
              <a:rPr lang="el-GR" altLang="el-GR" sz="2800" dirty="0">
                <a:solidFill>
                  <a:schemeClr val="bg1">
                    <a:lumMod val="50000"/>
                  </a:schemeClr>
                </a:solidFill>
              </a:rPr>
              <a:t>Επιφανειακή θερμοκρασία</a:t>
            </a:r>
            <a:r>
              <a:rPr lang="en-US" altLang="el-GR" sz="2800" dirty="0">
                <a:solidFill>
                  <a:schemeClr val="bg1">
                    <a:lumMod val="50000"/>
                  </a:schemeClr>
                </a:solidFill>
              </a:rPr>
              <a:t>  -50</a:t>
            </a:r>
            <a:r>
              <a:rPr lang="el-GR" altLang="el-GR" sz="2800" dirty="0">
                <a:solidFill>
                  <a:schemeClr val="bg1">
                    <a:lumMod val="50000"/>
                  </a:schemeClr>
                </a:solidFill>
              </a:rPr>
              <a:t> </a:t>
            </a:r>
            <a:r>
              <a:rPr lang="en-US" altLang="el-GR" sz="2800" dirty="0">
                <a:solidFill>
                  <a:schemeClr val="bg1">
                    <a:lumMod val="50000"/>
                  </a:schemeClr>
                </a:solidFill>
              </a:rPr>
              <a:t> </a:t>
            </a:r>
            <a:r>
              <a:rPr lang="el-GR" altLang="el-GR" sz="2800" dirty="0">
                <a:solidFill>
                  <a:schemeClr val="bg1">
                    <a:lumMod val="50000"/>
                  </a:schemeClr>
                </a:solidFill>
              </a:rPr>
              <a:t>-</a:t>
            </a:r>
            <a:r>
              <a:rPr lang="en-US" altLang="el-GR" sz="2800" dirty="0">
                <a:solidFill>
                  <a:schemeClr val="bg1">
                    <a:lumMod val="50000"/>
                  </a:schemeClr>
                </a:solidFill>
              </a:rPr>
              <a:t> </a:t>
            </a:r>
            <a:r>
              <a:rPr lang="el-GR" altLang="el-GR" sz="2800" dirty="0">
                <a:solidFill>
                  <a:schemeClr val="bg1">
                    <a:lumMod val="50000"/>
                  </a:schemeClr>
                </a:solidFill>
              </a:rPr>
              <a:t> </a:t>
            </a:r>
            <a:r>
              <a:rPr lang="en-US" altLang="el-GR" sz="2800" dirty="0">
                <a:solidFill>
                  <a:schemeClr val="bg1">
                    <a:lumMod val="50000"/>
                  </a:schemeClr>
                </a:solidFill>
              </a:rPr>
              <a:t>+50 </a:t>
            </a:r>
            <a:r>
              <a:rPr lang="en-US" altLang="el-GR" sz="2800" baseline="30000" dirty="0" err="1">
                <a:solidFill>
                  <a:schemeClr val="bg1">
                    <a:lumMod val="50000"/>
                  </a:schemeClr>
                </a:solidFill>
              </a:rPr>
              <a:t>o</a:t>
            </a:r>
            <a:r>
              <a:rPr lang="en-US" altLang="el-GR" sz="2800" dirty="0" err="1">
                <a:solidFill>
                  <a:schemeClr val="bg1">
                    <a:lumMod val="50000"/>
                  </a:schemeClr>
                </a:solidFill>
              </a:rPr>
              <a:t>C</a:t>
            </a:r>
            <a:r>
              <a:rPr lang="en-US" altLang="el-GR" sz="2800" dirty="0">
                <a:solidFill>
                  <a:schemeClr val="bg1">
                    <a:lumMod val="50000"/>
                  </a:schemeClr>
                </a:solidFill>
              </a:rPr>
              <a:t> </a:t>
            </a:r>
          </a:p>
          <a:p>
            <a:pPr eaLnBrk="1" hangingPunct="1">
              <a:lnSpc>
                <a:spcPct val="80000"/>
              </a:lnSpc>
            </a:pPr>
            <a:r>
              <a:rPr lang="el-GR" altLang="el-GR" sz="2800" dirty="0">
                <a:solidFill>
                  <a:schemeClr val="bg1">
                    <a:lumMod val="50000"/>
                  </a:schemeClr>
                </a:solidFill>
              </a:rPr>
              <a:t>Μέση πυκνότητα</a:t>
            </a:r>
            <a:r>
              <a:rPr lang="en-US" altLang="el-GR" sz="2800" dirty="0">
                <a:solidFill>
                  <a:schemeClr val="bg1">
                    <a:lumMod val="50000"/>
                  </a:schemeClr>
                </a:solidFill>
              </a:rPr>
              <a:t> = 5.5 g/cm</a:t>
            </a:r>
            <a:r>
              <a:rPr lang="en-US" altLang="el-GR" sz="2800" baseline="30000" dirty="0">
                <a:solidFill>
                  <a:schemeClr val="bg1">
                    <a:lumMod val="50000"/>
                  </a:schemeClr>
                </a:solidFill>
              </a:rPr>
              <a:t>3</a:t>
            </a:r>
          </a:p>
          <a:p>
            <a:pPr eaLnBrk="1" hangingPunct="1">
              <a:lnSpc>
                <a:spcPct val="80000"/>
              </a:lnSpc>
            </a:pPr>
            <a:r>
              <a:rPr lang="el-GR" altLang="el-GR" sz="2800" dirty="0">
                <a:solidFill>
                  <a:schemeClr val="bg1">
                    <a:lumMod val="50000"/>
                  </a:schemeClr>
                </a:solidFill>
              </a:rPr>
              <a:t>Επιφανειακή πυκνότητα</a:t>
            </a:r>
            <a:r>
              <a:rPr lang="en-US" altLang="el-GR" sz="2800" dirty="0">
                <a:solidFill>
                  <a:schemeClr val="bg1">
                    <a:lumMod val="50000"/>
                  </a:schemeClr>
                </a:solidFill>
              </a:rPr>
              <a:t> = 2.5-3.0 g/cm</a:t>
            </a:r>
            <a:r>
              <a:rPr lang="en-US" altLang="el-GR" sz="2800" baseline="30000" dirty="0">
                <a:solidFill>
                  <a:schemeClr val="bg1">
                    <a:lumMod val="50000"/>
                  </a:schemeClr>
                </a:solidFill>
              </a:rPr>
              <a:t>3</a:t>
            </a:r>
            <a:r>
              <a:rPr lang="en-US" altLang="el-GR" sz="2800" dirty="0">
                <a:solidFill>
                  <a:schemeClr val="bg1">
                    <a:lumMod val="50000"/>
                  </a:schemeClr>
                </a:solidFill>
              </a:rPr>
              <a:t> </a:t>
            </a:r>
          </a:p>
          <a:p>
            <a:pPr eaLnBrk="1" hangingPunct="1">
              <a:lnSpc>
                <a:spcPct val="80000"/>
              </a:lnSpc>
              <a:buFontTx/>
              <a:buNone/>
            </a:pPr>
            <a:endParaRPr lang="en-US" altLang="el-GR" sz="2800" dirty="0"/>
          </a:p>
        </p:txBody>
      </p:sp>
      <p:pic>
        <p:nvPicPr>
          <p:cNvPr id="110596" name="Picture 4" descr="Earth - The Blue Mar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0" y="188451"/>
            <a:ext cx="2489059" cy="248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714815" y="2884412"/>
            <a:ext cx="8305800" cy="651815"/>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sz="3600" kern="0" dirty="0" smtClean="0">
                <a:solidFill>
                  <a:schemeClr val="bg2"/>
                </a:solidFill>
              </a:rPr>
              <a:t>Η δημιουργία της γης</a:t>
            </a:r>
            <a:r>
              <a:rPr lang="en-US" altLang="el-GR" sz="3600" kern="0" dirty="0" smtClean="0">
                <a:solidFill>
                  <a:schemeClr val="bg2"/>
                </a:solidFill>
              </a:rPr>
              <a:t> </a:t>
            </a:r>
            <a:endParaRPr lang="en-US" altLang="el-GR" sz="3600" kern="0" dirty="0">
              <a:solidFill>
                <a:schemeClr val="bg2"/>
              </a:solidFill>
            </a:endParaRPr>
          </a:p>
        </p:txBody>
      </p:sp>
      <p:sp>
        <p:nvSpPr>
          <p:cNvPr id="6" name="Rectangle 3"/>
          <p:cNvSpPr txBox="1">
            <a:spLocks noChangeArrowheads="1"/>
          </p:cNvSpPr>
          <p:nvPr/>
        </p:nvSpPr>
        <p:spPr bwMode="auto">
          <a:xfrm>
            <a:off x="0" y="3590994"/>
            <a:ext cx="11894696" cy="326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90000"/>
              </a:lnSpc>
            </a:pPr>
            <a:r>
              <a:rPr lang="el-GR" altLang="el-GR" sz="2800" kern="0" dirty="0" smtClean="0">
                <a:solidFill>
                  <a:schemeClr val="bg1">
                    <a:lumMod val="50000"/>
                  </a:schemeClr>
                </a:solidFill>
              </a:rPr>
              <a:t>Δημιουργήθηκε από την επισώρευση σκόνης και μεγαλύτερων κομματιών διαφόρων διαστάσεων</a:t>
            </a:r>
          </a:p>
          <a:p>
            <a:pPr eaLnBrk="1" hangingPunct="1">
              <a:lnSpc>
                <a:spcPct val="90000"/>
              </a:lnSpc>
            </a:pPr>
            <a:r>
              <a:rPr lang="el-GR" altLang="el-GR" sz="2800" kern="0" dirty="0" smtClean="0">
                <a:solidFill>
                  <a:schemeClr val="bg1">
                    <a:lumMod val="50000"/>
                  </a:schemeClr>
                </a:solidFill>
              </a:rPr>
              <a:t>Αρχικά ομογενής, ένα μείγμα διαστημικών σκουπιδιών. </a:t>
            </a:r>
          </a:p>
          <a:p>
            <a:pPr eaLnBrk="1" hangingPunct="1">
              <a:lnSpc>
                <a:spcPct val="90000"/>
              </a:lnSpc>
            </a:pPr>
            <a:r>
              <a:rPr lang="el-GR" altLang="el-GR" sz="2800" kern="0" dirty="0" smtClean="0">
                <a:solidFill>
                  <a:schemeClr val="bg1">
                    <a:lumMod val="50000"/>
                  </a:schemeClr>
                </a:solidFill>
              </a:rPr>
              <a:t>Η «στρωμάτωση» της γης λόγω διαφοροποίησης των διαφορετικών υλικών. </a:t>
            </a:r>
          </a:p>
          <a:p>
            <a:pPr eaLnBrk="1" hangingPunct="1">
              <a:lnSpc>
                <a:spcPct val="90000"/>
              </a:lnSpc>
            </a:pPr>
            <a:r>
              <a:rPr lang="el-GR" altLang="el-GR" sz="2800" kern="0" dirty="0" smtClean="0">
                <a:solidFill>
                  <a:schemeClr val="bg1">
                    <a:lumMod val="50000"/>
                  </a:schemeClr>
                </a:solidFill>
              </a:rPr>
              <a:t>Η διαφοροποίηση το αποτέλεσμα θέρμανσης και τουλάχιστον μερικής τήξης. </a:t>
            </a:r>
            <a:endParaRPr lang="en-US" altLang="el-GR" sz="2800" kern="0" dirty="0">
              <a:solidFill>
                <a:schemeClr val="bg1">
                  <a:lumMod val="50000"/>
                </a:schemeClr>
              </a:solidFill>
            </a:endParaRPr>
          </a:p>
        </p:txBody>
      </p:sp>
    </p:spTree>
    <p:extLst>
      <p:ext uri="{BB962C8B-B14F-4D97-AF65-F5344CB8AC3E}">
        <p14:creationId xmlns:p14="http://schemas.microsoft.com/office/powerpoint/2010/main" val="3410170627"/>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26274" y="209553"/>
            <a:ext cx="10972800" cy="678721"/>
          </a:xfrm>
        </p:spPr>
        <p:style>
          <a:lnRef idx="2">
            <a:schemeClr val="dk1"/>
          </a:lnRef>
          <a:fillRef idx="1">
            <a:schemeClr val="lt1"/>
          </a:fillRef>
          <a:effectRef idx="0">
            <a:schemeClr val="dk1"/>
          </a:effectRef>
          <a:fontRef idx="minor">
            <a:schemeClr val="dk1"/>
          </a:fontRef>
        </p:style>
        <p:txBody>
          <a:bodyPr/>
          <a:lstStyle/>
          <a:p>
            <a:r>
              <a:rPr lang="el-GR" altLang="el-GR" dirty="0" smtClean="0"/>
              <a:t>Κύκλοι </a:t>
            </a:r>
            <a:r>
              <a:rPr lang="en-US" altLang="el-GR" dirty="0" smtClean="0"/>
              <a:t>Milankovitch</a:t>
            </a:r>
            <a:r>
              <a:rPr lang="el-GR" altLang="el-GR" dirty="0" smtClean="0"/>
              <a:t>: 2. Μετάπτωση</a:t>
            </a:r>
            <a:endParaRPr lang="en-US" altLang="el-GR" dirty="0" smtClean="0"/>
          </a:p>
        </p:txBody>
      </p:sp>
      <p:sp>
        <p:nvSpPr>
          <p:cNvPr id="12291" name="Rectangle 3"/>
          <p:cNvSpPr>
            <a:spLocks noGrp="1" noChangeArrowheads="1"/>
          </p:cNvSpPr>
          <p:nvPr>
            <p:ph type="body" idx="1"/>
          </p:nvPr>
        </p:nvSpPr>
        <p:spPr>
          <a:xfrm>
            <a:off x="261257" y="1295402"/>
            <a:ext cx="11321143" cy="1669868"/>
          </a:xfrm>
        </p:spPr>
        <p:txBody>
          <a:bodyPr/>
          <a:lstStyle/>
          <a:p>
            <a:pPr marL="514350" indent="-514350">
              <a:buFont typeface="+mj-lt"/>
              <a:buAutoNum type="arabicPeriod" startAt="2"/>
              <a:defRPr/>
            </a:pPr>
            <a:r>
              <a:rPr lang="el-GR" altLang="el-GR" sz="2800" dirty="0">
                <a:solidFill>
                  <a:srgbClr val="FF0000"/>
                </a:solidFill>
              </a:rPr>
              <a:t>Μετάπτωση</a:t>
            </a:r>
            <a:r>
              <a:rPr lang="en-US" altLang="el-GR" sz="2800" dirty="0"/>
              <a:t>– </a:t>
            </a:r>
            <a:r>
              <a:rPr lang="el-GR" altLang="el-GR" sz="2800" dirty="0">
                <a:solidFill>
                  <a:schemeClr val="bg1">
                    <a:lumMod val="50000"/>
                  </a:schemeClr>
                </a:solidFill>
              </a:rPr>
              <a:t>Ο άξονας της γης περιστρέφεται κυκλικά κάθε </a:t>
            </a:r>
            <a:r>
              <a:rPr lang="en-US" altLang="el-GR" sz="2800" dirty="0">
                <a:solidFill>
                  <a:schemeClr val="bg1">
                    <a:lumMod val="50000"/>
                  </a:schemeClr>
                </a:solidFill>
              </a:rPr>
              <a:t>26,000 </a:t>
            </a:r>
            <a:r>
              <a:rPr lang="el-GR" altLang="el-GR" sz="2800" dirty="0">
                <a:solidFill>
                  <a:schemeClr val="bg1">
                    <a:lumMod val="50000"/>
                  </a:schemeClr>
                </a:solidFill>
              </a:rPr>
              <a:t>χρόνια</a:t>
            </a:r>
            <a:r>
              <a:rPr lang="en-US" altLang="el-GR" sz="2800" dirty="0">
                <a:solidFill>
                  <a:schemeClr val="bg1">
                    <a:lumMod val="50000"/>
                  </a:schemeClr>
                </a:solidFill>
              </a:rPr>
              <a:t>, </a:t>
            </a:r>
            <a:r>
              <a:rPr lang="el-GR" altLang="el-GR" sz="2800" dirty="0">
                <a:solidFill>
                  <a:schemeClr val="bg1">
                    <a:lumMod val="50000"/>
                  </a:schemeClr>
                </a:solidFill>
              </a:rPr>
              <a:t>επηρεάζοντας το ποσοστό της ηλιακής ακτινοβολίας που λαμβάνουν οι πόλοι. </a:t>
            </a:r>
            <a:endParaRPr lang="en-US" altLang="el-GR" sz="2800" dirty="0">
              <a:solidFill>
                <a:schemeClr val="bg1">
                  <a:lumMod val="50000"/>
                </a:schemeClr>
              </a:solidFill>
            </a:endParaRPr>
          </a:p>
          <a:p>
            <a:pPr marL="457200" indent="-457200">
              <a:defRPr/>
            </a:pPr>
            <a:endParaRPr lang="en-US" altLang="el-GR" sz="2800" dirty="0"/>
          </a:p>
          <a:p>
            <a:pPr marL="457200" indent="-457200">
              <a:defRPr/>
            </a:pPr>
            <a:endParaRPr lang="en-US" altLang="el-GR" dirty="0" smtClean="0"/>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852" y="2965270"/>
            <a:ext cx="8365836" cy="37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5766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41540" y="138026"/>
            <a:ext cx="11726255" cy="730336"/>
          </a:xfrm>
        </p:spPr>
        <p:style>
          <a:lnRef idx="2">
            <a:schemeClr val="dk1"/>
          </a:lnRef>
          <a:fillRef idx="1">
            <a:schemeClr val="lt1"/>
          </a:fillRef>
          <a:effectRef idx="0">
            <a:schemeClr val="dk1"/>
          </a:effectRef>
          <a:fontRef idx="minor">
            <a:schemeClr val="dk1"/>
          </a:fontRef>
        </p:style>
        <p:txBody>
          <a:bodyPr/>
          <a:lstStyle/>
          <a:p>
            <a:r>
              <a:rPr lang="el-GR" altLang="el-GR" sz="3200" dirty="0" smtClean="0"/>
              <a:t>Κύκλοι </a:t>
            </a:r>
            <a:r>
              <a:rPr lang="en-US" altLang="el-GR" sz="3200" dirty="0" smtClean="0"/>
              <a:t>Milankovitch</a:t>
            </a:r>
            <a:r>
              <a:rPr lang="el-GR" altLang="el-GR" sz="3200" dirty="0" smtClean="0"/>
              <a:t>: 3. Γωνία κλίσης του </a:t>
            </a:r>
            <a:r>
              <a:rPr lang="el-GR" altLang="el-GR" sz="3200" dirty="0" err="1" smtClean="0"/>
              <a:t>Αξονα</a:t>
            </a:r>
            <a:r>
              <a:rPr lang="el-GR" altLang="el-GR" sz="3200" dirty="0" smtClean="0"/>
              <a:t> της Γης</a:t>
            </a:r>
            <a:endParaRPr lang="en-US" altLang="el-GR" sz="3200" dirty="0" smtClean="0"/>
          </a:p>
        </p:txBody>
      </p:sp>
      <p:sp>
        <p:nvSpPr>
          <p:cNvPr id="145411" name="Rectangle 3"/>
          <p:cNvSpPr>
            <a:spLocks noGrp="1" noChangeArrowheads="1"/>
          </p:cNvSpPr>
          <p:nvPr>
            <p:ph type="body" idx="1"/>
          </p:nvPr>
        </p:nvSpPr>
        <p:spPr>
          <a:xfrm>
            <a:off x="117566" y="1110092"/>
            <a:ext cx="8412480" cy="2967487"/>
          </a:xfrm>
        </p:spPr>
        <p:txBody>
          <a:bodyPr/>
          <a:lstStyle/>
          <a:p>
            <a:pPr marL="609600" indent="-609600">
              <a:buFontTx/>
              <a:buAutoNum type="arabicPeriod" startAt="3"/>
            </a:pPr>
            <a:r>
              <a:rPr lang="el-GR" altLang="el-GR" sz="2800" dirty="0">
                <a:solidFill>
                  <a:srgbClr val="FF0000"/>
                </a:solidFill>
              </a:rPr>
              <a:t>Γωνία κλίσης του άξονα της Γης</a:t>
            </a:r>
            <a:r>
              <a:rPr lang="en-US" altLang="el-GR" sz="2800" dirty="0">
                <a:solidFill>
                  <a:srgbClr val="FF0000"/>
                </a:solidFill>
              </a:rPr>
              <a:t> </a:t>
            </a:r>
            <a:r>
              <a:rPr lang="en-US" altLang="el-GR" sz="2800" dirty="0">
                <a:solidFill>
                  <a:schemeClr val="bg1">
                    <a:lumMod val="50000"/>
                  </a:schemeClr>
                </a:solidFill>
              </a:rPr>
              <a:t>– </a:t>
            </a:r>
            <a:r>
              <a:rPr lang="el-GR" altLang="el-GR" sz="2800" dirty="0">
                <a:solidFill>
                  <a:schemeClr val="bg1">
                    <a:lumMod val="50000"/>
                  </a:schemeClr>
                </a:solidFill>
              </a:rPr>
              <a:t>σήμερα στις </a:t>
            </a:r>
            <a:r>
              <a:rPr lang="en-US" altLang="el-GR" sz="2800" dirty="0">
                <a:solidFill>
                  <a:schemeClr val="bg1">
                    <a:lumMod val="50000"/>
                  </a:schemeClr>
                </a:solidFill>
              </a:rPr>
              <a:t>23.5</a:t>
            </a:r>
            <a:r>
              <a:rPr lang="en-US" altLang="el-GR" sz="2800" baseline="30000" dirty="0">
                <a:solidFill>
                  <a:schemeClr val="bg1">
                    <a:lumMod val="50000"/>
                  </a:schemeClr>
                </a:solidFill>
              </a:rPr>
              <a:t>o</a:t>
            </a:r>
            <a:r>
              <a:rPr lang="en-US" altLang="el-GR" sz="2800" dirty="0">
                <a:solidFill>
                  <a:schemeClr val="bg1">
                    <a:lumMod val="50000"/>
                  </a:schemeClr>
                </a:solidFill>
              </a:rPr>
              <a:t>, </a:t>
            </a:r>
            <a:r>
              <a:rPr lang="el-GR" altLang="el-GR" sz="2800" dirty="0">
                <a:solidFill>
                  <a:schemeClr val="bg1">
                    <a:lumMod val="50000"/>
                  </a:schemeClr>
                </a:solidFill>
              </a:rPr>
              <a:t>αυτή η κλίση προκαλεί τις εποχές</a:t>
            </a:r>
            <a:r>
              <a:rPr lang="en-US" altLang="el-GR" sz="2800" dirty="0">
                <a:solidFill>
                  <a:schemeClr val="bg1">
                    <a:lumMod val="50000"/>
                  </a:schemeClr>
                </a:solidFill>
              </a:rPr>
              <a:t>. </a:t>
            </a:r>
          </a:p>
          <a:p>
            <a:pPr marL="609600" indent="-609600">
              <a:buNone/>
            </a:pPr>
            <a:r>
              <a:rPr lang="en-US" altLang="el-GR" sz="2800" dirty="0">
                <a:solidFill>
                  <a:schemeClr val="bg1">
                    <a:lumMod val="50000"/>
                  </a:schemeClr>
                </a:solidFill>
              </a:rPr>
              <a:t>	</a:t>
            </a:r>
            <a:r>
              <a:rPr lang="el-GR" altLang="el-GR" sz="2800" dirty="0">
                <a:solidFill>
                  <a:schemeClr val="bg1">
                    <a:lumMod val="50000"/>
                  </a:schemeClr>
                </a:solidFill>
              </a:rPr>
              <a:t>Η γωνία κλίσης κυμαίνεται μεταξύ </a:t>
            </a:r>
            <a:r>
              <a:rPr lang="en-US" altLang="el-GR" sz="2800" dirty="0">
                <a:solidFill>
                  <a:schemeClr val="bg1">
                    <a:lumMod val="50000"/>
                  </a:schemeClr>
                </a:solidFill>
              </a:rPr>
              <a:t>21.5</a:t>
            </a:r>
            <a:r>
              <a:rPr lang="en-US" altLang="el-GR" sz="2800" baseline="30000" dirty="0">
                <a:solidFill>
                  <a:schemeClr val="bg1">
                    <a:lumMod val="50000"/>
                  </a:schemeClr>
                </a:solidFill>
              </a:rPr>
              <a:t>o</a:t>
            </a:r>
            <a:r>
              <a:rPr lang="en-US" altLang="el-GR" sz="2800" dirty="0">
                <a:solidFill>
                  <a:schemeClr val="bg1">
                    <a:lumMod val="50000"/>
                  </a:schemeClr>
                </a:solidFill>
              </a:rPr>
              <a:t> - 24.5</a:t>
            </a:r>
            <a:r>
              <a:rPr lang="en-US" altLang="el-GR" sz="2800" baseline="30000" dirty="0">
                <a:solidFill>
                  <a:schemeClr val="bg1">
                    <a:lumMod val="50000"/>
                  </a:schemeClr>
                </a:solidFill>
              </a:rPr>
              <a:t>o</a:t>
            </a:r>
            <a:r>
              <a:rPr lang="en-US" altLang="el-GR" sz="2800" dirty="0">
                <a:solidFill>
                  <a:schemeClr val="bg1">
                    <a:lumMod val="50000"/>
                  </a:schemeClr>
                </a:solidFill>
              </a:rPr>
              <a:t> </a:t>
            </a:r>
            <a:r>
              <a:rPr lang="el-GR" altLang="el-GR" sz="2800" dirty="0">
                <a:solidFill>
                  <a:schemeClr val="bg1">
                    <a:lumMod val="50000"/>
                  </a:schemeClr>
                </a:solidFill>
              </a:rPr>
              <a:t>μέσα σε</a:t>
            </a:r>
            <a:r>
              <a:rPr lang="en-US" altLang="el-GR" sz="2800" dirty="0">
                <a:solidFill>
                  <a:schemeClr val="bg1">
                    <a:lumMod val="50000"/>
                  </a:schemeClr>
                </a:solidFill>
              </a:rPr>
              <a:t> 41,000 </a:t>
            </a:r>
            <a:r>
              <a:rPr lang="el-GR" altLang="el-GR" sz="2800" dirty="0">
                <a:solidFill>
                  <a:schemeClr val="bg1">
                    <a:lumMod val="50000"/>
                  </a:schemeClr>
                </a:solidFill>
              </a:rPr>
              <a:t>έτη</a:t>
            </a:r>
            <a:r>
              <a:rPr lang="en-US" altLang="el-GR" sz="2800" dirty="0">
                <a:solidFill>
                  <a:schemeClr val="bg1">
                    <a:lumMod val="50000"/>
                  </a:schemeClr>
                </a:solidFill>
              </a:rPr>
              <a:t>, </a:t>
            </a:r>
            <a:r>
              <a:rPr lang="el-GR" altLang="el-GR" sz="2800" dirty="0">
                <a:solidFill>
                  <a:schemeClr val="bg1">
                    <a:lumMod val="50000"/>
                  </a:schemeClr>
                </a:solidFill>
              </a:rPr>
              <a:t>αλλάζοντας την διάρκεια της μέρας και το ποσοστό της ηλιακής ακτινοβολίας στους πόλους. </a:t>
            </a:r>
            <a:endParaRPr lang="en-US" altLang="el-GR" sz="2800" dirty="0">
              <a:solidFill>
                <a:schemeClr val="bg1">
                  <a:lumMod val="50000"/>
                </a:schemeClr>
              </a:solidFill>
            </a:endParaRPr>
          </a:p>
          <a:p>
            <a:pPr marL="609600" indent="-609600"/>
            <a:endParaRPr lang="en-US" altLang="el-GR" sz="2800" dirty="0"/>
          </a:p>
          <a:p>
            <a:pPr marL="609600" indent="-609600"/>
            <a:endParaRPr lang="en-US" altLang="el-GR" sz="2800" dirty="0"/>
          </a:p>
        </p:txBody>
      </p:sp>
      <p:pic>
        <p:nvPicPr>
          <p:cNvPr id="145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673" y="1162469"/>
            <a:ext cx="3307121" cy="29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περιεχομένου 2"/>
          <p:cNvSpPr txBox="1">
            <a:spLocks/>
          </p:cNvSpPr>
          <p:nvPr/>
        </p:nvSpPr>
        <p:spPr bwMode="auto">
          <a:xfrm>
            <a:off x="117566" y="4319309"/>
            <a:ext cx="11950460" cy="225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r>
              <a:rPr lang="el-GR" altLang="el-GR" kern="0" dirty="0" smtClean="0">
                <a:solidFill>
                  <a:schemeClr val="bg1">
                    <a:lumMod val="50000"/>
                  </a:schemeClr>
                </a:solidFill>
              </a:rPr>
              <a:t>Επιπρόσθετα προς αυτές τις μορφές κίνησης, ο άξονας της Γης υφίσταται αλλαγές στην γωνία κλίσεως του μικρής έκτασης. Οι αλλαγές αυτές είναι γνωστές ως </a:t>
            </a:r>
            <a:r>
              <a:rPr lang="el-GR" altLang="el-GR" kern="0" dirty="0" err="1" smtClean="0">
                <a:solidFill>
                  <a:schemeClr val="bg1">
                    <a:lumMod val="50000"/>
                  </a:schemeClr>
                </a:solidFill>
              </a:rPr>
              <a:t>κλόνηση</a:t>
            </a:r>
            <a:r>
              <a:rPr lang="el-GR" altLang="el-GR" kern="0" dirty="0" smtClean="0">
                <a:solidFill>
                  <a:schemeClr val="bg1">
                    <a:lumMod val="50000"/>
                  </a:schemeClr>
                </a:solidFill>
              </a:rPr>
              <a:t> (</a:t>
            </a:r>
            <a:r>
              <a:rPr lang="el-GR" altLang="el-GR" kern="0" dirty="0" err="1" smtClean="0">
                <a:solidFill>
                  <a:schemeClr val="bg1">
                    <a:lumMod val="50000"/>
                  </a:schemeClr>
                </a:solidFill>
              </a:rPr>
              <a:t>nutation</a:t>
            </a:r>
            <a:r>
              <a:rPr lang="el-GR" altLang="el-GR" kern="0" dirty="0" smtClean="0">
                <a:solidFill>
                  <a:schemeClr val="bg1">
                    <a:lumMod val="50000"/>
                  </a:schemeClr>
                </a:solidFill>
              </a:rPr>
              <a:t>) με μία περίοδο 19 ετών. </a:t>
            </a:r>
          </a:p>
          <a:p>
            <a:endParaRPr lang="el-GR" altLang="el-GR" kern="0" dirty="0" smtClean="0"/>
          </a:p>
        </p:txBody>
      </p:sp>
    </p:spTree>
    <p:extLst>
      <p:ext uri="{BB962C8B-B14F-4D97-AF65-F5344CB8AC3E}">
        <p14:creationId xmlns:p14="http://schemas.microsoft.com/office/powerpoint/2010/main" val="3905038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6" descr="σάρωση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68" y="110419"/>
            <a:ext cx="9708405" cy="664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88886"/>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title"/>
          </p:nvPr>
        </p:nvSpPr>
        <p:spPr>
          <a:xfrm>
            <a:off x="1919288" y="115888"/>
            <a:ext cx="8229600" cy="60010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4400" dirty="0"/>
              <a:t>Το σχήμα της γης</a:t>
            </a:r>
          </a:p>
        </p:txBody>
      </p:sp>
      <p:sp>
        <p:nvSpPr>
          <p:cNvPr id="148483" name="Rectangle 3"/>
          <p:cNvSpPr>
            <a:spLocks noGrp="1" noChangeArrowheads="1"/>
          </p:cNvSpPr>
          <p:nvPr>
            <p:ph idx="1"/>
          </p:nvPr>
        </p:nvSpPr>
        <p:spPr>
          <a:xfrm>
            <a:off x="404949" y="935396"/>
            <a:ext cx="11403874" cy="5569908"/>
          </a:xfrm>
        </p:spPr>
        <p:txBody>
          <a:bodyPr/>
          <a:lstStyle/>
          <a:p>
            <a:pPr algn="just" eaLnBrk="1" hangingPunct="1">
              <a:lnSpc>
                <a:spcPct val="80000"/>
              </a:lnSpc>
              <a:buFont typeface="Wingdings" panose="05000000000000000000" pitchFamily="2" charset="2"/>
              <a:buChar char="Ø"/>
            </a:pPr>
            <a:r>
              <a:rPr lang="el-GR" altLang="el-GR" sz="2400" dirty="0">
                <a:solidFill>
                  <a:schemeClr val="bg1">
                    <a:lumMod val="50000"/>
                  </a:schemeClr>
                </a:solidFill>
              </a:rPr>
              <a:t>Η σφαιροειδής φύση της γης είχε αποκαλυφθεί από πολύ πριν και είναι γνωστή σε όλους μας. Πρώτη αναφορά στο σφαιρικό σχήμα της Γης έγινε από τον Έλληνα κλασσικό φιλόσοφο Πυθαγόρα (571-497 </a:t>
            </a:r>
            <a:r>
              <a:rPr lang="el-GR" altLang="el-GR" sz="2400" dirty="0" err="1">
                <a:solidFill>
                  <a:schemeClr val="bg1">
                    <a:lumMod val="50000"/>
                  </a:schemeClr>
                </a:solidFill>
              </a:rPr>
              <a:t>Π.x</a:t>
            </a:r>
            <a:r>
              <a:rPr lang="el-GR" altLang="el-GR" sz="2400" dirty="0">
                <a:solidFill>
                  <a:schemeClr val="bg1">
                    <a:lumMod val="50000"/>
                  </a:schemeClr>
                </a:solidFill>
              </a:rPr>
              <a:t>.). Στη πραγματικότητα ο πλανήτης μας έχει ένα σχήμα που πλησιάζει πολύ προς το σχήμα μιας σφαίρας. </a:t>
            </a:r>
          </a:p>
          <a:p>
            <a:pPr algn="just" eaLnBrk="1" hangingPunct="1">
              <a:lnSpc>
                <a:spcPct val="80000"/>
              </a:lnSpc>
              <a:buFont typeface="Wingdings" panose="05000000000000000000" pitchFamily="2" charset="2"/>
              <a:buChar char="Ø"/>
            </a:pPr>
            <a:r>
              <a:rPr lang="el-GR" altLang="el-GR" sz="2400" dirty="0">
                <a:solidFill>
                  <a:schemeClr val="bg1">
                    <a:lumMod val="50000"/>
                  </a:schemeClr>
                </a:solidFill>
              </a:rPr>
              <a:t>Ένα ακριβές μοντέλο της Γης (σφαίρα) με διάμετρο ένα μέτρο θα ήταν κατά 3mm πεπλατυσμένο στους πόλους και θα είχε μία ανώμαλη επιφάνεια της τάξεως των 0.6mm που θα αντιπροσώπευε τις πιο ψηλές κορυφές των βουνών. </a:t>
            </a:r>
          </a:p>
          <a:p>
            <a:pPr algn="just" eaLnBrk="1" hangingPunct="1">
              <a:lnSpc>
                <a:spcPct val="80000"/>
              </a:lnSpc>
              <a:buFont typeface="Wingdings" panose="05000000000000000000" pitchFamily="2" charset="2"/>
              <a:buChar char="Ø"/>
            </a:pPr>
            <a:r>
              <a:rPr lang="el-GR" altLang="el-GR" sz="2400" dirty="0">
                <a:solidFill>
                  <a:schemeClr val="bg1">
                    <a:lumMod val="50000"/>
                  </a:schemeClr>
                </a:solidFill>
              </a:rPr>
              <a:t>Εν τούτοις ακριβείς μετρήσεις του αληθινού σχήματος της Γης δείχνει ότι οι παραπάνω αποκλίσεις είναι εντελώς μεγάλες πάνω στην γήινη κλίμακα. Η διαφορά Π.χ. μεταξύ της πολικής και ισημερινής ακτίνας είναι 21.5</a:t>
            </a:r>
            <a:r>
              <a:rPr lang="en-US" altLang="el-GR" sz="2400" dirty="0">
                <a:solidFill>
                  <a:schemeClr val="bg1">
                    <a:lumMod val="50000"/>
                  </a:schemeClr>
                </a:solidFill>
              </a:rPr>
              <a:t> k</a:t>
            </a:r>
            <a:r>
              <a:rPr lang="el-GR" altLang="el-GR" sz="2400" dirty="0">
                <a:solidFill>
                  <a:schemeClr val="bg1">
                    <a:lumMod val="50000"/>
                  </a:schemeClr>
                </a:solidFill>
              </a:rPr>
              <a:t>m και η διαφορά στο μήκος ενός μεσημβρινού και του ισημερινού είναι περισσότερη από 65</a:t>
            </a:r>
            <a:r>
              <a:rPr lang="en-US" altLang="el-GR" sz="2400" dirty="0">
                <a:solidFill>
                  <a:schemeClr val="bg1">
                    <a:lumMod val="50000"/>
                  </a:schemeClr>
                </a:solidFill>
              </a:rPr>
              <a:t>k</a:t>
            </a:r>
            <a:r>
              <a:rPr lang="el-GR" altLang="el-GR" sz="2400" dirty="0">
                <a:solidFill>
                  <a:schemeClr val="bg1">
                    <a:lumMod val="50000"/>
                  </a:schemeClr>
                </a:solidFill>
              </a:rPr>
              <a:t>m. </a:t>
            </a:r>
          </a:p>
          <a:p>
            <a:pPr algn="just" eaLnBrk="1" hangingPunct="1">
              <a:lnSpc>
                <a:spcPct val="80000"/>
              </a:lnSpc>
              <a:buFont typeface="Wingdings" panose="05000000000000000000" pitchFamily="2" charset="2"/>
              <a:buChar char="Ø"/>
            </a:pPr>
            <a:r>
              <a:rPr lang="el-GR" altLang="el-GR" sz="2400" dirty="0">
                <a:solidFill>
                  <a:schemeClr val="bg1">
                    <a:lumMod val="50000"/>
                  </a:schemeClr>
                </a:solidFill>
              </a:rPr>
              <a:t>Άρα η φιγούρα της Γης μπορεί καλλίτερα να δοθεί από ένα ελλειψοειδές εκ περιστροφής με ένα σχετικά μικρό άξονα. Η πλάτυνση ποσοτικά υπολογίζεται από τον τύπο a</a:t>
            </a:r>
            <a:r>
              <a:rPr lang="en-US" altLang="el-GR" sz="2400" b="1" baseline="-25000" dirty="0">
                <a:solidFill>
                  <a:schemeClr val="bg1">
                    <a:lumMod val="50000"/>
                  </a:schemeClr>
                </a:solidFill>
              </a:rPr>
              <a:t>e</a:t>
            </a:r>
            <a:r>
              <a:rPr lang="el-GR" altLang="el-GR" sz="2400" dirty="0">
                <a:solidFill>
                  <a:schemeClr val="bg1">
                    <a:lumMod val="50000"/>
                  </a:schemeClr>
                </a:solidFill>
              </a:rPr>
              <a:t>= α-β/α όπου α</a:t>
            </a:r>
            <a:r>
              <a:rPr lang="en-US" altLang="el-GR" sz="2400" b="1" baseline="-25000" dirty="0">
                <a:solidFill>
                  <a:schemeClr val="bg1">
                    <a:lumMod val="50000"/>
                  </a:schemeClr>
                </a:solidFill>
              </a:rPr>
              <a:t>e</a:t>
            </a:r>
            <a:r>
              <a:rPr lang="el-GR" altLang="el-GR" sz="2400" dirty="0">
                <a:solidFill>
                  <a:schemeClr val="bg1">
                    <a:lumMod val="50000"/>
                  </a:schemeClr>
                </a:solidFill>
              </a:rPr>
              <a:t> η πλάτυνση και α και β τα μήκη του μεγίστου και του ελαχίστου ημιάξονα αντίστοιχα του ελλειψοειδούς εκ περιστροφής. Η πλάτυνση στους πόλους του </a:t>
            </a:r>
            <a:r>
              <a:rPr lang="el-GR" altLang="el-GR" sz="2400" dirty="0" smtClean="0">
                <a:solidFill>
                  <a:schemeClr val="bg1">
                    <a:lumMod val="50000"/>
                  </a:schemeClr>
                </a:solidFill>
              </a:rPr>
              <a:t>γήινου </a:t>
            </a:r>
            <a:r>
              <a:rPr lang="el-GR" altLang="el-GR" sz="2400" dirty="0">
                <a:solidFill>
                  <a:schemeClr val="bg1">
                    <a:lumMod val="50000"/>
                  </a:schemeClr>
                </a:solidFill>
              </a:rPr>
              <a:t>ελλειψοειδούς βρέθηκε να είναι </a:t>
            </a:r>
            <a:r>
              <a:rPr lang="en-US" altLang="el-GR" sz="2400" dirty="0">
                <a:solidFill>
                  <a:schemeClr val="bg1">
                    <a:lumMod val="50000"/>
                  </a:schemeClr>
                </a:solidFill>
              </a:rPr>
              <a:t>a</a:t>
            </a:r>
            <a:r>
              <a:rPr lang="en-US" altLang="el-GR" sz="2400" b="1" baseline="-25000" dirty="0">
                <a:solidFill>
                  <a:schemeClr val="bg1">
                    <a:lumMod val="50000"/>
                  </a:schemeClr>
                </a:solidFill>
              </a:rPr>
              <a:t>e</a:t>
            </a:r>
            <a:r>
              <a:rPr lang="en-US" altLang="el-GR" sz="2400" dirty="0">
                <a:solidFill>
                  <a:schemeClr val="bg1">
                    <a:lumMod val="50000"/>
                  </a:schemeClr>
                </a:solidFill>
              </a:rPr>
              <a:t>=1/298.3</a:t>
            </a:r>
            <a:r>
              <a:rPr lang="el-GR" altLang="el-GR" sz="2400" dirty="0" smtClean="0">
                <a:solidFill>
                  <a:schemeClr val="bg1">
                    <a:lumMod val="50000"/>
                  </a:schemeClr>
                </a:solidFill>
              </a:rPr>
              <a:t>.</a:t>
            </a:r>
            <a:r>
              <a:rPr lang="el-GR" altLang="el-GR" sz="2000" dirty="0"/>
              <a:t/>
            </a:r>
            <a:br>
              <a:rPr lang="el-GR" altLang="el-GR" sz="2000" dirty="0"/>
            </a:br>
            <a:endParaRPr lang="el-GR" altLang="el-GR" sz="2000" dirty="0"/>
          </a:p>
        </p:txBody>
      </p:sp>
    </p:spTree>
    <p:extLst>
      <p:ext uri="{BB962C8B-B14F-4D97-AF65-F5344CB8AC3E}">
        <p14:creationId xmlns:p14="http://schemas.microsoft.com/office/powerpoint/2010/main" val="1382597756"/>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a:xfrm>
            <a:off x="208472" y="169817"/>
            <a:ext cx="11775056" cy="6596743"/>
          </a:xfrm>
        </p:spPr>
        <p:txBody>
          <a:bodyPr/>
          <a:lstStyle/>
          <a:p>
            <a:pPr algn="just" eaLnBrk="1" hangingPunct="1">
              <a:lnSpc>
                <a:spcPct val="80000"/>
              </a:lnSpc>
              <a:buFont typeface="Wingdings" panose="05000000000000000000" pitchFamily="2" charset="2"/>
              <a:buChar char="Ø"/>
            </a:pPr>
            <a:r>
              <a:rPr lang="el-GR" altLang="el-GR" sz="2600" dirty="0">
                <a:solidFill>
                  <a:schemeClr val="bg1">
                    <a:lumMod val="50000"/>
                  </a:schemeClr>
                </a:solidFill>
              </a:rPr>
              <a:t>Ακόμη πιο ακριβείς μετρήσεις έχουν δείξει ότι η Γη δεν είναι μόνο πεπιεσμένη στους πόλους αλλά είναι επίσης και στον ισημερινό. Το μέγεθος της πλάτυνσης στον ισημερινό δεν είναι μεγάλο a</a:t>
            </a:r>
            <a:r>
              <a:rPr lang="en-US" altLang="el-GR" sz="2600" b="1" baseline="-25000" dirty="0">
                <a:solidFill>
                  <a:schemeClr val="bg1">
                    <a:lumMod val="50000"/>
                  </a:schemeClr>
                </a:solidFill>
              </a:rPr>
              <a:t>e</a:t>
            </a:r>
            <a:r>
              <a:rPr lang="el-GR" altLang="el-GR" sz="2600" dirty="0">
                <a:solidFill>
                  <a:schemeClr val="bg1">
                    <a:lumMod val="50000"/>
                  </a:schemeClr>
                </a:solidFill>
              </a:rPr>
              <a:t> =1/ 30.000. Η διαφορά μεταξύ των δύο ημιαξόνων, του μεγίστου και του ελαχίστου, της ισημερινής ελλείψεως είναι γύρω στα 200 μέτρα. Η συμπίεση της γης στην ισημερινή περιοχή απαντά στις Ινδίες και τον Ειρηνικό Ωκεανό. </a:t>
            </a:r>
          </a:p>
          <a:p>
            <a:pPr algn="just" eaLnBrk="1" hangingPunct="1">
              <a:lnSpc>
                <a:spcPct val="80000"/>
              </a:lnSpc>
              <a:buFont typeface="Wingdings" panose="05000000000000000000" pitchFamily="2" charset="2"/>
              <a:buChar char="Ø"/>
            </a:pPr>
            <a:r>
              <a:rPr lang="el-GR" altLang="el-GR" sz="2600" dirty="0">
                <a:solidFill>
                  <a:schemeClr val="bg1">
                    <a:lumMod val="50000"/>
                  </a:schemeClr>
                </a:solidFill>
              </a:rPr>
              <a:t>Η Γη μπορεί να παραστεί με μεγαλύτερη ακρίβεια από αυτή του σφαιροειδούς και ελλειψοειδούς εκ περιστροφής, αν θεωρήσουμε ότι έχει το σχήμα ενός τριαξονικού ελλειψοειδούς δηλαδή μιας γεωμετρικής φιγούρας με διπλή (πολική και ισημερινή) πλάτυνση. </a:t>
            </a:r>
          </a:p>
          <a:p>
            <a:pPr algn="just" eaLnBrk="1" hangingPunct="1">
              <a:lnSpc>
                <a:spcPct val="80000"/>
              </a:lnSpc>
              <a:buFont typeface="Wingdings" panose="05000000000000000000" pitchFamily="2" charset="2"/>
              <a:buChar char="Ø"/>
            </a:pPr>
            <a:r>
              <a:rPr lang="el-GR" altLang="el-GR" sz="2600" dirty="0">
                <a:solidFill>
                  <a:schemeClr val="bg1">
                    <a:lumMod val="50000"/>
                  </a:schemeClr>
                </a:solidFill>
              </a:rPr>
              <a:t>Επίσης, ένα τριαξονικό </a:t>
            </a:r>
            <a:r>
              <a:rPr lang="el-GR" altLang="el-GR" sz="2600" dirty="0" smtClean="0">
                <a:solidFill>
                  <a:schemeClr val="bg1">
                    <a:lumMod val="50000"/>
                  </a:schemeClr>
                </a:solidFill>
              </a:rPr>
              <a:t>ελλειψοειδές </a:t>
            </a:r>
            <a:r>
              <a:rPr lang="el-GR" altLang="el-GR" sz="2600" dirty="0">
                <a:solidFill>
                  <a:schemeClr val="bg1">
                    <a:lumMod val="50000"/>
                  </a:schemeClr>
                </a:solidFill>
              </a:rPr>
              <a:t>εκ περιστροφής δεν αντιστοιχεί με αρκετή ακρίβεια προς το αληθινό σχήμα της Γης. Είναι αρκετό να δεχτούμε, ως εικόνα της Γης, το αληθινό σχήμα της γήινης "σταθμικής" επιφάνειας που </a:t>
            </a:r>
            <a:r>
              <a:rPr lang="el-GR" altLang="el-GR" sz="2600" dirty="0" smtClean="0">
                <a:solidFill>
                  <a:schemeClr val="bg1">
                    <a:lumMod val="50000"/>
                  </a:schemeClr>
                </a:solidFill>
              </a:rPr>
              <a:t>σχηματίζεται </a:t>
            </a:r>
            <a:r>
              <a:rPr lang="el-GR" altLang="el-GR" sz="2600" dirty="0">
                <a:solidFill>
                  <a:schemeClr val="bg1">
                    <a:lumMod val="50000"/>
                  </a:schemeClr>
                </a:solidFill>
              </a:rPr>
              <a:t>στις μεν θάλασσες και τους ωκεανούς από τη στάθμη του νερού αδιατάρακτης από ανέμους και παλίρροιες στις δε ηπείρους από τη στάθμη του νερού σε φανταστικά κανάλια που </a:t>
            </a:r>
            <a:r>
              <a:rPr lang="el-GR" altLang="el-GR" sz="2600" dirty="0" smtClean="0">
                <a:solidFill>
                  <a:schemeClr val="bg1">
                    <a:lumMod val="50000"/>
                  </a:schemeClr>
                </a:solidFill>
              </a:rPr>
              <a:t>διασχίζουν </a:t>
            </a:r>
            <a:r>
              <a:rPr lang="el-GR" altLang="el-GR" sz="2600" dirty="0">
                <a:solidFill>
                  <a:schemeClr val="bg1">
                    <a:lumMod val="50000"/>
                  </a:schemeClr>
                </a:solidFill>
              </a:rPr>
              <a:t>όλες τις ηπείρους και που συνδέονται με τους ωκεανούς</a:t>
            </a:r>
            <a:r>
              <a:rPr lang="el-GR" altLang="el-GR" sz="2600" dirty="0" smtClean="0">
                <a:solidFill>
                  <a:schemeClr val="bg1">
                    <a:lumMod val="50000"/>
                  </a:schemeClr>
                </a:solidFill>
              </a:rPr>
              <a:t>.</a:t>
            </a:r>
          </a:p>
          <a:p>
            <a:pPr algn="just" eaLnBrk="1" hangingPunct="1">
              <a:lnSpc>
                <a:spcPct val="80000"/>
              </a:lnSpc>
              <a:buFont typeface="Wingdings" panose="05000000000000000000" pitchFamily="2" charset="2"/>
              <a:buChar char="Ø"/>
            </a:pPr>
            <a:r>
              <a:rPr lang="el-GR" altLang="el-GR" sz="2600" kern="1200" dirty="0" smtClean="0">
                <a:solidFill>
                  <a:schemeClr val="bg1">
                    <a:lumMod val="50000"/>
                  </a:schemeClr>
                </a:solidFill>
              </a:rPr>
              <a:t>Αυτή </a:t>
            </a:r>
            <a:r>
              <a:rPr lang="el-GR" altLang="el-GR" sz="2600" kern="1200" dirty="0">
                <a:solidFill>
                  <a:schemeClr val="bg1">
                    <a:lumMod val="50000"/>
                  </a:schemeClr>
                </a:solidFill>
              </a:rPr>
              <a:t>η "χωροσταθμική επιφάνεια" σχηματίζει ένα σώμα σύνθετου </a:t>
            </a:r>
            <a:r>
              <a:rPr lang="el-GR" altLang="el-GR" sz="2600" kern="1200" dirty="0" smtClean="0">
                <a:solidFill>
                  <a:schemeClr val="bg1">
                    <a:lumMod val="50000"/>
                  </a:schemeClr>
                </a:solidFill>
              </a:rPr>
              <a:t>σχήματος που </a:t>
            </a:r>
            <a:r>
              <a:rPr lang="el-GR" altLang="el-GR" sz="2600" kern="1200" dirty="0">
                <a:solidFill>
                  <a:schemeClr val="bg1">
                    <a:lumMod val="50000"/>
                  </a:schemeClr>
                </a:solidFill>
              </a:rPr>
              <a:t>είναι γνωστό ως </a:t>
            </a:r>
            <a:r>
              <a:rPr lang="el-GR" altLang="el-GR" sz="2600" kern="1200" dirty="0" smtClean="0">
                <a:solidFill>
                  <a:schemeClr val="bg1">
                    <a:lumMod val="50000"/>
                  </a:schemeClr>
                </a:solidFill>
              </a:rPr>
              <a:t>γεωειδές.</a:t>
            </a:r>
            <a:endParaRPr lang="el-GR" altLang="el-GR" sz="2600" dirty="0">
              <a:solidFill>
                <a:schemeClr val="bg1">
                  <a:lumMod val="50000"/>
                </a:schemeClr>
              </a:solidFill>
            </a:endParaRPr>
          </a:p>
        </p:txBody>
      </p:sp>
    </p:spTree>
    <p:extLst>
      <p:ext uri="{BB962C8B-B14F-4D97-AF65-F5344CB8AC3E}">
        <p14:creationId xmlns:p14="http://schemas.microsoft.com/office/powerpoint/2010/main" val="2038829156"/>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209006" y="345057"/>
            <a:ext cx="11704319" cy="6072996"/>
          </a:xfrm>
        </p:spPr>
        <p:txBody>
          <a:bodyPr/>
          <a:lstStyle/>
          <a:p>
            <a:pPr algn="just" eaLnBrk="1" hangingPunct="1">
              <a:lnSpc>
                <a:spcPct val="90000"/>
              </a:lnSpc>
              <a:buFont typeface="Wingdings" panose="05000000000000000000" pitchFamily="2" charset="2"/>
              <a:buChar char="Ø"/>
            </a:pPr>
            <a:r>
              <a:rPr lang="el-GR" altLang="el-GR" sz="2600" dirty="0">
                <a:solidFill>
                  <a:schemeClr val="bg1">
                    <a:lumMod val="50000"/>
                  </a:schemeClr>
                </a:solidFill>
              </a:rPr>
              <a:t>Η "χωροσταθμική επιφάνεια" γενικώς δεν συμπίπτει ούτε με το ανάγλυφο του στερεού φλοιού της Γης ούτε με την επιφάνεια του ελλειψοειδούς. Το εντελώς περίπλοκο σχήμα της επιφάνειας του γεωειδούς συνδέεται με την ανομοιογένεια της κατανομής της μάζας πάνω στην επιφάνεια της γης και μέσα στο φλοιό της. Αυτή η περίπτωση η ίδια εκδηλώνεται π.χ. στο χαρακτήρα της απόκλισης του νήματος της στάθμης, που θα πρέπει κανονικά πάντοτε η διεύθυνση του νήματος να είναι κάθετος προς την "χωροσταθμική επιφάνεια". Σε συνθήκες ενός ορεινού ανάγλυφου, το νήμα της στάθμης αποκλίνει εκ της κατακόρυφου προς την κατεύθυνση των τμημάτων </a:t>
            </a:r>
            <a:r>
              <a:rPr lang="el-GR" altLang="el-GR" sz="2600" dirty="0" smtClean="0">
                <a:solidFill>
                  <a:schemeClr val="bg1">
                    <a:lumMod val="50000"/>
                  </a:schemeClr>
                </a:solidFill>
              </a:rPr>
              <a:t>συγκέντρωσης </a:t>
            </a:r>
            <a:r>
              <a:rPr lang="el-GR" altLang="el-GR" sz="2600" dirty="0">
                <a:solidFill>
                  <a:schemeClr val="bg1">
                    <a:lumMod val="50000"/>
                  </a:schemeClr>
                </a:solidFill>
              </a:rPr>
              <a:t>μεγάλων μαζών υλικού που αιτιολογεί μια εξόγκωση πάνω </a:t>
            </a:r>
            <a:r>
              <a:rPr lang="el-GR" altLang="el-GR" sz="2600" dirty="0" smtClean="0">
                <a:solidFill>
                  <a:schemeClr val="bg1">
                    <a:lumMod val="50000"/>
                  </a:schemeClr>
                </a:solidFill>
              </a:rPr>
              <a:t>στη "</a:t>
            </a:r>
            <a:r>
              <a:rPr lang="el-GR" altLang="el-GR" sz="2600" dirty="0">
                <a:solidFill>
                  <a:schemeClr val="bg1">
                    <a:lumMod val="50000"/>
                  </a:schemeClr>
                </a:solidFill>
              </a:rPr>
              <a:t>χωροσταθμική επιφάνεια". </a:t>
            </a:r>
          </a:p>
          <a:p>
            <a:pPr algn="just" eaLnBrk="1" hangingPunct="1">
              <a:lnSpc>
                <a:spcPct val="90000"/>
              </a:lnSpc>
              <a:buFont typeface="Wingdings" panose="05000000000000000000" pitchFamily="2" charset="2"/>
              <a:buChar char="Ø"/>
            </a:pPr>
            <a:r>
              <a:rPr lang="el-GR" altLang="el-GR" sz="2600" dirty="0">
                <a:solidFill>
                  <a:schemeClr val="bg1">
                    <a:lumMod val="50000"/>
                  </a:schemeClr>
                </a:solidFill>
              </a:rPr>
              <a:t>Από την άλλη πλευρά, αντίθετα, μία έλλειψη μάζας προκαλεί βύθιση της χωροσταθμικής επιφάνειας. Η ανομοιογενής κατανομή της πυκνότητας του υλικού της Γης, η οποία παράγει ανώμαλες τοπικές ζώνες πλεονάσματος ή έλλειψης μάζας επίσης επηρεάζει τη θέση του νήματος της στάθμης (και την επιφάνεια της γης). </a:t>
            </a:r>
          </a:p>
          <a:p>
            <a:pPr algn="just" eaLnBrk="1" hangingPunct="1">
              <a:lnSpc>
                <a:spcPct val="90000"/>
              </a:lnSpc>
              <a:buFont typeface="Wingdings" panose="05000000000000000000" pitchFamily="2" charset="2"/>
              <a:buNone/>
            </a:pPr>
            <a:endParaRPr lang="el-GR" altLang="el-GR" sz="2400" dirty="0"/>
          </a:p>
        </p:txBody>
      </p:sp>
    </p:spTree>
    <p:extLst>
      <p:ext uri="{BB962C8B-B14F-4D97-AF65-F5344CB8AC3E}">
        <p14:creationId xmlns:p14="http://schemas.microsoft.com/office/powerpoint/2010/main" val="3889048076"/>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geophysics.geoscienceworld.org/content/66/6/1660/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88" y="2574926"/>
            <a:ext cx="10884613" cy="418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1" name="Picture 4" descr="http://www.unavco.org/edu_outreach/tutorial/graphics/surfacecomparis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42" y="132713"/>
            <a:ext cx="5081452" cy="228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TextBox 1"/>
          <p:cNvSpPr txBox="1">
            <a:spLocks noChangeArrowheads="1"/>
          </p:cNvSpPr>
          <p:nvPr/>
        </p:nvSpPr>
        <p:spPr bwMode="auto">
          <a:xfrm>
            <a:off x="2129245" y="2747556"/>
            <a:ext cx="1267097"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rgbClr val="002060"/>
                </a:solidFill>
              </a:rPr>
              <a:t>Γεωειδές</a:t>
            </a:r>
          </a:p>
        </p:txBody>
      </p:sp>
      <p:sp>
        <p:nvSpPr>
          <p:cNvPr id="150533" name="TextBox 6"/>
          <p:cNvSpPr txBox="1">
            <a:spLocks noChangeArrowheads="1"/>
          </p:cNvSpPr>
          <p:nvPr/>
        </p:nvSpPr>
        <p:spPr bwMode="auto">
          <a:xfrm>
            <a:off x="4982346" y="2539339"/>
            <a:ext cx="1619250"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rgbClr val="002060"/>
                </a:solidFill>
              </a:rPr>
              <a:t>Ελλειψοειδές</a:t>
            </a:r>
          </a:p>
        </p:txBody>
      </p:sp>
      <p:sp>
        <p:nvSpPr>
          <p:cNvPr id="150534" name="TextBox 7"/>
          <p:cNvSpPr txBox="1">
            <a:spLocks noChangeArrowheads="1"/>
          </p:cNvSpPr>
          <p:nvPr/>
        </p:nvSpPr>
        <p:spPr bwMode="auto">
          <a:xfrm>
            <a:off x="7196593" y="2539339"/>
            <a:ext cx="2832100"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rgbClr val="002060"/>
                </a:solidFill>
              </a:rPr>
              <a:t>Τοπογραφική επιφάνεια</a:t>
            </a:r>
          </a:p>
        </p:txBody>
      </p:sp>
    </p:spTree>
    <p:extLst>
      <p:ext uri="{BB962C8B-B14F-4D97-AF65-F5344CB8AC3E}">
        <p14:creationId xmlns:p14="http://schemas.microsoft.com/office/powerpoint/2010/main" val="2230735764"/>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Τίτλος 1"/>
          <p:cNvSpPr>
            <a:spLocks noGrp="1"/>
          </p:cNvSpPr>
          <p:nvPr>
            <p:ph type="title"/>
          </p:nvPr>
        </p:nvSpPr>
        <p:spPr>
          <a:xfrm>
            <a:off x="566468" y="0"/>
            <a:ext cx="10972800" cy="868362"/>
          </a:xfrm>
        </p:spPr>
        <p:style>
          <a:lnRef idx="2">
            <a:schemeClr val="dk1"/>
          </a:lnRef>
          <a:fillRef idx="1">
            <a:schemeClr val="lt1"/>
          </a:fillRef>
          <a:effectRef idx="0">
            <a:schemeClr val="dk1"/>
          </a:effectRef>
          <a:fontRef idx="minor">
            <a:schemeClr val="dk1"/>
          </a:fontRef>
        </p:style>
        <p:txBody>
          <a:bodyPr/>
          <a:lstStyle/>
          <a:p>
            <a:r>
              <a:rPr lang="el-GR" altLang="el-GR" dirty="0" smtClean="0"/>
              <a:t>Το μέγεθος της Γης </a:t>
            </a:r>
          </a:p>
        </p:txBody>
      </p:sp>
      <p:sp>
        <p:nvSpPr>
          <p:cNvPr id="153603" name="Rectangle 3"/>
          <p:cNvSpPr>
            <a:spLocks noGrp="1" noChangeArrowheads="1"/>
          </p:cNvSpPr>
          <p:nvPr>
            <p:ph idx="1"/>
          </p:nvPr>
        </p:nvSpPr>
        <p:spPr>
          <a:xfrm>
            <a:off x="129397" y="1052512"/>
            <a:ext cx="11680166" cy="5805487"/>
          </a:xfrm>
        </p:spPr>
        <p:txBody>
          <a:bodyPr/>
          <a:lstStyle/>
          <a:p>
            <a:pPr algn="just" eaLnBrk="1" hangingPunct="1">
              <a:lnSpc>
                <a:spcPct val="80000"/>
              </a:lnSpc>
              <a:buFont typeface="Wingdings" panose="05000000000000000000" pitchFamily="2" charset="2"/>
              <a:buChar char="Ø"/>
            </a:pPr>
            <a:r>
              <a:rPr lang="el-GR" altLang="el-GR" sz="2200" dirty="0">
                <a:solidFill>
                  <a:schemeClr val="bg1">
                    <a:lumMod val="50000"/>
                  </a:schemeClr>
                </a:solidFill>
              </a:rPr>
              <a:t>Ο προσδιορισμός του μεγέθους της Γης έγινε για πρώτη φορά το 250 π.Χ. περίπου, από τον αλεξανδρινό αστρονόμο Ερατοσθένη. </a:t>
            </a:r>
          </a:p>
          <a:p>
            <a:pPr algn="just" eaLnBrk="1" hangingPunct="1">
              <a:lnSpc>
                <a:spcPct val="80000"/>
              </a:lnSpc>
              <a:buFont typeface="Wingdings" panose="05000000000000000000" pitchFamily="2" charset="2"/>
              <a:buChar char="Ø"/>
            </a:pPr>
            <a:r>
              <a:rPr lang="el-GR" altLang="el-GR" sz="2200" dirty="0">
                <a:solidFill>
                  <a:schemeClr val="bg1">
                    <a:lumMod val="50000"/>
                  </a:schemeClr>
                </a:solidFill>
              </a:rPr>
              <a:t>Αυτός υπολόγισε ότι το μεσημέρι της ημέρας του καλοκαιρινού ηλιοστασίου (22 Ιουνίου) στην Συήνη (σημερινό </a:t>
            </a:r>
            <a:r>
              <a:rPr lang="el-GR" altLang="el-GR" sz="2200" dirty="0" smtClean="0">
                <a:solidFill>
                  <a:schemeClr val="bg1">
                    <a:lumMod val="50000"/>
                  </a:schemeClr>
                </a:solidFill>
              </a:rPr>
              <a:t>Ασσουάν</a:t>
            </a:r>
            <a:r>
              <a:rPr lang="el-GR" altLang="el-GR" sz="2200" dirty="0">
                <a:solidFill>
                  <a:schemeClr val="bg1">
                    <a:lumMod val="50000"/>
                  </a:schemeClr>
                </a:solidFill>
              </a:rPr>
              <a:t>) ο ήλιος </a:t>
            </a:r>
            <a:r>
              <a:rPr lang="el-GR" altLang="el-GR" sz="2200" dirty="0" smtClean="0">
                <a:solidFill>
                  <a:schemeClr val="bg1">
                    <a:lumMod val="50000"/>
                  </a:schemeClr>
                </a:solidFill>
              </a:rPr>
              <a:t>καθρεπτίζονταν </a:t>
            </a:r>
            <a:r>
              <a:rPr lang="el-GR" altLang="el-GR" sz="2200" dirty="0">
                <a:solidFill>
                  <a:schemeClr val="bg1">
                    <a:lumMod val="50000"/>
                  </a:schemeClr>
                </a:solidFill>
              </a:rPr>
              <a:t>σε ένα βαθύ πηγάδι, δηλαδή αυτός βρισκόταν στο ζενίθ. Στον ίδιο χρόνο, στην Αλεξάνδρεια που κατά την άποψη του Ερατοσθένη βρισκόταν στον ίδιο μεσημβρινό, τα ψηλά κτίρια ρίχνουν μία σκιά. </a:t>
            </a:r>
          </a:p>
          <a:p>
            <a:pPr algn="just" eaLnBrk="1" hangingPunct="1">
              <a:lnSpc>
                <a:spcPct val="80000"/>
              </a:lnSpc>
              <a:buFont typeface="Wingdings" panose="05000000000000000000" pitchFamily="2" charset="2"/>
              <a:buChar char="Ø"/>
            </a:pPr>
            <a:r>
              <a:rPr lang="el-GR" altLang="el-GR" sz="2200" dirty="0">
                <a:solidFill>
                  <a:schemeClr val="bg1">
                    <a:lumMod val="50000"/>
                  </a:schemeClr>
                </a:solidFill>
              </a:rPr>
              <a:t>Από το μέγεθος της σκιάς α και από το γνωστό ύψος h του οβελίσκου ο Ερατοσθένης υπολόγισε την γωνία α από την οποία ο ήλιος δεν έφθασε στο ζενίθ στην Αλεξάνδρεια, η οποία γωνία αποδείχτηκε ότι είναι το 1/50 της περιφέρειας του κύκλου ή 7°12' (με τα σημερινά δεδομένα 7</a:t>
            </a:r>
            <a:r>
              <a:rPr lang="el-GR" altLang="el-GR" sz="2200" b="1" baseline="30000" dirty="0">
                <a:solidFill>
                  <a:schemeClr val="bg1">
                    <a:lumMod val="50000"/>
                  </a:schemeClr>
                </a:solidFill>
              </a:rPr>
              <a:t>ο</a:t>
            </a:r>
            <a:r>
              <a:rPr lang="el-GR" altLang="el-GR" sz="2200" dirty="0">
                <a:solidFill>
                  <a:schemeClr val="bg1">
                    <a:lumMod val="50000"/>
                  </a:schemeClr>
                </a:solidFill>
              </a:rPr>
              <a:t>07΄). Ο Ερατοσθένης έτσι έδειξε ότι η Αλεξάνδρεια βρίσκεται από το Ασσουάν σε μία απόσταση που αντιστοιχεί στο 1/50 του μεσημβρινού. Στη πράξη η απόσταση αυτή μεταξύ των δύο πόλεων ερμηνεύτηκε από τον ίδιον σε 5.000 Αιγυπτιακά στάδια (1 στάδιο = 158 μέτρα). Ως εκ τούτου το μήκος της περιφέρειας του μεσημβρινού ήταν 50 Χ 5000 χ 158 = 39.500 </a:t>
            </a:r>
            <a:r>
              <a:rPr lang="en-US" altLang="el-GR" sz="2200" dirty="0">
                <a:solidFill>
                  <a:schemeClr val="bg1">
                    <a:lumMod val="50000"/>
                  </a:schemeClr>
                </a:solidFill>
              </a:rPr>
              <a:t>k</a:t>
            </a:r>
            <a:r>
              <a:rPr lang="el-GR" altLang="el-GR" sz="2200" dirty="0">
                <a:solidFill>
                  <a:schemeClr val="bg1">
                    <a:lumMod val="50000"/>
                  </a:schemeClr>
                </a:solidFill>
              </a:rPr>
              <a:t>m και η ακτίνα της Γης 6290 </a:t>
            </a:r>
            <a:r>
              <a:rPr lang="en-US" altLang="el-GR" sz="2200" dirty="0">
                <a:solidFill>
                  <a:schemeClr val="bg1">
                    <a:lumMod val="50000"/>
                  </a:schemeClr>
                </a:solidFill>
              </a:rPr>
              <a:t>k</a:t>
            </a:r>
            <a:r>
              <a:rPr lang="el-GR" altLang="el-GR" sz="2200" dirty="0">
                <a:solidFill>
                  <a:schemeClr val="bg1">
                    <a:lumMod val="50000"/>
                  </a:schemeClr>
                </a:solidFill>
              </a:rPr>
              <a:t>m (σήμερα υπολογίζεται ότι είναι 6371.11 </a:t>
            </a:r>
            <a:r>
              <a:rPr lang="en-US" altLang="el-GR" sz="2200" dirty="0">
                <a:solidFill>
                  <a:schemeClr val="bg1">
                    <a:lumMod val="50000"/>
                  </a:schemeClr>
                </a:solidFill>
              </a:rPr>
              <a:t>k</a:t>
            </a:r>
            <a:r>
              <a:rPr lang="el-GR" altLang="el-GR" sz="2200" dirty="0">
                <a:solidFill>
                  <a:schemeClr val="bg1">
                    <a:lumMod val="50000"/>
                  </a:schemeClr>
                </a:solidFill>
              </a:rPr>
              <a:t>m). </a:t>
            </a:r>
          </a:p>
          <a:p>
            <a:pPr algn="just" eaLnBrk="1" hangingPunct="1">
              <a:lnSpc>
                <a:spcPct val="80000"/>
              </a:lnSpc>
              <a:buFont typeface="Wingdings" panose="05000000000000000000" pitchFamily="2" charset="2"/>
              <a:buChar char="Ø"/>
            </a:pPr>
            <a:r>
              <a:rPr lang="el-GR" altLang="el-GR" sz="2200" dirty="0">
                <a:solidFill>
                  <a:schemeClr val="bg1">
                    <a:lumMod val="50000"/>
                  </a:schemeClr>
                </a:solidFill>
              </a:rPr>
              <a:t>Αργότερα στο διάστημα 1024-1039 το μέγεθος της Γης ερμηνεύτηκε από τον Abu Raikhan B</a:t>
            </a:r>
            <a:r>
              <a:rPr lang="en-GB" altLang="el-GR" sz="2200" dirty="0" err="1">
                <a:solidFill>
                  <a:schemeClr val="bg1">
                    <a:lumMod val="50000"/>
                  </a:schemeClr>
                </a:solidFill>
              </a:rPr>
              <a:t>i</a:t>
            </a:r>
            <a:r>
              <a:rPr lang="el-GR" altLang="el-GR" sz="2200" dirty="0">
                <a:solidFill>
                  <a:schemeClr val="bg1">
                    <a:lumMod val="50000"/>
                  </a:schemeClr>
                </a:solidFill>
              </a:rPr>
              <a:t>rani, από το Oυζμπεκιστάν. Στην ουσία η μέθοδός του ήταν η ακόλουθη: Αυτός ερμήνευσε την γωνία α από τη φαινόμενη βύθιση του </a:t>
            </a:r>
            <a:r>
              <a:rPr lang="el-GR" altLang="el-GR" sz="2200" dirty="0" smtClean="0">
                <a:solidFill>
                  <a:schemeClr val="bg1">
                    <a:lumMod val="50000"/>
                  </a:schemeClr>
                </a:solidFill>
              </a:rPr>
              <a:t>ορίζοντα </a:t>
            </a:r>
            <a:r>
              <a:rPr lang="el-GR" altLang="el-GR" sz="2200" dirty="0">
                <a:solidFill>
                  <a:schemeClr val="bg1">
                    <a:lumMod val="50000"/>
                  </a:schemeClr>
                </a:solidFill>
              </a:rPr>
              <a:t>με την έννοια του αστρολάβου και βρήκε ότι είναι 24 λεπτά. Το ύψος του βουνού το υπολόγισε ως 321.46m. </a:t>
            </a:r>
          </a:p>
        </p:txBody>
      </p:sp>
    </p:spTree>
    <p:extLst>
      <p:ext uri="{BB962C8B-B14F-4D97-AF65-F5344CB8AC3E}">
        <p14:creationId xmlns:p14="http://schemas.microsoft.com/office/powerpoint/2010/main" val="158428713"/>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4" descr="σάρωση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 y="534399"/>
            <a:ext cx="4956175"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7" name="Picture 4" descr="http://www.geography.hunter.cuny.edu/~tbw/ncc/Notes/chapter2.maps/eratosthenes.earth.circumfe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9" y="166054"/>
            <a:ext cx="5943600" cy="64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8" name="Picture 2" descr="http://questgarden.com/104/38/7/100602084235/images/eratosthenes%20metho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652" y="1011692"/>
            <a:ext cx="5610996" cy="456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192073"/>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Τίτλος 1"/>
          <p:cNvSpPr>
            <a:spLocks noGrp="1"/>
          </p:cNvSpPr>
          <p:nvPr>
            <p:ph type="title"/>
          </p:nvPr>
        </p:nvSpPr>
        <p:spPr>
          <a:xfrm>
            <a:off x="595220" y="166781"/>
            <a:ext cx="10972800" cy="773745"/>
          </a:xfrm>
        </p:spPr>
        <p:style>
          <a:lnRef idx="2">
            <a:schemeClr val="dk1"/>
          </a:lnRef>
          <a:fillRef idx="1">
            <a:schemeClr val="lt1"/>
          </a:fillRef>
          <a:effectRef idx="0">
            <a:schemeClr val="dk1"/>
          </a:effectRef>
          <a:fontRef idx="minor">
            <a:schemeClr val="dk1"/>
          </a:fontRef>
        </p:style>
        <p:txBody>
          <a:bodyPr/>
          <a:lstStyle/>
          <a:p>
            <a:r>
              <a:rPr lang="el-GR" altLang="el-GR" dirty="0" smtClean="0"/>
              <a:t>Η μάζα και η πυκνότητα της Γης</a:t>
            </a:r>
          </a:p>
        </p:txBody>
      </p:sp>
      <p:sp>
        <p:nvSpPr>
          <p:cNvPr id="156675" name="Rectangle 3"/>
          <p:cNvSpPr>
            <a:spLocks noGrp="1" noChangeArrowheads="1"/>
          </p:cNvSpPr>
          <p:nvPr>
            <p:ph idx="1"/>
          </p:nvPr>
        </p:nvSpPr>
        <p:spPr>
          <a:xfrm>
            <a:off x="112141" y="1035143"/>
            <a:ext cx="11938959" cy="5243422"/>
          </a:xfrm>
        </p:spPr>
        <p:txBody>
          <a:bodyPr/>
          <a:lstStyle/>
          <a:p>
            <a:pPr algn="just" eaLnBrk="1" hangingPunct="1">
              <a:lnSpc>
                <a:spcPct val="80000"/>
              </a:lnSpc>
              <a:buFont typeface="Wingdings" panose="05000000000000000000" pitchFamily="2" charset="2"/>
              <a:buChar char="Ø"/>
            </a:pPr>
            <a:r>
              <a:rPr lang="en-US" altLang="el-GR" sz="2400" dirty="0">
                <a:solidFill>
                  <a:schemeClr val="bg1">
                    <a:lumMod val="50000"/>
                  </a:schemeClr>
                </a:solidFill>
              </a:rPr>
              <a:t>     </a:t>
            </a:r>
            <a:r>
              <a:rPr lang="el-GR" altLang="el-GR" sz="2400" dirty="0">
                <a:solidFill>
                  <a:schemeClr val="bg1">
                    <a:lumMod val="50000"/>
                  </a:schemeClr>
                </a:solidFill>
              </a:rPr>
              <a:t>Οι σημερινές μετρήσεις του </a:t>
            </a:r>
            <a:r>
              <a:rPr lang="el-GR" altLang="el-GR" sz="2400" dirty="0" smtClean="0">
                <a:solidFill>
                  <a:schemeClr val="bg1">
                    <a:lumMod val="50000"/>
                  </a:schemeClr>
                </a:solidFill>
              </a:rPr>
              <a:t>γεωειδούς </a:t>
            </a:r>
            <a:r>
              <a:rPr lang="el-GR" altLang="el-GR" sz="2400" dirty="0">
                <a:solidFill>
                  <a:schemeClr val="bg1">
                    <a:lumMod val="50000"/>
                  </a:schemeClr>
                </a:solidFill>
              </a:rPr>
              <a:t>έδειξαν ότι η επιφάνεια της Γης είναι λίγο περισσότερο από 510 εκατ. τετραγ. μίλια και ο </a:t>
            </a:r>
            <a:r>
              <a:rPr lang="el-GR" altLang="el-GR" sz="2400" dirty="0" smtClean="0">
                <a:solidFill>
                  <a:schemeClr val="bg1">
                    <a:lumMod val="50000"/>
                  </a:schemeClr>
                </a:solidFill>
              </a:rPr>
              <a:t>όγκος </a:t>
            </a:r>
            <a:r>
              <a:rPr lang="el-GR" altLang="el-GR" sz="2400" dirty="0">
                <a:solidFill>
                  <a:schemeClr val="bg1">
                    <a:lumMod val="50000"/>
                  </a:schemeClr>
                </a:solidFill>
              </a:rPr>
              <a:t>της είναι 1100 κυβικά χιλιόμετρα. Η ακτίνα της σφαίρας με βάση το γεωειδές είναι 6370</a:t>
            </a:r>
            <a:r>
              <a:rPr lang="en-US" altLang="el-GR" sz="2400" dirty="0">
                <a:solidFill>
                  <a:schemeClr val="bg1">
                    <a:lumMod val="50000"/>
                  </a:schemeClr>
                </a:solidFill>
              </a:rPr>
              <a:t>km</a:t>
            </a:r>
            <a:r>
              <a:rPr lang="el-GR" altLang="el-GR" sz="2400" dirty="0">
                <a:solidFill>
                  <a:schemeClr val="bg1">
                    <a:lumMod val="50000"/>
                  </a:schemeClr>
                </a:solidFill>
              </a:rPr>
              <a:t> και οι  τιμές της πολικής και ισημερινής ακτίνας του </a:t>
            </a:r>
            <a:r>
              <a:rPr lang="el-GR" altLang="el-GR" sz="2400" dirty="0" smtClean="0">
                <a:solidFill>
                  <a:schemeClr val="bg1">
                    <a:lumMod val="50000"/>
                  </a:schemeClr>
                </a:solidFill>
              </a:rPr>
              <a:t>ελλειψοειδούς </a:t>
            </a:r>
            <a:r>
              <a:rPr lang="el-GR" altLang="el-GR" sz="2400" dirty="0">
                <a:solidFill>
                  <a:schemeClr val="bg1">
                    <a:lumMod val="50000"/>
                  </a:schemeClr>
                </a:solidFill>
              </a:rPr>
              <a:t>είναι </a:t>
            </a:r>
            <a:r>
              <a:rPr lang="el-GR" altLang="el-GR" sz="2400" dirty="0" err="1">
                <a:solidFill>
                  <a:schemeClr val="bg1">
                    <a:lumMod val="50000"/>
                  </a:schemeClr>
                </a:solidFill>
              </a:rPr>
              <a:t>Rp</a:t>
            </a:r>
            <a:r>
              <a:rPr lang="el-GR" altLang="el-GR" sz="2400" dirty="0">
                <a:solidFill>
                  <a:schemeClr val="bg1">
                    <a:lumMod val="50000"/>
                  </a:schemeClr>
                </a:solidFill>
              </a:rPr>
              <a:t> = 6357Κrn και </a:t>
            </a:r>
            <a:r>
              <a:rPr lang="el-GR" altLang="el-GR" sz="2400" dirty="0" err="1">
                <a:solidFill>
                  <a:schemeClr val="bg1">
                    <a:lumMod val="50000"/>
                  </a:schemeClr>
                </a:solidFill>
              </a:rPr>
              <a:t>Re</a:t>
            </a:r>
            <a:r>
              <a:rPr lang="el-GR" altLang="el-GR" sz="2400" dirty="0">
                <a:solidFill>
                  <a:schemeClr val="bg1">
                    <a:lumMod val="50000"/>
                  </a:schemeClr>
                </a:solidFill>
              </a:rPr>
              <a:t> =6378 </a:t>
            </a:r>
            <a:r>
              <a:rPr lang="en-US" altLang="el-GR" sz="2400" dirty="0">
                <a:solidFill>
                  <a:schemeClr val="bg1">
                    <a:lumMod val="50000"/>
                  </a:schemeClr>
                </a:solidFill>
              </a:rPr>
              <a:t>km</a:t>
            </a:r>
            <a:r>
              <a:rPr lang="el-GR" altLang="el-GR" sz="2400" dirty="0">
                <a:solidFill>
                  <a:schemeClr val="bg1">
                    <a:lumMod val="50000"/>
                  </a:schemeClr>
                </a:solidFill>
              </a:rPr>
              <a:t> αντίστοιχα. </a:t>
            </a:r>
          </a:p>
          <a:p>
            <a:pPr algn="just" eaLnBrk="1" hangingPunct="1">
              <a:lnSpc>
                <a:spcPct val="80000"/>
              </a:lnSpc>
              <a:buFont typeface="Wingdings" panose="05000000000000000000" pitchFamily="2" charset="2"/>
              <a:buChar char="Ø"/>
            </a:pPr>
            <a:r>
              <a:rPr lang="en-US" altLang="el-GR" sz="2400" dirty="0">
                <a:solidFill>
                  <a:schemeClr val="bg1">
                    <a:lumMod val="50000"/>
                  </a:schemeClr>
                </a:solidFill>
              </a:rPr>
              <a:t>     </a:t>
            </a:r>
            <a:r>
              <a:rPr lang="el-GR" altLang="el-GR" sz="2400" dirty="0">
                <a:solidFill>
                  <a:schemeClr val="bg1">
                    <a:lumMod val="50000"/>
                  </a:schemeClr>
                </a:solidFill>
              </a:rPr>
              <a:t>Άλλα χαρακτηριστικά της Γήινης μάζας και πυκνότητας βρέθηκαν βάση των νόμων της Φυσικής. Έτσι η δύναμη της βαρύτητας πάνω στην επιφάνεια της Γης υπολογίστηκε από τον δεύτερο νόμο του Νεύτωνα με βάση την σχέση F=</a:t>
            </a:r>
            <a:r>
              <a:rPr lang="el-GR" altLang="el-GR" sz="2400" dirty="0" err="1">
                <a:solidFill>
                  <a:schemeClr val="bg1">
                    <a:lumMod val="50000"/>
                  </a:schemeClr>
                </a:solidFill>
              </a:rPr>
              <a:t>m.g</a:t>
            </a:r>
            <a:r>
              <a:rPr lang="el-GR" altLang="el-GR" sz="2400" dirty="0">
                <a:solidFill>
                  <a:schemeClr val="bg1">
                    <a:lumMod val="50000"/>
                  </a:schemeClr>
                </a:solidFill>
              </a:rPr>
              <a:t> όπου F είναι η δύναμη της βαρύτητας, m η μάζα του </a:t>
            </a:r>
            <a:r>
              <a:rPr lang="el-GR" altLang="el-GR" sz="2400" dirty="0" smtClean="0">
                <a:solidFill>
                  <a:schemeClr val="bg1">
                    <a:lumMod val="50000"/>
                  </a:schemeClr>
                </a:solidFill>
              </a:rPr>
              <a:t>σώματος </a:t>
            </a:r>
            <a:r>
              <a:rPr lang="el-GR" altLang="el-GR" sz="2400" dirty="0">
                <a:solidFill>
                  <a:schemeClr val="bg1">
                    <a:lumMod val="50000"/>
                  </a:schemeClr>
                </a:solidFill>
              </a:rPr>
              <a:t>που έλκεται και g η επιτάχυνση τη ελεύθερης πτώσης. </a:t>
            </a:r>
          </a:p>
          <a:p>
            <a:pPr algn="just" eaLnBrk="1" hangingPunct="1">
              <a:lnSpc>
                <a:spcPct val="80000"/>
              </a:lnSpc>
              <a:buFont typeface="Wingdings" panose="05000000000000000000" pitchFamily="2" charset="2"/>
              <a:buChar char="Ø"/>
            </a:pPr>
            <a:r>
              <a:rPr lang="en-US" altLang="el-GR" sz="2400" dirty="0">
                <a:solidFill>
                  <a:schemeClr val="bg1">
                    <a:lumMod val="50000"/>
                  </a:schemeClr>
                </a:solidFill>
              </a:rPr>
              <a:t>     </a:t>
            </a:r>
            <a:r>
              <a:rPr lang="el-GR" altLang="el-GR" sz="2400" dirty="0">
                <a:solidFill>
                  <a:schemeClr val="bg1">
                    <a:lumMod val="50000"/>
                  </a:schemeClr>
                </a:solidFill>
              </a:rPr>
              <a:t>Αν δεχθούμε ότι η μάζα της Γης Μ είναι συγκεντρωμένη στο κέντρο της τότε σύμφωνα με τον νόμο της παγκόσμιας έλξης  F = f </a:t>
            </a:r>
            <a:r>
              <a:rPr lang="en-US" altLang="el-GR" sz="2400" dirty="0" err="1">
                <a:solidFill>
                  <a:schemeClr val="bg1">
                    <a:lumMod val="50000"/>
                  </a:schemeClr>
                </a:solidFill>
              </a:rPr>
              <a:t>mM</a:t>
            </a:r>
            <a:r>
              <a:rPr lang="en-US" altLang="el-GR" sz="2400" dirty="0">
                <a:solidFill>
                  <a:schemeClr val="bg1">
                    <a:lumMod val="50000"/>
                  </a:schemeClr>
                </a:solidFill>
              </a:rPr>
              <a:t>/R</a:t>
            </a:r>
            <a:r>
              <a:rPr lang="en-US" altLang="el-GR" sz="2400" b="1" baseline="30000" dirty="0">
                <a:solidFill>
                  <a:schemeClr val="bg1">
                    <a:lumMod val="50000"/>
                  </a:schemeClr>
                </a:solidFill>
              </a:rPr>
              <a:t>2 </a:t>
            </a:r>
            <a:r>
              <a:rPr lang="el-GR" altLang="el-GR" sz="2400" dirty="0">
                <a:solidFill>
                  <a:schemeClr val="bg1">
                    <a:lumMod val="50000"/>
                  </a:schemeClr>
                </a:solidFill>
              </a:rPr>
              <a:t>όπου f είναι η παγκόσμια σταθερά και Μ είναι η μάζα της Γης. Έτσι έχουμε F = m. g και F = f </a:t>
            </a:r>
            <a:r>
              <a:rPr lang="en-US" altLang="el-GR" sz="2400" dirty="0" err="1">
                <a:solidFill>
                  <a:schemeClr val="bg1">
                    <a:lumMod val="50000"/>
                  </a:schemeClr>
                </a:solidFill>
              </a:rPr>
              <a:t>mM</a:t>
            </a:r>
            <a:r>
              <a:rPr lang="en-US" altLang="el-GR" sz="2400" dirty="0">
                <a:solidFill>
                  <a:schemeClr val="bg1">
                    <a:lumMod val="50000"/>
                  </a:schemeClr>
                </a:solidFill>
              </a:rPr>
              <a:t>/R</a:t>
            </a:r>
            <a:r>
              <a:rPr lang="en-US" altLang="el-GR" sz="2400" b="1" baseline="30000" dirty="0">
                <a:solidFill>
                  <a:schemeClr val="bg1">
                    <a:lumMod val="50000"/>
                  </a:schemeClr>
                </a:solidFill>
              </a:rPr>
              <a:t>2 </a:t>
            </a:r>
            <a:r>
              <a:rPr lang="el-GR" altLang="el-GR" sz="2400" dirty="0">
                <a:solidFill>
                  <a:schemeClr val="bg1">
                    <a:lumMod val="50000"/>
                  </a:schemeClr>
                </a:solidFill>
              </a:rPr>
              <a:t>δηλαδή </a:t>
            </a:r>
            <a:r>
              <a:rPr lang="el-GR" altLang="el-GR" sz="2400" dirty="0" err="1">
                <a:solidFill>
                  <a:schemeClr val="bg1">
                    <a:lumMod val="50000"/>
                  </a:schemeClr>
                </a:solidFill>
              </a:rPr>
              <a:t>mg</a:t>
            </a:r>
            <a:r>
              <a:rPr lang="el-GR" altLang="el-GR" sz="2400" dirty="0">
                <a:solidFill>
                  <a:schemeClr val="bg1">
                    <a:lumMod val="50000"/>
                  </a:schemeClr>
                </a:solidFill>
              </a:rPr>
              <a:t> = f .m Μ/</a:t>
            </a:r>
            <a:r>
              <a:rPr lang="en-US" altLang="el-GR" sz="2400" dirty="0">
                <a:solidFill>
                  <a:schemeClr val="bg1">
                    <a:lumMod val="50000"/>
                  </a:schemeClr>
                </a:solidFill>
              </a:rPr>
              <a:t>R</a:t>
            </a:r>
            <a:r>
              <a:rPr lang="en-US" altLang="el-GR" sz="2400" b="1" baseline="30000" dirty="0">
                <a:solidFill>
                  <a:schemeClr val="bg1">
                    <a:lumMod val="50000"/>
                  </a:schemeClr>
                </a:solidFill>
              </a:rPr>
              <a:t>2</a:t>
            </a:r>
            <a:r>
              <a:rPr lang="el-GR" altLang="el-GR" sz="2400" dirty="0">
                <a:solidFill>
                  <a:schemeClr val="bg1">
                    <a:lumMod val="50000"/>
                  </a:schemeClr>
                </a:solidFill>
              </a:rPr>
              <a:t> ή</a:t>
            </a:r>
            <a:r>
              <a:rPr lang="en-US" altLang="el-GR" sz="2400" dirty="0">
                <a:solidFill>
                  <a:schemeClr val="bg1">
                    <a:lumMod val="50000"/>
                  </a:schemeClr>
                </a:solidFill>
              </a:rPr>
              <a:t> M=</a:t>
            </a:r>
            <a:r>
              <a:rPr lang="el-GR" altLang="el-GR" sz="2400" dirty="0">
                <a:solidFill>
                  <a:schemeClr val="bg1">
                    <a:lumMod val="50000"/>
                  </a:schemeClr>
                </a:solidFill>
              </a:rPr>
              <a:t>1/</a:t>
            </a:r>
            <a:r>
              <a:rPr lang="en-US" altLang="el-GR" sz="2400" dirty="0">
                <a:solidFill>
                  <a:schemeClr val="bg1">
                    <a:lumMod val="50000"/>
                  </a:schemeClr>
                </a:solidFill>
              </a:rPr>
              <a:t>fgR</a:t>
            </a:r>
            <a:r>
              <a:rPr lang="en-US" altLang="el-GR" sz="2400" b="1" baseline="30000" dirty="0">
                <a:solidFill>
                  <a:schemeClr val="bg1">
                    <a:lumMod val="50000"/>
                  </a:schemeClr>
                </a:solidFill>
              </a:rPr>
              <a:t>2. </a:t>
            </a:r>
            <a:r>
              <a:rPr lang="el-GR" altLang="el-GR" sz="2400" dirty="0">
                <a:solidFill>
                  <a:schemeClr val="bg1">
                    <a:lumMod val="50000"/>
                  </a:schemeClr>
                </a:solidFill>
              </a:rPr>
              <a:t>Από τον τύπο αυτό μπορεί να υπολογιστεί η μάζα της γης, η οποία βρέθηκε να είναι 5.98 χ 10</a:t>
            </a:r>
            <a:r>
              <a:rPr lang="el-GR" altLang="el-GR" sz="2400" b="1" baseline="30000" dirty="0">
                <a:solidFill>
                  <a:schemeClr val="bg1">
                    <a:lumMod val="50000"/>
                  </a:schemeClr>
                </a:solidFill>
              </a:rPr>
              <a:t>21</a:t>
            </a:r>
            <a:r>
              <a:rPr lang="el-GR" altLang="el-GR" sz="2400" dirty="0">
                <a:solidFill>
                  <a:schemeClr val="bg1">
                    <a:lumMod val="50000"/>
                  </a:schemeClr>
                </a:solidFill>
              </a:rPr>
              <a:t>τόννoυς. Από την άλλη πλευρά με βάση τον κατά προσέγγιση όγκο της Γης μπορούμε να ορίσουμε την μέση (σ</a:t>
            </a:r>
            <a:r>
              <a:rPr lang="el-GR" altLang="el-GR" sz="2400" b="1" baseline="-25000" dirty="0">
                <a:solidFill>
                  <a:schemeClr val="bg1">
                    <a:lumMod val="50000"/>
                  </a:schemeClr>
                </a:solidFill>
              </a:rPr>
              <a:t>αν</a:t>
            </a:r>
            <a:r>
              <a:rPr lang="el-GR" altLang="el-GR" sz="2400" dirty="0">
                <a:solidFill>
                  <a:schemeClr val="bg1">
                    <a:lumMod val="50000"/>
                  </a:schemeClr>
                </a:solidFill>
              </a:rPr>
              <a:t>) πυκνότητα της Γης: </a:t>
            </a:r>
          </a:p>
          <a:p>
            <a:pPr algn="just" eaLnBrk="1" hangingPunct="1">
              <a:lnSpc>
                <a:spcPct val="80000"/>
              </a:lnSpc>
              <a:buFont typeface="Wingdings" panose="05000000000000000000" pitchFamily="2" charset="2"/>
              <a:buNone/>
            </a:pPr>
            <a:r>
              <a:rPr lang="el-GR" altLang="el-GR" sz="1600" dirty="0"/>
              <a:t/>
            </a:r>
            <a:br>
              <a:rPr lang="el-GR" altLang="el-GR" sz="1600" dirty="0"/>
            </a:br>
            <a:r>
              <a:rPr lang="el-GR" altLang="el-GR" sz="1600" dirty="0"/>
              <a:t>	</a:t>
            </a:r>
            <a:br>
              <a:rPr lang="el-GR" altLang="el-GR" sz="1600" dirty="0"/>
            </a:br>
            <a:endParaRPr lang="el-GR" altLang="el-GR" sz="1600" dirty="0"/>
          </a:p>
          <a:p>
            <a:pPr eaLnBrk="1" hangingPunct="1">
              <a:lnSpc>
                <a:spcPct val="80000"/>
              </a:lnSpc>
              <a:buFontTx/>
              <a:buNone/>
            </a:pPr>
            <a:r>
              <a:rPr lang="el-GR" altLang="el-GR" sz="1600" dirty="0"/>
              <a:t/>
            </a:r>
            <a:br>
              <a:rPr lang="el-GR" altLang="el-GR" sz="1600" dirty="0"/>
            </a:br>
            <a:endParaRPr lang="el-GR" altLang="el-GR" sz="1600" dirty="0"/>
          </a:p>
        </p:txBody>
      </p:sp>
      <p:pic>
        <p:nvPicPr>
          <p:cNvPr id="156676" name="Picture 4" descr="σάρωση0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000" y="5953394"/>
            <a:ext cx="6954430" cy="83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72413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7928" y="82913"/>
            <a:ext cx="6026727" cy="66747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a:t>Πιθανές πηγές θερμότητας</a:t>
            </a:r>
            <a:r>
              <a:rPr lang="en-US" altLang="el-GR" sz="3600" dirty="0"/>
              <a:t> </a:t>
            </a:r>
          </a:p>
        </p:txBody>
      </p:sp>
      <p:sp>
        <p:nvSpPr>
          <p:cNvPr id="114691" name="Rectangle 3"/>
          <p:cNvSpPr>
            <a:spLocks noGrp="1" noChangeArrowheads="1"/>
          </p:cNvSpPr>
          <p:nvPr>
            <p:ph type="body" idx="1"/>
          </p:nvPr>
        </p:nvSpPr>
        <p:spPr>
          <a:xfrm>
            <a:off x="102471" y="811717"/>
            <a:ext cx="9138511" cy="2334491"/>
          </a:xfrm>
        </p:spPr>
        <p:txBody>
          <a:bodyPr/>
          <a:lstStyle/>
          <a:p>
            <a:pPr marL="609600" indent="-609600" eaLnBrk="1" hangingPunct="1">
              <a:buFontTx/>
              <a:buAutoNum type="arabicPeriod"/>
            </a:pPr>
            <a:r>
              <a:rPr lang="el-GR" altLang="el-GR" dirty="0" smtClean="0">
                <a:solidFill>
                  <a:schemeClr val="bg1">
                    <a:lumMod val="50000"/>
                  </a:schemeClr>
                </a:solidFill>
              </a:rPr>
              <a:t>Θερμότητα επισώρευσης από βομβαρδισμούς </a:t>
            </a:r>
          </a:p>
          <a:p>
            <a:pPr marL="609600" indent="-609600" eaLnBrk="1" hangingPunct="1">
              <a:buFontTx/>
              <a:buAutoNum type="arabicPeriod"/>
            </a:pPr>
            <a:r>
              <a:rPr lang="el-GR" altLang="el-GR" dirty="0" smtClean="0">
                <a:solidFill>
                  <a:schemeClr val="bg1">
                    <a:lumMod val="50000"/>
                  </a:schemeClr>
                </a:solidFill>
              </a:rPr>
              <a:t>Θερμότητα  από βαρυτική συμπίεση με την συσσώρευση υλικών. </a:t>
            </a:r>
          </a:p>
          <a:p>
            <a:pPr marL="609600" indent="-609600" eaLnBrk="1" hangingPunct="1">
              <a:buFontTx/>
              <a:buAutoNum type="arabicPeriod"/>
            </a:pPr>
            <a:r>
              <a:rPr lang="el-GR" altLang="el-GR" dirty="0" smtClean="0">
                <a:solidFill>
                  <a:schemeClr val="bg1">
                    <a:lumMod val="50000"/>
                  </a:schemeClr>
                </a:solidFill>
              </a:rPr>
              <a:t>Αποσύνθεση ραδιενεργών υλικών</a:t>
            </a:r>
            <a:endParaRPr lang="en-US" altLang="el-GR" dirty="0" smtClean="0">
              <a:solidFill>
                <a:schemeClr val="bg1">
                  <a:lumMod val="50000"/>
                </a:schemeClr>
              </a:solidFill>
            </a:endParaRPr>
          </a:p>
        </p:txBody>
      </p:sp>
      <p:sp>
        <p:nvSpPr>
          <p:cNvPr id="4" name="Rectangle 2"/>
          <p:cNvSpPr txBox="1">
            <a:spLocks noChangeArrowheads="1"/>
          </p:cNvSpPr>
          <p:nvPr/>
        </p:nvSpPr>
        <p:spPr bwMode="auto">
          <a:xfrm>
            <a:off x="901592" y="3146208"/>
            <a:ext cx="4501681" cy="651164"/>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kern="0" dirty="0" smtClean="0">
                <a:solidFill>
                  <a:schemeClr val="bg2"/>
                </a:solidFill>
              </a:rPr>
              <a:t>Διαφοροποίηση</a:t>
            </a:r>
            <a:endParaRPr lang="en-US" altLang="el-GR" kern="0" dirty="0" smtClean="0">
              <a:solidFill>
                <a:schemeClr val="bg2"/>
              </a:solidFill>
            </a:endParaRPr>
          </a:p>
        </p:txBody>
      </p:sp>
      <p:pic>
        <p:nvPicPr>
          <p:cNvPr id="5" name="Picture 2" descr="f08_20_pg22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240982" y="191512"/>
            <a:ext cx="2865438"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3797373"/>
            <a:ext cx="9240982" cy="297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90000"/>
              </a:lnSpc>
            </a:pPr>
            <a:r>
              <a:rPr lang="en-GB" altLang="el-GR" sz="2800" kern="0" dirty="0" smtClean="0">
                <a:solidFill>
                  <a:schemeClr val="bg1">
                    <a:lumMod val="50000"/>
                  </a:schemeClr>
                </a:solidFill>
              </a:rPr>
              <a:t>Fe </a:t>
            </a:r>
            <a:r>
              <a:rPr lang="el-GR" altLang="el-GR" sz="2800" kern="0" dirty="0" smtClean="0">
                <a:solidFill>
                  <a:schemeClr val="bg1">
                    <a:lumMod val="50000"/>
                  </a:schemeClr>
                </a:solidFill>
              </a:rPr>
              <a:t>και </a:t>
            </a:r>
            <a:r>
              <a:rPr lang="en-GB" altLang="el-GR" sz="2800" kern="0" dirty="0" smtClean="0">
                <a:solidFill>
                  <a:schemeClr val="bg1">
                    <a:lumMod val="50000"/>
                  </a:schemeClr>
                </a:solidFill>
              </a:rPr>
              <a:t>Ni </a:t>
            </a:r>
            <a:r>
              <a:rPr lang="el-GR" altLang="el-GR" sz="2800" kern="0" dirty="0" smtClean="0">
                <a:solidFill>
                  <a:schemeClr val="bg1">
                    <a:lumMod val="50000"/>
                  </a:schemeClr>
                </a:solidFill>
              </a:rPr>
              <a:t>βυθίζονται για να σχηματίσουν τον πυρήνα.</a:t>
            </a:r>
            <a:endParaRPr lang="en-US" altLang="el-GR" sz="2800" kern="0" dirty="0" smtClean="0">
              <a:solidFill>
                <a:schemeClr val="bg1">
                  <a:lumMod val="50000"/>
                </a:schemeClr>
              </a:solidFill>
            </a:endParaRPr>
          </a:p>
          <a:p>
            <a:pPr eaLnBrk="1" hangingPunct="1">
              <a:lnSpc>
                <a:spcPct val="90000"/>
              </a:lnSpc>
            </a:pPr>
            <a:r>
              <a:rPr lang="el-GR" altLang="el-GR" sz="2800" kern="0" dirty="0" smtClean="0">
                <a:solidFill>
                  <a:schemeClr val="bg1">
                    <a:lumMod val="50000"/>
                  </a:schemeClr>
                </a:solidFill>
              </a:rPr>
              <a:t>Λιγότερο πυκνά υλικά σχηματίζουν τον μανδύα και τον ελαφρύτερο φλοιό.</a:t>
            </a:r>
            <a:endParaRPr lang="en-US" altLang="el-GR" sz="2800" kern="0" dirty="0" smtClean="0">
              <a:solidFill>
                <a:schemeClr val="bg1">
                  <a:lumMod val="50000"/>
                </a:schemeClr>
              </a:solidFill>
            </a:endParaRPr>
          </a:p>
          <a:p>
            <a:pPr eaLnBrk="1" hangingPunct="1">
              <a:lnSpc>
                <a:spcPct val="90000"/>
              </a:lnSpc>
            </a:pPr>
            <a:r>
              <a:rPr lang="el-GR" altLang="el-GR" sz="2800" kern="0" dirty="0" smtClean="0">
                <a:solidFill>
                  <a:schemeClr val="bg1">
                    <a:lumMod val="50000"/>
                  </a:schemeClr>
                </a:solidFill>
              </a:rPr>
              <a:t>Η παρουσία πτητικών αερίων δείχνει ότι δεν συνέβη ολοκληρωτική τήξη. </a:t>
            </a:r>
          </a:p>
          <a:p>
            <a:pPr eaLnBrk="1" hangingPunct="1">
              <a:lnSpc>
                <a:spcPct val="90000"/>
              </a:lnSpc>
            </a:pPr>
            <a:r>
              <a:rPr lang="el-GR" altLang="el-GR" sz="2800" kern="0" dirty="0" smtClean="0">
                <a:solidFill>
                  <a:schemeClr val="bg1">
                    <a:lumMod val="50000"/>
                  </a:schemeClr>
                </a:solidFill>
              </a:rPr>
              <a:t>Η γη έλιωνε μερικώς και συνέχεια από μεγάλες συγκρούσεις.</a:t>
            </a:r>
            <a:endParaRPr lang="en-US" altLang="el-GR" sz="2800" kern="0" dirty="0">
              <a:solidFill>
                <a:schemeClr val="bg1">
                  <a:lumMod val="50000"/>
                </a:schemeClr>
              </a:solidFill>
            </a:endParaRPr>
          </a:p>
        </p:txBody>
      </p:sp>
    </p:spTree>
    <p:extLst>
      <p:ext uri="{BB962C8B-B14F-4D97-AF65-F5344CB8AC3E}">
        <p14:creationId xmlns:p14="http://schemas.microsoft.com/office/powerpoint/2010/main" val="765309707"/>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36430" y="333376"/>
            <a:ext cx="11662913" cy="6264275"/>
          </a:xfrm>
        </p:spPr>
        <p:txBody>
          <a:bodyPr/>
          <a:lstStyle/>
          <a:p>
            <a:pPr algn="just" eaLnBrk="1" hangingPunct="1">
              <a:lnSpc>
                <a:spcPct val="80000"/>
              </a:lnSpc>
              <a:buFont typeface="Wingdings" panose="05000000000000000000" pitchFamily="2" charset="2"/>
              <a:buChar char="Ø"/>
              <a:defRPr/>
            </a:pPr>
            <a:r>
              <a:rPr lang="el-GR" altLang="el-GR" sz="2800" dirty="0">
                <a:solidFill>
                  <a:schemeClr val="bg1">
                    <a:lumMod val="50000"/>
                  </a:schemeClr>
                </a:solidFill>
              </a:rPr>
              <a:t>Η πυκνότητα αυτή είναι πάρα πολύ μεγαλύτερη από την πυκνότητα των πιο κοινών πετρωμάτων του φλοιού. </a:t>
            </a:r>
            <a:endParaRPr lang="en-US" altLang="el-GR" sz="2800" dirty="0">
              <a:solidFill>
                <a:schemeClr val="bg1">
                  <a:lumMod val="50000"/>
                </a:schemeClr>
              </a:solidFill>
            </a:endParaRPr>
          </a:p>
          <a:p>
            <a:pPr marL="0" indent="0" algn="just" eaLnBrk="1" hangingPunct="1">
              <a:lnSpc>
                <a:spcPct val="80000"/>
              </a:lnSpc>
              <a:buNone/>
              <a:defRPr/>
            </a:pPr>
            <a:endParaRPr lang="el-GR" altLang="el-GR" sz="2800" dirty="0">
              <a:solidFill>
                <a:schemeClr val="bg1">
                  <a:lumMod val="50000"/>
                </a:schemeClr>
              </a:solidFill>
            </a:endParaRPr>
          </a:p>
          <a:p>
            <a:pPr algn="just" eaLnBrk="1" hangingPunct="1">
              <a:lnSpc>
                <a:spcPct val="80000"/>
              </a:lnSpc>
              <a:buFont typeface="Wingdings" panose="05000000000000000000" pitchFamily="2" charset="2"/>
              <a:buChar char="Ø"/>
              <a:defRPr/>
            </a:pPr>
            <a:r>
              <a:rPr lang="el-GR" altLang="el-GR" sz="2800" dirty="0">
                <a:solidFill>
                  <a:schemeClr val="bg1">
                    <a:lumMod val="50000"/>
                  </a:schemeClr>
                </a:solidFill>
              </a:rPr>
              <a:t>Η μέση πυκνότητα των πετρωμάτων όπως του γρανίτη, του συηνίτη του βασάλτη και του </a:t>
            </a:r>
            <a:r>
              <a:rPr lang="el-GR" altLang="el-GR" sz="2800" dirty="0" err="1">
                <a:solidFill>
                  <a:schemeClr val="bg1">
                    <a:lumMod val="50000"/>
                  </a:schemeClr>
                </a:solidFill>
              </a:rPr>
              <a:t>πυροξενίτη</a:t>
            </a:r>
            <a:r>
              <a:rPr lang="el-GR" altLang="el-GR" sz="2800" dirty="0">
                <a:solidFill>
                  <a:schemeClr val="bg1">
                    <a:lumMod val="50000"/>
                  </a:schemeClr>
                </a:solidFill>
              </a:rPr>
              <a:t> ποικίλει μεταξύ 2.7 και 3.2 g</a:t>
            </a:r>
            <a:r>
              <a:rPr lang="en-US" altLang="el-GR" sz="2800" dirty="0">
                <a:solidFill>
                  <a:schemeClr val="bg1">
                    <a:lumMod val="50000"/>
                  </a:schemeClr>
                </a:solidFill>
              </a:rPr>
              <a:t>r</a:t>
            </a:r>
            <a:r>
              <a:rPr lang="el-GR" altLang="el-GR" sz="2800" dirty="0">
                <a:solidFill>
                  <a:schemeClr val="bg1">
                    <a:lumMod val="50000"/>
                  </a:schemeClr>
                </a:solidFill>
              </a:rPr>
              <a:t>/cm</a:t>
            </a:r>
            <a:r>
              <a:rPr lang="en-US" altLang="el-GR" sz="2800" b="1" baseline="30000" dirty="0">
                <a:solidFill>
                  <a:schemeClr val="bg1">
                    <a:lumMod val="50000"/>
                  </a:schemeClr>
                </a:solidFill>
              </a:rPr>
              <a:t>3</a:t>
            </a:r>
            <a:r>
              <a:rPr lang="el-GR" altLang="el-GR" sz="2800" dirty="0">
                <a:solidFill>
                  <a:schemeClr val="bg1">
                    <a:lumMod val="50000"/>
                  </a:schemeClr>
                </a:solidFill>
              </a:rPr>
              <a:t>. </a:t>
            </a:r>
            <a:endParaRPr lang="en-US" altLang="el-GR" sz="2800" dirty="0">
              <a:solidFill>
                <a:schemeClr val="bg1">
                  <a:lumMod val="50000"/>
                </a:schemeClr>
              </a:solidFill>
            </a:endParaRPr>
          </a:p>
          <a:p>
            <a:pPr marL="0" indent="0" algn="just" eaLnBrk="1" hangingPunct="1">
              <a:lnSpc>
                <a:spcPct val="80000"/>
              </a:lnSpc>
              <a:buNone/>
              <a:defRPr/>
            </a:pPr>
            <a:endParaRPr lang="el-GR" altLang="el-GR" sz="2800" dirty="0">
              <a:solidFill>
                <a:schemeClr val="bg1">
                  <a:lumMod val="50000"/>
                </a:schemeClr>
              </a:solidFill>
            </a:endParaRPr>
          </a:p>
          <a:p>
            <a:pPr algn="just" eaLnBrk="1" hangingPunct="1">
              <a:lnSpc>
                <a:spcPct val="80000"/>
              </a:lnSpc>
              <a:buFont typeface="Wingdings" panose="05000000000000000000" pitchFamily="2" charset="2"/>
              <a:buChar char="Ø"/>
              <a:defRPr/>
            </a:pPr>
            <a:r>
              <a:rPr lang="el-GR" altLang="el-GR" sz="2800" dirty="0">
                <a:solidFill>
                  <a:schemeClr val="bg1">
                    <a:lumMod val="50000"/>
                  </a:schemeClr>
                </a:solidFill>
              </a:rPr>
              <a:t>Τα ιζηματογενή πετρώματα, όπως ψαμμίτες, άργιλοι και ασβεστόλιθοι έχουν ακόμη </a:t>
            </a:r>
            <a:r>
              <a:rPr lang="el-GR" altLang="el-GR" sz="2800" dirty="0" smtClean="0">
                <a:solidFill>
                  <a:schemeClr val="bg1">
                    <a:lumMod val="50000"/>
                  </a:schemeClr>
                </a:solidFill>
              </a:rPr>
              <a:t>χαμηλότερες </a:t>
            </a:r>
            <a:r>
              <a:rPr lang="el-GR" altLang="el-GR" sz="2800" dirty="0">
                <a:solidFill>
                  <a:schemeClr val="bg1">
                    <a:lumMod val="50000"/>
                  </a:schemeClr>
                </a:solidFill>
              </a:rPr>
              <a:t>πυκνότητες που γενικώς ποικίλουν μεταξύ 2.2 και 2.5g/cm</a:t>
            </a:r>
            <a:r>
              <a:rPr lang="en-US" altLang="el-GR" sz="2800" b="1" baseline="30000" dirty="0">
                <a:solidFill>
                  <a:schemeClr val="bg1">
                    <a:lumMod val="50000"/>
                  </a:schemeClr>
                </a:solidFill>
              </a:rPr>
              <a:t>3</a:t>
            </a:r>
            <a:r>
              <a:rPr lang="el-GR" altLang="el-GR" sz="2800" dirty="0">
                <a:solidFill>
                  <a:schemeClr val="bg1">
                    <a:lumMod val="50000"/>
                  </a:schemeClr>
                </a:solidFill>
              </a:rPr>
              <a:t>. </a:t>
            </a:r>
            <a:endParaRPr lang="en-US" altLang="el-GR" sz="2800" dirty="0">
              <a:solidFill>
                <a:schemeClr val="bg1">
                  <a:lumMod val="50000"/>
                </a:schemeClr>
              </a:solidFill>
            </a:endParaRPr>
          </a:p>
          <a:p>
            <a:pPr marL="0" indent="0" algn="just" eaLnBrk="1" hangingPunct="1">
              <a:lnSpc>
                <a:spcPct val="80000"/>
              </a:lnSpc>
              <a:buNone/>
              <a:defRPr/>
            </a:pPr>
            <a:endParaRPr lang="el-GR" altLang="el-GR" sz="2800" dirty="0">
              <a:solidFill>
                <a:schemeClr val="bg1">
                  <a:lumMod val="50000"/>
                </a:schemeClr>
              </a:solidFill>
            </a:endParaRPr>
          </a:p>
          <a:p>
            <a:pPr algn="just" eaLnBrk="1" hangingPunct="1">
              <a:lnSpc>
                <a:spcPct val="80000"/>
              </a:lnSpc>
              <a:buFont typeface="Wingdings" panose="05000000000000000000" pitchFamily="2" charset="2"/>
              <a:buChar char="Ø"/>
              <a:defRPr/>
            </a:pPr>
            <a:r>
              <a:rPr lang="el-GR" altLang="el-GR" sz="2800" dirty="0">
                <a:solidFill>
                  <a:schemeClr val="bg1">
                    <a:lumMod val="50000"/>
                  </a:schemeClr>
                </a:solidFill>
              </a:rPr>
              <a:t>Έτσι, η μέση πυκνότητα της Γης είναι σχεδόν δύο </a:t>
            </a:r>
            <a:r>
              <a:rPr lang="el-GR" altLang="el-GR" sz="2800" dirty="0" smtClean="0">
                <a:solidFill>
                  <a:schemeClr val="bg1">
                    <a:lumMod val="50000"/>
                  </a:schemeClr>
                </a:solidFill>
              </a:rPr>
              <a:t>φορές </a:t>
            </a:r>
            <a:r>
              <a:rPr lang="el-GR" altLang="el-GR" sz="2800" dirty="0">
                <a:solidFill>
                  <a:schemeClr val="bg1">
                    <a:lumMod val="50000"/>
                  </a:schemeClr>
                </a:solidFill>
              </a:rPr>
              <a:t>μεγαλύτερη από την πυκνότητα των πετρωμάτων που φτιάχνουν το φλοιό, η οποία ίσως οφείλεται σε μία αύξηση της πυκνότητας με το </a:t>
            </a:r>
            <a:r>
              <a:rPr lang="el-GR" altLang="el-GR" sz="2800" dirty="0" smtClean="0">
                <a:solidFill>
                  <a:schemeClr val="bg1">
                    <a:lumMod val="50000"/>
                  </a:schemeClr>
                </a:solidFill>
              </a:rPr>
              <a:t>βάθος </a:t>
            </a:r>
            <a:r>
              <a:rPr lang="el-GR" altLang="el-GR" sz="2800" dirty="0">
                <a:solidFill>
                  <a:schemeClr val="bg1">
                    <a:lumMod val="50000"/>
                  </a:schemeClr>
                </a:solidFill>
              </a:rPr>
              <a:t>ώστε τα πιο χαμηλά στρώματα υπερβαίνουν την μέση πυκνότητα του 5.5g/c</a:t>
            </a:r>
            <a:r>
              <a:rPr lang="en-US" altLang="el-GR" sz="2800" dirty="0">
                <a:solidFill>
                  <a:schemeClr val="bg1">
                    <a:lumMod val="50000"/>
                  </a:schemeClr>
                </a:solidFill>
              </a:rPr>
              <a:t>m</a:t>
            </a:r>
            <a:r>
              <a:rPr lang="en-US" altLang="el-GR" sz="2800" b="1" baseline="30000" dirty="0">
                <a:solidFill>
                  <a:schemeClr val="bg1">
                    <a:lumMod val="50000"/>
                  </a:schemeClr>
                </a:solidFill>
              </a:rPr>
              <a:t>3</a:t>
            </a:r>
            <a:r>
              <a:rPr lang="el-GR" altLang="el-GR" sz="2800" b="1" dirty="0">
                <a:solidFill>
                  <a:schemeClr val="bg1">
                    <a:lumMod val="50000"/>
                  </a:schemeClr>
                </a:solidFill>
              </a:rPr>
              <a:t> </a:t>
            </a:r>
            <a:r>
              <a:rPr lang="el-GR" altLang="el-GR" sz="2800" dirty="0">
                <a:solidFill>
                  <a:schemeClr val="bg1">
                    <a:lumMod val="50000"/>
                  </a:schemeClr>
                </a:solidFill>
              </a:rPr>
              <a:t>για τον πλανήτη. </a:t>
            </a:r>
          </a:p>
          <a:p>
            <a:pPr algn="just" eaLnBrk="1" hangingPunct="1">
              <a:lnSpc>
                <a:spcPct val="80000"/>
              </a:lnSpc>
              <a:buFont typeface="Wingdings" panose="05000000000000000000" pitchFamily="2" charset="2"/>
              <a:buNone/>
              <a:defRPr/>
            </a:pPr>
            <a:r>
              <a:rPr lang="el-GR" altLang="el-GR" sz="2600" dirty="0"/>
              <a:t> </a:t>
            </a:r>
          </a:p>
          <a:p>
            <a:pPr algn="just" eaLnBrk="1" hangingPunct="1">
              <a:lnSpc>
                <a:spcPct val="80000"/>
              </a:lnSpc>
              <a:buFont typeface="Wingdings" panose="05000000000000000000" pitchFamily="2" charset="2"/>
              <a:buChar char="Ø"/>
              <a:defRPr/>
            </a:pPr>
            <a:endParaRPr lang="el-GR" altLang="el-GR" sz="2400" dirty="0"/>
          </a:p>
        </p:txBody>
      </p:sp>
    </p:spTree>
    <p:extLst>
      <p:ext uri="{BB962C8B-B14F-4D97-AF65-F5344CB8AC3E}">
        <p14:creationId xmlns:p14="http://schemas.microsoft.com/office/powerpoint/2010/main" val="2258314136"/>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Τίτλος 1"/>
          <p:cNvSpPr>
            <a:spLocks noGrp="1"/>
          </p:cNvSpPr>
          <p:nvPr>
            <p:ph type="title"/>
          </p:nvPr>
        </p:nvSpPr>
        <p:spPr>
          <a:xfrm>
            <a:off x="1058500" y="128589"/>
            <a:ext cx="6261463" cy="868362"/>
          </a:xfrm>
        </p:spPr>
        <p:style>
          <a:lnRef idx="2">
            <a:schemeClr val="dk1"/>
          </a:lnRef>
          <a:fillRef idx="1">
            <a:schemeClr val="lt1"/>
          </a:fillRef>
          <a:effectRef idx="0">
            <a:schemeClr val="dk1"/>
          </a:effectRef>
          <a:fontRef idx="minor">
            <a:schemeClr val="dk1"/>
          </a:fontRef>
        </p:style>
        <p:txBody>
          <a:bodyPr/>
          <a:lstStyle/>
          <a:p>
            <a:r>
              <a:rPr lang="el-GR" altLang="el-GR" dirty="0" smtClean="0"/>
              <a:t>Οι «Σφαίρες» της Γης</a:t>
            </a:r>
          </a:p>
        </p:txBody>
      </p:sp>
      <p:sp>
        <p:nvSpPr>
          <p:cNvPr id="158723" name="Θέση περιεχομένου 2"/>
          <p:cNvSpPr>
            <a:spLocks noGrp="1"/>
          </p:cNvSpPr>
          <p:nvPr>
            <p:ph idx="1"/>
          </p:nvPr>
        </p:nvSpPr>
        <p:spPr>
          <a:xfrm>
            <a:off x="296092" y="1126332"/>
            <a:ext cx="3257005" cy="2415381"/>
          </a:xfrm>
        </p:spPr>
        <p:txBody>
          <a:bodyPr/>
          <a:lstStyle/>
          <a:p>
            <a:r>
              <a:rPr lang="el-GR" altLang="el-GR" dirty="0" smtClean="0">
                <a:solidFill>
                  <a:schemeClr val="bg1">
                    <a:lumMod val="50000"/>
                  </a:schemeClr>
                </a:solidFill>
              </a:rPr>
              <a:t>Λιθόσφαιρα</a:t>
            </a:r>
          </a:p>
          <a:p>
            <a:r>
              <a:rPr lang="el-GR" altLang="el-GR" dirty="0" smtClean="0">
                <a:solidFill>
                  <a:schemeClr val="bg1">
                    <a:lumMod val="50000"/>
                  </a:schemeClr>
                </a:solidFill>
              </a:rPr>
              <a:t>Υδρόσφαιρα</a:t>
            </a:r>
          </a:p>
          <a:p>
            <a:r>
              <a:rPr lang="el-GR" altLang="el-GR" dirty="0" smtClean="0">
                <a:solidFill>
                  <a:schemeClr val="bg1">
                    <a:lumMod val="50000"/>
                  </a:schemeClr>
                </a:solidFill>
              </a:rPr>
              <a:t>Ατμόσφαιρα</a:t>
            </a:r>
          </a:p>
          <a:p>
            <a:r>
              <a:rPr lang="el-GR" altLang="el-GR" dirty="0" smtClean="0">
                <a:solidFill>
                  <a:schemeClr val="bg1">
                    <a:lumMod val="50000"/>
                  </a:schemeClr>
                </a:solidFill>
              </a:rPr>
              <a:t>Βιόσφαιρα</a:t>
            </a:r>
          </a:p>
        </p:txBody>
      </p:sp>
      <p:pic>
        <p:nvPicPr>
          <p:cNvPr id="158724" name="Picture 2" descr="http://home.comcast.net/%7Erhaberlin/images/hcwa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92" y="3710782"/>
            <a:ext cx="6697662"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4" descr="Earth - The Blue Mar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691" y="128589"/>
            <a:ext cx="2015650" cy="201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516" y="1126332"/>
            <a:ext cx="4321175" cy="258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463180573"/>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Τίτλος 1"/>
          <p:cNvSpPr>
            <a:spLocks noGrp="1"/>
          </p:cNvSpPr>
          <p:nvPr>
            <p:ph type="title"/>
          </p:nvPr>
        </p:nvSpPr>
        <p:spPr>
          <a:xfrm>
            <a:off x="1161278" y="191864"/>
            <a:ext cx="3489507" cy="922337"/>
          </a:xfrm>
        </p:spPr>
        <p:style>
          <a:lnRef idx="2">
            <a:schemeClr val="dk1"/>
          </a:lnRef>
          <a:fillRef idx="1">
            <a:schemeClr val="lt1"/>
          </a:fillRef>
          <a:effectRef idx="0">
            <a:schemeClr val="dk1"/>
          </a:effectRef>
          <a:fontRef idx="minor">
            <a:schemeClr val="dk1"/>
          </a:fontRef>
        </p:style>
        <p:txBody>
          <a:bodyPr/>
          <a:lstStyle/>
          <a:p>
            <a:r>
              <a:rPr lang="el-GR" altLang="el-GR" dirty="0" smtClean="0"/>
              <a:t>Ατμόσφαιρα</a:t>
            </a:r>
          </a:p>
        </p:txBody>
      </p:sp>
      <p:pic>
        <p:nvPicPr>
          <p:cNvPr id="159748" name="Picture 2" descr="http://enidrio.gr/pictures/b_665_atmosphe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138" y="141652"/>
            <a:ext cx="6255201" cy="65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4" descr="http://www.hellenica.de/Meteorologia/StromaAtmosfai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 y="1285239"/>
            <a:ext cx="5474244" cy="533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990853"/>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Τίτλος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l-GR" altLang="el-GR" dirty="0" smtClean="0"/>
              <a:t>Η δομή της Γης </a:t>
            </a:r>
          </a:p>
        </p:txBody>
      </p:sp>
      <p:sp>
        <p:nvSpPr>
          <p:cNvPr id="44035" name="Rectangle 3"/>
          <p:cNvSpPr>
            <a:spLocks noGrp="1" noChangeArrowheads="1"/>
          </p:cNvSpPr>
          <p:nvPr>
            <p:ph idx="1"/>
          </p:nvPr>
        </p:nvSpPr>
        <p:spPr>
          <a:xfrm>
            <a:off x="195943" y="1295401"/>
            <a:ext cx="11769634" cy="5446713"/>
          </a:xfrm>
        </p:spPr>
        <p:txBody>
          <a:bodyPr/>
          <a:lstStyle/>
          <a:p>
            <a:pPr marL="0" indent="0" eaLnBrk="1" hangingPunct="1">
              <a:lnSpc>
                <a:spcPct val="80000"/>
              </a:lnSpc>
              <a:buNone/>
              <a:defRPr/>
            </a:pPr>
            <a:r>
              <a:rPr lang="el-GR" altLang="el-GR" sz="2800" dirty="0" smtClean="0">
                <a:solidFill>
                  <a:srgbClr val="FF0000"/>
                </a:solidFill>
              </a:rPr>
              <a:t>Πυρήνας</a:t>
            </a:r>
            <a:r>
              <a:rPr lang="el-GR" altLang="el-GR" sz="2800" dirty="0" smtClean="0">
                <a:solidFill>
                  <a:schemeClr val="bg1">
                    <a:lumMod val="50000"/>
                  </a:schemeClr>
                </a:solidFill>
              </a:rPr>
              <a:t> με </a:t>
            </a:r>
            <a:r>
              <a:rPr lang="el-GR" altLang="el-GR" sz="2800" dirty="0">
                <a:solidFill>
                  <a:schemeClr val="bg1">
                    <a:lumMod val="50000"/>
                  </a:schemeClr>
                </a:solidFill>
              </a:rPr>
              <a:t>διάμετρο</a:t>
            </a:r>
            <a:r>
              <a:rPr lang="en-US" altLang="el-GR" sz="2800" dirty="0">
                <a:solidFill>
                  <a:schemeClr val="bg1">
                    <a:lumMod val="50000"/>
                  </a:schemeClr>
                </a:solidFill>
              </a:rPr>
              <a:t> 7000 km</a:t>
            </a:r>
            <a:r>
              <a:rPr lang="el-GR" altLang="el-GR" sz="2800" dirty="0">
                <a:solidFill>
                  <a:schemeClr val="bg1">
                    <a:lumMod val="50000"/>
                  </a:schemeClr>
                </a:solidFill>
              </a:rPr>
              <a:t>, χωρίζεται σε: </a:t>
            </a:r>
          </a:p>
          <a:p>
            <a:pPr eaLnBrk="1" hangingPunct="1">
              <a:lnSpc>
                <a:spcPct val="80000"/>
              </a:lnSpc>
              <a:defRPr/>
            </a:pPr>
            <a:r>
              <a:rPr lang="el-GR" altLang="el-GR" sz="2800" dirty="0">
                <a:solidFill>
                  <a:schemeClr val="bg1">
                    <a:lumMod val="50000"/>
                  </a:schemeClr>
                </a:solidFill>
              </a:rPr>
              <a:t>Εσωτερικό (στερεό μεταλλικό με πυκνότητα 10gr/</a:t>
            </a:r>
            <a:r>
              <a:rPr lang="en-US" altLang="el-GR" sz="2800" dirty="0">
                <a:solidFill>
                  <a:schemeClr val="bg1">
                    <a:lumMod val="50000"/>
                  </a:schemeClr>
                </a:solidFill>
              </a:rPr>
              <a:t>c</a:t>
            </a:r>
            <a:r>
              <a:rPr lang="el-GR" altLang="el-GR" sz="2800" dirty="0">
                <a:solidFill>
                  <a:schemeClr val="bg1">
                    <a:lumMod val="50000"/>
                  </a:schemeClr>
                </a:solidFill>
              </a:rPr>
              <a:t>m</a:t>
            </a:r>
            <a:r>
              <a:rPr lang="en-US" altLang="el-GR" sz="2800" b="1" baseline="30000" dirty="0">
                <a:solidFill>
                  <a:schemeClr val="bg1">
                    <a:lumMod val="50000"/>
                  </a:schemeClr>
                </a:solidFill>
              </a:rPr>
              <a:t>3</a:t>
            </a:r>
            <a:r>
              <a:rPr lang="en-GB" altLang="el-GR" sz="2800" dirty="0">
                <a:solidFill>
                  <a:schemeClr val="bg1">
                    <a:lumMod val="50000"/>
                  </a:schemeClr>
                </a:solidFill>
              </a:rPr>
              <a:t>, </a:t>
            </a:r>
            <a:r>
              <a:rPr lang="el-GR" altLang="el-GR" sz="2800" dirty="0">
                <a:solidFill>
                  <a:schemeClr val="bg1">
                    <a:lumMod val="50000"/>
                  </a:schemeClr>
                </a:solidFill>
              </a:rPr>
              <a:t>θερμοκρασία 3000-6000</a:t>
            </a:r>
            <a:r>
              <a:rPr lang="el-GR" altLang="el-GR" sz="2800" baseline="30000" dirty="0">
                <a:solidFill>
                  <a:schemeClr val="bg1">
                    <a:lumMod val="50000"/>
                  </a:schemeClr>
                </a:solidFill>
              </a:rPr>
              <a:t>ο</a:t>
            </a:r>
            <a:r>
              <a:rPr lang="en-GB" altLang="el-GR" sz="2800" dirty="0">
                <a:solidFill>
                  <a:schemeClr val="bg1">
                    <a:lumMod val="50000"/>
                  </a:schemeClr>
                </a:solidFill>
              </a:rPr>
              <a:t>C </a:t>
            </a:r>
            <a:r>
              <a:rPr lang="el-GR" altLang="el-GR" sz="2800" dirty="0">
                <a:solidFill>
                  <a:schemeClr val="bg1">
                    <a:lumMod val="50000"/>
                  </a:schemeClr>
                </a:solidFill>
              </a:rPr>
              <a:t>και πιέσεις 3,5.10</a:t>
            </a:r>
            <a:r>
              <a:rPr lang="el-GR" altLang="el-GR" sz="2800" baseline="30000" dirty="0">
                <a:solidFill>
                  <a:schemeClr val="bg1">
                    <a:lumMod val="50000"/>
                  </a:schemeClr>
                </a:solidFill>
              </a:rPr>
              <a:t>6</a:t>
            </a:r>
            <a:r>
              <a:rPr lang="el-GR" altLang="el-GR" sz="2800" dirty="0">
                <a:solidFill>
                  <a:schemeClr val="bg1">
                    <a:lumMod val="50000"/>
                  </a:schemeClr>
                </a:solidFill>
              </a:rPr>
              <a:t>at</a:t>
            </a:r>
            <a:r>
              <a:rPr lang="en-US" altLang="el-GR" sz="2800" dirty="0">
                <a:solidFill>
                  <a:schemeClr val="bg1">
                    <a:lumMod val="50000"/>
                  </a:schemeClr>
                </a:solidFill>
              </a:rPr>
              <a:t>m</a:t>
            </a:r>
            <a:r>
              <a:rPr lang="el-GR" altLang="el-GR" sz="2800" dirty="0" smtClean="0">
                <a:solidFill>
                  <a:schemeClr val="bg1">
                    <a:lumMod val="50000"/>
                  </a:schemeClr>
                </a:solidFill>
              </a:rPr>
              <a:t>).</a:t>
            </a:r>
          </a:p>
          <a:p>
            <a:pPr eaLnBrk="1" hangingPunct="1">
              <a:lnSpc>
                <a:spcPct val="80000"/>
              </a:lnSpc>
              <a:defRPr/>
            </a:pPr>
            <a:r>
              <a:rPr lang="el-GR" altLang="el-GR" sz="2800" dirty="0" smtClean="0">
                <a:solidFill>
                  <a:schemeClr val="bg1">
                    <a:lumMod val="50000"/>
                  </a:schemeClr>
                </a:solidFill>
              </a:rPr>
              <a:t>Εξωτερικό </a:t>
            </a:r>
            <a:r>
              <a:rPr lang="el-GR" altLang="el-GR" sz="2800" dirty="0">
                <a:solidFill>
                  <a:schemeClr val="bg1">
                    <a:lumMod val="50000"/>
                  </a:schemeClr>
                </a:solidFill>
              </a:rPr>
              <a:t>(ρευστός)</a:t>
            </a:r>
          </a:p>
          <a:p>
            <a:pPr marL="0" indent="0" eaLnBrk="1" hangingPunct="1">
              <a:lnSpc>
                <a:spcPct val="80000"/>
              </a:lnSpc>
              <a:buNone/>
              <a:defRPr/>
            </a:pPr>
            <a:endParaRPr lang="el-GR" altLang="el-GR" sz="2800" dirty="0">
              <a:solidFill>
                <a:srgbClr val="FF0000"/>
              </a:solidFill>
            </a:endParaRPr>
          </a:p>
          <a:p>
            <a:pPr marL="0" lvl="0" indent="0" eaLnBrk="1" hangingPunct="1">
              <a:lnSpc>
                <a:spcPct val="80000"/>
              </a:lnSpc>
              <a:buClr>
                <a:srgbClr val="2A99EC"/>
              </a:buClr>
              <a:buNone/>
              <a:defRPr/>
            </a:pPr>
            <a:r>
              <a:rPr lang="el-GR" altLang="el-GR" sz="2800" dirty="0" smtClean="0">
                <a:solidFill>
                  <a:srgbClr val="FF0000"/>
                </a:solidFill>
              </a:rPr>
              <a:t>Φλοιός: </a:t>
            </a:r>
            <a:r>
              <a:rPr lang="el-GR" altLang="el-GR" sz="2800" dirty="0" smtClean="0">
                <a:solidFill>
                  <a:srgbClr val="0066CC">
                    <a:lumMod val="50000"/>
                  </a:srgbClr>
                </a:solidFill>
              </a:rPr>
              <a:t>το </a:t>
            </a:r>
            <a:r>
              <a:rPr lang="el-GR" altLang="el-GR" sz="2800" dirty="0">
                <a:solidFill>
                  <a:srgbClr val="0066CC">
                    <a:lumMod val="50000"/>
                  </a:srgbClr>
                </a:solidFill>
              </a:rPr>
              <a:t>εξωτερικό στερεό περίβλημα.</a:t>
            </a:r>
            <a:r>
              <a:rPr lang="en-US" altLang="el-GR" sz="2800" dirty="0">
                <a:solidFill>
                  <a:srgbClr val="0066CC">
                    <a:lumMod val="50000"/>
                  </a:srgbClr>
                </a:solidFill>
              </a:rPr>
              <a:t> </a:t>
            </a:r>
            <a:r>
              <a:rPr lang="el-GR" altLang="el-GR" sz="2800" dirty="0">
                <a:solidFill>
                  <a:srgbClr val="0066CC">
                    <a:lumMod val="50000"/>
                  </a:srgbClr>
                </a:solidFill>
              </a:rPr>
              <a:t>Πάχος 4-70</a:t>
            </a:r>
            <a:r>
              <a:rPr lang="en-GB" altLang="el-GR" sz="2800" dirty="0">
                <a:solidFill>
                  <a:srgbClr val="0066CC">
                    <a:lumMod val="50000"/>
                  </a:srgbClr>
                </a:solidFill>
              </a:rPr>
              <a:t>km</a:t>
            </a:r>
            <a:r>
              <a:rPr lang="el-GR" altLang="el-GR" sz="2800" dirty="0">
                <a:solidFill>
                  <a:srgbClr val="0066CC">
                    <a:lumMod val="50000"/>
                  </a:srgbClr>
                </a:solidFill>
              </a:rPr>
              <a:t>, χωρίζεται σε:</a:t>
            </a:r>
          </a:p>
          <a:p>
            <a:pPr marL="809625" lvl="0" indent="-365125" eaLnBrk="1" hangingPunct="1">
              <a:lnSpc>
                <a:spcPct val="80000"/>
              </a:lnSpc>
              <a:buClr>
                <a:srgbClr val="2A99EC"/>
              </a:buClr>
              <a:buFont typeface="+mj-lt"/>
              <a:buAutoNum type="alphaLcParenR"/>
              <a:defRPr/>
            </a:pPr>
            <a:r>
              <a:rPr lang="el-GR" altLang="el-GR" sz="2800" dirty="0">
                <a:solidFill>
                  <a:srgbClr val="0066CC">
                    <a:lumMod val="50000"/>
                  </a:srgbClr>
                </a:solidFill>
              </a:rPr>
              <a:t>Ηπειρωτικό (20-70</a:t>
            </a:r>
            <a:r>
              <a:rPr lang="en-GB" altLang="el-GR" sz="2800" dirty="0">
                <a:solidFill>
                  <a:srgbClr val="0066CC">
                    <a:lumMod val="50000"/>
                  </a:srgbClr>
                </a:solidFill>
              </a:rPr>
              <a:t>km</a:t>
            </a:r>
            <a:r>
              <a:rPr lang="el-GR" altLang="el-GR" sz="2800" dirty="0">
                <a:solidFill>
                  <a:srgbClr val="0066CC">
                    <a:lumMod val="50000"/>
                  </a:srgbClr>
                </a:solidFill>
              </a:rPr>
              <a:t>, πυκνότητα 2,8gr/</a:t>
            </a:r>
            <a:r>
              <a:rPr lang="en-US" altLang="el-GR" sz="2800" dirty="0">
                <a:solidFill>
                  <a:srgbClr val="0066CC">
                    <a:lumMod val="50000"/>
                  </a:srgbClr>
                </a:solidFill>
              </a:rPr>
              <a:t>c</a:t>
            </a:r>
            <a:r>
              <a:rPr lang="el-GR" altLang="el-GR" sz="2800" dirty="0">
                <a:solidFill>
                  <a:srgbClr val="0066CC">
                    <a:lumMod val="50000"/>
                  </a:srgbClr>
                </a:solidFill>
              </a:rPr>
              <a:t>m,</a:t>
            </a:r>
            <a:r>
              <a:rPr lang="en-GB" altLang="el-GR" sz="2800" dirty="0">
                <a:solidFill>
                  <a:srgbClr val="0066CC">
                    <a:lumMod val="50000"/>
                  </a:srgbClr>
                </a:solidFill>
              </a:rPr>
              <a:t> </a:t>
            </a:r>
            <a:r>
              <a:rPr lang="en-GB" altLang="el-GR" sz="2800" dirty="0" err="1">
                <a:solidFill>
                  <a:srgbClr val="0066CC">
                    <a:lumMod val="50000"/>
                  </a:srgbClr>
                </a:solidFill>
              </a:rPr>
              <a:t>SiAl</a:t>
            </a:r>
            <a:r>
              <a:rPr lang="el-GR" altLang="el-GR" sz="2800" dirty="0">
                <a:solidFill>
                  <a:srgbClr val="0066CC">
                    <a:lumMod val="50000"/>
                  </a:srgbClr>
                </a:solidFill>
              </a:rPr>
              <a:t>)</a:t>
            </a:r>
          </a:p>
          <a:p>
            <a:pPr marL="809625" lvl="0" indent="-365125" eaLnBrk="1" hangingPunct="1">
              <a:lnSpc>
                <a:spcPct val="80000"/>
              </a:lnSpc>
              <a:buClr>
                <a:srgbClr val="2A99EC"/>
              </a:buClr>
              <a:buFont typeface="+mj-lt"/>
              <a:buAutoNum type="alphaLcParenR"/>
              <a:defRPr/>
            </a:pPr>
            <a:r>
              <a:rPr lang="el-GR" altLang="el-GR" sz="2800" dirty="0">
                <a:solidFill>
                  <a:srgbClr val="0066CC">
                    <a:lumMod val="50000"/>
                  </a:srgbClr>
                </a:solidFill>
              </a:rPr>
              <a:t>Ωκεάνιο (4-7</a:t>
            </a:r>
            <a:r>
              <a:rPr lang="en-GB" altLang="el-GR" sz="2800" dirty="0">
                <a:solidFill>
                  <a:srgbClr val="0066CC">
                    <a:lumMod val="50000"/>
                  </a:srgbClr>
                </a:solidFill>
              </a:rPr>
              <a:t>km</a:t>
            </a:r>
            <a:r>
              <a:rPr lang="el-GR" altLang="el-GR" sz="2800" dirty="0">
                <a:solidFill>
                  <a:srgbClr val="0066CC">
                    <a:lumMod val="50000"/>
                  </a:srgbClr>
                </a:solidFill>
              </a:rPr>
              <a:t>, πυκνότητα 2,9gr/</a:t>
            </a:r>
            <a:r>
              <a:rPr lang="en-US" altLang="el-GR" sz="2800" dirty="0">
                <a:solidFill>
                  <a:srgbClr val="0066CC">
                    <a:lumMod val="50000"/>
                  </a:srgbClr>
                </a:solidFill>
              </a:rPr>
              <a:t>c</a:t>
            </a:r>
            <a:r>
              <a:rPr lang="el-GR" altLang="el-GR" sz="2800" dirty="0">
                <a:solidFill>
                  <a:srgbClr val="0066CC">
                    <a:lumMod val="50000"/>
                  </a:srgbClr>
                </a:solidFill>
              </a:rPr>
              <a:t>m</a:t>
            </a:r>
            <a:r>
              <a:rPr lang="en-GB" altLang="el-GR" sz="2800" dirty="0">
                <a:solidFill>
                  <a:srgbClr val="0066CC">
                    <a:lumMod val="50000"/>
                  </a:srgbClr>
                </a:solidFill>
              </a:rPr>
              <a:t>, </a:t>
            </a:r>
            <a:r>
              <a:rPr lang="en-GB" altLang="el-GR" sz="2800" dirty="0" err="1">
                <a:solidFill>
                  <a:srgbClr val="0066CC">
                    <a:lumMod val="50000"/>
                  </a:srgbClr>
                </a:solidFill>
              </a:rPr>
              <a:t>SiMa</a:t>
            </a:r>
            <a:r>
              <a:rPr lang="el-GR" altLang="el-GR" sz="2800" dirty="0" smtClean="0">
                <a:solidFill>
                  <a:srgbClr val="0066CC">
                    <a:lumMod val="50000"/>
                  </a:srgbClr>
                </a:solidFill>
              </a:rPr>
              <a:t>)</a:t>
            </a:r>
          </a:p>
          <a:p>
            <a:pPr marL="444500" lvl="0" indent="0" eaLnBrk="1" hangingPunct="1">
              <a:lnSpc>
                <a:spcPct val="80000"/>
              </a:lnSpc>
              <a:buClr>
                <a:srgbClr val="2A99EC"/>
              </a:buClr>
              <a:buNone/>
              <a:defRPr/>
            </a:pPr>
            <a:endParaRPr lang="en-US" altLang="el-GR" sz="2800" dirty="0">
              <a:solidFill>
                <a:srgbClr val="0066CC">
                  <a:lumMod val="50000"/>
                </a:srgbClr>
              </a:solidFill>
            </a:endParaRPr>
          </a:p>
          <a:p>
            <a:pPr marL="0" indent="0" eaLnBrk="1" hangingPunct="1">
              <a:lnSpc>
                <a:spcPct val="80000"/>
              </a:lnSpc>
              <a:buNone/>
              <a:defRPr/>
            </a:pPr>
            <a:r>
              <a:rPr lang="el-GR" altLang="el-GR" sz="2800" dirty="0" smtClean="0">
                <a:solidFill>
                  <a:srgbClr val="FF0000"/>
                </a:solidFill>
              </a:rPr>
              <a:t>Μανδύας</a:t>
            </a:r>
            <a:r>
              <a:rPr lang="el-GR" altLang="el-GR" sz="2800" dirty="0" smtClean="0">
                <a:solidFill>
                  <a:schemeClr val="bg1">
                    <a:lumMod val="50000"/>
                  </a:schemeClr>
                </a:solidFill>
              </a:rPr>
              <a:t> </a:t>
            </a:r>
            <a:r>
              <a:rPr lang="el-GR" altLang="el-GR" sz="2800" dirty="0">
                <a:solidFill>
                  <a:schemeClr val="bg1">
                    <a:lumMod val="50000"/>
                  </a:schemeClr>
                </a:solidFill>
              </a:rPr>
              <a:t>μεταξύ φλοιού και πυρήνα. Πάχος </a:t>
            </a:r>
            <a:r>
              <a:rPr lang="en-US" altLang="el-GR" sz="2800" dirty="0">
                <a:solidFill>
                  <a:schemeClr val="bg1">
                    <a:lumMod val="50000"/>
                  </a:schemeClr>
                </a:solidFill>
              </a:rPr>
              <a:t>2900 km</a:t>
            </a:r>
            <a:r>
              <a:rPr lang="el-GR" altLang="el-GR" sz="2800" dirty="0">
                <a:solidFill>
                  <a:schemeClr val="bg1">
                    <a:lumMod val="50000"/>
                  </a:schemeClr>
                </a:solidFill>
              </a:rPr>
              <a:t>, πυκνότητα 4,7gr/</a:t>
            </a:r>
            <a:r>
              <a:rPr lang="en-US" altLang="el-GR" sz="2800" dirty="0">
                <a:solidFill>
                  <a:schemeClr val="bg1">
                    <a:lumMod val="50000"/>
                  </a:schemeClr>
                </a:solidFill>
              </a:rPr>
              <a:t>c</a:t>
            </a:r>
            <a:r>
              <a:rPr lang="el-GR" altLang="el-GR" sz="2800" dirty="0">
                <a:solidFill>
                  <a:schemeClr val="bg1">
                    <a:lumMod val="50000"/>
                  </a:schemeClr>
                </a:solidFill>
              </a:rPr>
              <a:t>m</a:t>
            </a:r>
            <a:r>
              <a:rPr lang="en-US" altLang="el-GR" sz="2800" b="1" baseline="30000" dirty="0">
                <a:solidFill>
                  <a:schemeClr val="bg1">
                    <a:lumMod val="50000"/>
                  </a:schemeClr>
                </a:solidFill>
              </a:rPr>
              <a:t>3</a:t>
            </a:r>
            <a:r>
              <a:rPr lang="el-GR" altLang="el-GR" sz="2800" dirty="0">
                <a:solidFill>
                  <a:schemeClr val="bg1">
                    <a:lumMod val="50000"/>
                  </a:schemeClr>
                </a:solidFill>
              </a:rPr>
              <a:t>, χωρίζεται σε </a:t>
            </a:r>
            <a:r>
              <a:rPr lang="el-GR" altLang="el-GR" sz="2800" dirty="0" smtClean="0">
                <a:solidFill>
                  <a:schemeClr val="bg1">
                    <a:lumMod val="50000"/>
                  </a:schemeClr>
                </a:solidFill>
              </a:rPr>
              <a:t>:</a:t>
            </a:r>
          </a:p>
          <a:p>
            <a:pPr eaLnBrk="1" hangingPunct="1">
              <a:lnSpc>
                <a:spcPct val="80000"/>
              </a:lnSpc>
              <a:buClr>
                <a:srgbClr val="2A99EC"/>
              </a:buClr>
              <a:defRPr/>
            </a:pPr>
            <a:r>
              <a:rPr lang="el-GR" altLang="el-GR" sz="2800" dirty="0" smtClean="0">
                <a:solidFill>
                  <a:schemeClr val="bg1">
                    <a:lumMod val="50000"/>
                  </a:schemeClr>
                </a:solidFill>
              </a:rPr>
              <a:t> </a:t>
            </a:r>
            <a:r>
              <a:rPr lang="el-GR" altLang="el-GR" sz="2800" dirty="0">
                <a:solidFill>
                  <a:schemeClr val="bg1">
                    <a:lumMod val="50000"/>
                  </a:schemeClr>
                </a:solidFill>
              </a:rPr>
              <a:t>Κατώτερο</a:t>
            </a:r>
          </a:p>
          <a:p>
            <a:pPr eaLnBrk="1" hangingPunct="1">
              <a:lnSpc>
                <a:spcPct val="80000"/>
              </a:lnSpc>
              <a:buClr>
                <a:srgbClr val="2A99EC"/>
              </a:buClr>
              <a:defRPr/>
            </a:pPr>
            <a:r>
              <a:rPr lang="el-GR" altLang="el-GR" sz="2800" dirty="0">
                <a:solidFill>
                  <a:schemeClr val="bg1">
                    <a:lumMod val="50000"/>
                  </a:schemeClr>
                </a:solidFill>
              </a:rPr>
              <a:t>Ανώτερο</a:t>
            </a:r>
          </a:p>
          <a:p>
            <a:pPr algn="just" eaLnBrk="1" hangingPunct="1">
              <a:lnSpc>
                <a:spcPct val="80000"/>
              </a:lnSpc>
              <a:buFont typeface="Wingdings" pitchFamily="2" charset="2"/>
              <a:buChar char="Ø"/>
              <a:defRPr/>
            </a:pPr>
            <a:endParaRPr lang="el-GR" altLang="el-GR" sz="2400" dirty="0"/>
          </a:p>
        </p:txBody>
      </p:sp>
    </p:spTree>
    <p:extLst>
      <p:ext uri="{BB962C8B-B14F-4D97-AF65-F5344CB8AC3E}">
        <p14:creationId xmlns:p14="http://schemas.microsoft.com/office/powerpoint/2010/main" val="196700655"/>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7" descr="http://www.geo.auth.gr/537/appendix_files/p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14" y="342355"/>
            <a:ext cx="7060742" cy="57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299" y="257446"/>
            <a:ext cx="4618689" cy="596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61796" name="TextBox 2"/>
          <p:cNvSpPr txBox="1">
            <a:spLocks noChangeArrowheads="1"/>
          </p:cNvSpPr>
          <p:nvPr/>
        </p:nvSpPr>
        <p:spPr bwMode="auto">
          <a:xfrm>
            <a:off x="9120188" y="3254376"/>
            <a:ext cx="1346200" cy="246063"/>
          </a:xfrm>
          <a:prstGeom prst="rect">
            <a:avLst/>
          </a:prstGeom>
          <a:solidFill>
            <a:srgbClr val="0733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000" b="1" dirty="0">
                <a:solidFill>
                  <a:srgbClr val="FFFFFF"/>
                </a:solidFill>
              </a:rPr>
              <a:t>Ασυνέχεια </a:t>
            </a:r>
            <a:r>
              <a:rPr lang="en-GB" altLang="el-GR" sz="1000" b="1" dirty="0">
                <a:solidFill>
                  <a:srgbClr val="FFFFFF"/>
                </a:solidFill>
              </a:rPr>
              <a:t>Lehman</a:t>
            </a:r>
            <a:endParaRPr lang="el-GR" altLang="el-GR" sz="1000" b="1" dirty="0">
              <a:solidFill>
                <a:srgbClr val="FFFFFF"/>
              </a:solidFill>
            </a:endParaRPr>
          </a:p>
        </p:txBody>
      </p:sp>
    </p:spTree>
    <p:extLst>
      <p:ext uri="{BB962C8B-B14F-4D97-AF65-F5344CB8AC3E}">
        <p14:creationId xmlns:p14="http://schemas.microsoft.com/office/powerpoint/2010/main" val="188350227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Τίτλος 1"/>
          <p:cNvSpPr>
            <a:spLocks noGrp="1"/>
          </p:cNvSpPr>
          <p:nvPr>
            <p:ph type="title"/>
          </p:nvPr>
        </p:nvSpPr>
        <p:spPr>
          <a:xfrm>
            <a:off x="599536" y="0"/>
            <a:ext cx="10972800" cy="868362"/>
          </a:xfrm>
        </p:spPr>
        <p:style>
          <a:lnRef idx="2">
            <a:schemeClr val="dk1"/>
          </a:lnRef>
          <a:fillRef idx="1">
            <a:schemeClr val="lt1"/>
          </a:fillRef>
          <a:effectRef idx="0">
            <a:schemeClr val="dk1"/>
          </a:effectRef>
          <a:fontRef idx="minor">
            <a:schemeClr val="dk1"/>
          </a:fontRef>
        </p:style>
        <p:txBody>
          <a:bodyPr/>
          <a:lstStyle/>
          <a:p>
            <a:r>
              <a:rPr lang="el-GR" altLang="el-GR" dirty="0" smtClean="0"/>
              <a:t>Σεισμικά κύματα</a:t>
            </a:r>
          </a:p>
        </p:txBody>
      </p:sp>
      <p:graphicFrame>
        <p:nvGraphicFramePr>
          <p:cNvPr id="164867" name="Object 19"/>
          <p:cNvGraphicFramePr>
            <a:graphicFrameLocks noGrp="1" noChangeAspect="1"/>
          </p:cNvGraphicFramePr>
          <p:nvPr>
            <p:ph idx="1"/>
            <p:extLst>
              <p:ext uri="{D42A27DB-BD31-4B8C-83A1-F6EECF244321}">
                <p14:modId xmlns:p14="http://schemas.microsoft.com/office/powerpoint/2010/main" val="4266291123"/>
              </p:ext>
            </p:extLst>
          </p:nvPr>
        </p:nvGraphicFramePr>
        <p:xfrm>
          <a:off x="7433266" y="4962917"/>
          <a:ext cx="337127" cy="536563"/>
        </p:xfrm>
        <a:graphic>
          <a:graphicData uri="http://schemas.openxmlformats.org/presentationml/2006/ole">
            <mc:AlternateContent xmlns:mc="http://schemas.openxmlformats.org/markup-compatibility/2006">
              <mc:Choice xmlns:v="urn:schemas-microsoft-com:vml" Requires="v">
                <p:oleObj spid="_x0000_s1047" name="Equation" r:id="rId3" imgW="291973" imgH="469696" progId="Equation.DSMT4">
                  <p:embed/>
                </p:oleObj>
              </mc:Choice>
              <mc:Fallback>
                <p:oleObj name="Equation" r:id="rId3" imgW="291973" imgH="469696" progId="Equation.DSMT4">
                  <p:embed/>
                  <p:pic>
                    <p:nvPicPr>
                      <p:cNvPr id="164867" name="Object 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266" y="4962917"/>
                        <a:ext cx="337127" cy="536563"/>
                      </a:xfrm>
                      <a:prstGeom prst="rect">
                        <a:avLst/>
                      </a:prstGeom>
                      <a:solidFill>
                        <a:schemeClr val="tx1"/>
                      </a:solidFill>
                      <a:ln>
                        <a:noFill/>
                      </a:ln>
                      <a:extLst/>
                    </p:spPr>
                  </p:pic>
                </p:oleObj>
              </mc:Fallback>
            </mc:AlternateContent>
          </a:graphicData>
        </a:graphic>
      </p:graphicFrame>
      <p:sp>
        <p:nvSpPr>
          <p:cNvPr id="164868" name="Rectangle 3"/>
          <p:cNvSpPr>
            <a:spLocks noGrp="1" noChangeArrowheads="1"/>
          </p:cNvSpPr>
          <p:nvPr>
            <p:ph type="body" sz="half" idx="4294967295"/>
          </p:nvPr>
        </p:nvSpPr>
        <p:spPr>
          <a:xfrm>
            <a:off x="129273" y="949323"/>
            <a:ext cx="11913325" cy="2636837"/>
          </a:xfrm>
        </p:spPr>
        <p:txBody>
          <a:bodyPr/>
          <a:lstStyle/>
          <a:p>
            <a:pPr eaLnBrk="1" hangingPunct="1"/>
            <a:r>
              <a:rPr lang="el-GR" altLang="el-GR" sz="2800" dirty="0">
                <a:solidFill>
                  <a:schemeClr val="bg1">
                    <a:lumMod val="50000"/>
                  </a:schemeClr>
                </a:solidFill>
              </a:rPr>
              <a:t>Τα κύματα Ρ ή επιμήκη κύματα ή κύματα συμπίεσης και αραίωσης είναι όμοια στο τρόπο διάδοσης με τα ηχητικά κύματα. Τα μόρια της ύλης κραδαίνονται παράλληλα προς την διεύθυνση διάδοσης. Παράγονται σε αντίδραση των υλικών να μεταβληθεί ο όγκος τους. Φθάνουν πρώτα στο σταθμό αναγραφής. (Ρ=</a:t>
            </a:r>
            <a:r>
              <a:rPr lang="en-US" altLang="el-GR" sz="2800" dirty="0">
                <a:solidFill>
                  <a:schemeClr val="bg1">
                    <a:lumMod val="50000"/>
                  </a:schemeClr>
                </a:solidFill>
              </a:rPr>
              <a:t>primary=</a:t>
            </a:r>
            <a:r>
              <a:rPr lang="el-GR" altLang="el-GR" sz="2800" dirty="0">
                <a:solidFill>
                  <a:schemeClr val="bg1">
                    <a:lumMod val="50000"/>
                  </a:schemeClr>
                </a:solidFill>
              </a:rPr>
              <a:t> πρώτα-πρόδρομα).</a:t>
            </a:r>
          </a:p>
          <a:p>
            <a:pPr eaLnBrk="1" hangingPunct="1"/>
            <a:r>
              <a:rPr lang="el-GR" altLang="el-GR" sz="2800" dirty="0">
                <a:solidFill>
                  <a:schemeClr val="bg1">
                    <a:lumMod val="50000"/>
                  </a:schemeClr>
                </a:solidFill>
              </a:rPr>
              <a:t>Τα κύματα </a:t>
            </a:r>
            <a:r>
              <a:rPr lang="en-US" altLang="el-GR" sz="2800" dirty="0">
                <a:solidFill>
                  <a:schemeClr val="bg1">
                    <a:lumMod val="50000"/>
                  </a:schemeClr>
                </a:solidFill>
              </a:rPr>
              <a:t>S </a:t>
            </a:r>
            <a:r>
              <a:rPr lang="el-GR" altLang="el-GR" sz="2800" dirty="0">
                <a:solidFill>
                  <a:schemeClr val="bg1">
                    <a:lumMod val="50000"/>
                  </a:schemeClr>
                </a:solidFill>
              </a:rPr>
              <a:t>ή εγκάρσια κύματα διατμήσεως μεταδίδονται με την κράδανση των μορίων κάθετα προς τη διεύθυνση διάδοσης. Φθάνουν δεύτερα στον σταθμό αναγραφής. (</a:t>
            </a:r>
            <a:r>
              <a:rPr lang="en-US" altLang="el-GR" sz="2800" dirty="0">
                <a:solidFill>
                  <a:schemeClr val="bg1">
                    <a:lumMod val="50000"/>
                  </a:schemeClr>
                </a:solidFill>
              </a:rPr>
              <a:t>S</a:t>
            </a:r>
            <a:r>
              <a:rPr lang="el-GR" altLang="el-GR" sz="2800" dirty="0">
                <a:solidFill>
                  <a:schemeClr val="bg1">
                    <a:lumMod val="50000"/>
                  </a:schemeClr>
                </a:solidFill>
              </a:rPr>
              <a:t>=</a:t>
            </a:r>
            <a:r>
              <a:rPr lang="en-US" altLang="el-GR" sz="2800" dirty="0">
                <a:solidFill>
                  <a:schemeClr val="bg1">
                    <a:lumMod val="50000"/>
                  </a:schemeClr>
                </a:solidFill>
              </a:rPr>
              <a:t>secondary=</a:t>
            </a:r>
            <a:r>
              <a:rPr lang="el-GR" altLang="el-GR" sz="2800" dirty="0">
                <a:solidFill>
                  <a:schemeClr val="bg1">
                    <a:lumMod val="50000"/>
                  </a:schemeClr>
                </a:solidFill>
              </a:rPr>
              <a:t>δεύτερα-πρόδρομα).</a:t>
            </a:r>
          </a:p>
        </p:txBody>
      </p:sp>
      <p:sp>
        <p:nvSpPr>
          <p:cNvPr id="164869" name="Rectangle 4"/>
          <p:cNvSpPr>
            <a:spLocks noChangeArrowheads="1"/>
          </p:cNvSpPr>
          <p:nvPr/>
        </p:nvSpPr>
        <p:spPr bwMode="auto">
          <a:xfrm>
            <a:off x="129273" y="4594618"/>
            <a:ext cx="1116738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Aft>
                <a:spcPct val="0"/>
              </a:spcAft>
              <a:buClrTx/>
              <a:buNone/>
            </a:pPr>
            <a:r>
              <a:rPr lang="el-GR" altLang="el-GR" sz="2400" dirty="0">
                <a:solidFill>
                  <a:schemeClr val="bg1">
                    <a:lumMod val="50000"/>
                  </a:schemeClr>
                </a:solidFill>
              </a:rPr>
              <a:t>Η ταχύτητα των Ρ κυμάτων δίνεται από τον τύπο </a:t>
            </a:r>
            <a:r>
              <a:rPr lang="en-US" altLang="el-GR" sz="2400" dirty="0">
                <a:solidFill>
                  <a:schemeClr val="bg1">
                    <a:lumMod val="50000"/>
                  </a:schemeClr>
                </a:solidFill>
              </a:rPr>
              <a:t>U</a:t>
            </a:r>
            <a:r>
              <a:rPr lang="el-GR" altLang="el-GR" sz="2400" b="1" baseline="-25000" dirty="0">
                <a:solidFill>
                  <a:schemeClr val="bg1">
                    <a:lumMod val="50000"/>
                  </a:schemeClr>
                </a:solidFill>
              </a:rPr>
              <a:t>ρ</a:t>
            </a:r>
            <a:r>
              <a:rPr lang="el-GR" altLang="el-GR" sz="2400" b="1" dirty="0">
                <a:solidFill>
                  <a:schemeClr val="bg1">
                    <a:lumMod val="50000"/>
                  </a:schemeClr>
                </a:solidFill>
              </a:rPr>
              <a:t> </a:t>
            </a:r>
            <a:r>
              <a:rPr lang="el-GR" altLang="el-GR" sz="2400" baseline="-25000" dirty="0">
                <a:solidFill>
                  <a:schemeClr val="bg1">
                    <a:lumMod val="50000"/>
                  </a:schemeClr>
                </a:solidFill>
              </a:rPr>
              <a:t>=</a:t>
            </a:r>
            <a:r>
              <a:rPr lang="el-GR" altLang="el-GR" sz="2400" dirty="0">
                <a:solidFill>
                  <a:schemeClr val="bg1">
                    <a:lumMod val="50000"/>
                  </a:schemeClr>
                </a:solidFill>
              </a:rPr>
              <a:t>        </a:t>
            </a:r>
            <a:r>
              <a:rPr lang="el-GR" altLang="el-GR" sz="2400" dirty="0" smtClean="0">
                <a:solidFill>
                  <a:schemeClr val="bg1">
                    <a:lumMod val="50000"/>
                  </a:schemeClr>
                </a:solidFill>
              </a:rPr>
              <a:t>  </a:t>
            </a:r>
            <a:r>
              <a:rPr lang="en-US" altLang="el-GR" sz="2400" dirty="0" smtClean="0">
                <a:solidFill>
                  <a:schemeClr val="bg1">
                    <a:lumMod val="50000"/>
                  </a:schemeClr>
                </a:solidFill>
              </a:rPr>
              <a:t>U</a:t>
            </a:r>
            <a:r>
              <a:rPr lang="en-US" altLang="el-GR" sz="2400" baseline="-25000" dirty="0" smtClean="0">
                <a:solidFill>
                  <a:schemeClr val="bg1">
                    <a:lumMod val="50000"/>
                  </a:schemeClr>
                </a:solidFill>
              </a:rPr>
              <a:t>p</a:t>
            </a:r>
            <a:r>
              <a:rPr lang="en-US" altLang="el-GR" sz="2400" dirty="0" smtClean="0">
                <a:solidFill>
                  <a:schemeClr val="bg1">
                    <a:lumMod val="50000"/>
                  </a:schemeClr>
                </a:solidFill>
              </a:rPr>
              <a:t>=1,7U</a:t>
            </a:r>
            <a:r>
              <a:rPr lang="en-US" altLang="el-GR" sz="2400" baseline="-25000" dirty="0" smtClean="0">
                <a:solidFill>
                  <a:schemeClr val="bg1">
                    <a:lumMod val="50000"/>
                  </a:schemeClr>
                </a:solidFill>
              </a:rPr>
              <a:t>s</a:t>
            </a:r>
            <a:r>
              <a:rPr lang="el-GR" altLang="el-GR" sz="2400" dirty="0" smtClean="0">
                <a:solidFill>
                  <a:schemeClr val="bg1">
                    <a:lumMod val="50000"/>
                  </a:schemeClr>
                </a:solidFill>
              </a:rPr>
              <a:t>        </a:t>
            </a:r>
            <a:endParaRPr lang="el-GR" altLang="el-GR" sz="2400" dirty="0">
              <a:solidFill>
                <a:schemeClr val="bg1">
                  <a:lumMod val="50000"/>
                </a:schemeClr>
              </a:solidFill>
            </a:endParaRPr>
          </a:p>
          <a:p>
            <a:pPr fontAlgn="base">
              <a:spcAft>
                <a:spcPct val="0"/>
              </a:spcAft>
              <a:buClrTx/>
              <a:buNone/>
            </a:pPr>
            <a:r>
              <a:rPr lang="en-US" altLang="el-GR" sz="2400" dirty="0">
                <a:solidFill>
                  <a:schemeClr val="bg1">
                    <a:lumMod val="50000"/>
                  </a:schemeClr>
                </a:solidFill>
              </a:rPr>
              <a:t>H </a:t>
            </a:r>
            <a:r>
              <a:rPr lang="el-GR" altLang="el-GR" sz="2400" dirty="0">
                <a:solidFill>
                  <a:schemeClr val="bg1">
                    <a:lumMod val="50000"/>
                  </a:schemeClr>
                </a:solidFill>
              </a:rPr>
              <a:t>ταχύτητα των </a:t>
            </a:r>
            <a:r>
              <a:rPr lang="en-US" altLang="el-GR" sz="2400" dirty="0">
                <a:solidFill>
                  <a:schemeClr val="bg1">
                    <a:lumMod val="50000"/>
                  </a:schemeClr>
                </a:solidFill>
              </a:rPr>
              <a:t>S</a:t>
            </a:r>
            <a:r>
              <a:rPr lang="el-GR" altLang="el-GR" sz="2400" dirty="0">
                <a:solidFill>
                  <a:schemeClr val="bg1">
                    <a:lumMod val="50000"/>
                  </a:schemeClr>
                </a:solidFill>
              </a:rPr>
              <a:t> κυμάτων δίνεται από τον τύπο </a:t>
            </a:r>
            <a:r>
              <a:rPr lang="en-US" altLang="el-GR" sz="2400" dirty="0">
                <a:solidFill>
                  <a:schemeClr val="bg1">
                    <a:lumMod val="50000"/>
                  </a:schemeClr>
                </a:solidFill>
              </a:rPr>
              <a:t>U</a:t>
            </a:r>
            <a:r>
              <a:rPr lang="en-US" altLang="el-GR" sz="2400" b="1" baseline="-25000" dirty="0">
                <a:solidFill>
                  <a:schemeClr val="bg1">
                    <a:lumMod val="50000"/>
                  </a:schemeClr>
                </a:solidFill>
              </a:rPr>
              <a:t>s</a:t>
            </a:r>
            <a:r>
              <a:rPr lang="en-US" altLang="el-GR" sz="2400" baseline="-25000" dirty="0">
                <a:solidFill>
                  <a:schemeClr val="bg1">
                    <a:lumMod val="50000"/>
                  </a:schemeClr>
                </a:solidFill>
              </a:rPr>
              <a:t> </a:t>
            </a:r>
            <a:r>
              <a:rPr lang="en-US" altLang="el-GR" sz="2400" dirty="0">
                <a:solidFill>
                  <a:schemeClr val="bg1">
                    <a:lumMod val="50000"/>
                  </a:schemeClr>
                </a:solidFill>
              </a:rPr>
              <a:t>=</a:t>
            </a:r>
          </a:p>
        </p:txBody>
      </p:sp>
      <p:sp>
        <p:nvSpPr>
          <p:cNvPr id="164870" name="Text Box 14"/>
          <p:cNvSpPr txBox="1">
            <a:spLocks noChangeArrowheads="1"/>
          </p:cNvSpPr>
          <p:nvPr/>
        </p:nvSpPr>
        <p:spPr bwMode="auto">
          <a:xfrm>
            <a:off x="220713" y="5718083"/>
            <a:ext cx="115345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n-US" altLang="el-GR" sz="2400" dirty="0">
                <a:solidFill>
                  <a:schemeClr val="bg1">
                    <a:lumMod val="50000"/>
                  </a:schemeClr>
                </a:solidFill>
              </a:rPr>
              <a:t> </a:t>
            </a:r>
            <a:r>
              <a:rPr lang="el-GR" altLang="el-GR" sz="2400" dirty="0">
                <a:solidFill>
                  <a:schemeClr val="bg1">
                    <a:lumMod val="50000"/>
                  </a:schemeClr>
                </a:solidFill>
              </a:rPr>
              <a:t>ρ= η πυκνότητα του υλικού </a:t>
            </a:r>
            <a:r>
              <a:rPr lang="el-GR" altLang="el-GR" sz="2400" dirty="0" smtClean="0">
                <a:solidFill>
                  <a:schemeClr val="bg1">
                    <a:lumMod val="50000"/>
                  </a:schemeClr>
                </a:solidFill>
              </a:rPr>
              <a:t>μέσου,  </a:t>
            </a:r>
            <a:r>
              <a:rPr lang="el-GR" altLang="el-GR" sz="2400" dirty="0">
                <a:solidFill>
                  <a:schemeClr val="bg1">
                    <a:lumMod val="50000"/>
                  </a:schemeClr>
                </a:solidFill>
              </a:rPr>
              <a:t>μ= ο συντελεστής ακαμψίας του υλικού</a:t>
            </a:r>
          </a:p>
          <a:p>
            <a:pPr fontAlgn="base">
              <a:spcBef>
                <a:spcPct val="50000"/>
              </a:spcBef>
              <a:spcAft>
                <a:spcPct val="0"/>
              </a:spcAft>
              <a:buClrTx/>
              <a:buNone/>
            </a:pPr>
            <a:r>
              <a:rPr lang="el-GR" altLang="el-GR" sz="2400" dirty="0">
                <a:solidFill>
                  <a:schemeClr val="bg1">
                    <a:lumMod val="50000"/>
                  </a:schemeClr>
                </a:solidFill>
              </a:rPr>
              <a:t> ψ= ο αξονικός συντελεστής</a:t>
            </a:r>
          </a:p>
        </p:txBody>
      </p:sp>
      <p:sp>
        <p:nvSpPr>
          <p:cNvPr id="164871" name="TextBox 8"/>
          <p:cNvSpPr txBox="1">
            <a:spLocks noChangeArrowheads="1"/>
          </p:cNvSpPr>
          <p:nvPr/>
        </p:nvSpPr>
        <p:spPr bwMode="auto">
          <a:xfrm>
            <a:off x="7271839" y="4617236"/>
            <a:ext cx="78794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lumMod val="50000"/>
                  </a:schemeClr>
                </a:solidFill>
              </a:rPr>
              <a:t>√ψ/ρ</a:t>
            </a:r>
          </a:p>
        </p:txBody>
      </p:sp>
    </p:spTree>
    <p:extLst>
      <p:ext uri="{BB962C8B-B14F-4D97-AF65-F5344CB8AC3E}">
        <p14:creationId xmlns:p14="http://schemas.microsoft.com/office/powerpoint/2010/main" val="325118069"/>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5" descr="http://1.bp.blogspot.com/-wv6Ml1jDC1I/UeiEPelcjuI/AAAAAAAAApc/JppQwnKPZSc/s1600/%CE%A3%CF%8D%CE%BC%CF%86%CF%89%CE%BD%CE%B1+%CE%BC%CE%B5+%CE%BD%CE%AD%CE%B5%CF%82+%CE%AD%CF%81%CE%B5%CF%85%CE%BD%CE%B5%CF%82+%CE%BF+%CF%80%CF%85%CF%81%CE%AE%CE%BD%CE%B1%CF%82+%CF%84%CE%B7%CF%82+%CE%93%CE%AE%CF%82+%CE%B4%CE%B5%CE%BD+%CE%AD%CF%87%CE%B5%CE%B9+%CF%84%CE%B7%CE%BD+%CE%BF%CE%BC%CE%BF%CE%B9%CF%8C%CE%BC%CE%BF%CF%81%CF%86%CE%B7+%CE%B4%CF%8C%CE%BC%CE%B7+%CF%80%CE%BF%CF%85+%CF%80%CE%AF%CF%83%CF%84%CE%B5%CF%85%CE%B1%CE%BD%2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7097" y="318735"/>
            <a:ext cx="9123302" cy="6408636"/>
          </a:xfrm>
          <a:noFill/>
        </p:spPr>
      </p:pic>
    </p:spTree>
    <p:extLst>
      <p:ext uri="{BB962C8B-B14F-4D97-AF65-F5344CB8AC3E}">
        <p14:creationId xmlns:p14="http://schemas.microsoft.com/office/powerpoint/2010/main" val="3890502282"/>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80" y="181771"/>
            <a:ext cx="9725143" cy="35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11" descr="http://www.cografyatutkudur.com/yerkabugu/litho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3789363"/>
            <a:ext cx="41830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Box 1"/>
          <p:cNvSpPr txBox="1">
            <a:spLocks noChangeArrowheads="1"/>
          </p:cNvSpPr>
          <p:nvPr/>
        </p:nvSpPr>
        <p:spPr bwMode="auto">
          <a:xfrm>
            <a:off x="7454901" y="5516564"/>
            <a:ext cx="2754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a:solidFill>
                  <a:srgbClr val="FFFFFF"/>
                </a:solidFill>
              </a:rPr>
              <a:t>Ασυνέχεια </a:t>
            </a:r>
            <a:r>
              <a:rPr lang="en-GB" altLang="el-GR" sz="1800" b="1">
                <a:solidFill>
                  <a:srgbClr val="FFFFFF"/>
                </a:solidFill>
              </a:rPr>
              <a:t>Mohorovicic</a:t>
            </a:r>
            <a:endParaRPr lang="el-GR" altLang="el-GR" sz="1800" b="1">
              <a:solidFill>
                <a:srgbClr val="FFFFFF"/>
              </a:solidFill>
            </a:endParaRPr>
          </a:p>
        </p:txBody>
      </p:sp>
      <p:sp>
        <p:nvSpPr>
          <p:cNvPr id="165893" name="TextBox 5"/>
          <p:cNvSpPr txBox="1">
            <a:spLocks noChangeArrowheads="1"/>
          </p:cNvSpPr>
          <p:nvPr/>
        </p:nvSpPr>
        <p:spPr bwMode="auto">
          <a:xfrm>
            <a:off x="7486650" y="4433889"/>
            <a:ext cx="220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a:solidFill>
                  <a:srgbClr val="FFFFFF"/>
                </a:solidFill>
              </a:rPr>
              <a:t>Ασυνέχεια </a:t>
            </a:r>
            <a:r>
              <a:rPr lang="en-GB" altLang="el-GR" sz="1800" b="1">
                <a:solidFill>
                  <a:srgbClr val="FFFFFF"/>
                </a:solidFill>
              </a:rPr>
              <a:t>Conrad</a:t>
            </a:r>
            <a:endParaRPr lang="el-GR" altLang="el-GR" sz="1800" b="1">
              <a:solidFill>
                <a:srgbClr val="FFFFFF"/>
              </a:solidFill>
            </a:endParaRPr>
          </a:p>
        </p:txBody>
      </p:sp>
      <p:cxnSp>
        <p:nvCxnSpPr>
          <p:cNvPr id="165894" name="Ευθύγραμμο βέλος σύνδεσης 4"/>
          <p:cNvCxnSpPr>
            <a:cxnSpLocks noChangeShapeType="1"/>
            <a:stCxn id="165893" idx="1"/>
          </p:cNvCxnSpPr>
          <p:nvPr/>
        </p:nvCxnSpPr>
        <p:spPr bwMode="auto">
          <a:xfrm flipH="1">
            <a:off x="6383338" y="4619625"/>
            <a:ext cx="1103312" cy="465138"/>
          </a:xfrm>
          <a:prstGeom prst="straightConnector1">
            <a:avLst/>
          </a:prstGeom>
          <a:noFill/>
          <a:ln w="57150" cap="sq"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65895" name="Ευθύγραμμο βέλος σύνδεσης 9"/>
          <p:cNvCxnSpPr>
            <a:cxnSpLocks noChangeShapeType="1"/>
            <a:stCxn id="165892" idx="1"/>
          </p:cNvCxnSpPr>
          <p:nvPr/>
        </p:nvCxnSpPr>
        <p:spPr bwMode="auto">
          <a:xfrm flipH="1" flipV="1">
            <a:off x="6383338" y="5516564"/>
            <a:ext cx="1071562" cy="185737"/>
          </a:xfrm>
          <a:prstGeom prst="straightConnector1">
            <a:avLst/>
          </a:prstGeom>
          <a:noFill/>
          <a:ln w="57150" cap="sq"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1723539"/>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Τίτλος 1"/>
          <p:cNvSpPr>
            <a:spLocks noGrp="1"/>
          </p:cNvSpPr>
          <p:nvPr>
            <p:ph type="title"/>
          </p:nvPr>
        </p:nvSpPr>
        <p:spPr>
          <a:xfrm>
            <a:off x="612475" y="0"/>
            <a:ext cx="10972800" cy="612475"/>
          </a:xfrm>
        </p:spPr>
        <p:style>
          <a:lnRef idx="2">
            <a:schemeClr val="dk1"/>
          </a:lnRef>
          <a:fillRef idx="1">
            <a:schemeClr val="lt1"/>
          </a:fillRef>
          <a:effectRef idx="0">
            <a:schemeClr val="dk1"/>
          </a:effectRef>
          <a:fontRef idx="minor">
            <a:schemeClr val="dk1"/>
          </a:fontRef>
        </p:style>
        <p:txBody>
          <a:bodyPr/>
          <a:lstStyle/>
          <a:p>
            <a:r>
              <a:rPr lang="el-GR" altLang="el-GR" dirty="0" smtClean="0"/>
              <a:t>Πυρήνας</a:t>
            </a:r>
          </a:p>
        </p:txBody>
      </p:sp>
      <p:sp>
        <p:nvSpPr>
          <p:cNvPr id="167939" name="Rectangle 3"/>
          <p:cNvSpPr>
            <a:spLocks noGrp="1" noChangeArrowheads="1"/>
          </p:cNvSpPr>
          <p:nvPr>
            <p:ph idx="1"/>
          </p:nvPr>
        </p:nvSpPr>
        <p:spPr>
          <a:xfrm>
            <a:off x="232912" y="715991"/>
            <a:ext cx="11731925" cy="6029865"/>
          </a:xfrm>
        </p:spPr>
        <p:txBody>
          <a:bodyPr/>
          <a:lstStyle/>
          <a:p>
            <a:pPr lvl="0" algn="just" eaLnBrk="1" hangingPunct="1">
              <a:lnSpc>
                <a:spcPct val="80000"/>
              </a:lnSpc>
              <a:buClr>
                <a:srgbClr val="2A99EC"/>
              </a:buClr>
              <a:buFont typeface="Wingdings" panose="05000000000000000000" pitchFamily="2" charset="2"/>
              <a:buChar char="Ø"/>
            </a:pPr>
            <a:r>
              <a:rPr lang="el-GR" altLang="el-GR" sz="2200" dirty="0">
                <a:solidFill>
                  <a:schemeClr val="bg1">
                    <a:lumMod val="50000"/>
                  </a:schemeClr>
                </a:solidFill>
              </a:rPr>
              <a:t>Παρά την μεγάλη πυκνότητα έχει λιγότερη μάζα σε σχέση με τον μανδύα, ο </a:t>
            </a:r>
            <a:r>
              <a:rPr lang="el-GR" altLang="el-GR" sz="2200" dirty="0" err="1">
                <a:solidFill>
                  <a:schemeClr val="bg1">
                    <a:lumMod val="50000"/>
                  </a:schemeClr>
                </a:solidFill>
              </a:rPr>
              <a:t>oπoίoς</a:t>
            </a:r>
            <a:r>
              <a:rPr lang="el-GR" altLang="el-GR" sz="2200" dirty="0">
                <a:solidFill>
                  <a:schemeClr val="bg1">
                    <a:lumMod val="50000"/>
                  </a:schemeClr>
                </a:solidFill>
              </a:rPr>
              <a:t> έχει και σημαντικά μεγαλύτερο όγκο. </a:t>
            </a:r>
          </a:p>
          <a:p>
            <a:pPr lvl="0" algn="just" eaLnBrk="1" hangingPunct="1">
              <a:lnSpc>
                <a:spcPct val="80000"/>
              </a:lnSpc>
              <a:buClr>
                <a:srgbClr val="2A99EC"/>
              </a:buClr>
              <a:buFont typeface="Wingdings" panose="05000000000000000000" pitchFamily="2" charset="2"/>
              <a:buChar char="Ø"/>
            </a:pPr>
            <a:r>
              <a:rPr lang="el-GR" altLang="el-GR" sz="2200" dirty="0" smtClean="0">
                <a:solidFill>
                  <a:schemeClr val="bg1">
                    <a:lumMod val="50000"/>
                  </a:schemeClr>
                </a:solidFill>
              </a:rPr>
              <a:t>Eξ</a:t>
            </a:r>
            <a:r>
              <a:rPr lang="el-GR" altLang="el-GR" sz="2200" dirty="0" smtClean="0">
                <a:solidFill>
                  <a:schemeClr val="bg1">
                    <a:lumMod val="50000"/>
                  </a:schemeClr>
                </a:solidFill>
              </a:rPr>
              <a:t>’ αιτίας </a:t>
            </a:r>
            <a:r>
              <a:rPr lang="el-GR" altLang="el-GR" sz="2200" dirty="0">
                <a:solidFill>
                  <a:schemeClr val="bg1">
                    <a:lumMod val="50000"/>
                  </a:schemeClr>
                </a:solidFill>
              </a:rPr>
              <a:t>των άκρως υψηλών πιέσεων ο εσωτερικός πυρήνας θα σχηματίζεται από ένα υλικό μεγάλης πυκνότητας δηλαδή από ένα κράμα μετάλλων, κυρίως σίδηρο αλλά και νικέλιο (υλικά των μετεωριτών-πλανητών).</a:t>
            </a:r>
          </a:p>
          <a:p>
            <a:pPr lvl="0" algn="just" eaLnBrk="1" hangingPunct="1">
              <a:lnSpc>
                <a:spcPct val="80000"/>
              </a:lnSpc>
              <a:buClr>
                <a:srgbClr val="2A99EC"/>
              </a:buClr>
              <a:buFont typeface="Wingdings" panose="05000000000000000000" pitchFamily="2" charset="2"/>
              <a:buChar char="Ø"/>
            </a:pPr>
            <a:r>
              <a:rPr lang="el-GR" altLang="el-GR" sz="2200" dirty="0">
                <a:solidFill>
                  <a:schemeClr val="bg1">
                    <a:lumMod val="50000"/>
                  </a:schemeClr>
                </a:solidFill>
              </a:rPr>
              <a:t>Στη σύσταση του εξωτερικού πυρήνα παίρνουν μέρος και μικρότερης πυκνότητας στοιχεία όπως  </a:t>
            </a:r>
            <a:r>
              <a:rPr lang="en-GB" altLang="el-GR" sz="2200" dirty="0">
                <a:solidFill>
                  <a:schemeClr val="bg1">
                    <a:lumMod val="50000"/>
                  </a:schemeClr>
                </a:solidFill>
              </a:rPr>
              <a:t>S, O </a:t>
            </a:r>
            <a:r>
              <a:rPr lang="el-GR" altLang="el-GR" sz="2200" dirty="0">
                <a:solidFill>
                  <a:schemeClr val="bg1">
                    <a:lumMod val="50000"/>
                  </a:schemeClr>
                </a:solidFill>
              </a:rPr>
              <a:t>που χαμηλώνουν το σημείο τήξης.</a:t>
            </a:r>
          </a:p>
          <a:p>
            <a:pPr lvl="0" algn="just" eaLnBrk="1" hangingPunct="1">
              <a:lnSpc>
                <a:spcPct val="80000"/>
              </a:lnSpc>
              <a:buClr>
                <a:srgbClr val="2A99EC"/>
              </a:buClr>
              <a:buFont typeface="Wingdings" panose="05000000000000000000" pitchFamily="2" charset="2"/>
              <a:buChar char="Ø"/>
            </a:pPr>
            <a:r>
              <a:rPr lang="el-GR" altLang="el-GR" sz="2200" dirty="0">
                <a:solidFill>
                  <a:schemeClr val="bg1">
                    <a:lumMod val="50000"/>
                  </a:schemeClr>
                </a:solidFill>
              </a:rPr>
              <a:t>Ο εξωτερικός πυρήνας είναι υπεύθυνος για το μαγνητικό πεδίο της Γης</a:t>
            </a:r>
          </a:p>
          <a:p>
            <a:pPr algn="just" eaLnBrk="1" hangingPunct="1">
              <a:lnSpc>
                <a:spcPct val="80000"/>
              </a:lnSpc>
              <a:buFont typeface="Wingdings" panose="05000000000000000000" pitchFamily="2" charset="2"/>
              <a:buChar char="Ø"/>
            </a:pPr>
            <a:r>
              <a:rPr lang="el-GR" altLang="el-GR" sz="2200" dirty="0" smtClean="0">
                <a:solidFill>
                  <a:schemeClr val="bg1">
                    <a:lumMod val="50000"/>
                  </a:schemeClr>
                </a:solidFill>
              </a:rPr>
              <a:t>Εμποδίζει </a:t>
            </a:r>
            <a:r>
              <a:rPr lang="el-GR" altLang="el-GR" sz="2200" dirty="0">
                <a:solidFill>
                  <a:schemeClr val="bg1">
                    <a:lumMod val="50000"/>
                  </a:schemeClr>
                </a:solidFill>
              </a:rPr>
              <a:t>τη μετάδοση των σεισμικών S κυμάτων μέσα στη Γη.                           </a:t>
            </a:r>
          </a:p>
          <a:p>
            <a:pPr algn="just" eaLnBrk="1" hangingPunct="1">
              <a:lnSpc>
                <a:spcPct val="80000"/>
              </a:lnSpc>
              <a:buFont typeface="Wingdings" panose="05000000000000000000" pitchFamily="2" charset="2"/>
              <a:buChar char="Ø"/>
            </a:pPr>
            <a:r>
              <a:rPr lang="el-GR" altLang="el-GR" sz="2200" dirty="0">
                <a:solidFill>
                  <a:schemeClr val="bg1">
                    <a:lumMod val="50000"/>
                  </a:schemeClr>
                </a:solidFill>
              </a:rPr>
              <a:t>Υπάρχει μία ζώνη πάνω στην μακρινή πλευρά της γης αντίκρυ ενός σεισμού, στην οποία τα μόνα απευθείας σεισμικά κύματα χωρίς ανάκλαση που καταγράφονται είναι τα Ρ ενώ δεν παρατηρείται η απευθείας άφιξη των S. Στα υγρά μεταδίδονται τα κύματα Ρ αλλά όχι τα κύματα S, άρα το εξωτερικό τμήμα του πυρήνα θα πρέπει να είναι υγρό</a:t>
            </a:r>
            <a:r>
              <a:rPr lang="el-GR" altLang="el-GR" sz="2200" dirty="0" smtClean="0">
                <a:solidFill>
                  <a:schemeClr val="bg1">
                    <a:lumMod val="50000"/>
                  </a:schemeClr>
                </a:solidFill>
              </a:rPr>
              <a:t>.                                                                                       </a:t>
            </a:r>
            <a:endParaRPr lang="el-GR" altLang="el-GR" sz="2200" dirty="0">
              <a:solidFill>
                <a:schemeClr val="bg1">
                  <a:lumMod val="50000"/>
                </a:schemeClr>
              </a:solidFill>
            </a:endParaRPr>
          </a:p>
          <a:p>
            <a:pPr algn="just" eaLnBrk="1" hangingPunct="1">
              <a:lnSpc>
                <a:spcPct val="80000"/>
              </a:lnSpc>
              <a:buFont typeface="Wingdings" panose="05000000000000000000" pitchFamily="2" charset="2"/>
              <a:buChar char="Ø"/>
            </a:pPr>
            <a:r>
              <a:rPr lang="el-GR" altLang="el-GR" sz="2200" dirty="0">
                <a:solidFill>
                  <a:schemeClr val="bg1">
                    <a:lumMod val="50000"/>
                  </a:schemeClr>
                </a:solidFill>
              </a:rPr>
              <a:t>Επί πλέον, η μελέτη των Ρ κυμάτων που ταξιδεύουν μέσα από το εσωτερικό τμήμα του πυρήνα έχει οδηγήσει στην αποδοχή ότι ο εσωτερικός πυρήνας είναι στερεός (</a:t>
            </a:r>
            <a:r>
              <a:rPr lang="el-GR" altLang="el-GR" sz="2200" b="1" dirty="0">
                <a:solidFill>
                  <a:schemeClr val="bg1">
                    <a:lumMod val="50000"/>
                  </a:schemeClr>
                </a:solidFill>
              </a:rPr>
              <a:t>Ασυνέχεια </a:t>
            </a:r>
            <a:r>
              <a:rPr lang="en-GB" altLang="el-GR" sz="2200" b="1" dirty="0">
                <a:solidFill>
                  <a:schemeClr val="bg1">
                    <a:lumMod val="50000"/>
                  </a:schemeClr>
                </a:solidFill>
              </a:rPr>
              <a:t>Lehman</a:t>
            </a:r>
            <a:r>
              <a:rPr lang="el-GR" altLang="el-GR" sz="2200" b="1" dirty="0">
                <a:solidFill>
                  <a:schemeClr val="bg1">
                    <a:lumMod val="50000"/>
                  </a:schemeClr>
                </a:solidFill>
              </a:rPr>
              <a:t>)</a:t>
            </a:r>
            <a:r>
              <a:rPr lang="el-GR" altLang="el-GR" sz="2200" dirty="0">
                <a:solidFill>
                  <a:schemeClr val="bg1">
                    <a:lumMod val="50000"/>
                  </a:schemeClr>
                </a:solidFill>
              </a:rPr>
              <a:t>.                                              </a:t>
            </a:r>
          </a:p>
          <a:p>
            <a:pPr algn="just" eaLnBrk="1" hangingPunct="1">
              <a:lnSpc>
                <a:spcPct val="80000"/>
              </a:lnSpc>
              <a:buFont typeface="Wingdings" panose="05000000000000000000" pitchFamily="2" charset="2"/>
              <a:buChar char="Ø"/>
            </a:pPr>
            <a:r>
              <a:rPr lang="el-GR" altLang="el-GR" sz="2200" dirty="0">
                <a:solidFill>
                  <a:schemeClr val="bg1">
                    <a:lumMod val="50000"/>
                  </a:schemeClr>
                </a:solidFill>
              </a:rPr>
              <a:t>Αυτή η ιδέα ενισχύεται με τη μελέτη των ελεύθερων ταλαντώσεων και την ανίχνευση άφιξης σεισμικών κυμάτων, τα οποία πιστεύεται ότι ταξίδευσαν μέσα από τον εσωτερικό πυρήνα ως S κύματα  </a:t>
            </a:r>
          </a:p>
          <a:p>
            <a:pPr algn="just" eaLnBrk="1" hangingPunct="1">
              <a:lnSpc>
                <a:spcPct val="80000"/>
              </a:lnSpc>
              <a:buFont typeface="Wingdings" panose="05000000000000000000" pitchFamily="2" charset="2"/>
              <a:buChar char="Ø"/>
            </a:pPr>
            <a:r>
              <a:rPr lang="el-GR" altLang="el-GR" sz="2200" b="1" dirty="0">
                <a:solidFill>
                  <a:schemeClr val="bg1">
                    <a:lumMod val="50000"/>
                  </a:schemeClr>
                </a:solidFill>
              </a:rPr>
              <a:t>Ασυνέχεια </a:t>
            </a:r>
            <a:r>
              <a:rPr lang="en-GB" altLang="el-GR" sz="2200" b="1" dirty="0">
                <a:solidFill>
                  <a:schemeClr val="bg1">
                    <a:lumMod val="50000"/>
                  </a:schemeClr>
                </a:solidFill>
              </a:rPr>
              <a:t>Gutenberg</a:t>
            </a:r>
            <a:r>
              <a:rPr lang="en-GB" altLang="el-GR" sz="2200" dirty="0">
                <a:solidFill>
                  <a:schemeClr val="bg1">
                    <a:lumMod val="50000"/>
                  </a:schemeClr>
                </a:solidFill>
              </a:rPr>
              <a:t>, </a:t>
            </a:r>
            <a:r>
              <a:rPr lang="el-GR" altLang="el-GR" sz="2200" dirty="0">
                <a:solidFill>
                  <a:schemeClr val="bg1">
                    <a:lumMod val="50000"/>
                  </a:schemeClr>
                </a:solidFill>
              </a:rPr>
              <a:t>όριο Μανδύα - Πυρήνα</a:t>
            </a:r>
          </a:p>
        </p:txBody>
      </p:sp>
    </p:spTree>
    <p:extLst>
      <p:ext uri="{BB962C8B-B14F-4D97-AF65-F5344CB8AC3E}">
        <p14:creationId xmlns:p14="http://schemas.microsoft.com/office/powerpoint/2010/main" val="2693791313"/>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4" descr="σάρωση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150" y="179388"/>
            <a:ext cx="6489700"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335235"/>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67410" y="253569"/>
            <a:ext cx="928254" cy="868362"/>
          </a:xfrm>
        </p:spPr>
        <p:style>
          <a:lnRef idx="2">
            <a:schemeClr val="dk1"/>
          </a:lnRef>
          <a:fillRef idx="1">
            <a:schemeClr val="lt1"/>
          </a:fillRef>
          <a:effectRef idx="0">
            <a:schemeClr val="dk1"/>
          </a:effectRef>
          <a:fontRef idx="minor">
            <a:schemeClr val="dk1"/>
          </a:fontRef>
        </p:style>
        <p:txBody>
          <a:bodyPr/>
          <a:lstStyle/>
          <a:p>
            <a:pPr algn="l" eaLnBrk="1" hangingPunct="1"/>
            <a:r>
              <a:rPr lang="el-GR" altLang="el-GR" dirty="0" smtClean="0"/>
              <a:t>Γη</a:t>
            </a:r>
            <a:endParaRPr lang="en-US" altLang="el-GR" dirty="0" smtClean="0"/>
          </a:p>
        </p:txBody>
      </p:sp>
      <p:sp>
        <p:nvSpPr>
          <p:cNvPr id="171011" name="Rectangle 3"/>
          <p:cNvSpPr>
            <a:spLocks noGrp="1" noChangeArrowheads="1"/>
          </p:cNvSpPr>
          <p:nvPr>
            <p:ph type="body" idx="1"/>
          </p:nvPr>
        </p:nvSpPr>
        <p:spPr>
          <a:xfrm>
            <a:off x="4305184" y="142120"/>
            <a:ext cx="7811772" cy="2743200"/>
          </a:xfrm>
        </p:spPr>
        <p:txBody>
          <a:bodyPr/>
          <a:lstStyle/>
          <a:p>
            <a:pPr eaLnBrk="1" hangingPunct="1">
              <a:lnSpc>
                <a:spcPct val="80000"/>
              </a:lnSpc>
            </a:pPr>
            <a:r>
              <a:rPr lang="el-GR" altLang="el-GR" sz="2600" dirty="0">
                <a:solidFill>
                  <a:schemeClr val="bg1">
                    <a:lumMod val="50000"/>
                  </a:schemeClr>
                </a:solidFill>
              </a:rPr>
              <a:t>Αποτελείται από φλοιό, μανδύα, πυρήνα</a:t>
            </a:r>
          </a:p>
          <a:p>
            <a:pPr eaLnBrk="1" hangingPunct="1">
              <a:lnSpc>
                <a:spcPct val="80000"/>
              </a:lnSpc>
            </a:pPr>
            <a:r>
              <a:rPr lang="el-GR" altLang="el-GR" sz="2600" dirty="0">
                <a:solidFill>
                  <a:schemeClr val="bg1">
                    <a:lumMod val="50000"/>
                  </a:schemeClr>
                </a:solidFill>
              </a:rPr>
              <a:t>Πυρήνας διάμετρο</a:t>
            </a:r>
            <a:r>
              <a:rPr lang="en-US" altLang="el-GR" sz="2600" dirty="0">
                <a:solidFill>
                  <a:schemeClr val="bg1">
                    <a:lumMod val="50000"/>
                  </a:schemeClr>
                </a:solidFill>
              </a:rPr>
              <a:t> 7000 km</a:t>
            </a:r>
            <a:r>
              <a:rPr lang="el-GR" altLang="el-GR" sz="2600" dirty="0">
                <a:solidFill>
                  <a:schemeClr val="bg1">
                    <a:lumMod val="50000"/>
                  </a:schemeClr>
                </a:solidFill>
              </a:rPr>
              <a:t>, υγρός.</a:t>
            </a:r>
          </a:p>
          <a:p>
            <a:pPr eaLnBrk="1" hangingPunct="1">
              <a:lnSpc>
                <a:spcPct val="80000"/>
              </a:lnSpc>
            </a:pPr>
            <a:r>
              <a:rPr lang="el-GR" altLang="el-GR" sz="2600" dirty="0">
                <a:solidFill>
                  <a:schemeClr val="bg1">
                    <a:lumMod val="50000"/>
                  </a:schemeClr>
                </a:solidFill>
              </a:rPr>
              <a:t>Φλοιός το εξωτερικό στερεό περίβλημα.</a:t>
            </a:r>
            <a:r>
              <a:rPr lang="en-US" altLang="el-GR" sz="2600" dirty="0">
                <a:solidFill>
                  <a:schemeClr val="bg1">
                    <a:lumMod val="50000"/>
                  </a:schemeClr>
                </a:solidFill>
              </a:rPr>
              <a:t> </a:t>
            </a:r>
          </a:p>
          <a:p>
            <a:pPr eaLnBrk="1" hangingPunct="1">
              <a:lnSpc>
                <a:spcPct val="80000"/>
              </a:lnSpc>
            </a:pPr>
            <a:r>
              <a:rPr lang="el-GR" altLang="el-GR" sz="2600" dirty="0">
                <a:solidFill>
                  <a:schemeClr val="bg1">
                    <a:lumMod val="50000"/>
                  </a:schemeClr>
                </a:solidFill>
              </a:rPr>
              <a:t>Ο μανδύας μεταξύ φλοιού και πυρήνα. Πάχος </a:t>
            </a:r>
            <a:r>
              <a:rPr lang="en-US" altLang="el-GR" sz="2600" dirty="0">
                <a:solidFill>
                  <a:schemeClr val="bg1">
                    <a:lumMod val="50000"/>
                  </a:schemeClr>
                </a:solidFill>
              </a:rPr>
              <a:t>2900 km. </a:t>
            </a:r>
          </a:p>
          <a:p>
            <a:pPr eaLnBrk="1" hangingPunct="1">
              <a:lnSpc>
                <a:spcPct val="80000"/>
              </a:lnSpc>
            </a:pPr>
            <a:r>
              <a:rPr lang="el-GR" altLang="el-GR" sz="2600" dirty="0">
                <a:solidFill>
                  <a:schemeClr val="bg1">
                    <a:lumMod val="50000"/>
                  </a:schemeClr>
                </a:solidFill>
              </a:rPr>
              <a:t>Γεωλογικά ενεργή</a:t>
            </a:r>
            <a:endParaRPr lang="en-US" altLang="el-GR" sz="2600" dirty="0">
              <a:solidFill>
                <a:schemeClr val="bg1">
                  <a:lumMod val="50000"/>
                </a:schemeClr>
              </a:solidFill>
            </a:endParaRPr>
          </a:p>
          <a:p>
            <a:pPr eaLnBrk="1" hangingPunct="1">
              <a:lnSpc>
                <a:spcPct val="80000"/>
              </a:lnSpc>
            </a:pPr>
            <a:r>
              <a:rPr lang="el-GR" altLang="el-GR" sz="2600" dirty="0">
                <a:solidFill>
                  <a:schemeClr val="bg1">
                    <a:lumMod val="50000"/>
                  </a:schemeClr>
                </a:solidFill>
              </a:rPr>
              <a:t>Το μόνο γνωστό σώμα στο σύμπαν που έχει ζωή</a:t>
            </a:r>
            <a:r>
              <a:rPr lang="en-US" altLang="el-GR" sz="2600" dirty="0">
                <a:solidFill>
                  <a:schemeClr val="bg1">
                    <a:lumMod val="50000"/>
                  </a:schemeClr>
                </a:solidFill>
              </a:rPr>
              <a:t>. </a:t>
            </a:r>
          </a:p>
          <a:p>
            <a:pPr eaLnBrk="1" hangingPunct="1">
              <a:lnSpc>
                <a:spcPct val="80000"/>
              </a:lnSpc>
            </a:pPr>
            <a:endParaRPr lang="en-US" altLang="el-GR" sz="2800" dirty="0">
              <a:solidFill>
                <a:srgbClr val="FF3300"/>
              </a:solidFill>
            </a:endParaRPr>
          </a:p>
        </p:txBody>
      </p:sp>
      <p:pic>
        <p:nvPicPr>
          <p:cNvPr id="120836" name="Picture 6" descr="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36" y="142120"/>
            <a:ext cx="3107048" cy="242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88951" y="2885320"/>
            <a:ext cx="10972800" cy="555408"/>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sz="3600" kern="0" dirty="0" smtClean="0">
                <a:solidFill>
                  <a:schemeClr val="bg2"/>
                </a:solidFill>
              </a:rPr>
              <a:t>Παράγοντες που κάνουν την γη κατάλληλη για ζωή</a:t>
            </a:r>
            <a:endParaRPr lang="en-US" altLang="el-GR" sz="3600" kern="0" dirty="0">
              <a:solidFill>
                <a:schemeClr val="bg2"/>
              </a:solidFill>
            </a:endParaRPr>
          </a:p>
        </p:txBody>
      </p:sp>
      <p:sp>
        <p:nvSpPr>
          <p:cNvPr id="6" name="Rectangle 3"/>
          <p:cNvSpPr txBox="1">
            <a:spLocks noChangeArrowheads="1"/>
          </p:cNvSpPr>
          <p:nvPr/>
        </p:nvSpPr>
        <p:spPr bwMode="auto">
          <a:xfrm>
            <a:off x="0" y="3582848"/>
            <a:ext cx="12116956" cy="294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90000"/>
              </a:lnSpc>
            </a:pPr>
            <a:r>
              <a:rPr lang="el-GR" altLang="el-GR" sz="2400" kern="0" dirty="0" smtClean="0">
                <a:solidFill>
                  <a:schemeClr val="bg1">
                    <a:lumMod val="50000"/>
                  </a:schemeClr>
                </a:solidFill>
              </a:rPr>
              <a:t>Η απόσταση από τον ήλιο προκαλεί θερμοκρασίες στο εύρος όπου το νερό παραμένει σε υγρή μορφή. </a:t>
            </a:r>
          </a:p>
          <a:p>
            <a:pPr eaLnBrk="1" hangingPunct="1">
              <a:lnSpc>
                <a:spcPct val="90000"/>
              </a:lnSpc>
            </a:pPr>
            <a:r>
              <a:rPr lang="el-GR" altLang="el-GR" sz="2400" kern="0" dirty="0" smtClean="0">
                <a:solidFill>
                  <a:schemeClr val="bg1">
                    <a:lumMod val="50000"/>
                  </a:schemeClr>
                </a:solidFill>
              </a:rPr>
              <a:t>Η θερμοκρασία σταθερή για δις έτη. </a:t>
            </a:r>
          </a:p>
          <a:p>
            <a:pPr eaLnBrk="1" hangingPunct="1">
              <a:lnSpc>
                <a:spcPct val="90000"/>
              </a:lnSpc>
            </a:pPr>
            <a:r>
              <a:rPr lang="el-GR" altLang="el-GR" sz="2400" kern="0" dirty="0" smtClean="0">
                <a:solidFill>
                  <a:schemeClr val="bg1">
                    <a:lumMod val="50000"/>
                  </a:schemeClr>
                </a:solidFill>
              </a:rPr>
              <a:t>Η περιστροφή επιτρέπει σε όλες τις πλευρές της γης να έχουν φως και θερμότητα.</a:t>
            </a:r>
            <a:endParaRPr lang="en-US" altLang="el-GR" sz="2400" kern="0" dirty="0" smtClean="0">
              <a:solidFill>
                <a:schemeClr val="bg1">
                  <a:lumMod val="50000"/>
                </a:schemeClr>
              </a:solidFill>
            </a:endParaRPr>
          </a:p>
          <a:p>
            <a:pPr eaLnBrk="1" hangingPunct="1">
              <a:lnSpc>
                <a:spcPct val="90000"/>
              </a:lnSpc>
            </a:pPr>
            <a:r>
              <a:rPr lang="el-GR" altLang="el-GR" sz="2400" kern="0" dirty="0" smtClean="0">
                <a:solidFill>
                  <a:schemeClr val="bg1">
                    <a:lumMod val="50000"/>
                  </a:schemeClr>
                </a:solidFill>
              </a:rPr>
              <a:t>Η ατμόσφαιρα που απορροφά και διατηρεί την θερμότητα από τον ήλιο και αντανακλά τμήμα των επικίνδυνων ακτινοβολιών στο διάστημα. </a:t>
            </a:r>
            <a:endParaRPr lang="en-US" altLang="el-GR" sz="2400" kern="0" dirty="0" smtClean="0">
              <a:solidFill>
                <a:schemeClr val="bg1">
                  <a:lumMod val="50000"/>
                </a:schemeClr>
              </a:solidFill>
            </a:endParaRPr>
          </a:p>
          <a:p>
            <a:pPr eaLnBrk="1" hangingPunct="1">
              <a:lnSpc>
                <a:spcPct val="90000"/>
              </a:lnSpc>
            </a:pPr>
            <a:r>
              <a:rPr lang="el-GR" altLang="el-GR" sz="2400" kern="0" dirty="0" smtClean="0">
                <a:solidFill>
                  <a:schemeClr val="bg1">
                    <a:lumMod val="50000"/>
                  </a:schemeClr>
                </a:solidFill>
              </a:rPr>
              <a:t>Το μαγνητικό πεδίο προστατεύει την ζωή από επικίνδυνα σωματίδια υψηλής ενέργειας και την ακτινοβολία του ηλιακού ανέμου. </a:t>
            </a:r>
            <a:endParaRPr lang="en-US" altLang="el-GR" sz="2400" kern="0" dirty="0" smtClean="0">
              <a:solidFill>
                <a:schemeClr val="bg1">
                  <a:lumMod val="50000"/>
                </a:schemeClr>
              </a:solidFill>
            </a:endParaRPr>
          </a:p>
          <a:p>
            <a:pPr eaLnBrk="1" hangingPunct="1">
              <a:lnSpc>
                <a:spcPct val="90000"/>
              </a:lnSpc>
            </a:pPr>
            <a:endParaRPr lang="en-US" altLang="el-GR" sz="2800" kern="0" dirty="0"/>
          </a:p>
        </p:txBody>
      </p:sp>
    </p:spTree>
    <p:extLst>
      <p:ext uri="{BB962C8B-B14F-4D97-AF65-F5344CB8AC3E}">
        <p14:creationId xmlns:p14="http://schemas.microsoft.com/office/powerpoint/2010/main" val="429407574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1011">
                                            <p:txEl>
                                              <p:pRg st="5" end="5"/>
                                            </p:txEl>
                                          </p:spTgt>
                                        </p:tgtEl>
                                        <p:attrNameLst>
                                          <p:attrName>style.visibility</p:attrName>
                                        </p:attrNameLst>
                                      </p:cBhvr>
                                      <p:to>
                                        <p:strVal val="visible"/>
                                      </p:to>
                                    </p:set>
                                    <p:animEffect transition="in" filter="blinds(horizontal)">
                                      <p:cBhvr>
                                        <p:cTn id="7" dur="500"/>
                                        <p:tgtEl>
                                          <p:spTgt spid="171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Τίτλος 1"/>
          <p:cNvSpPr>
            <a:spLocks noGrp="1"/>
          </p:cNvSpPr>
          <p:nvPr>
            <p:ph type="title"/>
          </p:nvPr>
        </p:nvSpPr>
        <p:spPr>
          <a:xfrm>
            <a:off x="1981200" y="-26988"/>
            <a:ext cx="8229600" cy="868363"/>
          </a:xfrm>
        </p:spPr>
        <p:style>
          <a:lnRef idx="2">
            <a:schemeClr val="dk1"/>
          </a:lnRef>
          <a:fillRef idx="1">
            <a:schemeClr val="lt1"/>
          </a:fillRef>
          <a:effectRef idx="0">
            <a:schemeClr val="dk1"/>
          </a:effectRef>
          <a:fontRef idx="minor">
            <a:schemeClr val="dk1"/>
          </a:fontRef>
        </p:style>
        <p:txBody>
          <a:bodyPr/>
          <a:lstStyle/>
          <a:p>
            <a:r>
              <a:rPr lang="el-GR" altLang="el-GR" dirty="0" smtClean="0"/>
              <a:t>Μαγνητικό πεδίο</a:t>
            </a:r>
          </a:p>
        </p:txBody>
      </p:sp>
      <p:sp>
        <p:nvSpPr>
          <p:cNvPr id="169987" name="Rectangle 3"/>
          <p:cNvSpPr>
            <a:spLocks noGrp="1" noChangeArrowheads="1"/>
          </p:cNvSpPr>
          <p:nvPr>
            <p:ph idx="1"/>
          </p:nvPr>
        </p:nvSpPr>
        <p:spPr>
          <a:xfrm>
            <a:off x="256327" y="912041"/>
            <a:ext cx="11761501" cy="5945959"/>
          </a:xfrm>
        </p:spPr>
        <p:txBody>
          <a:bodyPr/>
          <a:lstStyle/>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Πιστεύεται ότι συσχετίζεται  με την υγρή φύση του εξωτερικού πυρήνα. </a:t>
            </a:r>
          </a:p>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Μοιάζει με ένα τεράστιο κομμάτι μαγνήτη τοποθετημένο στο κέντρο της γης ενώ δείχνει προς τα κάτω τους πόλους.                                                                   </a:t>
            </a:r>
          </a:p>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Η παραμένουσα μαγνήτιση των γήινων υλικών δεν μπορεί να αιτιολογήσει το μαγνητικό πεδίο. Οι θερμοκρασίες μέσα στο εσωτερικό της γης είναι πολύ υψηλές για να την επιτρέψουν. </a:t>
            </a:r>
          </a:p>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Το μαγνητικό γήινο πεδίο αλλάζει τόσο γρήγορα διεύθυνση και ένταση έτσι ώστε δεν μπορεί να είναι το αποτέλεσμα μιας στατικής </a:t>
            </a:r>
            <a:r>
              <a:rPr lang="el-GR" altLang="el-GR" sz="2800" dirty="0" err="1">
                <a:solidFill>
                  <a:schemeClr val="bg1">
                    <a:lumMod val="50000"/>
                  </a:schemeClr>
                </a:solidFill>
              </a:rPr>
              <a:t>μαγνήτισης</a:t>
            </a:r>
            <a:r>
              <a:rPr lang="el-GR" altLang="el-GR" sz="2800" dirty="0">
                <a:solidFill>
                  <a:schemeClr val="bg1">
                    <a:lumMod val="50000"/>
                  </a:schemeClr>
                </a:solidFill>
              </a:rPr>
              <a:t>.                                                  </a:t>
            </a:r>
          </a:p>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Οι κινήσεις του λειωμένου σιδήρου στον εξωτερικό πυρήνα, δρώντας ως ένα τεράστιο δυναμό, πρέπει να είναι η πηγή του μαγνητικού πεδίου.                                                                                  </a:t>
            </a:r>
          </a:p>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Εν τούτοις κανείς δεν έχει αποδείξει με επιτυχία πως ακριβώς θα πρέπει να εργάζεται το δυναμό ή πως αυτό προμηθεύεται την ενέργεια την αναγκαία να το κινήσει. </a:t>
            </a:r>
          </a:p>
        </p:txBody>
      </p:sp>
    </p:spTree>
    <p:extLst>
      <p:ext uri="{BB962C8B-B14F-4D97-AF65-F5344CB8AC3E}">
        <p14:creationId xmlns:p14="http://schemas.microsoft.com/office/powerpoint/2010/main" val="1644939887"/>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descr="magnetic field"/>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321170" y="94890"/>
            <a:ext cx="6254511" cy="6692963"/>
          </a:xfrm>
          <a:noFill/>
        </p:spPr>
      </p:pic>
    </p:spTree>
    <p:extLst>
      <p:ext uri="{BB962C8B-B14F-4D97-AF65-F5344CB8AC3E}">
        <p14:creationId xmlns:p14="http://schemas.microsoft.com/office/powerpoint/2010/main" val="888648537"/>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566468" y="145242"/>
            <a:ext cx="10972800" cy="53624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 Μανδύας</a:t>
            </a:r>
          </a:p>
        </p:txBody>
      </p:sp>
      <p:sp>
        <p:nvSpPr>
          <p:cNvPr id="172035" name="Rectangle 3"/>
          <p:cNvSpPr>
            <a:spLocks noGrp="1" noChangeArrowheads="1"/>
          </p:cNvSpPr>
          <p:nvPr>
            <p:ph idx="1"/>
          </p:nvPr>
        </p:nvSpPr>
        <p:spPr>
          <a:xfrm>
            <a:off x="215660" y="822961"/>
            <a:ext cx="11844068" cy="5620972"/>
          </a:xfrm>
        </p:spPr>
        <p:txBody>
          <a:bodyPr/>
          <a:lstStyle/>
          <a:p>
            <a:pPr algn="just" eaLnBrk="1" hangingPunct="1">
              <a:lnSpc>
                <a:spcPct val="80000"/>
              </a:lnSpc>
            </a:pPr>
            <a:r>
              <a:rPr lang="el-GR" altLang="el-GR" sz="2400" dirty="0">
                <a:solidFill>
                  <a:schemeClr val="bg1">
                    <a:lumMod val="50000"/>
                  </a:schemeClr>
                </a:solidFill>
              </a:rPr>
              <a:t>Περιλαμβάνει τον περισσότερο όγκο και την περισσότερη μάζα της γης. Η μέση πυκνότητά του 4,7 </a:t>
            </a:r>
            <a:r>
              <a:rPr lang="en-US" altLang="el-GR" sz="2400" dirty="0">
                <a:solidFill>
                  <a:schemeClr val="bg1">
                    <a:lumMod val="50000"/>
                  </a:schemeClr>
                </a:solidFill>
              </a:rPr>
              <a:t>gr/cm</a:t>
            </a:r>
            <a:r>
              <a:rPr lang="en-US" altLang="el-GR" sz="2400" baseline="30000" dirty="0">
                <a:solidFill>
                  <a:schemeClr val="bg1">
                    <a:lumMod val="50000"/>
                  </a:schemeClr>
                </a:solidFill>
              </a:rPr>
              <a:t>3</a:t>
            </a:r>
            <a:r>
              <a:rPr lang="el-GR" altLang="el-GR" sz="2400" dirty="0">
                <a:solidFill>
                  <a:schemeClr val="bg1">
                    <a:lumMod val="50000"/>
                  </a:schemeClr>
                </a:solidFill>
              </a:rPr>
              <a:t>, δείχνει ότι ο μανδύας συντίθεται από πετρώδη μάλλον παρά από μεταλλικό υλικό.                                                                                                           </a:t>
            </a:r>
          </a:p>
          <a:p>
            <a:pPr algn="just" eaLnBrk="1" hangingPunct="1">
              <a:lnSpc>
                <a:spcPct val="80000"/>
              </a:lnSpc>
            </a:pPr>
            <a:r>
              <a:rPr lang="el-GR" altLang="el-GR" sz="2400" dirty="0">
                <a:solidFill>
                  <a:schemeClr val="bg1">
                    <a:lumMod val="50000"/>
                  </a:schemeClr>
                </a:solidFill>
              </a:rPr>
              <a:t>Η ακριβής σύσταση του μανδύα δεν είναι γνωστή, αλλά το Ο και το </a:t>
            </a:r>
            <a:r>
              <a:rPr lang="el-GR" altLang="el-GR" sz="2400" dirty="0" err="1">
                <a:solidFill>
                  <a:schemeClr val="bg1">
                    <a:lumMod val="50000"/>
                  </a:schemeClr>
                </a:solidFill>
              </a:rPr>
              <a:t>Si</a:t>
            </a:r>
            <a:r>
              <a:rPr lang="el-GR" altLang="el-GR" sz="2400" dirty="0">
                <a:solidFill>
                  <a:schemeClr val="bg1">
                    <a:lumMod val="50000"/>
                  </a:schemeClr>
                </a:solidFill>
              </a:rPr>
              <a:t> πρέπει να κυριαρχούν, </a:t>
            </a:r>
            <a:r>
              <a:rPr lang="en-GB" altLang="el-GR" sz="2400" dirty="0">
                <a:solidFill>
                  <a:schemeClr val="bg1">
                    <a:lumMod val="50000"/>
                  </a:schemeClr>
                </a:solidFill>
              </a:rPr>
              <a:t>Fe </a:t>
            </a:r>
            <a:r>
              <a:rPr lang="el-GR" altLang="el-GR" sz="2400" dirty="0">
                <a:solidFill>
                  <a:schemeClr val="bg1">
                    <a:lumMod val="50000"/>
                  </a:schemeClr>
                </a:solidFill>
              </a:rPr>
              <a:t>και </a:t>
            </a:r>
            <a:r>
              <a:rPr lang="en-GB" altLang="el-GR" sz="2400" dirty="0">
                <a:solidFill>
                  <a:schemeClr val="bg1">
                    <a:lumMod val="50000"/>
                  </a:schemeClr>
                </a:solidFill>
              </a:rPr>
              <a:t>Mg </a:t>
            </a:r>
            <a:r>
              <a:rPr lang="el-GR" altLang="el-GR" sz="2400" dirty="0">
                <a:solidFill>
                  <a:schemeClr val="bg1">
                    <a:lumMod val="50000"/>
                  </a:schemeClr>
                </a:solidFill>
              </a:rPr>
              <a:t>τα περισσότερο άφθονα μεταλλικά ιόντα. </a:t>
            </a:r>
            <a:r>
              <a:rPr lang="en-GB" altLang="el-GR" sz="2400" dirty="0">
                <a:solidFill>
                  <a:schemeClr val="bg1">
                    <a:lumMod val="50000"/>
                  </a:schemeClr>
                </a:solidFill>
              </a:rPr>
              <a:t>(</a:t>
            </a:r>
            <a:r>
              <a:rPr lang="el-GR" altLang="el-GR" sz="2400" dirty="0">
                <a:solidFill>
                  <a:schemeClr val="bg1">
                    <a:lumMod val="50000"/>
                  </a:schemeClr>
                </a:solidFill>
              </a:rPr>
              <a:t>πυκνότητα του μανδύα</a:t>
            </a:r>
            <a:r>
              <a:rPr lang="en-GB" altLang="el-GR" sz="2400" dirty="0">
                <a:solidFill>
                  <a:schemeClr val="bg1">
                    <a:lumMod val="50000"/>
                  </a:schemeClr>
                </a:solidFill>
              </a:rPr>
              <a:t>,</a:t>
            </a:r>
            <a:r>
              <a:rPr lang="el-GR" altLang="el-GR" sz="2400" dirty="0">
                <a:solidFill>
                  <a:schemeClr val="bg1">
                    <a:lumMod val="50000"/>
                  </a:schemeClr>
                </a:solidFill>
              </a:rPr>
              <a:t> σεισμική ταχύτητα, σύσταση των πετρωμάτων που πιστεύεται ότι έχουν έλθει από το μανδύα, σύσταση των μετεωριτών) </a:t>
            </a:r>
          </a:p>
          <a:p>
            <a:pPr algn="just" eaLnBrk="1" hangingPunct="1">
              <a:lnSpc>
                <a:spcPct val="80000"/>
              </a:lnSpc>
            </a:pPr>
            <a:r>
              <a:rPr lang="el-GR" altLang="el-GR" sz="2400" dirty="0">
                <a:solidFill>
                  <a:schemeClr val="bg1">
                    <a:lumMod val="50000"/>
                  </a:schemeClr>
                </a:solidFill>
              </a:rPr>
              <a:t>Η μέση σύσταση του μανδύα είναι υπερβασική, όμοια προς ένα περιδοτίτη, δουνίτη, ή άλλο πολύ πλούσιο σε ολιβίνη πέτρωμα.                                                 </a:t>
            </a:r>
          </a:p>
          <a:p>
            <a:pPr algn="just" eaLnBrk="1" hangingPunct="1">
              <a:lnSpc>
                <a:spcPct val="80000"/>
              </a:lnSpc>
            </a:pPr>
            <a:r>
              <a:rPr lang="el-GR" altLang="el-GR" sz="2400" dirty="0">
                <a:solidFill>
                  <a:schemeClr val="bg1">
                    <a:lumMod val="50000"/>
                  </a:schemeClr>
                </a:solidFill>
              </a:rPr>
              <a:t>Μπορεί να διαιρεθεί σε μερικά συγκεντρικά κελύφη πάνω στη βάση των σεισμικών ιδιοτήτων.                                  </a:t>
            </a:r>
          </a:p>
          <a:p>
            <a:pPr algn="just" eaLnBrk="1" hangingPunct="1">
              <a:lnSpc>
                <a:spcPct val="80000"/>
              </a:lnSpc>
            </a:pPr>
            <a:r>
              <a:rPr lang="el-GR" altLang="el-GR" sz="2400" b="1" dirty="0">
                <a:solidFill>
                  <a:schemeClr val="bg1">
                    <a:lumMod val="50000"/>
                  </a:schemeClr>
                </a:solidFill>
              </a:rPr>
              <a:t>Ο κατώτερος μανδύας</a:t>
            </a:r>
            <a:r>
              <a:rPr lang="el-GR" altLang="el-GR" sz="2400" dirty="0">
                <a:solidFill>
                  <a:schemeClr val="bg1">
                    <a:lumMod val="50000"/>
                  </a:schemeClr>
                </a:solidFill>
              </a:rPr>
              <a:t> εκτείνεται από 700</a:t>
            </a:r>
            <a:r>
              <a:rPr lang="en-GB" altLang="el-GR" sz="2400" dirty="0">
                <a:solidFill>
                  <a:schemeClr val="bg1">
                    <a:lumMod val="50000"/>
                  </a:schemeClr>
                </a:solidFill>
              </a:rPr>
              <a:t>k</a:t>
            </a:r>
            <a:r>
              <a:rPr lang="el-GR" altLang="el-GR" sz="2400" dirty="0">
                <a:solidFill>
                  <a:schemeClr val="bg1">
                    <a:lumMod val="50000"/>
                  </a:schemeClr>
                </a:solidFill>
              </a:rPr>
              <a:t>m μέχρι τα 2.900</a:t>
            </a:r>
            <a:r>
              <a:rPr lang="en-GB" altLang="el-GR" sz="2400" dirty="0">
                <a:solidFill>
                  <a:schemeClr val="bg1">
                    <a:lumMod val="50000"/>
                  </a:schemeClr>
                </a:solidFill>
              </a:rPr>
              <a:t>k</a:t>
            </a:r>
            <a:r>
              <a:rPr lang="el-GR" altLang="el-GR" sz="2400" dirty="0">
                <a:solidFill>
                  <a:schemeClr val="bg1">
                    <a:lumMod val="50000"/>
                  </a:schemeClr>
                </a:solidFill>
              </a:rPr>
              <a:t>m βάθος περίπου. Αν και οι θερμοκρασίες είναι πολύ υψηλές η διάδοση των S κυμάτων, δείχνει ότι είναι ουσιαστικά στερεός.                                     </a:t>
            </a:r>
          </a:p>
          <a:p>
            <a:pPr algn="just" eaLnBrk="1" hangingPunct="1">
              <a:lnSpc>
                <a:spcPct val="80000"/>
              </a:lnSpc>
            </a:pPr>
            <a:r>
              <a:rPr lang="el-GR" altLang="el-GR" sz="2400" dirty="0">
                <a:solidFill>
                  <a:schemeClr val="bg1">
                    <a:lumMod val="50000"/>
                  </a:schemeClr>
                </a:solidFill>
              </a:rPr>
              <a:t>Η σταθερή αύξηση της πυκνότητας και των σεισμικών κυμάτων προς τα κάτω οφείλεται πιθανά στο αποτέλεσμα της πίεσης. Οι ακόμη υψηλότερες πιέσεις σε χαμηλότερες στάθμες θα </a:t>
            </a:r>
            <a:r>
              <a:rPr lang="el-GR" altLang="el-GR" sz="2400" dirty="0" smtClean="0">
                <a:solidFill>
                  <a:schemeClr val="bg1">
                    <a:lumMod val="50000"/>
                  </a:schemeClr>
                </a:solidFill>
              </a:rPr>
              <a:t>συμπιέζουν </a:t>
            </a:r>
            <a:r>
              <a:rPr lang="el-GR" altLang="el-GR" sz="2400" dirty="0">
                <a:solidFill>
                  <a:schemeClr val="bg1">
                    <a:lumMod val="50000"/>
                  </a:schemeClr>
                </a:solidFill>
              </a:rPr>
              <a:t>τις κρυσταλλικές δομές των εκεί παρόντων ορυκτών όλο και περισσότερο, οδηγώντας σε μία μεγαλύτερη πυκνότητα σε μεγαλύτερα βάθη. </a:t>
            </a:r>
          </a:p>
        </p:txBody>
      </p:sp>
    </p:spTree>
    <p:extLst>
      <p:ext uri="{BB962C8B-B14F-4D97-AF65-F5344CB8AC3E}">
        <p14:creationId xmlns:p14="http://schemas.microsoft.com/office/powerpoint/2010/main" val="2400694207"/>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7" descr="σάρωση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40000">
            <a:off x="158735" y="332740"/>
            <a:ext cx="5748169" cy="42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σάρωση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
            <a:off x="6229967" y="259553"/>
            <a:ext cx="5731510" cy="43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0599"/>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Τίτλος 1"/>
          <p:cNvSpPr>
            <a:spLocks noGrp="1"/>
          </p:cNvSpPr>
          <p:nvPr>
            <p:ph type="title"/>
          </p:nvPr>
        </p:nvSpPr>
        <p:spPr>
          <a:xfrm>
            <a:off x="553915" y="113273"/>
            <a:ext cx="10972800" cy="774233"/>
          </a:xfrm>
        </p:spPr>
        <p:style>
          <a:lnRef idx="2">
            <a:schemeClr val="dk1"/>
          </a:lnRef>
          <a:fillRef idx="1">
            <a:schemeClr val="lt1"/>
          </a:fillRef>
          <a:effectRef idx="0">
            <a:schemeClr val="dk1"/>
          </a:effectRef>
          <a:fontRef idx="minor">
            <a:schemeClr val="dk1"/>
          </a:fontRef>
        </p:style>
        <p:txBody>
          <a:bodyPr/>
          <a:lstStyle/>
          <a:p>
            <a:r>
              <a:rPr lang="el-GR" altLang="el-GR" dirty="0" smtClean="0"/>
              <a:t>Κατώτερος Μανδύας</a:t>
            </a:r>
          </a:p>
        </p:txBody>
      </p:sp>
      <p:sp>
        <p:nvSpPr>
          <p:cNvPr id="175107" name="Rectangle 3"/>
          <p:cNvSpPr>
            <a:spLocks noGrp="1" noChangeArrowheads="1"/>
          </p:cNvSpPr>
          <p:nvPr>
            <p:ph idx="1"/>
          </p:nvPr>
        </p:nvSpPr>
        <p:spPr>
          <a:xfrm>
            <a:off x="86112" y="1080248"/>
            <a:ext cx="11908405" cy="5683623"/>
          </a:xfrm>
        </p:spPr>
        <p:txBody>
          <a:bodyPr/>
          <a:lstStyle/>
          <a:p>
            <a:pPr eaLnBrk="1" hangingPunct="1">
              <a:lnSpc>
                <a:spcPct val="80000"/>
              </a:lnSpc>
              <a:buFont typeface="Wingdings" panose="05000000000000000000" pitchFamily="2" charset="2"/>
              <a:buChar char="Ø"/>
            </a:pPr>
            <a:r>
              <a:rPr lang="el-GR" altLang="el-GR" sz="2800" dirty="0">
                <a:solidFill>
                  <a:schemeClr val="bg1">
                    <a:lumMod val="50000"/>
                  </a:schemeClr>
                </a:solidFill>
              </a:rPr>
              <a:t>Η ποσότητα του σιδήρου στα πυριτικά ορυκτά αυξάνει με το βάθος στο κατώτερο μανδύα αυξάνοντας την πυκνότητα αλλά ελαττώνοντας κάπως την σεισμική ταχύτητα.</a:t>
            </a:r>
          </a:p>
          <a:p>
            <a:pPr eaLnBrk="1" hangingPunct="1">
              <a:lnSpc>
                <a:spcPct val="80000"/>
              </a:lnSpc>
              <a:buFont typeface="Wingdings" panose="05000000000000000000" pitchFamily="2" charset="2"/>
              <a:buChar char="Ø"/>
            </a:pPr>
            <a:r>
              <a:rPr lang="el-GR" altLang="el-GR" sz="2800" dirty="0">
                <a:solidFill>
                  <a:schemeClr val="bg1">
                    <a:lumMod val="50000"/>
                  </a:schemeClr>
                </a:solidFill>
              </a:rPr>
              <a:t>Αντίθετα, τα σχετικώς ξαφνικά άλματα στη σεισμική ταχύτητα στην οροφή του κατώτερου μανδύα και μέσα στην μεταβατική ζώνη (400-700 </a:t>
            </a:r>
            <a:r>
              <a:rPr lang="en-US" altLang="el-GR" sz="2800" dirty="0">
                <a:solidFill>
                  <a:schemeClr val="bg1">
                    <a:lumMod val="50000"/>
                  </a:schemeClr>
                </a:solidFill>
              </a:rPr>
              <a:t>k</a:t>
            </a:r>
            <a:r>
              <a:rPr lang="el-GR" altLang="el-GR" sz="2800" dirty="0">
                <a:solidFill>
                  <a:schemeClr val="bg1">
                    <a:lumMod val="50000"/>
                  </a:schemeClr>
                </a:solidFill>
              </a:rPr>
              <a:t>m) πιθανά δεν σχετίζονται με την αλλαγή στη σύσταση αλλά σε αλλαγές στην κρυσταλλική δομή στις καλούμενες δηλαδή "φασικές αλλαγές" Αυτές αιτιολογούνται από την αύξηση της πιέσεως σε μεγαλύτερα βάθη, αλλά αυτές είναι ασυνεχείς μάλλον παρά βαθμιαίες αλλαγές. Π.χ. το ορυκτό ολιβίνης έχει μία δομή σταθερή κάτω από τις συνθήκες που είναι παρούσες στον ανώτερο μανδύα. Όταν η πίεση αυξάνει μετατρέπεται στο ορυκτό σπινέλιo (σε βάθος περίπου 400</a:t>
            </a:r>
            <a:r>
              <a:rPr lang="en-GB" altLang="el-GR" sz="2800" dirty="0">
                <a:solidFill>
                  <a:schemeClr val="bg1">
                    <a:lumMod val="50000"/>
                  </a:schemeClr>
                </a:solidFill>
              </a:rPr>
              <a:t>k</a:t>
            </a:r>
            <a:r>
              <a:rPr lang="el-GR" altLang="el-GR" sz="2800" dirty="0">
                <a:solidFill>
                  <a:schemeClr val="bg1">
                    <a:lumMod val="50000"/>
                  </a:schemeClr>
                </a:solidFill>
              </a:rPr>
              <a:t>m).                                                                                                            </a:t>
            </a:r>
          </a:p>
          <a:p>
            <a:pPr algn="just" eaLnBrk="1" hangingPunct="1">
              <a:lnSpc>
                <a:spcPct val="80000"/>
              </a:lnSpc>
              <a:buFont typeface="Wingdings" panose="05000000000000000000" pitchFamily="2" charset="2"/>
              <a:buChar char="Ø"/>
            </a:pPr>
            <a:r>
              <a:rPr lang="el-GR" altLang="el-GR" sz="2800" dirty="0">
                <a:solidFill>
                  <a:schemeClr val="bg1">
                    <a:lumMod val="50000"/>
                  </a:schemeClr>
                </a:solidFill>
              </a:rPr>
              <a:t>Στα 700</a:t>
            </a:r>
            <a:r>
              <a:rPr lang="en-GB" altLang="el-GR" sz="2800" dirty="0">
                <a:solidFill>
                  <a:schemeClr val="bg1">
                    <a:lumMod val="50000"/>
                  </a:schemeClr>
                </a:solidFill>
              </a:rPr>
              <a:t>km </a:t>
            </a:r>
            <a:r>
              <a:rPr lang="el-GR" altLang="el-GR" sz="2800" dirty="0">
                <a:solidFill>
                  <a:schemeClr val="bg1">
                    <a:lumMod val="50000"/>
                  </a:schemeClr>
                </a:solidFill>
              </a:rPr>
              <a:t>μία αύξηση στην σεισμική ταχύτητα επέρχεται με την αύξηση της πυκνότητας από την μετατροπή του σπινελίου στο ορυκτό περοβσκίτης </a:t>
            </a:r>
            <a:r>
              <a:rPr lang="en-US" altLang="el-GR" sz="2800" dirty="0">
                <a:solidFill>
                  <a:schemeClr val="bg1">
                    <a:lumMod val="50000"/>
                  </a:schemeClr>
                </a:solidFill>
              </a:rPr>
              <a:t>(</a:t>
            </a:r>
            <a:r>
              <a:rPr lang="en-US" altLang="el-GR" sz="2800" dirty="0" err="1">
                <a:solidFill>
                  <a:schemeClr val="bg1">
                    <a:lumMod val="50000"/>
                  </a:schemeClr>
                </a:solidFill>
              </a:rPr>
              <a:t>Mg,Fe</a:t>
            </a:r>
            <a:r>
              <a:rPr lang="en-US" altLang="el-GR" sz="2800" dirty="0">
                <a:solidFill>
                  <a:schemeClr val="bg1">
                    <a:lumMod val="50000"/>
                  </a:schemeClr>
                </a:solidFill>
              </a:rPr>
              <a:t>)</a:t>
            </a:r>
            <a:r>
              <a:rPr lang="en-US" altLang="el-GR" sz="2800" baseline="-25000" dirty="0">
                <a:solidFill>
                  <a:schemeClr val="bg1">
                    <a:lumMod val="50000"/>
                  </a:schemeClr>
                </a:solidFill>
              </a:rPr>
              <a:t>2</a:t>
            </a:r>
            <a:r>
              <a:rPr lang="en-US" altLang="el-GR" sz="2800" dirty="0">
                <a:solidFill>
                  <a:schemeClr val="bg1">
                    <a:lumMod val="50000"/>
                  </a:schemeClr>
                </a:solidFill>
              </a:rPr>
              <a:t>SiO</a:t>
            </a:r>
            <a:r>
              <a:rPr lang="en-US" altLang="el-GR" sz="2800" baseline="-25000" dirty="0">
                <a:solidFill>
                  <a:schemeClr val="bg1">
                    <a:lumMod val="50000"/>
                  </a:schemeClr>
                </a:solidFill>
              </a:rPr>
              <a:t>3</a:t>
            </a:r>
            <a:r>
              <a:rPr lang="el-GR" altLang="el-GR" sz="2800" dirty="0">
                <a:solidFill>
                  <a:schemeClr val="bg1">
                    <a:lumMod val="50000"/>
                  </a:schemeClr>
                </a:solidFill>
              </a:rPr>
              <a:t>. Στα τελευταία 300</a:t>
            </a:r>
            <a:r>
              <a:rPr lang="en-US" altLang="el-GR" sz="2800" dirty="0">
                <a:solidFill>
                  <a:schemeClr val="bg1">
                    <a:lumMod val="50000"/>
                  </a:schemeClr>
                </a:solidFill>
              </a:rPr>
              <a:t>km </a:t>
            </a:r>
            <a:r>
              <a:rPr lang="el-GR" altLang="el-GR" sz="2800" dirty="0">
                <a:solidFill>
                  <a:schemeClr val="bg1">
                    <a:lumMod val="50000"/>
                  </a:schemeClr>
                </a:solidFill>
              </a:rPr>
              <a:t>του κατώτερου μανδύα παράγεται ο μεταπεροβσκίτης.</a:t>
            </a:r>
          </a:p>
        </p:txBody>
      </p:sp>
    </p:spTree>
    <p:extLst>
      <p:ext uri="{BB962C8B-B14F-4D97-AF65-F5344CB8AC3E}">
        <p14:creationId xmlns:p14="http://schemas.microsoft.com/office/powerpoint/2010/main" val="2949679905"/>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09600" y="104821"/>
            <a:ext cx="10972800"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 Ανώτερος Μανδύας</a:t>
            </a:r>
          </a:p>
        </p:txBody>
      </p:sp>
      <p:sp>
        <p:nvSpPr>
          <p:cNvPr id="176131" name="Rectangle 3"/>
          <p:cNvSpPr>
            <a:spLocks noGrp="1" noChangeArrowheads="1"/>
          </p:cNvSpPr>
          <p:nvPr>
            <p:ph idx="1"/>
          </p:nvPr>
        </p:nvSpPr>
        <p:spPr>
          <a:xfrm>
            <a:off x="195943" y="1295401"/>
            <a:ext cx="11386457" cy="4830763"/>
          </a:xfrm>
        </p:spPr>
        <p:txBody>
          <a:bodyPr/>
          <a:lstStyle/>
          <a:p>
            <a:pPr algn="just" eaLnBrk="1" hangingPunct="1">
              <a:lnSpc>
                <a:spcPct val="80000"/>
              </a:lnSpc>
              <a:buFont typeface="Wingdings" panose="05000000000000000000" pitchFamily="2" charset="2"/>
              <a:buChar char="Ø"/>
            </a:pPr>
            <a:r>
              <a:rPr lang="en-GB" altLang="el-GR" sz="2800" dirty="0">
                <a:solidFill>
                  <a:schemeClr val="bg1">
                    <a:lumMod val="50000"/>
                  </a:schemeClr>
                </a:solidFill>
              </a:rPr>
              <a:t>E</a:t>
            </a:r>
            <a:r>
              <a:rPr lang="el-GR" altLang="el-GR" sz="2800" dirty="0" err="1">
                <a:solidFill>
                  <a:schemeClr val="bg1">
                    <a:lumMod val="50000"/>
                  </a:schemeClr>
                </a:solidFill>
              </a:rPr>
              <a:t>κτείνεται</a:t>
            </a:r>
            <a:r>
              <a:rPr lang="el-GR" altLang="el-GR" sz="2800" dirty="0">
                <a:solidFill>
                  <a:schemeClr val="bg1">
                    <a:lumMod val="50000"/>
                  </a:schemeClr>
                </a:solidFill>
              </a:rPr>
              <a:t> από τη βάση του φλοιού μέχρι περίπου τα 400</a:t>
            </a:r>
            <a:r>
              <a:rPr lang="en-GB" altLang="el-GR" sz="2800" dirty="0">
                <a:solidFill>
                  <a:schemeClr val="bg1">
                    <a:lumMod val="50000"/>
                  </a:schemeClr>
                </a:solidFill>
              </a:rPr>
              <a:t>k</a:t>
            </a:r>
            <a:r>
              <a:rPr lang="el-GR" altLang="el-GR" sz="2800" dirty="0">
                <a:solidFill>
                  <a:schemeClr val="bg1">
                    <a:lumMod val="50000"/>
                  </a:schemeClr>
                </a:solidFill>
              </a:rPr>
              <a:t>m, χωρίζεται από τον </a:t>
            </a:r>
            <a:r>
              <a:rPr lang="el-GR" altLang="el-GR" sz="2800" dirty="0" smtClean="0">
                <a:solidFill>
                  <a:schemeClr val="bg1">
                    <a:lumMod val="50000"/>
                  </a:schemeClr>
                </a:solidFill>
              </a:rPr>
              <a:t>Κατώτερο </a:t>
            </a:r>
            <a:r>
              <a:rPr lang="el-GR" altLang="el-GR" sz="2800" dirty="0">
                <a:solidFill>
                  <a:schemeClr val="bg1">
                    <a:lumMod val="50000"/>
                  </a:schemeClr>
                </a:solidFill>
              </a:rPr>
              <a:t>Μανδύα από την </a:t>
            </a:r>
            <a:r>
              <a:rPr lang="el-GR" altLang="el-GR" sz="2800" b="1" dirty="0">
                <a:solidFill>
                  <a:srgbClr val="FF0000"/>
                </a:solidFill>
              </a:rPr>
              <a:t>Ασυνέχεια </a:t>
            </a:r>
            <a:r>
              <a:rPr lang="en-GB" altLang="el-GR" sz="2800" b="1" dirty="0" err="1">
                <a:solidFill>
                  <a:srgbClr val="FF0000"/>
                </a:solidFill>
              </a:rPr>
              <a:t>Repetti</a:t>
            </a:r>
            <a:r>
              <a:rPr lang="el-GR" altLang="el-GR" sz="2800" dirty="0">
                <a:solidFill>
                  <a:schemeClr val="bg1">
                    <a:lumMod val="50000"/>
                  </a:schemeClr>
                </a:solidFill>
              </a:rPr>
              <a:t>.       </a:t>
            </a:r>
          </a:p>
          <a:p>
            <a:pPr algn="just" eaLnBrk="1" hangingPunct="1">
              <a:lnSpc>
                <a:spcPct val="80000"/>
              </a:lnSpc>
              <a:buFont typeface="Wingdings" panose="05000000000000000000" pitchFamily="2" charset="2"/>
              <a:buChar char="Ø"/>
            </a:pPr>
            <a:r>
              <a:rPr lang="en-GB" altLang="el-GR" sz="2800" dirty="0">
                <a:solidFill>
                  <a:schemeClr val="bg1">
                    <a:lumMod val="50000"/>
                  </a:schemeClr>
                </a:solidFill>
              </a:rPr>
              <a:t>E</a:t>
            </a:r>
            <a:r>
              <a:rPr lang="el-GR" altLang="el-GR" sz="2800" dirty="0" err="1">
                <a:solidFill>
                  <a:schemeClr val="bg1">
                    <a:lumMod val="50000"/>
                  </a:schemeClr>
                </a:solidFill>
              </a:rPr>
              <a:t>ίναι</a:t>
            </a:r>
            <a:r>
              <a:rPr lang="el-GR" altLang="el-GR" sz="2800" dirty="0">
                <a:solidFill>
                  <a:schemeClr val="bg1">
                    <a:lumMod val="50000"/>
                  </a:schemeClr>
                </a:solidFill>
              </a:rPr>
              <a:t> σημαντικός για την μελέτη της γεωλογίας στην επιφάνεια της Γης επειδή οι κινήσεις του και η ιστορία του ζευγαρώνονται με αυτά του φλοιού. Το πιο προφανές και ορατό παράδειγμα σύνδεσης μεταξύ ανώτερου μανδύα και φλοιού είναι το υλικό των διαμαντιών, η πυκνή κρυσταλλική μορφή του άνθρακα.                                                                                 </a:t>
            </a:r>
          </a:p>
          <a:p>
            <a:pPr algn="just" eaLnBrk="1" hangingPunct="1">
              <a:lnSpc>
                <a:spcPct val="80000"/>
              </a:lnSpc>
              <a:buFont typeface="Wingdings" panose="05000000000000000000" pitchFamily="2" charset="2"/>
              <a:buChar char="Ø"/>
            </a:pPr>
            <a:r>
              <a:rPr lang="en-GB" altLang="el-GR" sz="2800" dirty="0">
                <a:solidFill>
                  <a:schemeClr val="bg1">
                    <a:lumMod val="50000"/>
                  </a:schemeClr>
                </a:solidFill>
              </a:rPr>
              <a:t>O</a:t>
            </a:r>
            <a:r>
              <a:rPr lang="el-GR" altLang="el-GR" sz="2800" dirty="0">
                <a:solidFill>
                  <a:schemeClr val="bg1">
                    <a:lumMod val="50000"/>
                  </a:schemeClr>
                </a:solidFill>
              </a:rPr>
              <a:t> ανώτερος μανδύας αποτελείται κυρίως από ολιβίνη, πυρόξενο και γρανάτη. Στις πιέσεις που επικρατούν στον ανώτερο μανδύα τα ορυκτά αυτά  μπορούν να μείνουν σταθερά στις ίδιες κρυσταλλικές δομές που αυτά έχουν στην επιφάνεια. </a:t>
            </a:r>
            <a:endParaRPr lang="en-GB" altLang="el-GR" sz="2800" dirty="0">
              <a:solidFill>
                <a:schemeClr val="bg1">
                  <a:lumMod val="50000"/>
                </a:schemeClr>
              </a:solidFill>
            </a:endParaRPr>
          </a:p>
          <a:p>
            <a:pPr algn="just" eaLnBrk="1" hangingPunct="1">
              <a:lnSpc>
                <a:spcPct val="80000"/>
              </a:lnSpc>
              <a:buFont typeface="Wingdings" panose="05000000000000000000" pitchFamily="2" charset="2"/>
              <a:buChar char="Ø"/>
            </a:pPr>
            <a:r>
              <a:rPr lang="el-GR" altLang="el-GR" sz="2800" dirty="0" smtClean="0">
                <a:solidFill>
                  <a:schemeClr val="bg1">
                    <a:lumMod val="50000"/>
                  </a:schemeClr>
                </a:solidFill>
              </a:rPr>
              <a:t>Σεισμικά </a:t>
            </a:r>
            <a:r>
              <a:rPr lang="el-GR" altLang="el-GR" sz="2800" dirty="0">
                <a:solidFill>
                  <a:schemeClr val="bg1">
                    <a:lumMod val="50000"/>
                  </a:schemeClr>
                </a:solidFill>
              </a:rPr>
              <a:t>ο πιο αξιοσημείωτος χαρακτήρας του ανώτερου μανδύα είναι η ζώνη χαμηλής ταχύτητας</a:t>
            </a:r>
          </a:p>
        </p:txBody>
      </p:sp>
    </p:spTree>
    <p:extLst>
      <p:ext uri="{BB962C8B-B14F-4D97-AF65-F5344CB8AC3E}">
        <p14:creationId xmlns:p14="http://schemas.microsoft.com/office/powerpoint/2010/main" val="1029944517"/>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Content Placeholder 2"/>
          <p:cNvSpPr>
            <a:spLocks noGrp="1"/>
          </p:cNvSpPr>
          <p:nvPr>
            <p:ph sz="half" idx="1"/>
          </p:nvPr>
        </p:nvSpPr>
        <p:spPr>
          <a:xfrm>
            <a:off x="94128" y="3039035"/>
            <a:ext cx="3479235" cy="3711389"/>
          </a:xfrm>
        </p:spPr>
        <p:txBody>
          <a:bodyPr/>
          <a:lstStyle/>
          <a:p>
            <a:pPr marL="0" indent="0" algn="just">
              <a:buFontTx/>
              <a:buNone/>
            </a:pPr>
            <a:r>
              <a:rPr lang="el-GR" altLang="el-GR" sz="2000" dirty="0" smtClean="0">
                <a:solidFill>
                  <a:schemeClr val="bg1">
                    <a:lumMod val="50000"/>
                  </a:schemeClr>
                </a:solidFill>
                <a:latin typeface="Calibri" panose="020F0502020204030204" pitchFamily="34" charset="0"/>
              </a:rPr>
              <a:t>Στο </a:t>
            </a:r>
            <a:r>
              <a:rPr lang="el-GR" altLang="el-GR" sz="2000" dirty="0">
                <a:solidFill>
                  <a:schemeClr val="bg1">
                    <a:lumMod val="50000"/>
                  </a:schemeClr>
                </a:solidFill>
                <a:latin typeface="Calibri" panose="020F0502020204030204" pitchFamily="34" charset="0"/>
              </a:rPr>
              <a:t>διάγραμμα που </a:t>
            </a:r>
            <a:r>
              <a:rPr lang="el-GR" altLang="el-GR" sz="2000" dirty="0" smtClean="0">
                <a:solidFill>
                  <a:schemeClr val="bg1">
                    <a:lumMod val="50000"/>
                  </a:schemeClr>
                </a:solidFill>
                <a:latin typeface="Calibri" panose="020F0502020204030204" pitchFamily="34" charset="0"/>
              </a:rPr>
              <a:t>ακολουθεί:</a:t>
            </a:r>
          </a:p>
          <a:p>
            <a:pPr marL="0" indent="0" algn="just">
              <a:buFontTx/>
              <a:buNone/>
            </a:pPr>
            <a:r>
              <a:rPr lang="el-GR" altLang="el-GR" sz="2000" dirty="0" smtClean="0">
                <a:solidFill>
                  <a:schemeClr val="bg1">
                    <a:lumMod val="50000"/>
                  </a:schemeClr>
                </a:solidFill>
                <a:latin typeface="Calibri" panose="020F0502020204030204" pitchFamily="34" charset="0"/>
              </a:rPr>
              <a:t>Η πράσινη γραμμή </a:t>
            </a:r>
            <a:r>
              <a:rPr lang="el-GR" altLang="el-GR" sz="2000" dirty="0">
                <a:solidFill>
                  <a:schemeClr val="bg1">
                    <a:lumMod val="50000"/>
                  </a:schemeClr>
                </a:solidFill>
                <a:latin typeface="Calibri" panose="020F0502020204030204" pitchFamily="34" charset="0"/>
              </a:rPr>
              <a:t>είναι η θερμοκρασία στη Γη ως  συνάρτηση του  </a:t>
            </a:r>
            <a:r>
              <a:rPr lang="el-GR" altLang="el-GR" sz="2000" dirty="0" smtClean="0">
                <a:solidFill>
                  <a:schemeClr val="bg1">
                    <a:lumMod val="50000"/>
                  </a:schemeClr>
                </a:solidFill>
                <a:latin typeface="Calibri" panose="020F0502020204030204" pitchFamily="34" charset="0"/>
              </a:rPr>
              <a:t>βάθους.</a:t>
            </a:r>
          </a:p>
          <a:p>
            <a:pPr marL="0" indent="0" algn="just">
              <a:buFontTx/>
              <a:buNone/>
            </a:pPr>
            <a:r>
              <a:rPr lang="el-GR" altLang="el-GR" sz="2000" dirty="0" smtClean="0">
                <a:solidFill>
                  <a:schemeClr val="bg1">
                    <a:lumMod val="50000"/>
                  </a:schemeClr>
                </a:solidFill>
                <a:latin typeface="Calibri" panose="020F0502020204030204" pitchFamily="34" charset="0"/>
              </a:rPr>
              <a:t>Η </a:t>
            </a:r>
            <a:r>
              <a:rPr lang="el-GR" altLang="el-GR" sz="2000" dirty="0">
                <a:solidFill>
                  <a:schemeClr val="bg1">
                    <a:lumMod val="50000"/>
                  </a:schemeClr>
                </a:solidFill>
                <a:latin typeface="Calibri" panose="020F0502020204030204" pitchFamily="34" charset="0"/>
              </a:rPr>
              <a:t>κίτρινη </a:t>
            </a:r>
            <a:r>
              <a:rPr lang="el-GR" altLang="el-GR" sz="2000" dirty="0" smtClean="0">
                <a:solidFill>
                  <a:schemeClr val="bg1">
                    <a:lumMod val="50000"/>
                  </a:schemeClr>
                </a:solidFill>
                <a:latin typeface="Calibri" panose="020F0502020204030204" pitchFamily="34" charset="0"/>
              </a:rPr>
              <a:t>γραμμή δείχνει </a:t>
            </a:r>
            <a:r>
              <a:rPr lang="el-GR" altLang="el-GR" sz="2000" dirty="0">
                <a:solidFill>
                  <a:schemeClr val="bg1">
                    <a:lumMod val="50000"/>
                  </a:schemeClr>
                </a:solidFill>
                <a:latin typeface="Calibri" panose="020F0502020204030204" pitchFamily="34" charset="0"/>
              </a:rPr>
              <a:t>τη θερμοκρασία στην οποία  </a:t>
            </a:r>
            <a:r>
              <a:rPr lang="el-GR" altLang="el-GR" sz="2000" dirty="0" err="1" smtClean="0">
                <a:solidFill>
                  <a:schemeClr val="bg1">
                    <a:lumMod val="50000"/>
                  </a:schemeClr>
                </a:solidFill>
                <a:latin typeface="Calibri" panose="020F0502020204030204" pitchFamily="34" charset="0"/>
              </a:rPr>
              <a:t>μανδυακά</a:t>
            </a:r>
            <a:r>
              <a:rPr lang="el-GR" altLang="el-GR" sz="2000" dirty="0" smtClean="0">
                <a:solidFill>
                  <a:schemeClr val="bg1">
                    <a:lumMod val="50000"/>
                  </a:schemeClr>
                </a:solidFill>
                <a:latin typeface="Calibri" panose="020F0502020204030204" pitchFamily="34" charset="0"/>
              </a:rPr>
              <a:t> πετρώματα αρχίζουν </a:t>
            </a:r>
            <a:r>
              <a:rPr lang="el-GR" altLang="el-GR" sz="2000" dirty="0">
                <a:solidFill>
                  <a:schemeClr val="bg1">
                    <a:lumMod val="50000"/>
                  </a:schemeClr>
                </a:solidFill>
                <a:latin typeface="Calibri" panose="020F0502020204030204" pitchFamily="34" charset="0"/>
              </a:rPr>
              <a:t>να </a:t>
            </a:r>
            <a:r>
              <a:rPr lang="el-GR" altLang="el-GR" sz="2000" dirty="0" smtClean="0">
                <a:solidFill>
                  <a:schemeClr val="bg1">
                    <a:lumMod val="50000"/>
                  </a:schemeClr>
                </a:solidFill>
                <a:latin typeface="Calibri" panose="020F0502020204030204" pitchFamily="34" charset="0"/>
              </a:rPr>
              <a:t>λειώνουν.</a:t>
            </a:r>
            <a:endParaRPr lang="el-GR" altLang="el-GR" sz="2000" dirty="0">
              <a:solidFill>
                <a:schemeClr val="bg1">
                  <a:lumMod val="50000"/>
                </a:schemeClr>
              </a:solidFill>
              <a:latin typeface="Calibri" panose="020F0502020204030204" pitchFamily="34" charset="0"/>
            </a:endParaRPr>
          </a:p>
          <a:p>
            <a:pPr marL="0" indent="0" algn="just">
              <a:buFontTx/>
              <a:buNone/>
            </a:pPr>
            <a:r>
              <a:rPr lang="el-GR" altLang="el-GR" sz="2000" dirty="0" smtClean="0">
                <a:solidFill>
                  <a:schemeClr val="bg1">
                    <a:lumMod val="50000"/>
                  </a:schemeClr>
                </a:solidFill>
                <a:latin typeface="Calibri" panose="020F0502020204030204" pitchFamily="34" charset="0"/>
              </a:rPr>
              <a:t>Να </a:t>
            </a:r>
            <a:r>
              <a:rPr lang="el-GR" altLang="el-GR" sz="2000" dirty="0">
                <a:solidFill>
                  <a:schemeClr val="bg1">
                    <a:lumMod val="50000"/>
                  </a:schemeClr>
                </a:solidFill>
                <a:latin typeface="Calibri" panose="020F0502020204030204" pitchFamily="34" charset="0"/>
              </a:rPr>
              <a:t>σημειωθεί  ότι η πίεση αυξάνει τη θερμοκρασία  τήξης του </a:t>
            </a:r>
            <a:r>
              <a:rPr lang="el-GR" altLang="el-GR" sz="2000" dirty="0" err="1">
                <a:solidFill>
                  <a:schemeClr val="bg1">
                    <a:lumMod val="50000"/>
                  </a:schemeClr>
                </a:solidFill>
                <a:latin typeface="Calibri" panose="020F0502020204030204" pitchFamily="34" charset="0"/>
              </a:rPr>
              <a:t>μανδυακού</a:t>
            </a:r>
            <a:r>
              <a:rPr lang="el-GR" altLang="el-GR" sz="2000" dirty="0">
                <a:solidFill>
                  <a:schemeClr val="bg1">
                    <a:lumMod val="50000"/>
                  </a:schemeClr>
                </a:solidFill>
                <a:latin typeface="Calibri" panose="020F0502020204030204" pitchFamily="34" charset="0"/>
              </a:rPr>
              <a:t> υλικού.                                   </a:t>
            </a:r>
          </a:p>
          <a:p>
            <a:pPr algn="just">
              <a:buFontTx/>
              <a:buNone/>
            </a:pPr>
            <a:r>
              <a:rPr lang="el-GR" altLang="el-GR" sz="1400" dirty="0">
                <a:latin typeface="Calibri" panose="020F0502020204030204" pitchFamily="34" charset="0"/>
              </a:rPr>
              <a:t>                                                                                                                                   </a:t>
            </a:r>
            <a:r>
              <a:rPr lang="el-GR" altLang="el-GR" sz="1400" dirty="0" smtClean="0">
                <a:latin typeface="Calibri" panose="020F0502020204030204" pitchFamily="34" charset="0"/>
              </a:rPr>
              <a:t>                                                                                                          </a:t>
            </a:r>
            <a:endParaRPr lang="el-GR" altLang="el-GR" sz="1400" dirty="0">
              <a:latin typeface="Calibri" panose="020F0502020204030204" pitchFamily="34" charset="0"/>
            </a:endParaRPr>
          </a:p>
          <a:p>
            <a:pPr algn="just">
              <a:buFontTx/>
              <a:buNone/>
            </a:pPr>
            <a:r>
              <a:rPr lang="el-GR" altLang="el-GR" sz="1400" dirty="0">
                <a:latin typeface="Calibri" panose="020F0502020204030204" pitchFamily="34" charset="0"/>
              </a:rPr>
              <a:t>                                                                                                                                                        </a:t>
            </a:r>
          </a:p>
        </p:txBody>
      </p:sp>
      <p:sp>
        <p:nvSpPr>
          <p:cNvPr id="2" name="Θέση περιεχομένου 1"/>
          <p:cNvSpPr>
            <a:spLocks noGrp="1"/>
          </p:cNvSpPr>
          <p:nvPr>
            <p:ph sz="half" idx="2"/>
          </p:nvPr>
        </p:nvSpPr>
        <p:spPr>
          <a:xfrm>
            <a:off x="6669740" y="2882615"/>
            <a:ext cx="5392271" cy="4024225"/>
          </a:xfrm>
        </p:spPr>
        <p:txBody>
          <a:bodyPr/>
          <a:lstStyle/>
          <a:p>
            <a:pPr marL="0" indent="0" algn="just">
              <a:buNone/>
              <a:defRPr/>
            </a:pPr>
            <a:r>
              <a:rPr lang="el-GR" altLang="el-GR" dirty="0">
                <a:solidFill>
                  <a:schemeClr val="bg1">
                    <a:lumMod val="50000"/>
                  </a:schemeClr>
                </a:solidFill>
                <a:latin typeface="Calibri" pitchFamily="34" charset="0"/>
              </a:rPr>
              <a:t>Μεταξύ περίπου 100 και </a:t>
            </a:r>
            <a:r>
              <a:rPr lang="el-GR" altLang="el-GR" dirty="0" smtClean="0">
                <a:solidFill>
                  <a:schemeClr val="bg1">
                    <a:lumMod val="50000"/>
                  </a:schemeClr>
                </a:solidFill>
                <a:latin typeface="Calibri" pitchFamily="34" charset="0"/>
              </a:rPr>
              <a:t>250</a:t>
            </a:r>
            <a:r>
              <a:rPr lang="en-GB" altLang="el-GR" dirty="0" smtClean="0">
                <a:solidFill>
                  <a:schemeClr val="bg1">
                    <a:lumMod val="50000"/>
                  </a:schemeClr>
                </a:solidFill>
                <a:latin typeface="Calibri" pitchFamily="34" charset="0"/>
              </a:rPr>
              <a:t>km</a:t>
            </a:r>
            <a:r>
              <a:rPr lang="el-GR" altLang="el-GR" dirty="0" smtClean="0">
                <a:solidFill>
                  <a:schemeClr val="bg1">
                    <a:lumMod val="50000"/>
                  </a:schemeClr>
                </a:solidFill>
                <a:latin typeface="Calibri" pitchFamily="34" charset="0"/>
              </a:rPr>
              <a:t> </a:t>
            </a:r>
            <a:r>
              <a:rPr lang="el-GR" altLang="el-GR" dirty="0">
                <a:solidFill>
                  <a:schemeClr val="bg1">
                    <a:lumMod val="50000"/>
                  </a:schemeClr>
                </a:solidFill>
                <a:latin typeface="Calibri" pitchFamily="34" charset="0"/>
              </a:rPr>
              <a:t>βάθους, η </a:t>
            </a:r>
            <a:r>
              <a:rPr lang="el-GR" altLang="el-GR" dirty="0" smtClean="0">
                <a:solidFill>
                  <a:schemeClr val="bg1">
                    <a:lumMod val="50000"/>
                  </a:schemeClr>
                </a:solidFill>
                <a:latin typeface="Calibri" pitchFamily="34" charset="0"/>
              </a:rPr>
              <a:t>γεωθε</a:t>
            </a:r>
            <a:r>
              <a:rPr lang="el-GR" altLang="el-GR" dirty="0">
                <a:solidFill>
                  <a:schemeClr val="bg1">
                    <a:lumMod val="50000"/>
                  </a:schemeClr>
                </a:solidFill>
                <a:latin typeface="Calibri" pitchFamily="34" charset="0"/>
              </a:rPr>
              <a:t>ρμική</a:t>
            </a:r>
            <a:r>
              <a:rPr lang="el-GR" altLang="el-GR" dirty="0" smtClean="0">
                <a:solidFill>
                  <a:schemeClr val="bg1">
                    <a:lumMod val="50000"/>
                  </a:schemeClr>
                </a:solidFill>
                <a:latin typeface="Calibri" pitchFamily="34" charset="0"/>
              </a:rPr>
              <a:t> καμπύλη </a:t>
            </a:r>
            <a:r>
              <a:rPr lang="el-GR" altLang="el-GR" dirty="0">
                <a:solidFill>
                  <a:schemeClr val="bg1">
                    <a:lumMod val="50000"/>
                  </a:schemeClr>
                </a:solidFill>
                <a:latin typeface="Calibri" pitchFamily="34" charset="0"/>
              </a:rPr>
              <a:t>διακόπτει την καμπύλη </a:t>
            </a:r>
            <a:r>
              <a:rPr lang="el-GR" altLang="el-GR" dirty="0" smtClean="0">
                <a:solidFill>
                  <a:schemeClr val="bg1">
                    <a:lumMod val="50000"/>
                  </a:schemeClr>
                </a:solidFill>
                <a:latin typeface="Calibri" pitchFamily="34" charset="0"/>
              </a:rPr>
              <a:t>πήξεως-τήξεως και κινείται </a:t>
            </a:r>
            <a:r>
              <a:rPr lang="el-GR" altLang="el-GR" dirty="0">
                <a:solidFill>
                  <a:schemeClr val="bg1">
                    <a:lumMod val="50000"/>
                  </a:schemeClr>
                </a:solidFill>
                <a:latin typeface="Calibri" pitchFamily="34" charset="0"/>
              </a:rPr>
              <a:t>παράλληλα προς αυτήν. </a:t>
            </a:r>
            <a:r>
              <a:rPr lang="el-GR" altLang="el-GR" dirty="0" smtClean="0">
                <a:solidFill>
                  <a:schemeClr val="bg1">
                    <a:lumMod val="50000"/>
                  </a:schemeClr>
                </a:solidFill>
                <a:latin typeface="Calibri" pitchFamily="34" charset="0"/>
              </a:rPr>
              <a:t>Κατά συνέπεια </a:t>
            </a:r>
            <a:r>
              <a:rPr lang="el-GR" altLang="el-GR" dirty="0">
                <a:solidFill>
                  <a:schemeClr val="bg1">
                    <a:lumMod val="50000"/>
                  </a:schemeClr>
                </a:solidFill>
                <a:latin typeface="Calibri" pitchFamily="34" charset="0"/>
              </a:rPr>
              <a:t>μεταξύ των σημείων διακοπής και στα  </a:t>
            </a:r>
            <a:r>
              <a:rPr lang="el-GR" altLang="el-GR" dirty="0" smtClean="0">
                <a:solidFill>
                  <a:schemeClr val="bg1">
                    <a:lumMod val="50000"/>
                  </a:schemeClr>
                </a:solidFill>
                <a:latin typeface="Calibri" pitchFamily="34" charset="0"/>
              </a:rPr>
              <a:t>αντίστοιχα </a:t>
            </a:r>
            <a:r>
              <a:rPr lang="el-GR" altLang="el-GR" dirty="0">
                <a:solidFill>
                  <a:schemeClr val="bg1">
                    <a:lumMod val="50000"/>
                  </a:schemeClr>
                </a:solidFill>
                <a:latin typeface="Calibri" pitchFamily="34" charset="0"/>
              </a:rPr>
              <a:t>βάθη που </a:t>
            </a:r>
            <a:r>
              <a:rPr lang="el-GR" altLang="el-GR" dirty="0" smtClean="0">
                <a:solidFill>
                  <a:schemeClr val="bg1">
                    <a:lumMod val="50000"/>
                  </a:schemeClr>
                </a:solidFill>
                <a:latin typeface="Calibri" pitchFamily="34" charset="0"/>
              </a:rPr>
              <a:t>δείχνουν, </a:t>
            </a:r>
            <a:r>
              <a:rPr lang="el-GR" altLang="el-GR" dirty="0">
                <a:solidFill>
                  <a:schemeClr val="bg1">
                    <a:lumMod val="50000"/>
                  </a:schemeClr>
                </a:solidFill>
                <a:latin typeface="Calibri" pitchFamily="34" charset="0"/>
              </a:rPr>
              <a:t>το μανδυακό υλικό (</a:t>
            </a:r>
            <a:r>
              <a:rPr lang="el-GR" altLang="el-GR" dirty="0" smtClean="0">
                <a:solidFill>
                  <a:schemeClr val="bg1">
                    <a:lumMod val="50000"/>
                  </a:schemeClr>
                </a:solidFill>
                <a:latin typeface="Calibri" pitchFamily="34" charset="0"/>
              </a:rPr>
              <a:t>περιδοτίτης</a:t>
            </a:r>
            <a:r>
              <a:rPr lang="el-GR" altLang="el-GR" dirty="0">
                <a:solidFill>
                  <a:schemeClr val="bg1">
                    <a:lumMod val="50000"/>
                  </a:schemeClr>
                </a:solidFill>
                <a:latin typeface="Calibri" pitchFamily="34" charset="0"/>
              </a:rPr>
              <a:t>) χαρακτηρίζεται από μερική τήξη</a:t>
            </a:r>
          </a:p>
          <a:p>
            <a:pPr marL="0" indent="0" algn="just">
              <a:buNone/>
              <a:defRPr/>
            </a:pPr>
            <a:r>
              <a:rPr lang="el-GR" altLang="el-GR" dirty="0" smtClean="0">
                <a:latin typeface="Calibri" pitchFamily="34" charset="0"/>
              </a:rPr>
              <a:t>   </a:t>
            </a:r>
            <a:endParaRPr lang="el-GR" altLang="el-GR" dirty="0">
              <a:latin typeface="Calibri" pitchFamily="34" charset="0"/>
            </a:endParaRPr>
          </a:p>
          <a:p>
            <a:pPr algn="just">
              <a:buFontTx/>
              <a:buNone/>
              <a:defRPr/>
            </a:pPr>
            <a:r>
              <a:rPr lang="el-GR" altLang="el-GR" dirty="0">
                <a:latin typeface="Calibri" pitchFamily="34" charset="0"/>
              </a:rPr>
              <a:t>                                                                                                                                  </a:t>
            </a:r>
          </a:p>
          <a:p>
            <a:pPr algn="just">
              <a:buFontTx/>
              <a:buNone/>
              <a:defRPr/>
            </a:pPr>
            <a:r>
              <a:rPr lang="el-GR" altLang="el-GR" dirty="0" smtClean="0">
                <a:latin typeface="Calibri" pitchFamily="34" charset="0"/>
              </a:rPr>
              <a:t>.</a:t>
            </a:r>
            <a:endParaRPr lang="el-GR" altLang="el-GR" dirty="0">
              <a:latin typeface="Calibri" pitchFamily="34" charset="0"/>
            </a:endParaRPr>
          </a:p>
          <a:p>
            <a:pPr algn="just">
              <a:buFontTx/>
              <a:buNone/>
              <a:defRPr/>
            </a:pPr>
            <a:r>
              <a:rPr lang="el-GR" altLang="el-GR" dirty="0">
                <a:latin typeface="Calibri" pitchFamily="34" charset="0"/>
              </a:rPr>
              <a:t>                                                                                                                                    </a:t>
            </a:r>
            <a:endParaRPr lang="el-GR" dirty="0"/>
          </a:p>
        </p:txBody>
      </p:sp>
      <p:pic>
        <p:nvPicPr>
          <p:cNvPr id="178181" name="Picture 2" descr="http://geophysics.ou.edu/solid_earth/notes/seismology/seismo_interior/geothe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046" y="3000799"/>
            <a:ext cx="2901011" cy="378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156421"/>
            <a:ext cx="11914093" cy="288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Char char="»"/>
              <a:defRPr sz="1800">
                <a:solidFill>
                  <a:schemeClr val="tx1"/>
                </a:solidFill>
                <a:latin typeface="+mn-lt"/>
              </a:defRPr>
            </a:lvl5pPr>
            <a:lvl6pPr marL="2514600" indent="-228600" algn="l" rtl="0" fontAlgn="base">
              <a:spcBef>
                <a:spcPct val="20000"/>
              </a:spcBef>
              <a:spcAft>
                <a:spcPct val="0"/>
              </a:spcAft>
              <a:buClr>
                <a:schemeClr val="tx2"/>
              </a:buClr>
              <a:buChar char="»"/>
              <a:defRPr sz="1800">
                <a:solidFill>
                  <a:schemeClr val="tx1"/>
                </a:solidFill>
                <a:latin typeface="+mn-lt"/>
              </a:defRPr>
            </a:lvl6pPr>
            <a:lvl7pPr marL="2971800" indent="-228600" algn="l" rtl="0" fontAlgn="base">
              <a:spcBef>
                <a:spcPct val="20000"/>
              </a:spcBef>
              <a:spcAft>
                <a:spcPct val="0"/>
              </a:spcAft>
              <a:buClr>
                <a:schemeClr val="tx2"/>
              </a:buClr>
              <a:buChar char="»"/>
              <a:defRPr sz="1800">
                <a:solidFill>
                  <a:schemeClr val="tx1"/>
                </a:solidFill>
                <a:latin typeface="+mn-lt"/>
              </a:defRPr>
            </a:lvl7pPr>
            <a:lvl8pPr marL="3429000" indent="-228600" algn="l" rtl="0" fontAlgn="base">
              <a:spcBef>
                <a:spcPct val="20000"/>
              </a:spcBef>
              <a:spcAft>
                <a:spcPct val="0"/>
              </a:spcAft>
              <a:buClr>
                <a:schemeClr val="tx2"/>
              </a:buClr>
              <a:buChar char="»"/>
              <a:defRPr sz="1800">
                <a:solidFill>
                  <a:schemeClr val="tx1"/>
                </a:solidFill>
                <a:latin typeface="+mn-lt"/>
              </a:defRPr>
            </a:lvl8pPr>
            <a:lvl9pPr marL="3886200" indent="-228600" algn="l" rtl="0" fontAlgn="base">
              <a:spcBef>
                <a:spcPct val="20000"/>
              </a:spcBef>
              <a:spcAft>
                <a:spcPct val="0"/>
              </a:spcAft>
              <a:buClr>
                <a:schemeClr val="tx2"/>
              </a:buClr>
              <a:buChar char="»"/>
              <a:defRPr sz="1800">
                <a:solidFill>
                  <a:schemeClr val="tx1"/>
                </a:solidFill>
                <a:latin typeface="+mn-lt"/>
              </a:defRPr>
            </a:lvl9pPr>
          </a:lstStyle>
          <a:p>
            <a:pPr algn="just" eaLnBrk="1" hangingPunct="1">
              <a:lnSpc>
                <a:spcPct val="80000"/>
              </a:lnSpc>
              <a:buFont typeface="Wingdings" panose="05000000000000000000" pitchFamily="2" charset="2"/>
              <a:buChar char="Ø"/>
            </a:pPr>
            <a:r>
              <a:rPr lang="el-GR" altLang="el-GR" sz="2200" kern="0" dirty="0" smtClean="0">
                <a:solidFill>
                  <a:schemeClr val="bg1">
                    <a:lumMod val="50000"/>
                  </a:schemeClr>
                </a:solidFill>
              </a:rPr>
              <a:t>Η περιοχή αυτή έχει ως ταχύτητες των S και Ρ κυμάτων μικρότερες από αυτές που παρατηρούνται στο υλικό που είναι πάνω και κάτω από αυτή τη ζώνη από 80 έως 120 </a:t>
            </a:r>
            <a:r>
              <a:rPr lang="en-US" altLang="el-GR" sz="2200" kern="0" dirty="0" smtClean="0">
                <a:solidFill>
                  <a:schemeClr val="bg1">
                    <a:lumMod val="50000"/>
                  </a:schemeClr>
                </a:solidFill>
              </a:rPr>
              <a:t>k</a:t>
            </a:r>
            <a:r>
              <a:rPr lang="el-GR" altLang="el-GR" sz="2200" kern="0" dirty="0" smtClean="0">
                <a:solidFill>
                  <a:schemeClr val="bg1">
                    <a:lumMod val="50000"/>
                  </a:schemeClr>
                </a:solidFill>
              </a:rPr>
              <a:t>m. </a:t>
            </a:r>
          </a:p>
          <a:p>
            <a:pPr algn="just" eaLnBrk="1" hangingPunct="1">
              <a:lnSpc>
                <a:spcPct val="80000"/>
              </a:lnSpc>
              <a:buFont typeface="Wingdings" panose="05000000000000000000" pitchFamily="2" charset="2"/>
              <a:buChar char="Ø"/>
            </a:pPr>
            <a:r>
              <a:rPr lang="el-GR" altLang="el-GR" sz="2200" kern="0" dirty="0" smtClean="0">
                <a:solidFill>
                  <a:schemeClr val="bg1">
                    <a:lumMod val="50000"/>
                  </a:schemeClr>
                </a:solidFill>
              </a:rPr>
              <a:t>Η πιο πιθανή εξήγηση για την ζώνη αυτήν των χαμηλών ταχυτήτων είναι ότι ο ανώτερος μανδύας φτάνει σε τήξη. </a:t>
            </a:r>
          </a:p>
          <a:p>
            <a:pPr algn="just" eaLnBrk="1" hangingPunct="1">
              <a:lnSpc>
                <a:spcPct val="80000"/>
              </a:lnSpc>
              <a:buFont typeface="Wingdings" panose="05000000000000000000" pitchFamily="2" charset="2"/>
              <a:buChar char="Ø"/>
            </a:pPr>
            <a:r>
              <a:rPr lang="el-GR" altLang="el-GR" sz="2200" kern="0" dirty="0" smtClean="0">
                <a:solidFill>
                  <a:schemeClr val="bg1">
                    <a:lumMod val="50000"/>
                  </a:schemeClr>
                </a:solidFill>
              </a:rPr>
              <a:t>Επειδή το τήγμα που σχηματίζεται από τα περισσότερα υλικά είναι λιγότερο πυκνό από το στερεό, μία αύξηση της πίεσης ευνοεί την στερεά φάση. Η πραγματική θερμοκρασία μέσα στο μανδύα, που αυξάνεται απότομα προς τα κάτω από την επιφάνεια, πρέπει να οριζοντιώνεται σε κάποιο βάθος. Εάν αυτό δεν είναι, οι θερμοκρασίες κάτω από τα 200</a:t>
            </a:r>
            <a:r>
              <a:rPr lang="en-US" altLang="el-GR" sz="2200" kern="0" dirty="0" smtClean="0">
                <a:solidFill>
                  <a:schemeClr val="bg1">
                    <a:lumMod val="50000"/>
                  </a:schemeClr>
                </a:solidFill>
              </a:rPr>
              <a:t> k</a:t>
            </a:r>
            <a:r>
              <a:rPr lang="el-GR" altLang="el-GR" sz="2200" kern="0" dirty="0" smtClean="0">
                <a:solidFill>
                  <a:schemeClr val="bg1">
                    <a:lumMod val="50000"/>
                  </a:schemeClr>
                </a:solidFill>
              </a:rPr>
              <a:t>m μπορεί να είναι αρκετά υψηλές για να λειώσουν εντελώς το μανδυακό υλικό. </a:t>
            </a:r>
            <a:endParaRPr lang="el-GR" altLang="el-GR" sz="2200" kern="0" dirty="0">
              <a:solidFill>
                <a:schemeClr val="bg1">
                  <a:lumMod val="50000"/>
                </a:schemeClr>
              </a:solidFill>
            </a:endParaRPr>
          </a:p>
        </p:txBody>
      </p:sp>
    </p:spTree>
    <p:extLst>
      <p:ext uri="{BB962C8B-B14F-4D97-AF65-F5344CB8AC3E}">
        <p14:creationId xmlns:p14="http://schemas.microsoft.com/office/powerpoint/2010/main" val="3150341773"/>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σάρωση0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85" y="126053"/>
            <a:ext cx="11448109" cy="503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Box 1"/>
          <p:cNvSpPr txBox="1">
            <a:spLocks noChangeArrowheads="1"/>
          </p:cNvSpPr>
          <p:nvPr/>
        </p:nvSpPr>
        <p:spPr bwMode="auto">
          <a:xfrm>
            <a:off x="237385" y="5346047"/>
            <a:ext cx="1144810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400" dirty="0">
                <a:solidFill>
                  <a:schemeClr val="bg1">
                    <a:lumMod val="50000"/>
                  </a:schemeClr>
                </a:solidFill>
              </a:rPr>
              <a:t>Ο Ανώτερος Μανδύας μαζί με τον φλοιό αποτελούν την </a:t>
            </a:r>
            <a:r>
              <a:rPr lang="el-GR" altLang="el-GR" sz="2400" dirty="0" err="1">
                <a:solidFill>
                  <a:schemeClr val="bg1">
                    <a:lumMod val="50000"/>
                  </a:schemeClr>
                </a:solidFill>
              </a:rPr>
              <a:t>Τεκτονόσφαιρα</a:t>
            </a:r>
            <a:r>
              <a:rPr lang="el-GR" altLang="el-GR" sz="2400" dirty="0">
                <a:solidFill>
                  <a:schemeClr val="bg1">
                    <a:lumMod val="50000"/>
                  </a:schemeClr>
                </a:solidFill>
              </a:rPr>
              <a:t>, εκεί που παράγονται οι σεισμοί</a:t>
            </a:r>
          </a:p>
        </p:txBody>
      </p:sp>
    </p:spTree>
    <p:extLst>
      <p:ext uri="{BB962C8B-B14F-4D97-AF65-F5344CB8AC3E}">
        <p14:creationId xmlns:p14="http://schemas.microsoft.com/office/powerpoint/2010/main" val="1692704339"/>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idx="1"/>
          </p:nvPr>
        </p:nvSpPr>
        <p:spPr>
          <a:xfrm>
            <a:off x="165381" y="345056"/>
            <a:ext cx="11795760" cy="6254152"/>
          </a:xfrm>
        </p:spPr>
        <p:txBody>
          <a:bodyPr/>
          <a:lstStyle/>
          <a:p>
            <a:pPr algn="just" eaLnBrk="1" hangingPunct="1">
              <a:lnSpc>
                <a:spcPct val="90000"/>
              </a:lnSpc>
              <a:buFont typeface="Wingdings" panose="05000000000000000000" pitchFamily="2" charset="2"/>
              <a:buChar char="Ø"/>
            </a:pPr>
            <a:r>
              <a:rPr lang="el-GR" altLang="el-GR" sz="2400" dirty="0"/>
              <a:t>    </a:t>
            </a:r>
            <a:r>
              <a:rPr lang="el-GR" altLang="el-GR" sz="2800" dirty="0">
                <a:solidFill>
                  <a:schemeClr val="bg1">
                    <a:lumMod val="50000"/>
                  </a:schemeClr>
                </a:solidFill>
              </a:rPr>
              <a:t>Όμως, ο μανδύας επιτρέπει τη μετάδοση S κυμάτων και έτσι πρέπει να είναι το </a:t>
            </a:r>
            <a:r>
              <a:rPr lang="el-GR" altLang="el-GR" sz="2800" dirty="0" smtClean="0">
                <a:solidFill>
                  <a:schemeClr val="bg1">
                    <a:lumMod val="50000"/>
                  </a:schemeClr>
                </a:solidFill>
              </a:rPr>
              <a:t>μεγαλύτερο μέρος του στερεός</a:t>
            </a:r>
            <a:r>
              <a:rPr lang="el-GR" altLang="el-GR" sz="2800" dirty="0">
                <a:solidFill>
                  <a:schemeClr val="bg1">
                    <a:lumMod val="50000"/>
                  </a:schemeClr>
                </a:solidFill>
              </a:rPr>
              <a:t>. Έτσι, είναι πιθανό η θερμοκρασία να είναι αρκετά υψηλή για μερική τήξη στα 100</a:t>
            </a:r>
            <a:r>
              <a:rPr lang="en-US" altLang="el-GR" sz="2800" dirty="0">
                <a:solidFill>
                  <a:schemeClr val="bg1">
                    <a:lumMod val="50000"/>
                  </a:schemeClr>
                </a:solidFill>
              </a:rPr>
              <a:t> km</a:t>
            </a:r>
            <a:r>
              <a:rPr lang="el-GR" altLang="el-GR" sz="2800" dirty="0">
                <a:solidFill>
                  <a:schemeClr val="bg1">
                    <a:lumMod val="50000"/>
                  </a:schemeClr>
                </a:solidFill>
              </a:rPr>
              <a:t>, και κατόπιν πέφτει χαμηλότερα της θερμοκρασίας τήξεως, ξανά, σε ένα μεγαλύτερο βάθος </a:t>
            </a:r>
            <a:endParaRPr lang="en-GB" altLang="el-GR" sz="2800" dirty="0">
              <a:solidFill>
                <a:schemeClr val="bg1">
                  <a:lumMod val="50000"/>
                </a:schemeClr>
              </a:solidFill>
            </a:endParaRPr>
          </a:p>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μικρές φωλιές από λιωμένο υλικό υπάρχουν διασκορπισμένες μέσα στη μάζα των στερεών ορυκτών που βρίσκονται ως επί το </a:t>
            </a:r>
            <a:r>
              <a:rPr lang="el-GR" altLang="el-GR" sz="2800" dirty="0" smtClean="0">
                <a:solidFill>
                  <a:schemeClr val="bg1">
                    <a:lumMod val="50000"/>
                  </a:schemeClr>
                </a:solidFill>
              </a:rPr>
              <a:t>πλείστων </a:t>
            </a:r>
            <a:r>
              <a:rPr lang="el-GR" altLang="el-GR" sz="2800" dirty="0">
                <a:solidFill>
                  <a:schemeClr val="bg1">
                    <a:lumMod val="50000"/>
                  </a:schemeClr>
                </a:solidFill>
              </a:rPr>
              <a:t>πλησίον του σημείου </a:t>
            </a:r>
            <a:r>
              <a:rPr lang="el-GR" altLang="el-GR" sz="2800" dirty="0" smtClean="0">
                <a:solidFill>
                  <a:schemeClr val="bg1">
                    <a:lumMod val="50000"/>
                  </a:schemeClr>
                </a:solidFill>
              </a:rPr>
              <a:t>τήξεων </a:t>
            </a:r>
            <a:r>
              <a:rPr lang="el-GR" altLang="el-GR" sz="2800" dirty="0">
                <a:solidFill>
                  <a:schemeClr val="bg1">
                    <a:lumMod val="50000"/>
                  </a:schemeClr>
                </a:solidFill>
              </a:rPr>
              <a:t>των. Τόσο η παρουσία υγρού όσο και το γεγονός της εγγύτητας προς το σημείο τήξεως των στερεών θα ελαττώσει τις σεισμικές ταχύτητες σημαντικά και ιδιαίτερα την  ταχύτητα από διάτμηση.                                                              </a:t>
            </a:r>
          </a:p>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Μία ουσία που εμπεριέχει τήγμα και είναι κοντά στο σημείο τήξεως της είναι πιθανό ότι η ίδια δεν είναι ισχυρή. Όπως θα δούμε αργότερα, η ζώνη αυτή του ανωτέρου μανδύα είναι μία ζώνη στην οποία παίρνει χώρα μία σημαντική ροή και κίνηση. </a:t>
            </a:r>
          </a:p>
        </p:txBody>
      </p:sp>
    </p:spTree>
    <p:extLst>
      <p:ext uri="{BB962C8B-B14F-4D97-AF65-F5344CB8AC3E}">
        <p14:creationId xmlns:p14="http://schemas.microsoft.com/office/powerpoint/2010/main" val="4148388131"/>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Η ασυνέχεια </a:t>
            </a:r>
            <a:r>
              <a:rPr lang="en-US" altLang="el-GR" dirty="0" smtClean="0"/>
              <a:t>Moho</a:t>
            </a:r>
            <a:endParaRPr lang="el-GR" altLang="el-GR" dirty="0" smtClean="0"/>
          </a:p>
        </p:txBody>
      </p:sp>
      <p:sp>
        <p:nvSpPr>
          <p:cNvPr id="181251" name="Rectangle 3"/>
          <p:cNvSpPr>
            <a:spLocks noGrp="1" noChangeArrowheads="1"/>
          </p:cNvSpPr>
          <p:nvPr>
            <p:ph idx="1"/>
          </p:nvPr>
        </p:nvSpPr>
        <p:spPr>
          <a:xfrm>
            <a:off x="169817" y="1295401"/>
            <a:ext cx="11412583" cy="4830763"/>
          </a:xfrm>
        </p:spPr>
        <p:txBody>
          <a:bodyPr/>
          <a:lstStyle/>
          <a:p>
            <a:pPr algn="just" eaLnBrk="1" hangingPunct="1">
              <a:lnSpc>
                <a:spcPct val="90000"/>
              </a:lnSpc>
              <a:buFont typeface="Wingdings" panose="05000000000000000000" pitchFamily="2" charset="2"/>
              <a:buChar char="Ø"/>
            </a:pPr>
            <a:r>
              <a:rPr lang="el-GR" altLang="el-GR" sz="2800" dirty="0">
                <a:solidFill>
                  <a:schemeClr val="bg1">
                    <a:lumMod val="50000"/>
                  </a:schemeClr>
                </a:solidFill>
              </a:rPr>
              <a:t>Το επόμενο σεισμικό όριο από την επιφάνεια της γης και προς τα κάτω είναι ένα που αποκαλύφθηκε από τον σεισμολόγο Mohorovicic. </a:t>
            </a:r>
            <a:endParaRPr lang="en-GB" altLang="el-GR" sz="2800" dirty="0">
              <a:solidFill>
                <a:schemeClr val="bg1">
                  <a:lumMod val="50000"/>
                </a:schemeClr>
              </a:solidFill>
            </a:endParaRPr>
          </a:p>
          <a:p>
            <a:pPr algn="just" eaLnBrk="1" hangingPunct="1">
              <a:lnSpc>
                <a:spcPct val="90000"/>
              </a:lnSpc>
              <a:buFont typeface="Wingdings" panose="05000000000000000000" pitchFamily="2" charset="2"/>
              <a:buChar char="Ø"/>
            </a:pPr>
            <a:r>
              <a:rPr lang="el-GR" altLang="el-GR" sz="2800" dirty="0">
                <a:solidFill>
                  <a:srgbClr val="FF0000"/>
                </a:solidFill>
              </a:rPr>
              <a:t>Η Moho </a:t>
            </a:r>
            <a:r>
              <a:rPr lang="el-GR" altLang="el-GR" sz="2800" dirty="0">
                <a:solidFill>
                  <a:schemeClr val="bg1">
                    <a:lumMod val="50000"/>
                  </a:schemeClr>
                </a:solidFill>
              </a:rPr>
              <a:t>συνίσταται από μια ξαφνική αύξηση της ταχύτητας των Ρ κυμάτων από γύρω στα 6.5 </a:t>
            </a:r>
            <a:r>
              <a:rPr lang="en-US" altLang="el-GR" sz="2800" dirty="0">
                <a:solidFill>
                  <a:schemeClr val="bg1">
                    <a:lumMod val="50000"/>
                  </a:schemeClr>
                </a:solidFill>
              </a:rPr>
              <a:t>k</a:t>
            </a:r>
            <a:r>
              <a:rPr lang="el-GR" altLang="el-GR" sz="2800" dirty="0" smtClean="0">
                <a:solidFill>
                  <a:schemeClr val="bg1">
                    <a:lumMod val="50000"/>
                  </a:schemeClr>
                </a:solidFill>
              </a:rPr>
              <a:t>m</a:t>
            </a:r>
            <a:r>
              <a:rPr lang="en-US" altLang="el-GR" sz="2800" dirty="0" smtClean="0">
                <a:solidFill>
                  <a:schemeClr val="bg1">
                    <a:lumMod val="50000"/>
                  </a:schemeClr>
                </a:solidFill>
              </a:rPr>
              <a:t>/</a:t>
            </a:r>
            <a:r>
              <a:rPr lang="el-GR" altLang="el-GR" sz="2800" dirty="0" err="1">
                <a:solidFill>
                  <a:schemeClr val="bg1">
                    <a:lumMod val="50000"/>
                  </a:schemeClr>
                </a:solidFill>
              </a:rPr>
              <a:t>sec</a:t>
            </a:r>
            <a:r>
              <a:rPr lang="en-US" altLang="el-GR" sz="2800" dirty="0">
                <a:solidFill>
                  <a:schemeClr val="bg1">
                    <a:lumMod val="50000"/>
                  </a:schemeClr>
                </a:solidFill>
              </a:rPr>
              <a:t> </a:t>
            </a:r>
            <a:r>
              <a:rPr lang="el-GR" altLang="el-GR" sz="2800" dirty="0">
                <a:solidFill>
                  <a:schemeClr val="bg1">
                    <a:lumMod val="50000"/>
                  </a:schemeClr>
                </a:solidFill>
              </a:rPr>
              <a:t>πάνω από αυτή την ασυνέχεια σε περίπου 8</a:t>
            </a:r>
            <a:r>
              <a:rPr lang="en-US" altLang="el-GR" sz="2800" dirty="0">
                <a:solidFill>
                  <a:schemeClr val="bg1">
                    <a:lumMod val="50000"/>
                  </a:schemeClr>
                </a:solidFill>
              </a:rPr>
              <a:t>k</a:t>
            </a:r>
            <a:r>
              <a:rPr lang="el-GR" altLang="el-GR" sz="2800" dirty="0">
                <a:solidFill>
                  <a:schemeClr val="bg1">
                    <a:lumMod val="50000"/>
                  </a:schemeClr>
                </a:solidFill>
              </a:rPr>
              <a:t>m/ </a:t>
            </a:r>
            <a:r>
              <a:rPr lang="el-GR" altLang="el-GR" sz="2800" dirty="0" err="1">
                <a:solidFill>
                  <a:schemeClr val="bg1">
                    <a:lumMod val="50000"/>
                  </a:schemeClr>
                </a:solidFill>
              </a:rPr>
              <a:t>sec</a:t>
            </a:r>
            <a:r>
              <a:rPr lang="el-GR" altLang="el-GR" sz="2800" dirty="0">
                <a:solidFill>
                  <a:schemeClr val="bg1">
                    <a:lumMod val="50000"/>
                  </a:schemeClr>
                </a:solidFill>
              </a:rPr>
              <a:t> κάτω από αυτήν</a:t>
            </a:r>
            <a:r>
              <a:rPr lang="en-GB" altLang="el-GR" sz="2800" dirty="0">
                <a:solidFill>
                  <a:schemeClr val="bg1">
                    <a:lumMod val="50000"/>
                  </a:schemeClr>
                </a:solidFill>
              </a:rPr>
              <a:t>. </a:t>
            </a:r>
            <a:r>
              <a:rPr lang="el-GR" altLang="el-GR" sz="2800" dirty="0">
                <a:solidFill>
                  <a:schemeClr val="bg1">
                    <a:lumMod val="50000"/>
                  </a:schemeClr>
                </a:solidFill>
              </a:rPr>
              <a:t>Η αλλαγή στην ταχύτητα των Ρ κυμάτων συνδυάζεται από μία αντίστοιχη  αύξηση στη ταχύτητα των S κυμάτων.                                                                               </a:t>
            </a:r>
          </a:p>
          <a:p>
            <a:pPr algn="just" eaLnBrk="1" hangingPunct="1">
              <a:lnSpc>
                <a:spcPct val="90000"/>
              </a:lnSpc>
              <a:buFont typeface="Wingdings" panose="05000000000000000000" pitchFamily="2" charset="2"/>
              <a:buChar char="Ø"/>
            </a:pPr>
            <a:r>
              <a:rPr lang="el-GR" altLang="el-GR" sz="2800" dirty="0">
                <a:solidFill>
                  <a:srgbClr val="FF0000"/>
                </a:solidFill>
              </a:rPr>
              <a:t>Εξ ορισμού, η Moho είναι το όριο μεταξύ του φλοιού και του ανώτερου μανδύα</a:t>
            </a:r>
            <a:r>
              <a:rPr lang="el-GR" altLang="el-GR" sz="2800" dirty="0">
                <a:solidFill>
                  <a:schemeClr val="bg1">
                    <a:lumMod val="50000"/>
                  </a:schemeClr>
                </a:solidFill>
              </a:rPr>
              <a:t>. Η Moho ίσως κατά θέσεις να είναι μία επιφάνεια «συστάσεως» και μπορεί σε άλλες θέσεις να αντιπροσωπεύει μία «φασική αλλαγή». Στις πιο πολλές θέσεις αυτή είναι πιθανά μία επιφάνεια συστάσεως. </a:t>
            </a:r>
          </a:p>
        </p:txBody>
      </p:sp>
    </p:spTree>
    <p:extLst>
      <p:ext uri="{BB962C8B-B14F-4D97-AF65-F5344CB8AC3E}">
        <p14:creationId xmlns:p14="http://schemas.microsoft.com/office/powerpoint/2010/main" val="2971645671"/>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8977746" y="172751"/>
            <a:ext cx="3034145" cy="658521"/>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Η σελήνη</a:t>
            </a:r>
            <a:endParaRPr lang="en-US" altLang="el-GR" dirty="0" smtClean="0"/>
          </a:p>
        </p:txBody>
      </p:sp>
      <p:sp>
        <p:nvSpPr>
          <p:cNvPr id="124931" name="Rectangle 3"/>
          <p:cNvSpPr>
            <a:spLocks noGrp="1" noChangeArrowheads="1"/>
          </p:cNvSpPr>
          <p:nvPr>
            <p:ph type="body" idx="1"/>
          </p:nvPr>
        </p:nvSpPr>
        <p:spPr>
          <a:xfrm>
            <a:off x="0" y="502012"/>
            <a:ext cx="12011891" cy="3571224"/>
          </a:xfrm>
        </p:spPr>
        <p:txBody>
          <a:bodyPr/>
          <a:lstStyle/>
          <a:p>
            <a:pPr eaLnBrk="1" hangingPunct="1">
              <a:lnSpc>
                <a:spcPct val="90000"/>
              </a:lnSpc>
            </a:pPr>
            <a:r>
              <a:rPr lang="el-GR" altLang="el-GR" sz="2800" dirty="0">
                <a:solidFill>
                  <a:schemeClr val="bg1">
                    <a:lumMod val="50000"/>
                  </a:schemeClr>
                </a:solidFill>
              </a:rPr>
              <a:t>Διάμετρος</a:t>
            </a:r>
            <a:r>
              <a:rPr lang="en-US" altLang="el-GR" sz="2800" dirty="0">
                <a:solidFill>
                  <a:schemeClr val="bg1">
                    <a:lumMod val="50000"/>
                  </a:schemeClr>
                </a:solidFill>
              </a:rPr>
              <a:t> = </a:t>
            </a:r>
            <a:r>
              <a:rPr lang="el-GR" altLang="el-GR" sz="2800" dirty="0">
                <a:solidFill>
                  <a:schemeClr val="bg1">
                    <a:lumMod val="50000"/>
                  </a:schemeClr>
                </a:solidFill>
              </a:rPr>
              <a:t>το</a:t>
            </a:r>
            <a:r>
              <a:rPr lang="en-US" altLang="el-GR" sz="2800" dirty="0">
                <a:solidFill>
                  <a:schemeClr val="bg1">
                    <a:lumMod val="50000"/>
                  </a:schemeClr>
                </a:solidFill>
              </a:rPr>
              <a:t> 1/4 </a:t>
            </a:r>
            <a:r>
              <a:rPr lang="el-GR" altLang="el-GR" sz="2800" dirty="0">
                <a:solidFill>
                  <a:schemeClr val="bg1">
                    <a:lumMod val="50000"/>
                  </a:schemeClr>
                </a:solidFill>
              </a:rPr>
              <a:t>της γης</a:t>
            </a:r>
            <a:r>
              <a:rPr lang="en-US" altLang="el-GR" sz="2800" dirty="0">
                <a:solidFill>
                  <a:schemeClr val="bg1">
                    <a:lumMod val="50000"/>
                  </a:schemeClr>
                </a:solidFill>
              </a:rPr>
              <a:t>. </a:t>
            </a:r>
          </a:p>
          <a:p>
            <a:pPr eaLnBrk="1" hangingPunct="1">
              <a:lnSpc>
                <a:spcPct val="90000"/>
              </a:lnSpc>
            </a:pPr>
            <a:r>
              <a:rPr lang="el-GR" altLang="el-GR" sz="2800" dirty="0">
                <a:solidFill>
                  <a:schemeClr val="bg1">
                    <a:lumMod val="50000"/>
                  </a:schemeClr>
                </a:solidFill>
              </a:rPr>
              <a:t>Πυκνότητα</a:t>
            </a:r>
            <a:r>
              <a:rPr lang="en-US" altLang="el-GR" sz="2800" dirty="0">
                <a:solidFill>
                  <a:schemeClr val="bg1">
                    <a:lumMod val="50000"/>
                  </a:schemeClr>
                </a:solidFill>
              </a:rPr>
              <a:t> = </a:t>
            </a:r>
            <a:r>
              <a:rPr lang="el-GR" altLang="el-GR" sz="2800" dirty="0">
                <a:solidFill>
                  <a:schemeClr val="bg1">
                    <a:lumMod val="50000"/>
                  </a:schemeClr>
                </a:solidFill>
              </a:rPr>
              <a:t>~</a:t>
            </a:r>
            <a:r>
              <a:rPr lang="en-US" altLang="el-GR" sz="2800" dirty="0">
                <a:solidFill>
                  <a:schemeClr val="bg1">
                    <a:lumMod val="50000"/>
                  </a:schemeClr>
                </a:solidFill>
              </a:rPr>
              <a:t> 3.3 g/cm</a:t>
            </a:r>
            <a:r>
              <a:rPr lang="el-GR" altLang="el-GR" sz="2800" baseline="30000" dirty="0">
                <a:solidFill>
                  <a:schemeClr val="bg1">
                    <a:lumMod val="50000"/>
                  </a:schemeClr>
                </a:solidFill>
              </a:rPr>
              <a:t>3</a:t>
            </a:r>
            <a:r>
              <a:rPr lang="en-US" altLang="el-GR" sz="2800" dirty="0">
                <a:solidFill>
                  <a:schemeClr val="bg1">
                    <a:lumMod val="50000"/>
                  </a:schemeClr>
                </a:solidFill>
              </a:rPr>
              <a:t> (</a:t>
            </a:r>
            <a:r>
              <a:rPr lang="el-GR" altLang="el-GR" sz="2800" dirty="0">
                <a:solidFill>
                  <a:schemeClr val="bg1">
                    <a:lumMod val="50000"/>
                  </a:schemeClr>
                </a:solidFill>
              </a:rPr>
              <a:t>παρόμοια με του μανδύα της γης</a:t>
            </a:r>
            <a:r>
              <a:rPr lang="en-US" altLang="el-GR" sz="2800" dirty="0">
                <a:solidFill>
                  <a:schemeClr val="bg1">
                    <a:lumMod val="50000"/>
                  </a:schemeClr>
                </a:solidFill>
              </a:rPr>
              <a:t>). </a:t>
            </a:r>
          </a:p>
          <a:p>
            <a:pPr eaLnBrk="1" hangingPunct="1">
              <a:lnSpc>
                <a:spcPct val="90000"/>
              </a:lnSpc>
            </a:pPr>
            <a:r>
              <a:rPr lang="el-GR" altLang="el-GR" sz="2800" dirty="0">
                <a:solidFill>
                  <a:schemeClr val="bg1">
                    <a:lumMod val="50000"/>
                  </a:schemeClr>
                </a:solidFill>
              </a:rPr>
              <a:t>Περιστρέφεται γύρω από τον άξονα της με τον ίδιο ρυθμό που περιστρέφεται και γύρω από την γη </a:t>
            </a:r>
            <a:r>
              <a:rPr lang="en-US" altLang="el-GR" sz="2800" dirty="0">
                <a:solidFill>
                  <a:schemeClr val="bg1">
                    <a:lumMod val="50000"/>
                  </a:schemeClr>
                </a:solidFill>
              </a:rPr>
              <a:t>(29.5 </a:t>
            </a:r>
            <a:r>
              <a:rPr lang="el-GR" altLang="el-GR" sz="2800" dirty="0">
                <a:solidFill>
                  <a:schemeClr val="bg1">
                    <a:lumMod val="50000"/>
                  </a:schemeClr>
                </a:solidFill>
              </a:rPr>
              <a:t>μέρες</a:t>
            </a:r>
            <a:r>
              <a:rPr lang="en-US" altLang="el-GR" sz="2800" dirty="0">
                <a:solidFill>
                  <a:schemeClr val="bg1">
                    <a:lumMod val="50000"/>
                  </a:schemeClr>
                </a:solidFill>
              </a:rPr>
              <a:t>).  </a:t>
            </a:r>
            <a:r>
              <a:rPr lang="el-GR" altLang="el-GR" sz="2800" dirty="0">
                <a:solidFill>
                  <a:schemeClr val="bg1">
                    <a:lumMod val="50000"/>
                  </a:schemeClr>
                </a:solidFill>
              </a:rPr>
              <a:t>Το αποτέλεσμα είναι η ίδια πλευρά να αντικρύζει πάντα την γη. </a:t>
            </a:r>
          </a:p>
          <a:p>
            <a:pPr eaLnBrk="1" hangingPunct="1">
              <a:lnSpc>
                <a:spcPct val="90000"/>
              </a:lnSpc>
            </a:pPr>
            <a:r>
              <a:rPr lang="el-GR" altLang="el-GR" sz="2800" dirty="0">
                <a:solidFill>
                  <a:schemeClr val="bg1">
                    <a:lumMod val="50000"/>
                  </a:schemeClr>
                </a:solidFill>
              </a:rPr>
              <a:t>Η απομακρυσμένη πλευρά έχει πιο πολλούς κρατήρες.</a:t>
            </a:r>
            <a:r>
              <a:rPr lang="en-US" altLang="el-GR" sz="2800" dirty="0">
                <a:solidFill>
                  <a:schemeClr val="bg1">
                    <a:lumMod val="50000"/>
                  </a:schemeClr>
                </a:solidFill>
              </a:rPr>
              <a:t> </a:t>
            </a:r>
          </a:p>
          <a:p>
            <a:pPr eaLnBrk="1" hangingPunct="1">
              <a:lnSpc>
                <a:spcPct val="90000"/>
              </a:lnSpc>
            </a:pPr>
            <a:r>
              <a:rPr lang="el-GR" altLang="el-GR" sz="2800" dirty="0">
                <a:solidFill>
                  <a:schemeClr val="bg1">
                    <a:lumMod val="50000"/>
                  </a:schemeClr>
                </a:solidFill>
              </a:rPr>
              <a:t>Καθόλου ατμόσφαιρα</a:t>
            </a:r>
            <a:r>
              <a:rPr lang="en-US" altLang="el-GR" sz="2800" dirty="0">
                <a:solidFill>
                  <a:schemeClr val="bg1">
                    <a:lumMod val="50000"/>
                  </a:schemeClr>
                </a:solidFill>
              </a:rPr>
              <a:t>. </a:t>
            </a:r>
          </a:p>
          <a:p>
            <a:pPr eaLnBrk="1" hangingPunct="1">
              <a:lnSpc>
                <a:spcPct val="90000"/>
              </a:lnSpc>
            </a:pPr>
            <a:r>
              <a:rPr lang="el-GR" altLang="el-GR" sz="2800" dirty="0">
                <a:solidFill>
                  <a:schemeClr val="bg1">
                    <a:lumMod val="50000"/>
                  </a:schemeClr>
                </a:solidFill>
              </a:rPr>
              <a:t>Πάγος στους πόλους</a:t>
            </a:r>
            <a:r>
              <a:rPr lang="en-US" altLang="el-GR" sz="2800" dirty="0">
                <a:solidFill>
                  <a:schemeClr val="bg1">
                    <a:lumMod val="50000"/>
                  </a:schemeClr>
                </a:solidFill>
              </a:rPr>
              <a:t>. </a:t>
            </a:r>
          </a:p>
          <a:p>
            <a:pPr eaLnBrk="1" hangingPunct="1">
              <a:lnSpc>
                <a:spcPct val="90000"/>
              </a:lnSpc>
              <a:buFontTx/>
              <a:buNone/>
            </a:pPr>
            <a:endParaRPr lang="en-US" altLang="el-GR" sz="2800" dirty="0"/>
          </a:p>
        </p:txBody>
      </p:sp>
      <p:sp>
        <p:nvSpPr>
          <p:cNvPr id="4" name="Rectangle 2"/>
          <p:cNvSpPr txBox="1">
            <a:spLocks noChangeArrowheads="1"/>
          </p:cNvSpPr>
          <p:nvPr/>
        </p:nvSpPr>
        <p:spPr bwMode="auto">
          <a:xfrm>
            <a:off x="6096001" y="3436218"/>
            <a:ext cx="5915890" cy="76344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kern="0" dirty="0" smtClean="0">
                <a:solidFill>
                  <a:schemeClr val="bg2"/>
                </a:solidFill>
              </a:rPr>
              <a:t>Προέλευση της σελήνης</a:t>
            </a:r>
          </a:p>
        </p:txBody>
      </p:sp>
      <p:sp>
        <p:nvSpPr>
          <p:cNvPr id="5" name="Rectangle 3"/>
          <p:cNvSpPr txBox="1">
            <a:spLocks noChangeArrowheads="1"/>
          </p:cNvSpPr>
          <p:nvPr/>
        </p:nvSpPr>
        <p:spPr bwMode="auto">
          <a:xfrm>
            <a:off x="1" y="4226144"/>
            <a:ext cx="12192000" cy="25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l-GR" altLang="el-GR" sz="2400" kern="0" dirty="0" smtClean="0">
                <a:solidFill>
                  <a:schemeClr val="bg2"/>
                </a:solidFill>
              </a:rPr>
              <a:t>Η ηλικία των σεληνιακών πετρωμάτων μεγαλύτερη από 4.2 δις έτη.</a:t>
            </a:r>
          </a:p>
          <a:p>
            <a:pPr eaLnBrk="1" hangingPunct="1"/>
            <a:r>
              <a:rPr lang="el-GR" altLang="el-GR" sz="2400" kern="0" dirty="0" smtClean="0">
                <a:solidFill>
                  <a:schemeClr val="bg2"/>
                </a:solidFill>
              </a:rPr>
              <a:t>Σύσταση παρόμοια με αυτή του μανδύα της γης με χαρακτηριστική έλλειψη μετάλλων.</a:t>
            </a:r>
            <a:endParaRPr lang="en-GB" altLang="el-GR" sz="2400" kern="0" dirty="0" smtClean="0">
              <a:solidFill>
                <a:schemeClr val="bg2"/>
              </a:solidFill>
            </a:endParaRPr>
          </a:p>
          <a:p>
            <a:pPr eaLnBrk="1" hangingPunct="1"/>
            <a:r>
              <a:rPr lang="el-GR" altLang="el-GR" sz="2400" kern="0" dirty="0" smtClean="0">
                <a:solidFill>
                  <a:schemeClr val="bg2"/>
                </a:solidFill>
              </a:rPr>
              <a:t>Σχηματισμός του φεγγαριού από ένα μεγάλου μεγέθους πλανήτη σώμα που συγκρούστηκε με την γη </a:t>
            </a:r>
            <a:r>
              <a:rPr lang="en-GB" altLang="el-GR" sz="2400" kern="0" dirty="0" smtClean="0">
                <a:solidFill>
                  <a:schemeClr val="bg2"/>
                </a:solidFill>
              </a:rPr>
              <a:t>(4400-4500 my)</a:t>
            </a:r>
            <a:r>
              <a:rPr lang="el-GR" altLang="el-GR" sz="2400" kern="0" dirty="0" smtClean="0">
                <a:solidFill>
                  <a:schemeClr val="bg2"/>
                </a:solidFill>
              </a:rPr>
              <a:t>.</a:t>
            </a:r>
          </a:p>
          <a:p>
            <a:pPr eaLnBrk="1" hangingPunct="1"/>
            <a:r>
              <a:rPr lang="el-GR" altLang="el-GR" sz="2400" kern="0" dirty="0" smtClean="0">
                <a:solidFill>
                  <a:schemeClr val="bg2"/>
                </a:solidFill>
              </a:rPr>
              <a:t>Κομμάτια από την σύγκρουση πετάχτηκαν σε τροχιά γύρω από την γη και συνενώθηκαν για να σχηματίσουν τη σελήνη.</a:t>
            </a:r>
          </a:p>
          <a:p>
            <a:pPr eaLnBrk="1" hangingPunct="1">
              <a:buFontTx/>
              <a:buNone/>
            </a:pPr>
            <a:endParaRPr lang="el-GR" altLang="el-GR" sz="2800" kern="0" dirty="0" smtClean="0">
              <a:solidFill>
                <a:srgbClr val="FF3300"/>
              </a:solidFill>
            </a:endParaRPr>
          </a:p>
          <a:p>
            <a:pPr eaLnBrk="1" hangingPunct="1">
              <a:buFontTx/>
              <a:buNone/>
            </a:pPr>
            <a:endParaRPr lang="el-GR" altLang="el-GR" sz="2800" kern="0" dirty="0">
              <a:solidFill>
                <a:srgbClr val="FF3300"/>
              </a:solidFill>
            </a:endParaRPr>
          </a:p>
        </p:txBody>
      </p:sp>
    </p:spTree>
    <p:extLst>
      <p:ext uri="{BB962C8B-B14F-4D97-AF65-F5344CB8AC3E}">
        <p14:creationId xmlns:p14="http://schemas.microsoft.com/office/powerpoint/2010/main" val="37988745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84" y="365760"/>
            <a:ext cx="10875280" cy="61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4"/>
          <p:cNvSpPr txBox="1">
            <a:spLocks noChangeArrowheads="1"/>
          </p:cNvSpPr>
          <p:nvPr/>
        </p:nvSpPr>
        <p:spPr bwMode="auto">
          <a:xfrm>
            <a:off x="2187576" y="5440364"/>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000" b="1">
                <a:solidFill>
                  <a:srgbClr val="FFFFFF"/>
                </a:solidFill>
              </a:rPr>
              <a:t>Εικ.18</a:t>
            </a:r>
          </a:p>
        </p:txBody>
      </p:sp>
    </p:spTree>
    <p:extLst>
      <p:ext uri="{BB962C8B-B14F-4D97-AF65-F5344CB8AC3E}">
        <p14:creationId xmlns:p14="http://schemas.microsoft.com/office/powerpoint/2010/main" val="61501819"/>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11" descr="http://www.cografyatutkudur.com/yerkabugu/lithosp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464" y="3414827"/>
            <a:ext cx="48323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TextBox 3"/>
          <p:cNvSpPr txBox="1">
            <a:spLocks noChangeArrowheads="1"/>
          </p:cNvSpPr>
          <p:nvPr/>
        </p:nvSpPr>
        <p:spPr bwMode="auto">
          <a:xfrm>
            <a:off x="6766606" y="5379641"/>
            <a:ext cx="318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rgbClr val="FFFFFF"/>
                </a:solidFill>
              </a:rPr>
              <a:t>Ασυνέχεια </a:t>
            </a:r>
            <a:r>
              <a:rPr lang="en-GB" altLang="el-GR" sz="1800" b="1" dirty="0">
                <a:solidFill>
                  <a:srgbClr val="FFFFFF"/>
                </a:solidFill>
              </a:rPr>
              <a:t>Mohorovicic</a:t>
            </a:r>
            <a:endParaRPr lang="el-GR" altLang="el-GR" sz="1800" b="1" dirty="0">
              <a:solidFill>
                <a:srgbClr val="FFFFFF"/>
              </a:solidFill>
            </a:endParaRPr>
          </a:p>
        </p:txBody>
      </p:sp>
      <p:sp>
        <p:nvSpPr>
          <p:cNvPr id="184324" name="TextBox 4"/>
          <p:cNvSpPr txBox="1">
            <a:spLocks noChangeArrowheads="1"/>
          </p:cNvSpPr>
          <p:nvPr/>
        </p:nvSpPr>
        <p:spPr bwMode="auto">
          <a:xfrm>
            <a:off x="6884082" y="4245513"/>
            <a:ext cx="254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rgbClr val="FFFFFF"/>
                </a:solidFill>
              </a:rPr>
              <a:t>Ασυνέχεια </a:t>
            </a:r>
            <a:r>
              <a:rPr lang="en-GB" altLang="el-GR" sz="1800" b="1" dirty="0">
                <a:solidFill>
                  <a:srgbClr val="FFFFFF"/>
                </a:solidFill>
              </a:rPr>
              <a:t>Conrad</a:t>
            </a:r>
            <a:endParaRPr lang="el-GR" altLang="el-GR" sz="1800" b="1" dirty="0">
              <a:solidFill>
                <a:srgbClr val="FFFFFF"/>
              </a:solidFill>
            </a:endParaRPr>
          </a:p>
        </p:txBody>
      </p:sp>
      <p:cxnSp>
        <p:nvCxnSpPr>
          <p:cNvPr id="184325" name="Ευθύγραμμο βέλος σύνδεσης 5"/>
          <p:cNvCxnSpPr>
            <a:cxnSpLocks noChangeShapeType="1"/>
            <a:stCxn id="184324" idx="1"/>
          </p:cNvCxnSpPr>
          <p:nvPr/>
        </p:nvCxnSpPr>
        <p:spPr bwMode="auto">
          <a:xfrm flipH="1">
            <a:off x="6122082" y="4431251"/>
            <a:ext cx="762000" cy="501650"/>
          </a:xfrm>
          <a:prstGeom prst="straightConnector1">
            <a:avLst/>
          </a:prstGeom>
          <a:noFill/>
          <a:ln w="57150" cap="sq"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84326" name="Ευθύγραμμο βέλος σύνδεσης 6"/>
          <p:cNvCxnSpPr>
            <a:cxnSpLocks noChangeShapeType="1"/>
            <a:stCxn id="184323" idx="1"/>
          </p:cNvCxnSpPr>
          <p:nvPr/>
        </p:nvCxnSpPr>
        <p:spPr bwMode="auto">
          <a:xfrm flipH="1" flipV="1">
            <a:off x="6122082" y="5416155"/>
            <a:ext cx="644525" cy="149225"/>
          </a:xfrm>
          <a:prstGeom prst="straightConnector1">
            <a:avLst/>
          </a:prstGeom>
          <a:noFill/>
          <a:ln w="57150" cap="sq"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7" name="Τίτλος 1"/>
          <p:cNvSpPr>
            <a:spLocks noGrp="1"/>
          </p:cNvSpPr>
          <p:nvPr>
            <p:ph type="title"/>
          </p:nvPr>
        </p:nvSpPr>
        <p:spPr>
          <a:xfrm>
            <a:off x="635682" y="110262"/>
            <a:ext cx="10972800" cy="708840"/>
          </a:xfrm>
        </p:spPr>
        <p:style>
          <a:lnRef idx="2">
            <a:schemeClr val="dk1"/>
          </a:lnRef>
          <a:fillRef idx="1">
            <a:schemeClr val="lt1"/>
          </a:fillRef>
          <a:effectRef idx="0">
            <a:schemeClr val="dk1"/>
          </a:effectRef>
          <a:fontRef idx="minor">
            <a:schemeClr val="dk1"/>
          </a:fontRef>
        </p:style>
        <p:txBody>
          <a:bodyPr/>
          <a:lstStyle/>
          <a:p>
            <a:r>
              <a:rPr lang="el-GR" altLang="el-GR" dirty="0" smtClean="0"/>
              <a:t>Ο φλοιός</a:t>
            </a:r>
          </a:p>
        </p:txBody>
      </p:sp>
      <p:sp>
        <p:nvSpPr>
          <p:cNvPr id="8" name="Rectangle 3"/>
          <p:cNvSpPr>
            <a:spLocks noGrp="1" noChangeArrowheads="1"/>
          </p:cNvSpPr>
          <p:nvPr>
            <p:ph idx="1"/>
          </p:nvPr>
        </p:nvSpPr>
        <p:spPr>
          <a:xfrm>
            <a:off x="93573" y="947851"/>
            <a:ext cx="11769634" cy="2887435"/>
          </a:xfrm>
        </p:spPr>
        <p:txBody>
          <a:bodyPr/>
          <a:lstStyle/>
          <a:p>
            <a:pPr algn="just" eaLnBrk="1" hangingPunct="1">
              <a:lnSpc>
                <a:spcPct val="80000"/>
              </a:lnSpc>
              <a:buFont typeface="Wingdings" pitchFamily="2" charset="2"/>
              <a:buChar char="Ø"/>
              <a:defRPr/>
            </a:pPr>
            <a:r>
              <a:rPr lang="el-GR" altLang="el-GR" sz="2400" dirty="0">
                <a:solidFill>
                  <a:schemeClr val="bg1">
                    <a:lumMod val="50000"/>
                  </a:schemeClr>
                </a:solidFill>
              </a:rPr>
              <a:t>Σεισμικά ο φλοιός παρουσιάζεται με δύο τουλάχιστον καθαρά διαφορετικούς τύπους. Η παρουσία των ωκεανών και των περιοχών της ξηράς πάνω στην επιφάνεια της γης δεν είναι τυχαία αλλά κάθε ένα από αυτά βρίσκεται πάνω σε ένα διακριτό είδος φλοιού. </a:t>
            </a:r>
          </a:p>
          <a:p>
            <a:pPr marL="457200" indent="-457200" eaLnBrk="1" hangingPunct="1">
              <a:lnSpc>
                <a:spcPct val="80000"/>
              </a:lnSpc>
              <a:buFont typeface="+mj-lt"/>
              <a:buAutoNum type="alphaLcParenR"/>
              <a:defRPr/>
            </a:pPr>
            <a:r>
              <a:rPr lang="el-GR" altLang="el-GR" sz="2400" dirty="0">
                <a:solidFill>
                  <a:schemeClr val="bg1">
                    <a:lumMod val="50000"/>
                  </a:schemeClr>
                </a:solidFill>
              </a:rPr>
              <a:t>Ηπειρωτικό</a:t>
            </a:r>
            <a:r>
              <a:rPr lang="en-GB" altLang="el-GR" sz="2400" dirty="0">
                <a:solidFill>
                  <a:schemeClr val="bg1">
                    <a:lumMod val="50000"/>
                  </a:schemeClr>
                </a:solidFill>
              </a:rPr>
              <a:t> </a:t>
            </a:r>
            <a:r>
              <a:rPr lang="el-GR" altLang="el-GR" sz="2400" dirty="0">
                <a:solidFill>
                  <a:schemeClr val="bg1">
                    <a:lumMod val="50000"/>
                  </a:schemeClr>
                </a:solidFill>
              </a:rPr>
              <a:t>Φλοιό (20-70</a:t>
            </a:r>
            <a:r>
              <a:rPr lang="en-GB" altLang="el-GR" sz="2400" dirty="0">
                <a:solidFill>
                  <a:schemeClr val="bg1">
                    <a:lumMod val="50000"/>
                  </a:schemeClr>
                </a:solidFill>
              </a:rPr>
              <a:t>km</a:t>
            </a:r>
            <a:r>
              <a:rPr lang="el-GR" altLang="el-GR" sz="2400" dirty="0">
                <a:solidFill>
                  <a:schemeClr val="bg1">
                    <a:lumMod val="50000"/>
                  </a:schemeClr>
                </a:solidFill>
              </a:rPr>
              <a:t>, πυκνότητα 2,8gr/</a:t>
            </a:r>
            <a:r>
              <a:rPr lang="en-US" altLang="el-GR" sz="2400" dirty="0">
                <a:solidFill>
                  <a:schemeClr val="bg1">
                    <a:lumMod val="50000"/>
                  </a:schemeClr>
                </a:solidFill>
              </a:rPr>
              <a:t>c</a:t>
            </a:r>
            <a:r>
              <a:rPr lang="el-GR" altLang="el-GR" sz="2400" dirty="0">
                <a:solidFill>
                  <a:schemeClr val="bg1">
                    <a:lumMod val="50000"/>
                  </a:schemeClr>
                </a:solidFill>
              </a:rPr>
              <a:t>m,</a:t>
            </a:r>
            <a:r>
              <a:rPr lang="en-GB" altLang="el-GR" sz="2400" dirty="0">
                <a:solidFill>
                  <a:schemeClr val="bg1">
                    <a:lumMod val="50000"/>
                  </a:schemeClr>
                </a:solidFill>
              </a:rPr>
              <a:t> </a:t>
            </a:r>
            <a:r>
              <a:rPr lang="en-GB" altLang="el-GR" sz="2400" dirty="0" err="1">
                <a:solidFill>
                  <a:schemeClr val="bg1">
                    <a:lumMod val="50000"/>
                  </a:schemeClr>
                </a:solidFill>
              </a:rPr>
              <a:t>SiAl</a:t>
            </a:r>
            <a:r>
              <a:rPr lang="el-GR" altLang="el-GR" sz="2400" dirty="0">
                <a:solidFill>
                  <a:schemeClr val="bg1">
                    <a:lumMod val="50000"/>
                  </a:schemeClr>
                </a:solidFill>
              </a:rPr>
              <a:t>)</a:t>
            </a:r>
          </a:p>
          <a:p>
            <a:pPr marL="457200" indent="-457200" eaLnBrk="1" hangingPunct="1">
              <a:lnSpc>
                <a:spcPct val="80000"/>
              </a:lnSpc>
              <a:buFont typeface="+mj-lt"/>
              <a:buAutoNum type="alphaLcParenR"/>
              <a:defRPr/>
            </a:pPr>
            <a:r>
              <a:rPr lang="el-GR" altLang="el-GR" sz="2400" dirty="0">
                <a:solidFill>
                  <a:schemeClr val="bg1">
                    <a:lumMod val="50000"/>
                  </a:schemeClr>
                </a:solidFill>
              </a:rPr>
              <a:t>Ωκεάνιο Φλοιό (4-7</a:t>
            </a:r>
            <a:r>
              <a:rPr lang="en-GB" altLang="el-GR" sz="2400" dirty="0">
                <a:solidFill>
                  <a:schemeClr val="bg1">
                    <a:lumMod val="50000"/>
                  </a:schemeClr>
                </a:solidFill>
              </a:rPr>
              <a:t>km</a:t>
            </a:r>
            <a:r>
              <a:rPr lang="el-GR" altLang="el-GR" sz="2400" dirty="0">
                <a:solidFill>
                  <a:schemeClr val="bg1">
                    <a:lumMod val="50000"/>
                  </a:schemeClr>
                </a:solidFill>
              </a:rPr>
              <a:t>, πυκνότητα 2,9gr/</a:t>
            </a:r>
            <a:r>
              <a:rPr lang="en-US" altLang="el-GR" sz="2400" dirty="0">
                <a:solidFill>
                  <a:schemeClr val="bg1">
                    <a:lumMod val="50000"/>
                  </a:schemeClr>
                </a:solidFill>
              </a:rPr>
              <a:t>c</a:t>
            </a:r>
            <a:r>
              <a:rPr lang="el-GR" altLang="el-GR" sz="2400" dirty="0">
                <a:solidFill>
                  <a:schemeClr val="bg1">
                    <a:lumMod val="50000"/>
                  </a:schemeClr>
                </a:solidFill>
              </a:rPr>
              <a:t>m</a:t>
            </a:r>
            <a:r>
              <a:rPr lang="en-GB" altLang="el-GR" sz="2400" dirty="0">
                <a:solidFill>
                  <a:schemeClr val="bg1">
                    <a:lumMod val="50000"/>
                  </a:schemeClr>
                </a:solidFill>
              </a:rPr>
              <a:t>, </a:t>
            </a:r>
            <a:r>
              <a:rPr lang="en-GB" altLang="el-GR" sz="2400" dirty="0" err="1">
                <a:solidFill>
                  <a:schemeClr val="bg1">
                    <a:lumMod val="50000"/>
                  </a:schemeClr>
                </a:solidFill>
              </a:rPr>
              <a:t>SiMa</a:t>
            </a:r>
            <a:r>
              <a:rPr lang="el-GR" altLang="el-GR" sz="2400" dirty="0">
                <a:solidFill>
                  <a:schemeClr val="bg1">
                    <a:lumMod val="50000"/>
                  </a:schemeClr>
                </a:solidFill>
              </a:rPr>
              <a:t>)</a:t>
            </a:r>
          </a:p>
          <a:p>
            <a:pPr eaLnBrk="1" hangingPunct="1">
              <a:lnSpc>
                <a:spcPct val="80000"/>
              </a:lnSpc>
              <a:buFont typeface="Wingdings" panose="05000000000000000000" pitchFamily="2" charset="2"/>
              <a:buChar char="Ø"/>
              <a:defRPr/>
            </a:pPr>
            <a:r>
              <a:rPr lang="el-GR" altLang="el-GR" sz="2400" dirty="0" smtClean="0">
                <a:solidFill>
                  <a:schemeClr val="bg1">
                    <a:lumMod val="50000"/>
                  </a:schemeClr>
                </a:solidFill>
              </a:rPr>
              <a:t>Όπου </a:t>
            </a:r>
            <a:r>
              <a:rPr lang="el-GR" altLang="el-GR" sz="2400" dirty="0">
                <a:solidFill>
                  <a:schemeClr val="bg1">
                    <a:lumMod val="50000"/>
                  </a:schemeClr>
                </a:solidFill>
              </a:rPr>
              <a:t>έρχονται σε επαφή διαχωρίζονται από την </a:t>
            </a:r>
            <a:r>
              <a:rPr lang="el-GR" altLang="el-GR" sz="2400" b="1" dirty="0">
                <a:solidFill>
                  <a:srgbClr val="FF0000"/>
                </a:solidFill>
              </a:rPr>
              <a:t>Ασυνέχεια </a:t>
            </a:r>
            <a:r>
              <a:rPr lang="en-GB" altLang="el-GR" sz="2400" b="1" dirty="0">
                <a:solidFill>
                  <a:srgbClr val="FF0000"/>
                </a:solidFill>
              </a:rPr>
              <a:t>Conrad</a:t>
            </a:r>
            <a:endParaRPr lang="en-US" altLang="el-GR" sz="2400" b="1" dirty="0">
              <a:solidFill>
                <a:srgbClr val="FF0000"/>
              </a:solidFill>
            </a:endParaRPr>
          </a:p>
          <a:p>
            <a:pPr marL="0" indent="0" algn="just" eaLnBrk="1" hangingPunct="1">
              <a:lnSpc>
                <a:spcPct val="80000"/>
              </a:lnSpc>
              <a:buNone/>
              <a:defRPr/>
            </a:pPr>
            <a:endParaRPr lang="el-GR" altLang="el-GR" sz="2400" dirty="0"/>
          </a:p>
        </p:txBody>
      </p:sp>
    </p:spTree>
    <p:extLst>
      <p:ext uri="{BB962C8B-B14F-4D97-AF65-F5344CB8AC3E}">
        <p14:creationId xmlns:p14="http://schemas.microsoft.com/office/powerpoint/2010/main" val="4070123839"/>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Τίτλος 1"/>
          <p:cNvSpPr>
            <a:spLocks noGrp="1"/>
          </p:cNvSpPr>
          <p:nvPr>
            <p:ph type="title"/>
          </p:nvPr>
        </p:nvSpPr>
        <p:spPr>
          <a:xfrm>
            <a:off x="664234" y="117884"/>
            <a:ext cx="10972800" cy="718139"/>
          </a:xfrm>
        </p:spPr>
        <p:style>
          <a:lnRef idx="2">
            <a:schemeClr val="dk1"/>
          </a:lnRef>
          <a:fillRef idx="1">
            <a:schemeClr val="lt1"/>
          </a:fillRef>
          <a:effectRef idx="0">
            <a:schemeClr val="dk1"/>
          </a:effectRef>
          <a:fontRef idx="minor">
            <a:schemeClr val="dk1"/>
          </a:fontRef>
        </p:style>
        <p:txBody>
          <a:bodyPr/>
          <a:lstStyle/>
          <a:p>
            <a:r>
              <a:rPr lang="el-GR" altLang="el-GR" u="sng" dirty="0" smtClean="0"/>
              <a:t>Ωκεάνιος Φλοιός</a:t>
            </a:r>
            <a:endParaRPr lang="el-GR" altLang="el-GR" dirty="0" smtClean="0"/>
          </a:p>
        </p:txBody>
      </p:sp>
      <p:sp>
        <p:nvSpPr>
          <p:cNvPr id="185347" name="Θέση περιεχομένου 2"/>
          <p:cNvSpPr>
            <a:spLocks noGrp="1"/>
          </p:cNvSpPr>
          <p:nvPr>
            <p:ph idx="1"/>
          </p:nvPr>
        </p:nvSpPr>
        <p:spPr>
          <a:xfrm>
            <a:off x="169817" y="1295400"/>
            <a:ext cx="11743509" cy="5373688"/>
          </a:xfrm>
        </p:spPr>
        <p:txBody>
          <a:bodyPr/>
          <a:lstStyle/>
          <a:p>
            <a:pPr algn="just" eaLnBrk="1" hangingPunct="1">
              <a:lnSpc>
                <a:spcPct val="80000"/>
              </a:lnSpc>
              <a:buFont typeface="Wingdings" panose="05000000000000000000" pitchFamily="2" charset="2"/>
              <a:buChar char="Ø"/>
            </a:pPr>
            <a:r>
              <a:rPr lang="el-GR" altLang="el-GR" sz="2800" dirty="0">
                <a:solidFill>
                  <a:schemeClr val="bg1">
                    <a:lumMod val="50000"/>
                  </a:schemeClr>
                </a:solidFill>
              </a:rPr>
              <a:t>Περίπου το 65% σε έκταση του φλοιού. </a:t>
            </a:r>
          </a:p>
          <a:p>
            <a:pPr algn="just" eaLnBrk="1" hangingPunct="1">
              <a:lnSpc>
                <a:spcPct val="80000"/>
              </a:lnSpc>
              <a:buFont typeface="Wingdings" panose="05000000000000000000" pitchFamily="2" charset="2"/>
              <a:buChar char="Ø"/>
            </a:pPr>
            <a:r>
              <a:rPr lang="el-GR" altLang="el-GR" sz="2800" dirty="0">
                <a:solidFill>
                  <a:schemeClr val="bg1">
                    <a:lumMod val="50000"/>
                  </a:schemeClr>
                </a:solidFill>
              </a:rPr>
              <a:t>Καλύπτεται κατά μέσο όρο από 4</a:t>
            </a:r>
            <a:r>
              <a:rPr lang="en-US" altLang="el-GR" sz="2800" dirty="0">
                <a:solidFill>
                  <a:schemeClr val="bg1">
                    <a:lumMod val="50000"/>
                  </a:schemeClr>
                </a:solidFill>
              </a:rPr>
              <a:t>k</a:t>
            </a:r>
            <a:r>
              <a:rPr lang="el-GR" altLang="el-GR" sz="2800" dirty="0">
                <a:solidFill>
                  <a:schemeClr val="bg1">
                    <a:lumMod val="50000"/>
                  </a:schemeClr>
                </a:solidFill>
              </a:rPr>
              <a:t>m περίπου νερό. Η γνώση μας</a:t>
            </a:r>
            <a:r>
              <a:rPr lang="en-US" altLang="el-GR" sz="2800" dirty="0">
                <a:solidFill>
                  <a:schemeClr val="bg1">
                    <a:lumMod val="50000"/>
                  </a:schemeClr>
                </a:solidFill>
              </a:rPr>
              <a:t> </a:t>
            </a:r>
            <a:r>
              <a:rPr lang="el-GR" altLang="el-GR" sz="2800" dirty="0">
                <a:solidFill>
                  <a:schemeClr val="bg1">
                    <a:lumMod val="50000"/>
                  </a:schemeClr>
                </a:solidFill>
              </a:rPr>
              <a:t>βασίζεται κύρια σε θαλάσσια γεωφυσική εργασία και σε τεχνικές θαλάσσιας  δειγματοληψίας κάτω από το νερό, και από θραύσματα που διατηρήθηκαν πάνω στη γη.                 </a:t>
            </a:r>
          </a:p>
          <a:p>
            <a:pPr algn="just" eaLnBrk="1" hangingPunct="1">
              <a:lnSpc>
                <a:spcPct val="80000"/>
              </a:lnSpc>
              <a:buFont typeface="Wingdings" panose="05000000000000000000" pitchFamily="2" charset="2"/>
              <a:buChar char="Ø"/>
            </a:pPr>
            <a:r>
              <a:rPr lang="el-GR" altLang="el-GR" sz="2800" dirty="0">
                <a:solidFill>
                  <a:schemeClr val="bg1">
                    <a:lumMod val="50000"/>
                  </a:schemeClr>
                </a:solidFill>
              </a:rPr>
              <a:t>Κατά θέσεις το εκρηξιγενές δάπεδο του είναι απογυμνωμένο στο θαλασσινό νερό και σε άλλες καλύπτεται από παχύ κάλυμμα ιζημάτων. Μέσο πάχος  ιζημάτων περίπου </a:t>
            </a:r>
            <a:r>
              <a:rPr lang="en-US" altLang="el-GR" sz="2800" dirty="0">
                <a:solidFill>
                  <a:schemeClr val="bg1">
                    <a:lumMod val="50000"/>
                  </a:schemeClr>
                </a:solidFill>
              </a:rPr>
              <a:t>0</a:t>
            </a:r>
            <a:r>
              <a:rPr lang="el-GR" altLang="el-GR" sz="2800" dirty="0">
                <a:solidFill>
                  <a:schemeClr val="bg1">
                    <a:lumMod val="50000"/>
                  </a:schemeClr>
                </a:solidFill>
              </a:rPr>
              <a:t>.5</a:t>
            </a:r>
            <a:r>
              <a:rPr lang="en-US" altLang="el-GR" sz="2800" dirty="0">
                <a:solidFill>
                  <a:schemeClr val="bg1">
                    <a:lumMod val="50000"/>
                  </a:schemeClr>
                </a:solidFill>
              </a:rPr>
              <a:t>k</a:t>
            </a:r>
            <a:r>
              <a:rPr lang="el-GR" altLang="el-GR" sz="2800" dirty="0">
                <a:solidFill>
                  <a:schemeClr val="bg1">
                    <a:lumMod val="50000"/>
                  </a:schemeClr>
                </a:solidFill>
              </a:rPr>
              <a:t>m.                                           </a:t>
            </a:r>
          </a:p>
          <a:p>
            <a:pPr algn="just" eaLnBrk="1" hangingPunct="1">
              <a:lnSpc>
                <a:spcPct val="80000"/>
              </a:lnSpc>
              <a:buFont typeface="Wingdings" panose="05000000000000000000" pitchFamily="2" charset="2"/>
              <a:buChar char="Ø"/>
            </a:pPr>
            <a:r>
              <a:rPr lang="el-GR" altLang="el-GR" sz="2800" dirty="0">
                <a:solidFill>
                  <a:schemeClr val="bg1">
                    <a:lumMod val="50000"/>
                  </a:schemeClr>
                </a:solidFill>
              </a:rPr>
              <a:t>Κάτω από αυτά, το εκρηξιγενές δάπεδο ξεκινά με ένα στρώμα βασαλτικών ηφαιστειακών πετρωμάτων πάχους περίπου 1.5 </a:t>
            </a:r>
            <a:r>
              <a:rPr lang="en-US" altLang="el-GR" sz="2800" dirty="0">
                <a:solidFill>
                  <a:schemeClr val="bg1">
                    <a:lumMod val="50000"/>
                  </a:schemeClr>
                </a:solidFill>
              </a:rPr>
              <a:t>k</a:t>
            </a:r>
            <a:r>
              <a:rPr lang="el-GR" altLang="el-GR" sz="2800" dirty="0">
                <a:solidFill>
                  <a:schemeClr val="bg1">
                    <a:lumMod val="50000"/>
                  </a:schemeClr>
                </a:solidFill>
              </a:rPr>
              <a:t>m, το σεισμικό στρώμα 2 εξαιτίας της διακριτικής σεισμικής ταχύτητας. Από κάτω το σεισμικό στρώμα 3 περίπου 6</a:t>
            </a:r>
            <a:r>
              <a:rPr lang="en-US" altLang="el-GR" sz="2800" dirty="0">
                <a:solidFill>
                  <a:schemeClr val="bg1">
                    <a:lumMod val="50000"/>
                  </a:schemeClr>
                </a:solidFill>
              </a:rPr>
              <a:t> k</a:t>
            </a:r>
            <a:r>
              <a:rPr lang="el-GR" altLang="el-GR" sz="2800" dirty="0">
                <a:solidFill>
                  <a:schemeClr val="bg1">
                    <a:lumMod val="50000"/>
                  </a:schemeClr>
                </a:solidFill>
              </a:rPr>
              <a:t>m πάχος που βρίσκεται απευθείας πάνω στη Moho και πάνω από τον μανδύα. Αυτό το κατώτερο στρώμα, διακρίνεται 2 από τη μεγαλύτερη σεισμική ταχύτητα, δεν είναι πολύ καλά γνωστό. </a:t>
            </a:r>
          </a:p>
          <a:p>
            <a:endParaRPr lang="el-GR" altLang="el-GR" sz="2400" dirty="0"/>
          </a:p>
        </p:txBody>
      </p:sp>
    </p:spTree>
    <p:extLst>
      <p:ext uri="{BB962C8B-B14F-4D97-AF65-F5344CB8AC3E}">
        <p14:creationId xmlns:p14="http://schemas.microsoft.com/office/powerpoint/2010/main" val="2681270141"/>
      </p:ext>
    </p:extLst>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Τίτλος 1"/>
          <p:cNvSpPr>
            <a:spLocks noGrp="1"/>
          </p:cNvSpPr>
          <p:nvPr>
            <p:ph type="title"/>
          </p:nvPr>
        </p:nvSpPr>
        <p:spPr>
          <a:xfrm>
            <a:off x="518160" y="117884"/>
            <a:ext cx="10972800" cy="868362"/>
          </a:xfrm>
        </p:spPr>
        <p:style>
          <a:lnRef idx="2">
            <a:schemeClr val="dk1"/>
          </a:lnRef>
          <a:fillRef idx="1">
            <a:schemeClr val="lt1"/>
          </a:fillRef>
          <a:effectRef idx="0">
            <a:schemeClr val="dk1"/>
          </a:effectRef>
          <a:fontRef idx="minor">
            <a:schemeClr val="dk1"/>
          </a:fontRef>
        </p:style>
        <p:txBody>
          <a:bodyPr/>
          <a:lstStyle/>
          <a:p>
            <a:r>
              <a:rPr lang="el-GR" altLang="el-GR" dirty="0" smtClean="0"/>
              <a:t>Ηπειρωτικός Φλοιός</a:t>
            </a:r>
          </a:p>
        </p:txBody>
      </p:sp>
      <p:sp>
        <p:nvSpPr>
          <p:cNvPr id="186371" name="Rectangle 3"/>
          <p:cNvSpPr>
            <a:spLocks noGrp="1" noChangeArrowheads="1"/>
          </p:cNvSpPr>
          <p:nvPr>
            <p:ph idx="1"/>
          </p:nvPr>
        </p:nvSpPr>
        <p:spPr>
          <a:xfrm>
            <a:off x="67491" y="1125584"/>
            <a:ext cx="11874138" cy="5732416"/>
          </a:xfrm>
        </p:spPr>
        <p:txBody>
          <a:bodyPr/>
          <a:lstStyle/>
          <a:p>
            <a:pPr algn="just" eaLnBrk="1" hangingPunct="1">
              <a:lnSpc>
                <a:spcPct val="80000"/>
              </a:lnSpc>
              <a:buFont typeface="Wingdings" panose="05000000000000000000" pitchFamily="2" charset="2"/>
              <a:buChar char="Ø"/>
            </a:pPr>
            <a:r>
              <a:rPr lang="el-GR" altLang="el-GR" sz="2600" dirty="0">
                <a:solidFill>
                  <a:schemeClr val="bg1">
                    <a:lumMod val="50000"/>
                  </a:schemeClr>
                </a:solidFill>
              </a:rPr>
              <a:t>Η μέση σύσταση του ωκεάνιου φλοιού είναι βασική και αντιστοιχεί σε βασάλτη ή </a:t>
            </a:r>
            <a:r>
              <a:rPr lang="el-GR" altLang="el-GR" sz="2600" dirty="0" err="1">
                <a:solidFill>
                  <a:schemeClr val="bg1">
                    <a:lumMod val="50000"/>
                  </a:schemeClr>
                </a:solidFill>
              </a:rPr>
              <a:t>γάββρο</a:t>
            </a:r>
            <a:r>
              <a:rPr lang="el-GR" altLang="el-GR" sz="2600" dirty="0">
                <a:solidFill>
                  <a:schemeClr val="bg1">
                    <a:lumMod val="50000"/>
                  </a:schemeClr>
                </a:solidFill>
              </a:rPr>
              <a:t>, περιέχει σημαντικές ποσότητες </a:t>
            </a:r>
            <a:r>
              <a:rPr lang="en-GB" altLang="el-GR" sz="2600" dirty="0">
                <a:solidFill>
                  <a:schemeClr val="bg1">
                    <a:lumMod val="50000"/>
                  </a:schemeClr>
                </a:solidFill>
              </a:rPr>
              <a:t>Si</a:t>
            </a:r>
            <a:r>
              <a:rPr lang="el-GR" altLang="el-GR" sz="2600" dirty="0">
                <a:solidFill>
                  <a:schemeClr val="bg1">
                    <a:lumMod val="50000"/>
                  </a:schemeClr>
                </a:solidFill>
              </a:rPr>
              <a:t> και</a:t>
            </a:r>
            <a:r>
              <a:rPr lang="en-GB" altLang="el-GR" sz="2600" dirty="0">
                <a:solidFill>
                  <a:schemeClr val="bg1">
                    <a:lumMod val="50000"/>
                  </a:schemeClr>
                </a:solidFill>
              </a:rPr>
              <a:t> Mg (</a:t>
            </a:r>
            <a:r>
              <a:rPr lang="en-GB" altLang="el-GR" sz="2600" b="1" dirty="0">
                <a:solidFill>
                  <a:schemeClr val="bg1">
                    <a:lumMod val="50000"/>
                  </a:schemeClr>
                </a:solidFill>
              </a:rPr>
              <a:t>Sima</a:t>
            </a:r>
            <a:r>
              <a:rPr lang="en-GB" altLang="el-GR" sz="2600" dirty="0">
                <a:solidFill>
                  <a:schemeClr val="bg1">
                    <a:lumMod val="50000"/>
                  </a:schemeClr>
                </a:solidFill>
              </a:rPr>
              <a:t>)</a:t>
            </a:r>
            <a:endParaRPr lang="el-GR" altLang="el-GR" sz="2600" dirty="0">
              <a:solidFill>
                <a:schemeClr val="bg1">
                  <a:lumMod val="50000"/>
                </a:schemeClr>
              </a:solidFill>
            </a:endParaRPr>
          </a:p>
          <a:p>
            <a:pPr algn="just" eaLnBrk="1" hangingPunct="1">
              <a:lnSpc>
                <a:spcPct val="80000"/>
              </a:lnSpc>
              <a:buFont typeface="Wingdings" panose="05000000000000000000" pitchFamily="2" charset="2"/>
              <a:buChar char="Ø"/>
            </a:pPr>
            <a:r>
              <a:rPr lang="el-GR" altLang="el-GR" sz="2600" dirty="0">
                <a:solidFill>
                  <a:schemeClr val="bg1">
                    <a:lumMod val="50000"/>
                  </a:schemeClr>
                </a:solidFill>
              </a:rPr>
              <a:t>Η στρωματοειδής δομή, του ωκεάνιου φλοιού είναι γενικώς αξιοσημείωτα ομοιόμορφη όπου και αν έχει μελετηθεί. </a:t>
            </a:r>
          </a:p>
          <a:p>
            <a:pPr algn="just" eaLnBrk="1" hangingPunct="1">
              <a:lnSpc>
                <a:spcPct val="80000"/>
              </a:lnSpc>
              <a:buFont typeface="Wingdings" panose="05000000000000000000" pitchFamily="2" charset="2"/>
              <a:buChar char="Ø"/>
            </a:pPr>
            <a:r>
              <a:rPr lang="el-GR" altLang="el-GR" sz="2600" b="1" u="sng" dirty="0">
                <a:solidFill>
                  <a:schemeClr val="bg1">
                    <a:lumMod val="50000"/>
                  </a:schemeClr>
                </a:solidFill>
              </a:rPr>
              <a:t>Ο ηπειρωτικός φλοιός</a:t>
            </a:r>
            <a:r>
              <a:rPr lang="el-GR" altLang="el-GR" sz="2600" dirty="0">
                <a:solidFill>
                  <a:schemeClr val="bg1">
                    <a:lumMod val="50000"/>
                  </a:schemeClr>
                </a:solidFill>
              </a:rPr>
              <a:t> έχει ένα πάχος που ποικίλει από 25</a:t>
            </a:r>
            <a:r>
              <a:rPr lang="en-US" altLang="el-GR" sz="2600" dirty="0">
                <a:solidFill>
                  <a:schemeClr val="bg1">
                    <a:lumMod val="50000"/>
                  </a:schemeClr>
                </a:solidFill>
              </a:rPr>
              <a:t> k</a:t>
            </a:r>
            <a:r>
              <a:rPr lang="el-GR" altLang="el-GR" sz="2600" dirty="0">
                <a:solidFill>
                  <a:schemeClr val="bg1">
                    <a:lumMod val="50000"/>
                  </a:schemeClr>
                </a:solidFill>
              </a:rPr>
              <a:t>m μέχρι και πάνω από 50</a:t>
            </a:r>
            <a:r>
              <a:rPr lang="en-US" altLang="el-GR" sz="2600" dirty="0">
                <a:solidFill>
                  <a:schemeClr val="bg1">
                    <a:lumMod val="50000"/>
                  </a:schemeClr>
                </a:solidFill>
              </a:rPr>
              <a:t> k</a:t>
            </a:r>
            <a:r>
              <a:rPr lang="el-GR" altLang="el-GR" sz="2600" dirty="0">
                <a:solidFill>
                  <a:schemeClr val="bg1">
                    <a:lumMod val="50000"/>
                  </a:schemeClr>
                </a:solidFill>
              </a:rPr>
              <a:t>m με μέσο πάχος 35Κm</a:t>
            </a:r>
            <a:r>
              <a:rPr lang="en-GB" altLang="el-GR" sz="2600" dirty="0">
                <a:solidFill>
                  <a:schemeClr val="bg1">
                    <a:lumMod val="50000"/>
                  </a:schemeClr>
                </a:solidFill>
              </a:rPr>
              <a:t>.</a:t>
            </a:r>
            <a:r>
              <a:rPr lang="el-GR" altLang="el-GR" sz="2600" dirty="0">
                <a:solidFill>
                  <a:schemeClr val="bg1">
                    <a:lumMod val="50000"/>
                  </a:schemeClr>
                </a:solidFill>
              </a:rPr>
              <a:t> Το μέσο υψόμετρο πάνω στην ηπειρωτική επιφάνεια είναι 800m περίπου πάνω από την επιφάνεια της θάλασσας, μολονότι η υψηλότερη κορυφή του όρους Everest είναι περισσότερο από 8.8</a:t>
            </a:r>
            <a:r>
              <a:rPr lang="en-US" altLang="el-GR" sz="2600" dirty="0">
                <a:solidFill>
                  <a:schemeClr val="bg1">
                    <a:lumMod val="50000"/>
                  </a:schemeClr>
                </a:solidFill>
              </a:rPr>
              <a:t> k</a:t>
            </a:r>
            <a:r>
              <a:rPr lang="el-GR" altLang="el-GR" sz="2600" dirty="0">
                <a:solidFill>
                  <a:schemeClr val="bg1">
                    <a:lumMod val="50000"/>
                  </a:schemeClr>
                </a:solidFill>
              </a:rPr>
              <a:t>m.                                                                                                                           </a:t>
            </a:r>
          </a:p>
          <a:p>
            <a:pPr algn="just" eaLnBrk="1" hangingPunct="1">
              <a:lnSpc>
                <a:spcPct val="80000"/>
              </a:lnSpc>
              <a:buFont typeface="Wingdings" panose="05000000000000000000" pitchFamily="2" charset="2"/>
              <a:buChar char="Ø"/>
            </a:pPr>
            <a:r>
              <a:rPr lang="el-GR" altLang="el-GR" sz="2600" dirty="0">
                <a:solidFill>
                  <a:schemeClr val="bg1">
                    <a:lumMod val="50000"/>
                  </a:schemeClr>
                </a:solidFill>
              </a:rPr>
              <a:t>Η δομή του ηπειρωτικού φλοιού δεν είναι σαφώς απλή και ομοιόμορφη. Το άνω τμήμα, που μπορούμε απευθείας να το παρατηρήσουμε, συνίσταται από ένα περίπλοκο σύμφυρμα ιζηματογενών, εκρηξιγενών και μεταμορφωμένων πετρωμάτων. Το κατώτερο τμήμα του ηπειρωτικού φλοιού αν και</a:t>
            </a:r>
            <a:r>
              <a:rPr lang="en-GB" altLang="el-GR" sz="2600" dirty="0">
                <a:solidFill>
                  <a:schemeClr val="bg1">
                    <a:lumMod val="50000"/>
                  </a:schemeClr>
                </a:solidFill>
              </a:rPr>
              <a:t> </a:t>
            </a:r>
            <a:r>
              <a:rPr lang="el-GR" altLang="el-GR" sz="2600" dirty="0">
                <a:solidFill>
                  <a:schemeClr val="bg1">
                    <a:lumMod val="50000"/>
                  </a:schemeClr>
                </a:solidFill>
              </a:rPr>
              <a:t>λίγο γνωστό, παρατηρήθηκε να έχει υψηλότερες σεισμικές ταχύτητες από το άνω τμήμα. Αυτό μπορεί να αντανακλά μία αλλαγή στη σύσταση ή πρέπει να είναι το αποτέλεσμα των φασικών αλλαγών σε ένα φλοιό με κατά προσέγγιση σταθερή σύσταση. </a:t>
            </a:r>
          </a:p>
        </p:txBody>
      </p:sp>
    </p:spTree>
    <p:extLst>
      <p:ext uri="{BB962C8B-B14F-4D97-AF65-F5344CB8AC3E}">
        <p14:creationId xmlns:p14="http://schemas.microsoft.com/office/powerpoint/2010/main" val="1606839686"/>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idx="1"/>
          </p:nvPr>
        </p:nvSpPr>
        <p:spPr>
          <a:xfrm>
            <a:off x="0" y="0"/>
            <a:ext cx="12096206" cy="6858000"/>
          </a:xfrm>
        </p:spPr>
        <p:txBody>
          <a:bodyPr/>
          <a:lstStyle/>
          <a:p>
            <a:pPr algn="just" eaLnBrk="1" hangingPunct="1">
              <a:lnSpc>
                <a:spcPct val="80000"/>
              </a:lnSpc>
              <a:buFont typeface="Wingdings" panose="05000000000000000000" pitchFamily="2" charset="2"/>
              <a:buChar char="Ø"/>
            </a:pPr>
            <a:r>
              <a:rPr lang="el-GR" altLang="el-GR" sz="2700" dirty="0">
                <a:solidFill>
                  <a:schemeClr val="bg1">
                    <a:lumMod val="50000"/>
                  </a:schemeClr>
                </a:solidFill>
              </a:rPr>
              <a:t>Ο ωκεάνιος και ηπειρωτικός φλοιός διαφέρουν στο υψόμετρο (ανάγλυφο) στο πάχος και στη δομή. Επίσης, όπως έχει εκτιμηθεί διαφέρουν αξιοσημείωτα και στη σύστασή τους. </a:t>
            </a:r>
          </a:p>
          <a:p>
            <a:pPr algn="just" eaLnBrk="1" hangingPunct="1">
              <a:lnSpc>
                <a:spcPct val="80000"/>
              </a:lnSpc>
              <a:buFont typeface="Wingdings" panose="05000000000000000000" pitchFamily="2" charset="2"/>
              <a:buChar char="Ø"/>
            </a:pPr>
            <a:r>
              <a:rPr lang="el-GR" altLang="el-GR" sz="2700" dirty="0">
                <a:solidFill>
                  <a:schemeClr val="bg1">
                    <a:lumMod val="50000"/>
                  </a:schemeClr>
                </a:solidFill>
              </a:rPr>
              <a:t>Ο ηπειρωτικός φλοιός έχει περισσότερο </a:t>
            </a:r>
            <a:r>
              <a:rPr lang="en-GB" altLang="el-GR" sz="2700" dirty="0">
                <a:solidFill>
                  <a:schemeClr val="bg1">
                    <a:lumMod val="50000"/>
                  </a:schemeClr>
                </a:solidFill>
              </a:rPr>
              <a:t>Si, Al </a:t>
            </a:r>
            <a:r>
              <a:rPr lang="el-GR" altLang="el-GR" sz="2700" dirty="0">
                <a:solidFill>
                  <a:schemeClr val="bg1">
                    <a:lumMod val="50000"/>
                  </a:schemeClr>
                </a:solidFill>
              </a:rPr>
              <a:t>και </a:t>
            </a:r>
            <a:r>
              <a:rPr lang="en-GB" altLang="el-GR" sz="2700" dirty="0">
                <a:solidFill>
                  <a:schemeClr val="bg1">
                    <a:lumMod val="50000"/>
                  </a:schemeClr>
                </a:solidFill>
              </a:rPr>
              <a:t>K </a:t>
            </a:r>
            <a:r>
              <a:rPr lang="el-GR" altLang="el-GR" sz="2700" dirty="0">
                <a:solidFill>
                  <a:schemeClr val="bg1">
                    <a:lumMod val="50000"/>
                  </a:schemeClr>
                </a:solidFill>
              </a:rPr>
              <a:t>και λιγότερο </a:t>
            </a:r>
            <a:r>
              <a:rPr lang="en-GB" altLang="el-GR" sz="2700" dirty="0">
                <a:solidFill>
                  <a:schemeClr val="bg1">
                    <a:lumMod val="50000"/>
                  </a:schemeClr>
                </a:solidFill>
              </a:rPr>
              <a:t>Fe</a:t>
            </a:r>
            <a:r>
              <a:rPr lang="el-GR" altLang="el-GR" sz="2700" dirty="0">
                <a:solidFill>
                  <a:schemeClr val="bg1">
                    <a:lumMod val="50000"/>
                  </a:schemeClr>
                </a:solidFill>
              </a:rPr>
              <a:t>, </a:t>
            </a:r>
            <a:r>
              <a:rPr lang="en-GB" altLang="el-GR" sz="2700" dirty="0">
                <a:solidFill>
                  <a:schemeClr val="bg1">
                    <a:lumMod val="50000"/>
                  </a:schemeClr>
                </a:solidFill>
              </a:rPr>
              <a:t>Mg </a:t>
            </a:r>
            <a:r>
              <a:rPr lang="el-GR" altLang="el-GR" sz="2700" dirty="0">
                <a:solidFill>
                  <a:schemeClr val="bg1">
                    <a:lumMod val="50000"/>
                  </a:schemeClr>
                </a:solidFill>
              </a:rPr>
              <a:t>και </a:t>
            </a:r>
            <a:r>
              <a:rPr lang="en-GB" altLang="el-GR" sz="2700" dirty="0">
                <a:solidFill>
                  <a:schemeClr val="bg1">
                    <a:lumMod val="50000"/>
                  </a:schemeClr>
                </a:solidFill>
              </a:rPr>
              <a:t>Ca </a:t>
            </a:r>
            <a:r>
              <a:rPr lang="el-GR" altLang="el-GR" sz="2700" dirty="0">
                <a:solidFill>
                  <a:schemeClr val="bg1">
                    <a:lumMod val="50000"/>
                  </a:schemeClr>
                </a:solidFill>
              </a:rPr>
              <a:t>από  ότι ο ωκεάνιος φλοιός</a:t>
            </a:r>
            <a:r>
              <a:rPr lang="en-GB" altLang="el-GR" sz="2700" dirty="0">
                <a:solidFill>
                  <a:schemeClr val="bg1">
                    <a:lumMod val="50000"/>
                  </a:schemeClr>
                </a:solidFill>
              </a:rPr>
              <a:t> (</a:t>
            </a:r>
            <a:r>
              <a:rPr lang="en-GB" altLang="el-GR" sz="2700" b="1" dirty="0" err="1">
                <a:solidFill>
                  <a:schemeClr val="bg1">
                    <a:lumMod val="50000"/>
                  </a:schemeClr>
                </a:solidFill>
              </a:rPr>
              <a:t>Sial</a:t>
            </a:r>
            <a:r>
              <a:rPr lang="en-GB" altLang="el-GR" sz="2700" dirty="0">
                <a:solidFill>
                  <a:schemeClr val="bg1">
                    <a:lumMod val="50000"/>
                  </a:schemeClr>
                </a:solidFill>
              </a:rPr>
              <a:t>)</a:t>
            </a:r>
            <a:r>
              <a:rPr lang="el-GR" altLang="el-GR" sz="2700" dirty="0">
                <a:solidFill>
                  <a:schemeClr val="bg1">
                    <a:lumMod val="50000"/>
                  </a:schemeClr>
                </a:solidFill>
              </a:rPr>
              <a:t>. Το καθαρό αποτέλεσμα αυτών των διαφορών σύστασης είναι ότι ο ηπειρωτικός φλοιός έχει μάλλον μία ενδιάμεση σύσταση όμοια του ανδεσίτη ή του γρανοδιορίτη παρά τη βασαλτική σύσταση του ωκεάνιου φλοιού. </a:t>
            </a:r>
          </a:p>
          <a:p>
            <a:pPr algn="just" eaLnBrk="1" hangingPunct="1">
              <a:lnSpc>
                <a:spcPct val="80000"/>
              </a:lnSpc>
              <a:buFont typeface="Wingdings" panose="05000000000000000000" pitchFamily="2" charset="2"/>
              <a:buChar char="Ø"/>
            </a:pPr>
            <a:r>
              <a:rPr lang="el-GR" altLang="el-GR" sz="2700" dirty="0">
                <a:solidFill>
                  <a:schemeClr val="bg1">
                    <a:lumMod val="50000"/>
                  </a:schemeClr>
                </a:solidFill>
              </a:rPr>
              <a:t>Η μετάβαση μεταξύ </a:t>
            </a:r>
            <a:r>
              <a:rPr lang="el-GR" altLang="el-GR" sz="2700" dirty="0" smtClean="0">
                <a:solidFill>
                  <a:schemeClr val="bg1">
                    <a:lumMod val="50000"/>
                  </a:schemeClr>
                </a:solidFill>
              </a:rPr>
              <a:t>ωκεάνιου </a:t>
            </a:r>
            <a:r>
              <a:rPr lang="el-GR" altLang="el-GR" sz="2700" dirty="0">
                <a:solidFill>
                  <a:schemeClr val="bg1">
                    <a:lumMod val="50000"/>
                  </a:schemeClr>
                </a:solidFill>
              </a:rPr>
              <a:t>και </a:t>
            </a:r>
            <a:r>
              <a:rPr lang="el-GR" altLang="el-GR" sz="2700" dirty="0" smtClean="0">
                <a:solidFill>
                  <a:schemeClr val="bg1">
                    <a:lumMod val="50000"/>
                  </a:schemeClr>
                </a:solidFill>
              </a:rPr>
              <a:t>ηπειρωτικού φλοιού </a:t>
            </a:r>
            <a:r>
              <a:rPr lang="el-GR" altLang="el-GR" sz="2700" dirty="0">
                <a:solidFill>
                  <a:schemeClr val="bg1">
                    <a:lumMod val="50000"/>
                  </a:schemeClr>
                </a:solidFill>
              </a:rPr>
              <a:t>είναι επίσης ενδιαφέρουσα. Γενικώς, </a:t>
            </a:r>
            <a:r>
              <a:rPr lang="el-GR" altLang="el-GR" sz="2700" dirty="0" smtClean="0">
                <a:solidFill>
                  <a:schemeClr val="bg1">
                    <a:lumMod val="50000"/>
                  </a:schemeClr>
                </a:solidFill>
              </a:rPr>
              <a:t>o ήπειροι </a:t>
            </a:r>
            <a:r>
              <a:rPr lang="el-GR" altLang="el-GR" sz="2700" dirty="0">
                <a:solidFill>
                  <a:schemeClr val="bg1">
                    <a:lumMod val="50000"/>
                  </a:schemeClr>
                </a:solidFill>
              </a:rPr>
              <a:t>δεν </a:t>
            </a:r>
            <a:r>
              <a:rPr lang="el-GR" altLang="el-GR" sz="2700" dirty="0" smtClean="0">
                <a:solidFill>
                  <a:schemeClr val="bg1">
                    <a:lumMod val="50000"/>
                  </a:schemeClr>
                </a:solidFill>
              </a:rPr>
              <a:t>τελειώνουν </a:t>
            </a:r>
            <a:r>
              <a:rPr lang="el-GR" altLang="el-GR" sz="2700" dirty="0">
                <a:solidFill>
                  <a:schemeClr val="bg1">
                    <a:lumMod val="50000"/>
                  </a:schemeClr>
                </a:solidFill>
              </a:rPr>
              <a:t>στην ακτογραμμή αλλά </a:t>
            </a:r>
            <a:r>
              <a:rPr lang="el-GR" altLang="el-GR" sz="2700" dirty="0" smtClean="0">
                <a:solidFill>
                  <a:schemeClr val="bg1">
                    <a:lumMod val="50000"/>
                  </a:schemeClr>
                </a:solidFill>
              </a:rPr>
              <a:t>εκτείνονται </a:t>
            </a:r>
            <a:r>
              <a:rPr lang="el-GR" altLang="el-GR" sz="2700" dirty="0">
                <a:solidFill>
                  <a:schemeClr val="bg1">
                    <a:lumMod val="50000"/>
                  </a:schemeClr>
                </a:solidFill>
              </a:rPr>
              <a:t>κάτω από το νερό σε αρκετή απόσταση ως αβαθείς ηπειρωτικές υφαλοκρηπίδες. </a:t>
            </a:r>
          </a:p>
          <a:p>
            <a:pPr algn="just" eaLnBrk="1" hangingPunct="1">
              <a:lnSpc>
                <a:spcPct val="80000"/>
              </a:lnSpc>
              <a:buFont typeface="Wingdings" panose="05000000000000000000" pitchFamily="2" charset="2"/>
              <a:buChar char="Ø"/>
            </a:pPr>
            <a:r>
              <a:rPr lang="el-GR" altLang="el-GR" sz="2700" dirty="0">
                <a:solidFill>
                  <a:schemeClr val="bg1">
                    <a:lumMod val="50000"/>
                  </a:schemeClr>
                </a:solidFill>
              </a:rPr>
              <a:t>Έτσι, αν και το νερό καλύπτει το 71% της επιφάνειας της σφαίρας, περίπου το 6% της </a:t>
            </a:r>
            <a:r>
              <a:rPr lang="el-GR" altLang="el-GR" sz="2700" dirty="0" smtClean="0">
                <a:solidFill>
                  <a:schemeClr val="bg1">
                    <a:lumMod val="50000"/>
                  </a:schemeClr>
                </a:solidFill>
              </a:rPr>
              <a:t>συνολικής </a:t>
            </a:r>
            <a:r>
              <a:rPr lang="el-GR" altLang="el-GR" sz="2700" dirty="0">
                <a:solidFill>
                  <a:schemeClr val="bg1">
                    <a:lumMod val="50000"/>
                  </a:schemeClr>
                </a:solidFill>
              </a:rPr>
              <a:t>έκτασης συνίσταται από τις ηπειρωτικές υφαλοκρηπίδες. Το υπόλοιπο 65% αφήνεται ως ωκεάνιος </a:t>
            </a:r>
            <a:r>
              <a:rPr lang="el-GR" altLang="el-GR" sz="2700" dirty="0" smtClean="0">
                <a:solidFill>
                  <a:schemeClr val="bg1">
                    <a:lumMod val="50000"/>
                  </a:schemeClr>
                </a:solidFill>
              </a:rPr>
              <a:t>φλοιός. </a:t>
            </a:r>
            <a:endParaRPr lang="el-GR" altLang="el-GR" sz="2700" dirty="0">
              <a:solidFill>
                <a:schemeClr val="bg1">
                  <a:lumMod val="50000"/>
                </a:schemeClr>
              </a:solidFill>
            </a:endParaRPr>
          </a:p>
          <a:p>
            <a:pPr algn="just" eaLnBrk="1" hangingPunct="1">
              <a:lnSpc>
                <a:spcPct val="80000"/>
              </a:lnSpc>
              <a:buFont typeface="Wingdings" panose="05000000000000000000" pitchFamily="2" charset="2"/>
              <a:buChar char="Ø"/>
            </a:pPr>
            <a:r>
              <a:rPr lang="el-GR" altLang="el-GR" sz="2700" dirty="0">
                <a:solidFill>
                  <a:schemeClr val="bg1">
                    <a:lumMod val="50000"/>
                  </a:schemeClr>
                </a:solidFill>
              </a:rPr>
              <a:t>Πέραν του χείλους της ηπειρωτικής υφαλοκρηπίδας είναι η ηπειρωτική κατωφέρεια που οδηγεί σε βαθύτερα νερά, και στη βάση αρκετών ηπειρωτικών κατωφερειών βρίσκεται μία ασθενή ηπειρωτική ανύψωση πάνω στο χείλος της βαθιάς ωκεάνιας λεκάνης.</a:t>
            </a:r>
          </a:p>
        </p:txBody>
      </p:sp>
    </p:spTree>
    <p:extLst>
      <p:ext uri="{BB962C8B-B14F-4D97-AF65-F5344CB8AC3E}">
        <p14:creationId xmlns:p14="http://schemas.microsoft.com/office/powerpoint/2010/main" val="67186748"/>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282" y="136331"/>
            <a:ext cx="7089157" cy="657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104372732"/>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a:xfrm>
            <a:off x="538163" y="139238"/>
            <a:ext cx="10972800" cy="868362"/>
          </a:xfrm>
        </p:spPr>
        <p:style>
          <a:lnRef idx="2">
            <a:schemeClr val="dk1"/>
          </a:lnRef>
          <a:fillRef idx="1">
            <a:schemeClr val="lt1"/>
          </a:fillRef>
          <a:effectRef idx="0">
            <a:schemeClr val="dk1"/>
          </a:effectRef>
          <a:fontRef idx="minor">
            <a:schemeClr val="dk1"/>
          </a:fontRef>
        </p:style>
        <p:txBody>
          <a:bodyPr/>
          <a:lstStyle/>
          <a:p>
            <a:r>
              <a:rPr lang="el-GR" altLang="el-GR" dirty="0" smtClean="0"/>
              <a:t>Θαλάσσια περιβάλλοντα</a:t>
            </a:r>
            <a:endParaRPr lang="en-US" altLang="el-GR" dirty="0" smtClean="0"/>
          </a:p>
        </p:txBody>
      </p:sp>
      <p:pic>
        <p:nvPicPr>
          <p:cNvPr id="189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1857375"/>
            <a:ext cx="8264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89444" name="TextBox 6"/>
          <p:cNvSpPr txBox="1">
            <a:spLocks noChangeArrowheads="1"/>
          </p:cNvSpPr>
          <p:nvPr/>
        </p:nvSpPr>
        <p:spPr bwMode="auto">
          <a:xfrm>
            <a:off x="2595564" y="3071813"/>
            <a:ext cx="1457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Ηπειρωτική κρηπίδα</a:t>
            </a:r>
            <a:endParaRPr lang="en-US" altLang="el-GR" sz="1000" b="1">
              <a:solidFill>
                <a:srgbClr val="161616"/>
              </a:solidFill>
            </a:endParaRPr>
          </a:p>
        </p:txBody>
      </p:sp>
      <p:sp>
        <p:nvSpPr>
          <p:cNvPr id="189445" name="TextBox 7"/>
          <p:cNvSpPr txBox="1">
            <a:spLocks noChangeArrowheads="1"/>
          </p:cNvSpPr>
          <p:nvPr/>
        </p:nvSpPr>
        <p:spPr bwMode="auto">
          <a:xfrm rot="3369562">
            <a:off x="3685382" y="3752057"/>
            <a:ext cx="1658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Ηπειρωτική κατωφέρεια</a:t>
            </a:r>
            <a:endParaRPr lang="en-US" altLang="el-GR" sz="1000" b="1">
              <a:solidFill>
                <a:srgbClr val="161616"/>
              </a:solidFill>
            </a:endParaRPr>
          </a:p>
        </p:txBody>
      </p:sp>
      <p:sp>
        <p:nvSpPr>
          <p:cNvPr id="189446" name="TextBox 8"/>
          <p:cNvSpPr txBox="1">
            <a:spLocks noChangeArrowheads="1"/>
          </p:cNvSpPr>
          <p:nvPr/>
        </p:nvSpPr>
        <p:spPr bwMode="auto">
          <a:xfrm>
            <a:off x="1952625" y="2824163"/>
            <a:ext cx="757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Παράκτια</a:t>
            </a:r>
            <a:endParaRPr lang="en-US" altLang="el-GR" sz="1000" b="1">
              <a:solidFill>
                <a:srgbClr val="161616"/>
              </a:solidFill>
            </a:endParaRPr>
          </a:p>
        </p:txBody>
      </p:sp>
      <p:sp>
        <p:nvSpPr>
          <p:cNvPr id="189447" name="TextBox 9"/>
          <p:cNvSpPr txBox="1">
            <a:spLocks noChangeArrowheads="1"/>
          </p:cNvSpPr>
          <p:nvPr/>
        </p:nvSpPr>
        <p:spPr bwMode="auto">
          <a:xfrm>
            <a:off x="7239000" y="5643563"/>
            <a:ext cx="1036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Αδαία ταφρος</a:t>
            </a:r>
            <a:endParaRPr lang="en-US" altLang="el-GR" sz="1000" b="1">
              <a:solidFill>
                <a:srgbClr val="161616"/>
              </a:solidFill>
            </a:endParaRPr>
          </a:p>
        </p:txBody>
      </p:sp>
      <p:sp>
        <p:nvSpPr>
          <p:cNvPr id="189448" name="TextBox 10"/>
          <p:cNvSpPr txBox="1">
            <a:spLocks noChangeArrowheads="1"/>
          </p:cNvSpPr>
          <p:nvPr/>
        </p:nvSpPr>
        <p:spPr bwMode="auto">
          <a:xfrm rot="1342407">
            <a:off x="5948364" y="5013326"/>
            <a:ext cx="1336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Αβυσσική πεδιάδα</a:t>
            </a:r>
            <a:endParaRPr lang="en-US" altLang="el-GR" sz="1000" b="1">
              <a:solidFill>
                <a:srgbClr val="161616"/>
              </a:solidFill>
            </a:endParaRPr>
          </a:p>
        </p:txBody>
      </p:sp>
      <p:sp>
        <p:nvSpPr>
          <p:cNvPr id="189449" name="TextBox 11"/>
          <p:cNvSpPr txBox="1">
            <a:spLocks noChangeArrowheads="1"/>
          </p:cNvSpPr>
          <p:nvPr/>
        </p:nvSpPr>
        <p:spPr bwMode="auto">
          <a:xfrm>
            <a:off x="5267325" y="2976563"/>
            <a:ext cx="757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Παράκτια</a:t>
            </a:r>
            <a:endParaRPr lang="en-US" altLang="el-GR" sz="1000" b="1">
              <a:solidFill>
                <a:srgbClr val="161616"/>
              </a:solidFill>
            </a:endParaRPr>
          </a:p>
        </p:txBody>
      </p:sp>
      <p:sp>
        <p:nvSpPr>
          <p:cNvPr id="189450" name="TextBox 12"/>
          <p:cNvSpPr txBox="1">
            <a:spLocks noChangeArrowheads="1"/>
          </p:cNvSpPr>
          <p:nvPr/>
        </p:nvSpPr>
        <p:spPr bwMode="auto">
          <a:xfrm>
            <a:off x="3095625" y="2643188"/>
            <a:ext cx="1022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Υποπαράκτια</a:t>
            </a:r>
            <a:endParaRPr lang="en-US" altLang="el-GR" sz="1000" b="1">
              <a:solidFill>
                <a:srgbClr val="161616"/>
              </a:solidFill>
            </a:endParaRPr>
          </a:p>
        </p:txBody>
      </p:sp>
      <p:sp>
        <p:nvSpPr>
          <p:cNvPr id="189451" name="TextBox 13"/>
          <p:cNvSpPr txBox="1">
            <a:spLocks noChangeArrowheads="1"/>
          </p:cNvSpPr>
          <p:nvPr/>
        </p:nvSpPr>
        <p:spPr bwMode="auto">
          <a:xfrm>
            <a:off x="2166938" y="2143126"/>
            <a:ext cx="1289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Υπερπαλιρροιακή</a:t>
            </a:r>
            <a:endParaRPr lang="en-US" altLang="el-GR" sz="1000" b="1">
              <a:solidFill>
                <a:srgbClr val="161616"/>
              </a:solidFill>
            </a:endParaRPr>
          </a:p>
        </p:txBody>
      </p:sp>
      <p:sp>
        <p:nvSpPr>
          <p:cNvPr id="189452" name="TextBox 14"/>
          <p:cNvSpPr txBox="1">
            <a:spLocks noChangeArrowheads="1"/>
          </p:cNvSpPr>
          <p:nvPr/>
        </p:nvSpPr>
        <p:spPr bwMode="auto">
          <a:xfrm rot="1380696">
            <a:off x="5149850" y="5143501"/>
            <a:ext cx="812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Βενθονική</a:t>
            </a:r>
            <a:endParaRPr lang="en-US" altLang="el-GR" sz="1000" b="1">
              <a:solidFill>
                <a:srgbClr val="161616"/>
              </a:solidFill>
            </a:endParaRPr>
          </a:p>
        </p:txBody>
      </p:sp>
      <p:sp>
        <p:nvSpPr>
          <p:cNvPr id="189453" name="TextBox 15"/>
          <p:cNvSpPr txBox="1">
            <a:spLocks noChangeArrowheads="1"/>
          </p:cNvSpPr>
          <p:nvPr/>
        </p:nvSpPr>
        <p:spPr bwMode="auto">
          <a:xfrm rot="16200000">
            <a:off x="9683751" y="4738688"/>
            <a:ext cx="722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Αφωτική</a:t>
            </a:r>
            <a:endParaRPr lang="en-US" altLang="el-GR" sz="1000" b="1">
              <a:solidFill>
                <a:srgbClr val="161616"/>
              </a:solidFill>
            </a:endParaRPr>
          </a:p>
        </p:txBody>
      </p:sp>
      <p:sp>
        <p:nvSpPr>
          <p:cNvPr id="189454" name="TextBox 16"/>
          <p:cNvSpPr txBox="1">
            <a:spLocks noChangeArrowheads="1"/>
          </p:cNvSpPr>
          <p:nvPr/>
        </p:nvSpPr>
        <p:spPr bwMode="auto">
          <a:xfrm>
            <a:off x="9525000" y="2428876"/>
            <a:ext cx="642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Φωτική</a:t>
            </a:r>
            <a:endParaRPr lang="en-US" altLang="el-GR" sz="1000" b="1">
              <a:solidFill>
                <a:srgbClr val="161616"/>
              </a:solidFill>
            </a:endParaRPr>
          </a:p>
        </p:txBody>
      </p:sp>
      <p:sp>
        <p:nvSpPr>
          <p:cNvPr id="189455" name="TextBox 17"/>
          <p:cNvSpPr txBox="1">
            <a:spLocks noChangeArrowheads="1"/>
          </p:cNvSpPr>
          <p:nvPr/>
        </p:nvSpPr>
        <p:spPr bwMode="auto">
          <a:xfrm>
            <a:off x="7596189" y="2214563"/>
            <a:ext cx="68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Ωκεάνια</a:t>
            </a:r>
            <a:endParaRPr lang="en-US" altLang="el-GR" sz="1000" b="1">
              <a:solidFill>
                <a:srgbClr val="161616"/>
              </a:solidFill>
            </a:endParaRPr>
          </a:p>
        </p:txBody>
      </p:sp>
      <p:sp>
        <p:nvSpPr>
          <p:cNvPr id="189456" name="TextBox 18"/>
          <p:cNvSpPr txBox="1">
            <a:spLocks noChangeArrowheads="1"/>
          </p:cNvSpPr>
          <p:nvPr/>
        </p:nvSpPr>
        <p:spPr bwMode="auto">
          <a:xfrm>
            <a:off x="5167314" y="1857376"/>
            <a:ext cx="744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Πελαγική</a:t>
            </a:r>
            <a:endParaRPr lang="en-US" altLang="el-GR" sz="1000" b="1">
              <a:solidFill>
                <a:srgbClr val="161616"/>
              </a:solidFill>
            </a:endParaRPr>
          </a:p>
        </p:txBody>
      </p:sp>
      <p:sp>
        <p:nvSpPr>
          <p:cNvPr id="189457" name="TextBox 19"/>
          <p:cNvSpPr txBox="1">
            <a:spLocks noChangeArrowheads="1"/>
          </p:cNvSpPr>
          <p:nvPr/>
        </p:nvSpPr>
        <p:spPr bwMode="auto">
          <a:xfrm>
            <a:off x="3309939" y="2243138"/>
            <a:ext cx="757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Νηρητική</a:t>
            </a:r>
            <a:endParaRPr lang="en-US" altLang="el-GR" sz="1000" b="1">
              <a:solidFill>
                <a:srgbClr val="161616"/>
              </a:solidFill>
            </a:endParaRPr>
          </a:p>
        </p:txBody>
      </p:sp>
      <p:sp>
        <p:nvSpPr>
          <p:cNvPr id="189458" name="TextBox 20"/>
          <p:cNvSpPr txBox="1">
            <a:spLocks noChangeArrowheads="1"/>
          </p:cNvSpPr>
          <p:nvPr/>
        </p:nvSpPr>
        <p:spPr bwMode="auto">
          <a:xfrm>
            <a:off x="7024689" y="2714626"/>
            <a:ext cx="966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Επιπελαγική</a:t>
            </a:r>
            <a:endParaRPr lang="en-US" altLang="el-GR" sz="1000" b="1">
              <a:solidFill>
                <a:srgbClr val="161616"/>
              </a:solidFill>
            </a:endParaRPr>
          </a:p>
        </p:txBody>
      </p:sp>
      <p:sp>
        <p:nvSpPr>
          <p:cNvPr id="189459" name="TextBox 21"/>
          <p:cNvSpPr txBox="1">
            <a:spLocks noChangeArrowheads="1"/>
          </p:cNvSpPr>
          <p:nvPr/>
        </p:nvSpPr>
        <p:spPr bwMode="auto">
          <a:xfrm rot="2687730">
            <a:off x="8462964" y="5715001"/>
            <a:ext cx="549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Αδαία</a:t>
            </a:r>
            <a:endParaRPr lang="en-US" altLang="el-GR" sz="1000" b="1">
              <a:solidFill>
                <a:srgbClr val="161616"/>
              </a:solidFill>
            </a:endParaRPr>
          </a:p>
        </p:txBody>
      </p:sp>
      <p:sp>
        <p:nvSpPr>
          <p:cNvPr id="189460" name="TextBox 22"/>
          <p:cNvSpPr txBox="1">
            <a:spLocks noChangeArrowheads="1"/>
          </p:cNvSpPr>
          <p:nvPr/>
        </p:nvSpPr>
        <p:spPr bwMode="auto">
          <a:xfrm rot="1151109">
            <a:off x="6837363" y="4857751"/>
            <a:ext cx="793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Αβυσσική</a:t>
            </a:r>
            <a:endParaRPr lang="en-US" altLang="el-GR" sz="1000" b="1">
              <a:solidFill>
                <a:srgbClr val="161616"/>
              </a:solidFill>
            </a:endParaRPr>
          </a:p>
        </p:txBody>
      </p:sp>
      <p:sp>
        <p:nvSpPr>
          <p:cNvPr id="189461" name="TextBox 23"/>
          <p:cNvSpPr txBox="1">
            <a:spLocks noChangeArrowheads="1"/>
          </p:cNvSpPr>
          <p:nvPr/>
        </p:nvSpPr>
        <p:spPr bwMode="auto">
          <a:xfrm rot="3329904">
            <a:off x="4821238" y="3670301"/>
            <a:ext cx="728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Βαθύαλη</a:t>
            </a:r>
            <a:endParaRPr lang="en-US" altLang="el-GR" sz="1000" b="1">
              <a:solidFill>
                <a:srgbClr val="161616"/>
              </a:solidFill>
            </a:endParaRPr>
          </a:p>
        </p:txBody>
      </p:sp>
      <p:sp>
        <p:nvSpPr>
          <p:cNvPr id="189462" name="TextBox 24"/>
          <p:cNvSpPr txBox="1">
            <a:spLocks noChangeArrowheads="1"/>
          </p:cNvSpPr>
          <p:nvPr/>
        </p:nvSpPr>
        <p:spPr bwMode="auto">
          <a:xfrm>
            <a:off x="8382001" y="3429001"/>
            <a:ext cx="1084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Μεσοπελαγική</a:t>
            </a:r>
            <a:endParaRPr lang="en-US" altLang="el-GR" sz="1000" b="1">
              <a:solidFill>
                <a:srgbClr val="161616"/>
              </a:solidFill>
            </a:endParaRPr>
          </a:p>
        </p:txBody>
      </p:sp>
      <p:sp>
        <p:nvSpPr>
          <p:cNvPr id="189463" name="TextBox 25"/>
          <p:cNvSpPr txBox="1">
            <a:spLocks noChangeArrowheads="1"/>
          </p:cNvSpPr>
          <p:nvPr/>
        </p:nvSpPr>
        <p:spPr bwMode="auto">
          <a:xfrm>
            <a:off x="8310563" y="4143376"/>
            <a:ext cx="1065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Βαθυπελαγική</a:t>
            </a:r>
            <a:endParaRPr lang="en-US" altLang="el-GR" sz="1000" b="1">
              <a:solidFill>
                <a:srgbClr val="161616"/>
              </a:solidFill>
            </a:endParaRPr>
          </a:p>
        </p:txBody>
      </p:sp>
      <p:sp>
        <p:nvSpPr>
          <p:cNvPr id="189464" name="TextBox 26"/>
          <p:cNvSpPr txBox="1">
            <a:spLocks noChangeArrowheads="1"/>
          </p:cNvSpPr>
          <p:nvPr/>
        </p:nvSpPr>
        <p:spPr bwMode="auto">
          <a:xfrm>
            <a:off x="8310563" y="5000626"/>
            <a:ext cx="1250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Αβυσσοπελαγική</a:t>
            </a:r>
            <a:endParaRPr lang="en-US" altLang="el-GR" sz="1000" b="1">
              <a:solidFill>
                <a:srgbClr val="161616"/>
              </a:solidFill>
            </a:endParaRPr>
          </a:p>
        </p:txBody>
      </p:sp>
      <p:sp>
        <p:nvSpPr>
          <p:cNvPr id="189465" name="TextBox 27"/>
          <p:cNvSpPr txBox="1">
            <a:spLocks noChangeArrowheads="1"/>
          </p:cNvSpPr>
          <p:nvPr/>
        </p:nvSpPr>
        <p:spPr bwMode="auto">
          <a:xfrm>
            <a:off x="8882064" y="5643563"/>
            <a:ext cx="1112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l-GR" altLang="el-GR" sz="1000" b="1">
                <a:solidFill>
                  <a:srgbClr val="161616"/>
                </a:solidFill>
              </a:rPr>
              <a:t>Αδαιοπελαγική</a:t>
            </a:r>
            <a:endParaRPr lang="en-US" altLang="el-GR" sz="1000" b="1">
              <a:solidFill>
                <a:srgbClr val="161616"/>
              </a:solidFill>
            </a:endParaRPr>
          </a:p>
        </p:txBody>
      </p:sp>
    </p:spTree>
    <p:extLst>
      <p:ext uri="{BB962C8B-B14F-4D97-AF65-F5344CB8AC3E}">
        <p14:creationId xmlns:p14="http://schemas.microsoft.com/office/powerpoint/2010/main" val="408136758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4" descr="http://2.bp.blogspot.com/-WzLYoqizsGk/T4N9xQqnf4I/AAAAAAAAALY/FBBjof2FWcc/s1600/mariana_eve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728663"/>
            <a:ext cx="842486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235659"/>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4" descr="σάρωση0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28654" y="317786"/>
            <a:ext cx="5741467" cy="37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ext Box 5"/>
          <p:cNvSpPr txBox="1">
            <a:spLocks noChangeArrowheads="1"/>
          </p:cNvSpPr>
          <p:nvPr/>
        </p:nvSpPr>
        <p:spPr bwMode="auto">
          <a:xfrm>
            <a:off x="239793" y="4147990"/>
            <a:ext cx="56628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2000" b="1" dirty="0">
                <a:solidFill>
                  <a:schemeClr val="bg1">
                    <a:lumMod val="50000"/>
                  </a:schemeClr>
                </a:solidFill>
              </a:rPr>
              <a:t>Η πυκνότητα των πετρωμάτων στο εσωτερικό της γης.</a:t>
            </a:r>
          </a:p>
        </p:txBody>
      </p:sp>
      <p:pic>
        <p:nvPicPr>
          <p:cNvPr id="4" name="Picture 4" descr="σάρωση0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869" y="372474"/>
            <a:ext cx="5946668" cy="37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046363" y="4147990"/>
            <a:ext cx="59801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2000" b="1" dirty="0" smtClean="0">
                <a:solidFill>
                  <a:schemeClr val="bg1">
                    <a:lumMod val="50000"/>
                  </a:schemeClr>
                </a:solidFill>
              </a:rPr>
              <a:t>Η </a:t>
            </a:r>
            <a:r>
              <a:rPr lang="el-GR" altLang="el-GR" sz="2000" b="1" dirty="0">
                <a:solidFill>
                  <a:schemeClr val="bg1">
                    <a:lumMod val="50000"/>
                  </a:schemeClr>
                </a:solidFill>
              </a:rPr>
              <a:t>επιτάχυνση της δύναμης της βαρύτητας στο εσωτερικό της γης</a:t>
            </a:r>
            <a:r>
              <a:rPr lang="el-GR" altLang="el-GR" sz="1800" b="1" dirty="0">
                <a:solidFill>
                  <a:schemeClr val="bg1">
                    <a:lumMod val="50000"/>
                  </a:schemeClr>
                </a:solidFill>
              </a:rPr>
              <a:t>.</a:t>
            </a:r>
          </a:p>
        </p:txBody>
      </p:sp>
    </p:spTree>
    <p:extLst>
      <p:ext uri="{BB962C8B-B14F-4D97-AF65-F5344CB8AC3E}">
        <p14:creationId xmlns:p14="http://schemas.microsoft.com/office/powerpoint/2010/main" val="3513701857"/>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4" descr="σάρωση0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096" y="206597"/>
            <a:ext cx="8412073" cy="64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78394"/>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85004" y="162969"/>
            <a:ext cx="10972800" cy="70539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Τα παλαιότερα πετρώματα της γης</a:t>
            </a:r>
            <a:endParaRPr lang="en-US" altLang="el-GR" dirty="0" smtClean="0"/>
          </a:p>
        </p:txBody>
      </p:sp>
      <p:sp>
        <p:nvSpPr>
          <p:cNvPr id="132099" name="Rectangle 3"/>
          <p:cNvSpPr>
            <a:spLocks noGrp="1" noChangeArrowheads="1"/>
          </p:cNvSpPr>
          <p:nvPr>
            <p:ph type="body" idx="1"/>
          </p:nvPr>
        </p:nvSpPr>
        <p:spPr>
          <a:xfrm>
            <a:off x="130629" y="1129620"/>
            <a:ext cx="11887200" cy="5257802"/>
          </a:xfrm>
        </p:spPr>
        <p:txBody>
          <a:bodyPr/>
          <a:lstStyle/>
          <a:p>
            <a:pPr eaLnBrk="1" hangingPunct="1"/>
            <a:r>
              <a:rPr lang="el-GR" altLang="el-GR" sz="2400" dirty="0" smtClean="0">
                <a:solidFill>
                  <a:schemeClr val="bg1">
                    <a:lumMod val="50000"/>
                  </a:schemeClr>
                </a:solidFill>
              </a:rPr>
              <a:t>Βρέθηκαν στον Καναδά</a:t>
            </a:r>
            <a:r>
              <a:rPr lang="en-US" altLang="el-GR" sz="2400" dirty="0" smtClean="0">
                <a:solidFill>
                  <a:schemeClr val="bg1">
                    <a:lumMod val="50000"/>
                  </a:schemeClr>
                </a:solidFill>
              </a:rPr>
              <a:t>. </a:t>
            </a:r>
            <a:endParaRPr lang="el-GR" altLang="el-GR" sz="2400" dirty="0" smtClean="0">
              <a:solidFill>
                <a:schemeClr val="bg1">
                  <a:lumMod val="50000"/>
                </a:schemeClr>
              </a:solidFill>
            </a:endParaRPr>
          </a:p>
          <a:p>
            <a:pPr eaLnBrk="1" hangingPunct="1"/>
            <a:r>
              <a:rPr lang="el-GR" altLang="el-GR" sz="2400" dirty="0" smtClean="0">
                <a:solidFill>
                  <a:schemeClr val="bg1">
                    <a:lumMod val="50000"/>
                  </a:schemeClr>
                </a:solidFill>
              </a:rPr>
              <a:t>Η ηλικία τους</a:t>
            </a:r>
            <a:r>
              <a:rPr lang="en-US" altLang="el-GR" sz="2400" dirty="0" smtClean="0">
                <a:solidFill>
                  <a:schemeClr val="bg1">
                    <a:lumMod val="50000"/>
                  </a:schemeClr>
                </a:solidFill>
              </a:rPr>
              <a:t> </a:t>
            </a:r>
            <a:r>
              <a:rPr lang="en-US" altLang="el-GR" sz="2400" b="1" dirty="0" smtClean="0">
                <a:solidFill>
                  <a:schemeClr val="bg1">
                    <a:lumMod val="50000"/>
                  </a:schemeClr>
                </a:solidFill>
              </a:rPr>
              <a:t>4.04 </a:t>
            </a:r>
            <a:r>
              <a:rPr lang="el-GR" altLang="el-GR" sz="2400" b="1" dirty="0" smtClean="0">
                <a:solidFill>
                  <a:schemeClr val="bg1">
                    <a:lumMod val="50000"/>
                  </a:schemeClr>
                </a:solidFill>
              </a:rPr>
              <a:t>δις έτη</a:t>
            </a:r>
            <a:r>
              <a:rPr lang="en-US" altLang="el-GR" sz="2400" dirty="0" smtClean="0">
                <a:solidFill>
                  <a:schemeClr val="bg1">
                    <a:lumMod val="50000"/>
                  </a:schemeClr>
                </a:solidFill>
              </a:rPr>
              <a:t>. </a:t>
            </a:r>
          </a:p>
          <a:p>
            <a:pPr eaLnBrk="1" hangingPunct="1"/>
            <a:r>
              <a:rPr lang="el-GR" altLang="el-GR" sz="2400" dirty="0" smtClean="0">
                <a:solidFill>
                  <a:schemeClr val="bg1">
                    <a:lumMod val="50000"/>
                  </a:schemeClr>
                </a:solidFill>
              </a:rPr>
              <a:t>Αλλά ακόμα παλαιότεροι κόκκοι </a:t>
            </a:r>
            <a:r>
              <a:rPr lang="el-GR" altLang="el-GR" sz="2400" dirty="0" smtClean="0">
                <a:solidFill>
                  <a:schemeClr val="bg1">
                    <a:lumMod val="50000"/>
                  </a:schemeClr>
                </a:solidFill>
              </a:rPr>
              <a:t>ορυκτών</a:t>
            </a:r>
            <a:r>
              <a:rPr lang="en-US" altLang="el-GR" sz="2400" dirty="0" smtClean="0">
                <a:solidFill>
                  <a:schemeClr val="bg1">
                    <a:lumMod val="50000"/>
                  </a:schemeClr>
                </a:solidFill>
              </a:rPr>
              <a:t>, </a:t>
            </a:r>
            <a:r>
              <a:rPr lang="el-GR" altLang="el-GR" sz="2400" dirty="0" smtClean="0">
                <a:solidFill>
                  <a:schemeClr val="bg1">
                    <a:lumMod val="50000"/>
                  </a:schemeClr>
                </a:solidFill>
              </a:rPr>
              <a:t>κόκκοι </a:t>
            </a:r>
            <a:r>
              <a:rPr lang="el-GR" altLang="el-GR" sz="2400" b="1" dirty="0" smtClean="0">
                <a:solidFill>
                  <a:schemeClr val="bg1">
                    <a:lumMod val="50000"/>
                  </a:schemeClr>
                </a:solidFill>
              </a:rPr>
              <a:t>ζιρκονίου</a:t>
            </a:r>
            <a:r>
              <a:rPr lang="en-US" altLang="el-GR" sz="2400" dirty="0" smtClean="0">
                <a:solidFill>
                  <a:schemeClr val="bg1">
                    <a:lumMod val="50000"/>
                  </a:schemeClr>
                </a:solidFill>
              </a:rPr>
              <a:t> </a:t>
            </a:r>
            <a:r>
              <a:rPr lang="el-GR" altLang="el-GR" sz="2400" dirty="0" smtClean="0">
                <a:solidFill>
                  <a:schemeClr val="bg1">
                    <a:lumMod val="50000"/>
                  </a:schemeClr>
                </a:solidFill>
              </a:rPr>
              <a:t>μεγέθους </a:t>
            </a:r>
            <a:r>
              <a:rPr lang="el-GR" altLang="el-GR" sz="2400" dirty="0" smtClean="0">
                <a:solidFill>
                  <a:schemeClr val="bg1">
                    <a:lumMod val="50000"/>
                  </a:schemeClr>
                </a:solidFill>
              </a:rPr>
              <a:t>άμμου, </a:t>
            </a:r>
            <a:r>
              <a:rPr lang="el-GR" altLang="el-GR" sz="2400" dirty="0" smtClean="0">
                <a:solidFill>
                  <a:schemeClr val="bg1">
                    <a:lumMod val="50000"/>
                  </a:schemeClr>
                </a:solidFill>
              </a:rPr>
              <a:t>σε μεταμορφωμένα ιζηματογενή πετρώματα από την </a:t>
            </a:r>
            <a:r>
              <a:rPr lang="el-GR" altLang="el-GR" sz="2400" dirty="0" smtClean="0">
                <a:solidFill>
                  <a:schemeClr val="bg1">
                    <a:lumMod val="50000"/>
                  </a:schemeClr>
                </a:solidFill>
              </a:rPr>
              <a:t>Αυστραλία, </a:t>
            </a:r>
            <a:r>
              <a:rPr lang="el-GR" altLang="el-GR" sz="2400" dirty="0" smtClean="0">
                <a:solidFill>
                  <a:schemeClr val="bg1">
                    <a:lumMod val="50000"/>
                  </a:schemeClr>
                </a:solidFill>
              </a:rPr>
              <a:t>με ηλικία </a:t>
            </a:r>
            <a:r>
              <a:rPr lang="en-US" altLang="el-GR" sz="2400" b="1" dirty="0" smtClean="0">
                <a:solidFill>
                  <a:schemeClr val="bg1">
                    <a:lumMod val="50000"/>
                  </a:schemeClr>
                </a:solidFill>
              </a:rPr>
              <a:t>4.4 </a:t>
            </a:r>
            <a:r>
              <a:rPr lang="el-GR" altLang="el-GR" sz="2400" b="1" dirty="0" smtClean="0">
                <a:solidFill>
                  <a:schemeClr val="bg1">
                    <a:lumMod val="50000"/>
                  </a:schemeClr>
                </a:solidFill>
              </a:rPr>
              <a:t>δις έτη</a:t>
            </a:r>
            <a:r>
              <a:rPr lang="en-US" altLang="el-GR" sz="2400" dirty="0" smtClean="0">
                <a:solidFill>
                  <a:schemeClr val="bg1">
                    <a:lumMod val="50000"/>
                  </a:schemeClr>
                </a:solidFill>
              </a:rPr>
              <a:t>.</a:t>
            </a:r>
            <a:endParaRPr lang="el-GR" altLang="el-GR" sz="2400" dirty="0" smtClean="0">
              <a:solidFill>
                <a:schemeClr val="bg1">
                  <a:lumMod val="50000"/>
                </a:schemeClr>
              </a:solidFill>
            </a:endParaRPr>
          </a:p>
          <a:p>
            <a:pPr eaLnBrk="1" hangingPunct="1"/>
            <a:r>
              <a:rPr lang="el-GR" altLang="el-GR" sz="2400" dirty="0" smtClean="0">
                <a:solidFill>
                  <a:schemeClr val="bg1">
                    <a:lumMod val="50000"/>
                  </a:schemeClr>
                </a:solidFill>
              </a:rPr>
              <a:t>Γνεύσιοι 3.8 δις ετών από Γροιλανδία </a:t>
            </a:r>
          </a:p>
          <a:p>
            <a:pPr eaLnBrk="1" hangingPunct="1"/>
            <a:r>
              <a:rPr lang="el-GR" altLang="el-GR" sz="2400" dirty="0" smtClean="0">
                <a:solidFill>
                  <a:schemeClr val="bg1">
                    <a:lumMod val="50000"/>
                  </a:schemeClr>
                </a:solidFill>
              </a:rPr>
              <a:t>Κομμάτια παλαιού φλοιού 3.9 δις ετών στην Ανταρκτική</a:t>
            </a:r>
          </a:p>
          <a:p>
            <a:pPr eaLnBrk="1" hangingPunct="1"/>
            <a:r>
              <a:rPr lang="el-GR" altLang="el-GR" sz="2400" dirty="0" smtClean="0">
                <a:solidFill>
                  <a:schemeClr val="bg1">
                    <a:lumMod val="50000"/>
                  </a:schemeClr>
                </a:solidFill>
              </a:rPr>
              <a:t>Δεν </a:t>
            </a:r>
            <a:r>
              <a:rPr lang="el-GR" altLang="el-GR" sz="2400" dirty="0">
                <a:solidFill>
                  <a:schemeClr val="bg1">
                    <a:lumMod val="50000"/>
                  </a:schemeClr>
                </a:solidFill>
              </a:rPr>
              <a:t>υπάρχουν πετρώματα στην γη που να έχουν ηλικία 4,6 δις </a:t>
            </a:r>
            <a:r>
              <a:rPr lang="el-GR" altLang="el-GR" sz="2400" dirty="0" smtClean="0">
                <a:solidFill>
                  <a:schemeClr val="bg1">
                    <a:lumMod val="50000"/>
                  </a:schemeClr>
                </a:solidFill>
              </a:rPr>
              <a:t>έτη, </a:t>
            </a:r>
            <a:r>
              <a:rPr lang="el-GR" altLang="el-GR" sz="2400" dirty="0">
                <a:solidFill>
                  <a:schemeClr val="bg1">
                    <a:lumMod val="50000"/>
                  </a:schemeClr>
                </a:solidFill>
              </a:rPr>
              <a:t>καθώς η γη είναι τεκτονικά ενεργή και τα παλαιότερα πετρώματα έχουν καταστραφεί είτε λόγω διάβρωσης είτε λόγω τεκτονικής (κύκλος των πετρωμάτων). </a:t>
            </a:r>
            <a:endParaRPr lang="el-GR" altLang="el-GR" sz="2400" dirty="0" smtClean="0">
              <a:solidFill>
                <a:schemeClr val="bg1">
                  <a:lumMod val="50000"/>
                </a:schemeClr>
              </a:solidFill>
            </a:endParaRPr>
          </a:p>
          <a:p>
            <a:pPr eaLnBrk="1" hangingPunct="1"/>
            <a:r>
              <a:rPr lang="el-GR" altLang="el-GR" sz="2400" dirty="0" smtClean="0">
                <a:solidFill>
                  <a:schemeClr val="bg1">
                    <a:lumMod val="50000"/>
                  </a:schemeClr>
                </a:solidFill>
              </a:rPr>
              <a:t>Οι </a:t>
            </a:r>
            <a:r>
              <a:rPr lang="el-GR" altLang="el-GR" sz="2400" dirty="0">
                <a:solidFill>
                  <a:schemeClr val="bg1">
                    <a:lumMod val="50000"/>
                  </a:schemeClr>
                </a:solidFill>
              </a:rPr>
              <a:t>περισσότερες γνώσεις μας για την πρώιμη ιστορία της γης προέρχεται από έμμεσες πηγές, τους </a:t>
            </a:r>
            <a:r>
              <a:rPr lang="el-GR" altLang="el-GR" sz="2400" dirty="0" smtClean="0">
                <a:solidFill>
                  <a:schemeClr val="bg1">
                    <a:lumMod val="50000"/>
                  </a:schemeClr>
                </a:solidFill>
              </a:rPr>
              <a:t>μετεωρίτες</a:t>
            </a:r>
            <a:r>
              <a:rPr lang="en-US" altLang="el-GR" sz="2400" dirty="0" smtClean="0">
                <a:solidFill>
                  <a:schemeClr val="bg1">
                    <a:lumMod val="50000"/>
                  </a:schemeClr>
                </a:solidFill>
              </a:rPr>
              <a:t>. </a:t>
            </a:r>
            <a:endParaRPr lang="en-US" altLang="el-GR" dirty="0" smtClean="0"/>
          </a:p>
        </p:txBody>
      </p:sp>
    </p:spTree>
    <p:extLst>
      <p:ext uri="{BB962C8B-B14F-4D97-AF65-F5344CB8AC3E}">
        <p14:creationId xmlns:p14="http://schemas.microsoft.com/office/powerpoint/2010/main" val="1636228538"/>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35726" y="104821"/>
            <a:ext cx="10972800" cy="50913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a:t>Η θερμοκρασία στο εσωτερικό της γης</a:t>
            </a:r>
          </a:p>
        </p:txBody>
      </p:sp>
      <p:sp>
        <p:nvSpPr>
          <p:cNvPr id="194563" name="Rectangle 3"/>
          <p:cNvSpPr>
            <a:spLocks noGrp="1" noChangeArrowheads="1"/>
          </p:cNvSpPr>
          <p:nvPr>
            <p:ph idx="1"/>
          </p:nvPr>
        </p:nvSpPr>
        <p:spPr>
          <a:xfrm>
            <a:off x="139337" y="810986"/>
            <a:ext cx="11965577" cy="3849188"/>
          </a:xfrm>
        </p:spPr>
        <p:txBody>
          <a:bodyPr/>
          <a:lstStyle/>
          <a:p>
            <a:pPr algn="just" eaLnBrk="1" hangingPunct="1">
              <a:lnSpc>
                <a:spcPct val="80000"/>
              </a:lnSpc>
              <a:buFont typeface="Wingdings" panose="05000000000000000000" pitchFamily="2" charset="2"/>
              <a:buChar char="Ø"/>
            </a:pPr>
            <a:r>
              <a:rPr lang="el-GR" altLang="el-GR" sz="2400" dirty="0">
                <a:solidFill>
                  <a:schemeClr val="bg1">
                    <a:lumMod val="50000"/>
                  </a:schemeClr>
                </a:solidFill>
              </a:rPr>
              <a:t>Από μετρήσεις που έγιναν σε γεωτρήσεις και  σε ορυχεία καταδείχτηκε ότι η θερμοκρασία αυξάνει με το βάθος, με ένα ρυθμό 3</a:t>
            </a:r>
            <a:r>
              <a:rPr lang="el-GR" altLang="el-GR" sz="2400" b="1" baseline="30000" dirty="0">
                <a:solidFill>
                  <a:schemeClr val="bg1">
                    <a:lumMod val="50000"/>
                  </a:schemeClr>
                </a:solidFill>
              </a:rPr>
              <a:t>ο</a:t>
            </a:r>
            <a:r>
              <a:rPr lang="el-GR" altLang="el-GR" sz="2400" dirty="0">
                <a:solidFill>
                  <a:schemeClr val="bg1">
                    <a:lumMod val="50000"/>
                  </a:schemeClr>
                </a:solidFill>
              </a:rPr>
              <a:t>C κάθε 100 μέτρα. Ο ρυθμός αυτός εισάγει την έννοια της γεωθερμικής βαθμίδας δηλαδή την αλλαγή της θερμοκρασίας σε βαθμούς ανά μονάδα βάθους. Η γεωθερμική αυτή βαθμίδα ποικίλει από θέση σε θέση και αυτό εξαρτάται από τις γεωλογικές συνθήκες στη θέση μέτρησης. </a:t>
            </a:r>
          </a:p>
          <a:p>
            <a:pPr algn="just" eaLnBrk="1" hangingPunct="1">
              <a:lnSpc>
                <a:spcPct val="80000"/>
              </a:lnSpc>
              <a:buFont typeface="Wingdings" panose="05000000000000000000" pitchFamily="2" charset="2"/>
              <a:buChar char="Ø"/>
            </a:pPr>
            <a:r>
              <a:rPr lang="en-GB" altLang="el-GR" sz="2400" dirty="0">
                <a:solidFill>
                  <a:schemeClr val="bg1">
                    <a:lumMod val="50000"/>
                  </a:schemeClr>
                </a:solidFill>
              </a:rPr>
              <a:t>H</a:t>
            </a:r>
            <a:r>
              <a:rPr lang="el-GR" altLang="el-GR" sz="2400" dirty="0">
                <a:solidFill>
                  <a:schemeClr val="bg1">
                    <a:lumMod val="50000"/>
                  </a:schemeClr>
                </a:solidFill>
              </a:rPr>
              <a:t> γεωθερμική βαθμίδα παραμένει λιγότερο ή περισσότερο σταθερή μόνο για τα πρώτα 15 με 20</a:t>
            </a:r>
            <a:r>
              <a:rPr lang="en-US" altLang="el-GR" sz="2400" dirty="0">
                <a:solidFill>
                  <a:schemeClr val="bg1">
                    <a:lumMod val="50000"/>
                  </a:schemeClr>
                </a:solidFill>
              </a:rPr>
              <a:t> km</a:t>
            </a:r>
            <a:r>
              <a:rPr lang="el-GR" altLang="el-GR" sz="2400" dirty="0">
                <a:solidFill>
                  <a:schemeClr val="bg1">
                    <a:lumMod val="50000"/>
                  </a:schemeClr>
                </a:solidFill>
              </a:rPr>
              <a:t>.                                                </a:t>
            </a:r>
          </a:p>
          <a:p>
            <a:pPr algn="just" eaLnBrk="1" hangingPunct="1">
              <a:lnSpc>
                <a:spcPct val="80000"/>
              </a:lnSpc>
              <a:buFont typeface="Wingdings" panose="05000000000000000000" pitchFamily="2" charset="2"/>
              <a:buChar char="Ø"/>
            </a:pPr>
            <a:r>
              <a:rPr lang="el-GR" altLang="el-GR" sz="2400" dirty="0">
                <a:solidFill>
                  <a:schemeClr val="bg1">
                    <a:lumMod val="50000"/>
                  </a:schemeClr>
                </a:solidFill>
              </a:rPr>
              <a:t>Σε μεγαλύτερα βάθη η αύξηση της θερμοκρασίας είναι πιο αργή και στη βάση του σιαλικού κελύφους μόλις ψηλότερη των 900</a:t>
            </a:r>
            <a:r>
              <a:rPr lang="el-GR" altLang="el-GR" sz="2400" baseline="30000" dirty="0">
                <a:solidFill>
                  <a:schemeClr val="bg1">
                    <a:lumMod val="50000"/>
                  </a:schemeClr>
                </a:solidFill>
              </a:rPr>
              <a:t>0</a:t>
            </a:r>
            <a:r>
              <a:rPr lang="en-US" altLang="el-GR" sz="2400" dirty="0">
                <a:solidFill>
                  <a:schemeClr val="bg1">
                    <a:lumMod val="50000"/>
                  </a:schemeClr>
                </a:solidFill>
              </a:rPr>
              <a:t>C</a:t>
            </a:r>
            <a:r>
              <a:rPr lang="el-GR" altLang="el-GR" sz="2400" dirty="0">
                <a:solidFill>
                  <a:schemeClr val="bg1">
                    <a:lumMod val="50000"/>
                  </a:schemeClr>
                </a:solidFill>
              </a:rPr>
              <a:t> -1000</a:t>
            </a:r>
            <a:r>
              <a:rPr lang="en-US" altLang="el-GR" sz="2400" baseline="30000" dirty="0">
                <a:solidFill>
                  <a:schemeClr val="bg1">
                    <a:lumMod val="50000"/>
                  </a:schemeClr>
                </a:solidFill>
              </a:rPr>
              <a:t>0</a:t>
            </a:r>
            <a:r>
              <a:rPr lang="en-US" altLang="el-GR" sz="2400" dirty="0">
                <a:solidFill>
                  <a:schemeClr val="bg1">
                    <a:lumMod val="50000"/>
                  </a:schemeClr>
                </a:solidFill>
              </a:rPr>
              <a:t>C</a:t>
            </a:r>
            <a:r>
              <a:rPr lang="el-GR" altLang="el-GR" sz="2400" dirty="0">
                <a:solidFill>
                  <a:schemeClr val="bg1">
                    <a:lumMod val="50000"/>
                  </a:schemeClr>
                </a:solidFill>
              </a:rPr>
              <a:t> . Έτσι σε ένα βάθος 100</a:t>
            </a:r>
            <a:r>
              <a:rPr lang="en-US" altLang="el-GR" sz="2400" dirty="0">
                <a:solidFill>
                  <a:schemeClr val="bg1">
                    <a:lumMod val="50000"/>
                  </a:schemeClr>
                </a:solidFill>
              </a:rPr>
              <a:t> k</a:t>
            </a:r>
            <a:r>
              <a:rPr lang="el-GR" altLang="el-GR" sz="2400" dirty="0">
                <a:solidFill>
                  <a:schemeClr val="bg1">
                    <a:lumMod val="50000"/>
                  </a:schemeClr>
                </a:solidFill>
              </a:rPr>
              <a:t>m η θερμοκρασία μπορεί να είναι περίπου 1300</a:t>
            </a:r>
            <a:r>
              <a:rPr lang="el-GR" altLang="el-GR" sz="2400" baseline="30000" dirty="0">
                <a:solidFill>
                  <a:schemeClr val="bg1">
                    <a:lumMod val="50000"/>
                  </a:schemeClr>
                </a:solidFill>
              </a:rPr>
              <a:t>0</a:t>
            </a:r>
            <a:r>
              <a:rPr lang="el-GR" altLang="el-GR" sz="2400" dirty="0">
                <a:solidFill>
                  <a:schemeClr val="bg1">
                    <a:lumMod val="50000"/>
                  </a:schemeClr>
                </a:solidFill>
              </a:rPr>
              <a:t>C ενώ αν ίσχυε μέχρι το βάθος αυτό η γεωθερμική βαθμίδα τότε η θερμοκρασία θα έφθανε τους 3.000 </a:t>
            </a:r>
            <a:r>
              <a:rPr lang="el-GR" altLang="el-GR" sz="2400" baseline="30000" dirty="0">
                <a:solidFill>
                  <a:schemeClr val="bg1">
                    <a:lumMod val="50000"/>
                  </a:schemeClr>
                </a:solidFill>
              </a:rPr>
              <a:t>0</a:t>
            </a:r>
            <a:r>
              <a:rPr lang="el-GR" altLang="el-GR" sz="2400" dirty="0">
                <a:solidFill>
                  <a:schemeClr val="bg1">
                    <a:lumMod val="50000"/>
                  </a:schemeClr>
                </a:solidFill>
              </a:rPr>
              <a:t>C. </a:t>
            </a:r>
            <a:endParaRPr lang="el-GR" altLang="el-GR" sz="2400" dirty="0" smtClean="0">
              <a:solidFill>
                <a:schemeClr val="bg1">
                  <a:lumMod val="50000"/>
                </a:schemeClr>
              </a:solidFill>
            </a:endParaRPr>
          </a:p>
          <a:p>
            <a:pPr algn="just" eaLnBrk="1" hangingPunct="1">
              <a:lnSpc>
                <a:spcPct val="80000"/>
              </a:lnSpc>
              <a:buFont typeface="Wingdings" panose="05000000000000000000" pitchFamily="2" charset="2"/>
              <a:buChar char="Ø"/>
            </a:pPr>
            <a:endParaRPr lang="el-GR" altLang="el-GR" sz="2400" dirty="0">
              <a:solidFill>
                <a:schemeClr val="bg1">
                  <a:lumMod val="50000"/>
                </a:schemeClr>
              </a:solidFill>
            </a:endParaRPr>
          </a:p>
        </p:txBody>
      </p:sp>
      <p:sp>
        <p:nvSpPr>
          <p:cNvPr id="4" name="Rectangle 3"/>
          <p:cNvSpPr txBox="1">
            <a:spLocks noChangeArrowheads="1"/>
          </p:cNvSpPr>
          <p:nvPr/>
        </p:nvSpPr>
        <p:spPr bwMode="auto">
          <a:xfrm>
            <a:off x="139336" y="4631872"/>
            <a:ext cx="11965577" cy="2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lgn="just" eaLnBrk="1" hangingPunct="1">
              <a:lnSpc>
                <a:spcPct val="90000"/>
              </a:lnSpc>
              <a:buFont typeface="Wingdings" panose="05000000000000000000" pitchFamily="2" charset="2"/>
              <a:buChar char="Ø"/>
            </a:pPr>
            <a:r>
              <a:rPr lang="el-GR" altLang="el-GR" sz="2400" kern="0" dirty="0" smtClean="0">
                <a:solidFill>
                  <a:schemeClr val="bg1">
                    <a:lumMod val="50000"/>
                  </a:schemeClr>
                </a:solidFill>
              </a:rPr>
              <a:t>Πολύ δύσκολο είναι το πρόβλημα της θερμοκρασίας των βαθύτερων τμημάτων της γης, περιλαμβανομένου και του πυρήνα. </a:t>
            </a:r>
          </a:p>
          <a:p>
            <a:pPr algn="just" eaLnBrk="1" hangingPunct="1">
              <a:lnSpc>
                <a:spcPct val="90000"/>
              </a:lnSpc>
              <a:buFont typeface="Wingdings" panose="05000000000000000000" pitchFamily="2" charset="2"/>
              <a:buChar char="Ø"/>
            </a:pPr>
            <a:r>
              <a:rPr lang="el-GR" altLang="el-GR" sz="2400" kern="0" dirty="0" smtClean="0">
                <a:solidFill>
                  <a:schemeClr val="bg1">
                    <a:lumMod val="50000"/>
                  </a:schemeClr>
                </a:solidFill>
              </a:rPr>
              <a:t>Στο όριο του πυρήνα, στα 2.900</a:t>
            </a:r>
            <a:r>
              <a:rPr lang="en-US" altLang="el-GR" sz="2400" kern="0" dirty="0" smtClean="0">
                <a:solidFill>
                  <a:schemeClr val="bg1">
                    <a:lumMod val="50000"/>
                  </a:schemeClr>
                </a:solidFill>
              </a:rPr>
              <a:t>km</a:t>
            </a:r>
            <a:r>
              <a:rPr lang="el-GR" altLang="el-GR" sz="2400" kern="0" dirty="0" smtClean="0">
                <a:solidFill>
                  <a:schemeClr val="bg1">
                    <a:lumMod val="50000"/>
                  </a:schemeClr>
                </a:solidFill>
              </a:rPr>
              <a:t> η θερμοκρασία είναι πιθανά 2000-2500</a:t>
            </a:r>
            <a:r>
              <a:rPr lang="el-GR" altLang="el-GR" sz="2400" kern="0" baseline="30000" dirty="0" smtClean="0">
                <a:solidFill>
                  <a:schemeClr val="bg1">
                    <a:lumMod val="50000"/>
                  </a:schemeClr>
                </a:solidFill>
              </a:rPr>
              <a:t>0</a:t>
            </a:r>
            <a:r>
              <a:rPr lang="el-GR" altLang="el-GR" sz="2400" kern="0" dirty="0" smtClean="0">
                <a:solidFill>
                  <a:schemeClr val="bg1">
                    <a:lumMod val="50000"/>
                  </a:schemeClr>
                </a:solidFill>
              </a:rPr>
              <a:t>C (αλλά ίσως να είναι ακόμη και 4000</a:t>
            </a:r>
            <a:r>
              <a:rPr lang="el-GR" altLang="el-GR" sz="2400" kern="0" baseline="30000" dirty="0" smtClean="0">
                <a:solidFill>
                  <a:schemeClr val="bg1">
                    <a:lumMod val="50000"/>
                  </a:schemeClr>
                </a:solidFill>
              </a:rPr>
              <a:t>0</a:t>
            </a:r>
            <a:r>
              <a:rPr lang="en-US" altLang="el-GR" sz="2400" kern="0" dirty="0" smtClean="0">
                <a:solidFill>
                  <a:schemeClr val="bg1">
                    <a:lumMod val="50000"/>
                  </a:schemeClr>
                </a:solidFill>
              </a:rPr>
              <a:t>C</a:t>
            </a:r>
            <a:r>
              <a:rPr lang="el-GR" altLang="el-GR" sz="2400" kern="0" dirty="0" smtClean="0">
                <a:solidFill>
                  <a:schemeClr val="bg1">
                    <a:lumMod val="50000"/>
                  </a:schemeClr>
                </a:solidFill>
              </a:rPr>
              <a:t>) και μέσα στο κέντρο της γης γύρω στους 260</a:t>
            </a:r>
            <a:r>
              <a:rPr lang="en-US" altLang="el-GR" sz="2400" kern="0" dirty="0" smtClean="0">
                <a:solidFill>
                  <a:schemeClr val="bg1">
                    <a:lumMod val="50000"/>
                  </a:schemeClr>
                </a:solidFill>
              </a:rPr>
              <a:t>0</a:t>
            </a:r>
            <a:r>
              <a:rPr lang="en-US" altLang="el-GR" sz="2400" kern="0" baseline="30000" dirty="0" smtClean="0">
                <a:solidFill>
                  <a:schemeClr val="bg1">
                    <a:lumMod val="50000"/>
                  </a:schemeClr>
                </a:solidFill>
              </a:rPr>
              <a:t>0</a:t>
            </a:r>
            <a:r>
              <a:rPr lang="en-US" altLang="el-GR" sz="2400" kern="0" dirty="0" smtClean="0">
                <a:solidFill>
                  <a:schemeClr val="bg1">
                    <a:lumMod val="50000"/>
                  </a:schemeClr>
                </a:solidFill>
              </a:rPr>
              <a:t>C</a:t>
            </a:r>
            <a:r>
              <a:rPr lang="el-GR" altLang="el-GR" sz="2400" kern="0" dirty="0" smtClean="0">
                <a:solidFill>
                  <a:schemeClr val="bg1">
                    <a:lumMod val="50000"/>
                  </a:schemeClr>
                </a:solidFill>
              </a:rPr>
              <a:t>. Επιπλέον, τα βαθύτερα  τμήματα της γης ίσως ακόμη να θερμαίνονται ενώ τα επιφανειακά στρώματα ίσως έχουν μπει στο στάδιο μιας βραδείας ψύξης. </a:t>
            </a:r>
            <a:endParaRPr lang="el-GR" altLang="el-GR" sz="2400" kern="0" dirty="0">
              <a:solidFill>
                <a:schemeClr val="bg1">
                  <a:lumMod val="50000"/>
                </a:schemeClr>
              </a:solidFill>
            </a:endParaRPr>
          </a:p>
        </p:txBody>
      </p:sp>
    </p:spTree>
    <p:extLst>
      <p:ext uri="{BB962C8B-B14F-4D97-AF65-F5344CB8AC3E}">
        <p14:creationId xmlns:p14="http://schemas.microsoft.com/office/powerpoint/2010/main" val="81458945"/>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4" descr="σάρωση0026"/>
          <p:cNvPicPr>
            <a:picLocks noChangeAspect="1" noChangeArrowheads="1"/>
          </p:cNvPicPr>
          <p:nvPr/>
        </p:nvPicPr>
        <p:blipFill rotWithShape="1">
          <a:blip r:embed="rId2">
            <a:extLst>
              <a:ext uri="{28A0092B-C50C-407E-A947-70E740481C1C}">
                <a14:useLocalDpi xmlns:a14="http://schemas.microsoft.com/office/drawing/2010/main" val="0"/>
              </a:ext>
            </a:extLst>
          </a:blip>
          <a:srcRect l="3145" r="7447" b="3955"/>
          <a:stretch/>
        </p:blipFill>
        <p:spPr bwMode="auto">
          <a:xfrm rot="120000">
            <a:off x="227005" y="395941"/>
            <a:ext cx="5693647" cy="415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Text Box 5"/>
          <p:cNvSpPr txBox="1">
            <a:spLocks noChangeArrowheads="1"/>
          </p:cNvSpPr>
          <p:nvPr/>
        </p:nvSpPr>
        <p:spPr bwMode="auto">
          <a:xfrm>
            <a:off x="391886" y="4653331"/>
            <a:ext cx="57999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1800" b="1" dirty="0" smtClean="0">
                <a:solidFill>
                  <a:schemeClr val="bg1">
                    <a:lumMod val="50000"/>
                  </a:schemeClr>
                </a:solidFill>
              </a:rPr>
              <a:t>Η </a:t>
            </a:r>
            <a:r>
              <a:rPr lang="el-GR" altLang="el-GR" sz="1800" b="1" dirty="0">
                <a:solidFill>
                  <a:schemeClr val="bg1">
                    <a:lumMod val="50000"/>
                  </a:schemeClr>
                </a:solidFill>
              </a:rPr>
              <a:t>θερμοκρασία στο εσωτερικό της γης στα βάθη από 0 μέχρι 600 </a:t>
            </a:r>
            <a:r>
              <a:rPr lang="en-US" altLang="el-GR" sz="1800" b="1" dirty="0">
                <a:solidFill>
                  <a:schemeClr val="bg1">
                    <a:lumMod val="50000"/>
                  </a:schemeClr>
                </a:solidFill>
              </a:rPr>
              <a:t>km </a:t>
            </a:r>
            <a:r>
              <a:rPr lang="el-GR" altLang="el-GR" sz="1800" b="1" dirty="0">
                <a:solidFill>
                  <a:schemeClr val="bg1">
                    <a:lumMod val="50000"/>
                  </a:schemeClr>
                </a:solidFill>
              </a:rPr>
              <a:t>σύμφωνα με διαφορετικές μεθόδους υπολογισμού</a:t>
            </a:r>
          </a:p>
        </p:txBody>
      </p:sp>
      <p:pic>
        <p:nvPicPr>
          <p:cNvPr id="4" name="Picture 4" descr="σάρωση0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80000">
            <a:off x="6122539" y="401559"/>
            <a:ext cx="6007153" cy="367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169555" y="4376332"/>
            <a:ext cx="59131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r>
              <a:rPr lang="el-GR" altLang="el-GR" sz="1800" dirty="0" smtClean="0">
                <a:solidFill>
                  <a:schemeClr val="bg1">
                    <a:lumMod val="50000"/>
                  </a:schemeClr>
                </a:solidFill>
              </a:rPr>
              <a:t>Ταυτόχρονη </a:t>
            </a:r>
            <a:r>
              <a:rPr lang="el-GR" altLang="el-GR" sz="1800" dirty="0">
                <a:solidFill>
                  <a:schemeClr val="bg1">
                    <a:lumMod val="50000"/>
                  </a:schemeClr>
                </a:solidFill>
              </a:rPr>
              <a:t>κατανομής της θερμοκρασίας κατά μήκος της ακτίνας της γης:1. η θερμοκρασία στο εσωτερικό της γης. 2.σημείο τήξεως των πιο συνηθισμένων </a:t>
            </a:r>
            <a:r>
              <a:rPr lang="el-GR" altLang="el-GR" sz="1800" dirty="0" err="1">
                <a:solidFill>
                  <a:schemeClr val="bg1">
                    <a:lumMod val="50000"/>
                  </a:schemeClr>
                </a:solidFill>
              </a:rPr>
              <a:t>πετρωμά</a:t>
            </a:r>
            <a:r>
              <a:rPr lang="el-GR" altLang="el-GR" sz="1800" dirty="0">
                <a:solidFill>
                  <a:schemeClr val="bg1">
                    <a:lumMod val="50000"/>
                  </a:schemeClr>
                </a:solidFill>
              </a:rPr>
              <a:t>-των στο εσωτερικό της γης λαμβάνοντας υπόψη τον παράγοντα πίεση.</a:t>
            </a:r>
          </a:p>
        </p:txBody>
      </p:sp>
    </p:spTree>
    <p:extLst>
      <p:ext uri="{BB962C8B-B14F-4D97-AF65-F5344CB8AC3E}">
        <p14:creationId xmlns:p14="http://schemas.microsoft.com/office/powerpoint/2010/main" val="259045469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170135"/>
            <a:ext cx="10972800" cy="718139"/>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Η παλαιότερη επιφάνεια ξηράς</a:t>
            </a:r>
            <a:endParaRPr lang="en-US" altLang="el-GR" dirty="0" smtClean="0"/>
          </a:p>
        </p:txBody>
      </p:sp>
      <p:sp>
        <p:nvSpPr>
          <p:cNvPr id="136195" name="Rectangle 3"/>
          <p:cNvSpPr>
            <a:spLocks noGrp="1" noChangeArrowheads="1"/>
          </p:cNvSpPr>
          <p:nvPr>
            <p:ph type="body" idx="1"/>
          </p:nvPr>
        </p:nvSpPr>
        <p:spPr>
          <a:xfrm>
            <a:off x="145868" y="1008019"/>
            <a:ext cx="11900263" cy="2558141"/>
          </a:xfrm>
        </p:spPr>
        <p:txBody>
          <a:bodyPr/>
          <a:lstStyle/>
          <a:p>
            <a:pPr eaLnBrk="1" hangingPunct="1"/>
            <a:r>
              <a:rPr lang="el-GR" altLang="el-GR" sz="2400" dirty="0">
                <a:solidFill>
                  <a:schemeClr val="bg1">
                    <a:lumMod val="50000"/>
                  </a:schemeClr>
                </a:solidFill>
              </a:rPr>
              <a:t>Μία ζώνη απολιθωμένου εδάφους </a:t>
            </a:r>
            <a:r>
              <a:rPr lang="el-GR" altLang="el-GR" sz="2400" dirty="0" smtClean="0">
                <a:solidFill>
                  <a:schemeClr val="bg1">
                    <a:lumMod val="50000"/>
                  </a:schemeClr>
                </a:solidFill>
              </a:rPr>
              <a:t>(παλαιό-εδάφους</a:t>
            </a:r>
            <a:r>
              <a:rPr lang="el-GR" altLang="el-GR" sz="2400" dirty="0">
                <a:solidFill>
                  <a:schemeClr val="bg1">
                    <a:lumMod val="50000"/>
                  </a:schemeClr>
                </a:solidFill>
              </a:rPr>
              <a:t>) βρέθηκε στην Αυστραλία με ηλικία </a:t>
            </a:r>
            <a:r>
              <a:rPr lang="en-US" altLang="el-GR" sz="2400" dirty="0">
                <a:solidFill>
                  <a:srgbClr val="FF0000"/>
                </a:solidFill>
              </a:rPr>
              <a:t>3.46 </a:t>
            </a:r>
            <a:r>
              <a:rPr lang="el-GR" altLang="el-GR" sz="2400" dirty="0">
                <a:solidFill>
                  <a:srgbClr val="FF0000"/>
                </a:solidFill>
              </a:rPr>
              <a:t>δις έτη</a:t>
            </a:r>
            <a:r>
              <a:rPr lang="el-GR" altLang="el-GR" sz="2400" dirty="0">
                <a:solidFill>
                  <a:schemeClr val="bg1">
                    <a:lumMod val="50000"/>
                  </a:schemeClr>
                </a:solidFill>
              </a:rPr>
              <a:t>. Ηπειρωτικές </a:t>
            </a:r>
            <a:r>
              <a:rPr lang="el-GR" altLang="el-GR" sz="2400" dirty="0" smtClean="0">
                <a:solidFill>
                  <a:schemeClr val="bg1">
                    <a:lumMod val="50000"/>
                  </a:schemeClr>
                </a:solidFill>
              </a:rPr>
              <a:t>μάζες </a:t>
            </a:r>
            <a:r>
              <a:rPr lang="el-GR" altLang="el-GR" sz="2400" dirty="0">
                <a:solidFill>
                  <a:schemeClr val="bg1">
                    <a:lumMod val="50000"/>
                  </a:schemeClr>
                </a:solidFill>
              </a:rPr>
              <a:t>πάνω από την επιφάνεια της θάλασσας.</a:t>
            </a:r>
            <a:r>
              <a:rPr lang="en-US" altLang="el-GR" sz="2400" dirty="0">
                <a:solidFill>
                  <a:schemeClr val="bg1">
                    <a:lumMod val="50000"/>
                  </a:schemeClr>
                </a:solidFill>
              </a:rPr>
              <a:t> </a:t>
            </a:r>
            <a:endParaRPr lang="el-GR" altLang="el-GR" sz="2400" dirty="0">
              <a:solidFill>
                <a:schemeClr val="bg1">
                  <a:lumMod val="50000"/>
                </a:schemeClr>
              </a:solidFill>
            </a:endParaRPr>
          </a:p>
          <a:p>
            <a:pPr eaLnBrk="1" hangingPunct="1"/>
            <a:r>
              <a:rPr lang="el-GR" altLang="el-GR" sz="2400" dirty="0">
                <a:solidFill>
                  <a:schemeClr val="bg1">
                    <a:lumMod val="50000"/>
                  </a:schemeClr>
                </a:solidFill>
              </a:rPr>
              <a:t>Πρώτες ενδείξεις για </a:t>
            </a:r>
            <a:r>
              <a:rPr lang="el-GR" altLang="el-GR" sz="2400" dirty="0" smtClean="0">
                <a:solidFill>
                  <a:schemeClr val="bg1">
                    <a:lumMod val="50000"/>
                  </a:schemeClr>
                </a:solidFill>
              </a:rPr>
              <a:t>αποσάθρωση, </a:t>
            </a:r>
            <a:r>
              <a:rPr lang="el-GR" altLang="el-GR" sz="2400" dirty="0">
                <a:solidFill>
                  <a:schemeClr val="bg1">
                    <a:lumMod val="50000"/>
                  </a:schemeClr>
                </a:solidFill>
              </a:rPr>
              <a:t>διάβρωση, σχηματισμό εδάφους.</a:t>
            </a:r>
            <a:r>
              <a:rPr lang="en-US" altLang="el-GR" sz="2400" dirty="0">
                <a:solidFill>
                  <a:schemeClr val="bg1">
                    <a:lumMod val="50000"/>
                  </a:schemeClr>
                </a:solidFill>
              </a:rPr>
              <a:t> </a:t>
            </a:r>
            <a:endParaRPr lang="el-GR" altLang="el-GR" sz="2400" dirty="0">
              <a:solidFill>
                <a:schemeClr val="bg1">
                  <a:lumMod val="50000"/>
                </a:schemeClr>
              </a:solidFill>
            </a:endParaRPr>
          </a:p>
          <a:p>
            <a:pPr eaLnBrk="1" hangingPunct="1"/>
            <a:r>
              <a:rPr lang="el-GR" altLang="el-GR" sz="2400" dirty="0">
                <a:solidFill>
                  <a:schemeClr val="bg1">
                    <a:lumMod val="50000"/>
                  </a:schemeClr>
                </a:solidFill>
              </a:rPr>
              <a:t>Η παρουσία ορυκτών κόκκων ζιρκονίου από την Δ. Αυστραλία με ηλικία 4.4 δις έτη υποδηλώνουν </a:t>
            </a:r>
            <a:r>
              <a:rPr lang="el-GR" altLang="el-GR" sz="2400" dirty="0" smtClean="0">
                <a:solidFill>
                  <a:schemeClr val="bg1">
                    <a:lumMod val="50000"/>
                  </a:schemeClr>
                </a:solidFill>
              </a:rPr>
              <a:t>αποσάθρωση </a:t>
            </a:r>
            <a:r>
              <a:rPr lang="el-GR" altLang="el-GR" sz="2400" dirty="0">
                <a:solidFill>
                  <a:schemeClr val="bg1">
                    <a:lumMod val="50000"/>
                  </a:schemeClr>
                </a:solidFill>
              </a:rPr>
              <a:t>ήδη σχηματισμένων πετρωμάτων και παρουσία νερού σε υγρή μορφή</a:t>
            </a:r>
            <a:endParaRPr lang="en-US" altLang="el-GR" sz="2400" dirty="0">
              <a:solidFill>
                <a:schemeClr val="bg1">
                  <a:lumMod val="50000"/>
                </a:schemeClr>
              </a:solidFill>
            </a:endParaRPr>
          </a:p>
        </p:txBody>
      </p:sp>
      <p:sp>
        <p:nvSpPr>
          <p:cNvPr id="4" name="Rectangle 2"/>
          <p:cNvSpPr txBox="1">
            <a:spLocks noChangeArrowheads="1"/>
          </p:cNvSpPr>
          <p:nvPr/>
        </p:nvSpPr>
        <p:spPr bwMode="auto">
          <a:xfrm>
            <a:off x="439783" y="3461656"/>
            <a:ext cx="10972800" cy="671493"/>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kern="0" dirty="0" smtClean="0">
                <a:solidFill>
                  <a:schemeClr val="bg2"/>
                </a:solidFill>
              </a:rPr>
              <a:t>Η Γη στο ηλιακό σύστημα</a:t>
            </a:r>
          </a:p>
        </p:txBody>
      </p:sp>
      <p:sp>
        <p:nvSpPr>
          <p:cNvPr id="5" name="Rectangle 3"/>
          <p:cNvSpPr txBox="1">
            <a:spLocks noChangeArrowheads="1"/>
          </p:cNvSpPr>
          <p:nvPr/>
        </p:nvSpPr>
        <p:spPr bwMode="auto">
          <a:xfrm>
            <a:off x="0" y="4235470"/>
            <a:ext cx="12046131" cy="235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lgn="just" eaLnBrk="1" hangingPunct="1">
              <a:lnSpc>
                <a:spcPct val="80000"/>
              </a:lnSpc>
              <a:buFont typeface="Wingdings" panose="05000000000000000000" pitchFamily="2" charset="2"/>
              <a:buChar char="Ø"/>
            </a:pPr>
            <a:r>
              <a:rPr lang="el-GR" altLang="el-GR" sz="2400" kern="0" dirty="0" smtClean="0">
                <a:solidFill>
                  <a:schemeClr val="bg1">
                    <a:lumMod val="50000"/>
                  </a:schemeClr>
                </a:solidFill>
              </a:rPr>
              <a:t>Η θέση της Γης και των ιδιαιτέρων τμημάτων της επιφάνειας της, σε σχέση προς τον ήλιο, κύρια ερμηνεύουν την </a:t>
            </a:r>
            <a:r>
              <a:rPr lang="el-GR" altLang="el-GR" sz="2400" kern="0" dirty="0" smtClean="0">
                <a:solidFill>
                  <a:schemeClr val="bg1">
                    <a:lumMod val="50000"/>
                  </a:schemeClr>
                </a:solidFill>
              </a:rPr>
              <a:t>φυσικό-γεωλογική </a:t>
            </a:r>
            <a:r>
              <a:rPr lang="el-GR" altLang="el-GR" sz="2400" kern="0" dirty="0" smtClean="0">
                <a:solidFill>
                  <a:schemeClr val="bg1">
                    <a:lumMod val="50000"/>
                  </a:schemeClr>
                </a:solidFill>
              </a:rPr>
              <a:t>της κατάσταση και τον χαρακτήρα και ρυθμό πολλών γεωλογικών διαδικασιών. </a:t>
            </a:r>
          </a:p>
          <a:p>
            <a:pPr algn="just" eaLnBrk="1" hangingPunct="1">
              <a:lnSpc>
                <a:spcPct val="80000"/>
              </a:lnSpc>
              <a:buFont typeface="Wingdings" panose="05000000000000000000" pitchFamily="2" charset="2"/>
              <a:buChar char="Ø"/>
            </a:pPr>
            <a:r>
              <a:rPr lang="el-GR" altLang="el-GR" sz="2400" kern="0" dirty="0" smtClean="0">
                <a:solidFill>
                  <a:schemeClr val="bg1">
                    <a:lumMod val="50000"/>
                  </a:schemeClr>
                </a:solidFill>
              </a:rPr>
              <a:t>Οι κινήσεις του συστήματος Γης - Σελήνης, στο Ηλιακό σύστημα είναι εντελώς σύνθετες και επηρεάζουν τον χαρακτήρα των γεωλογικών διαδικασιών που συμβαίνουν πάνω στην επιφάνειά της. </a:t>
            </a:r>
          </a:p>
          <a:p>
            <a:pPr algn="just" eaLnBrk="1" hangingPunct="1">
              <a:lnSpc>
                <a:spcPct val="80000"/>
              </a:lnSpc>
              <a:buFont typeface="Wingdings" panose="05000000000000000000" pitchFamily="2" charset="2"/>
              <a:buChar char="Ø"/>
            </a:pPr>
            <a:r>
              <a:rPr lang="el-GR" altLang="el-GR" sz="2400" kern="0" dirty="0" smtClean="0">
                <a:solidFill>
                  <a:schemeClr val="bg1">
                    <a:lumMod val="50000"/>
                  </a:schemeClr>
                </a:solidFill>
              </a:rPr>
              <a:t>Οι κινήσεις αυτές περιγράφονται από τους Κύκλους </a:t>
            </a:r>
            <a:r>
              <a:rPr lang="en-US" altLang="el-GR" sz="2400" kern="0" dirty="0" smtClean="0">
                <a:solidFill>
                  <a:schemeClr val="bg1">
                    <a:lumMod val="50000"/>
                  </a:schemeClr>
                </a:solidFill>
              </a:rPr>
              <a:t>Milankovitch</a:t>
            </a:r>
            <a:r>
              <a:rPr lang="el-GR" altLang="el-GR" sz="2400" kern="0" dirty="0" smtClean="0">
                <a:solidFill>
                  <a:schemeClr val="bg1">
                    <a:lumMod val="50000"/>
                  </a:schemeClr>
                </a:solidFill>
              </a:rPr>
              <a:t>.</a:t>
            </a:r>
            <a:endParaRPr lang="el-GR" altLang="el-GR" sz="2400" kern="0" dirty="0">
              <a:solidFill>
                <a:schemeClr val="bg1">
                  <a:lumMod val="50000"/>
                </a:schemeClr>
              </a:solidFill>
            </a:endParaRPr>
          </a:p>
        </p:txBody>
      </p:sp>
    </p:spTree>
    <p:extLst>
      <p:ext uri="{BB962C8B-B14F-4D97-AF65-F5344CB8AC3E}">
        <p14:creationId xmlns:p14="http://schemas.microsoft.com/office/powerpoint/2010/main" val="4293423054"/>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962509" y="115935"/>
            <a:ext cx="8229600" cy="680900"/>
          </a:xfrm>
        </p:spPr>
        <p:style>
          <a:lnRef idx="2">
            <a:schemeClr val="dk1"/>
          </a:lnRef>
          <a:fillRef idx="1">
            <a:schemeClr val="lt1"/>
          </a:fillRef>
          <a:effectRef idx="0">
            <a:schemeClr val="dk1"/>
          </a:effectRef>
          <a:fontRef idx="minor">
            <a:schemeClr val="dk1"/>
          </a:fontRef>
        </p:style>
        <p:txBody>
          <a:bodyPr/>
          <a:lstStyle/>
          <a:p>
            <a:r>
              <a:rPr lang="el-GR" altLang="el-GR" dirty="0" smtClean="0"/>
              <a:t>Κύκλοι </a:t>
            </a:r>
            <a:r>
              <a:rPr lang="en-US" altLang="el-GR" dirty="0" smtClean="0"/>
              <a:t>Milankovitch</a:t>
            </a:r>
          </a:p>
        </p:txBody>
      </p:sp>
      <p:sp>
        <p:nvSpPr>
          <p:cNvPr id="139267" name="Rectangle 3"/>
          <p:cNvSpPr>
            <a:spLocks noGrp="1" noChangeArrowheads="1"/>
          </p:cNvSpPr>
          <p:nvPr>
            <p:ph type="body" idx="1"/>
          </p:nvPr>
        </p:nvSpPr>
        <p:spPr>
          <a:xfrm>
            <a:off x="91440" y="1552576"/>
            <a:ext cx="11952514" cy="3424373"/>
          </a:xfrm>
        </p:spPr>
        <p:txBody>
          <a:bodyPr/>
          <a:lstStyle/>
          <a:p>
            <a:r>
              <a:rPr lang="en-US" altLang="el-GR" sz="2800" dirty="0">
                <a:solidFill>
                  <a:schemeClr val="bg1">
                    <a:lumMod val="50000"/>
                  </a:schemeClr>
                </a:solidFill>
              </a:rPr>
              <a:t>Milankovitch</a:t>
            </a:r>
            <a:r>
              <a:rPr lang="el-GR" altLang="el-GR" sz="2800" dirty="0">
                <a:solidFill>
                  <a:schemeClr val="bg1">
                    <a:lumMod val="50000"/>
                  </a:schemeClr>
                </a:solidFill>
              </a:rPr>
              <a:t> (1879-1958), Σέρβος μαθηματικός, αστρονόμος και </a:t>
            </a:r>
            <a:r>
              <a:rPr lang="el-GR" altLang="el-GR" sz="2800" dirty="0" smtClean="0">
                <a:solidFill>
                  <a:schemeClr val="bg1">
                    <a:lumMod val="50000"/>
                  </a:schemeClr>
                </a:solidFill>
              </a:rPr>
              <a:t>μετεωρολόγος</a:t>
            </a:r>
            <a:endParaRPr lang="el-GR" altLang="el-GR" sz="2800" dirty="0">
              <a:solidFill>
                <a:schemeClr val="bg1">
                  <a:lumMod val="50000"/>
                </a:schemeClr>
              </a:solidFill>
            </a:endParaRPr>
          </a:p>
          <a:p>
            <a:r>
              <a:rPr lang="el-GR" altLang="el-GR" sz="2800" dirty="0">
                <a:solidFill>
                  <a:schemeClr val="bg1">
                    <a:lumMod val="50000"/>
                  </a:schemeClr>
                </a:solidFill>
              </a:rPr>
              <a:t>Θεωρεία για τις μεταβολές της θερμοκρασίας της γης που οφείλονται στις τροχιακές ταλαντώσεις της γης. </a:t>
            </a:r>
          </a:p>
          <a:p>
            <a:r>
              <a:rPr lang="el-GR" altLang="el-GR" sz="2800" dirty="0">
                <a:solidFill>
                  <a:schemeClr val="bg1">
                    <a:lumMod val="50000"/>
                  </a:schemeClr>
                </a:solidFill>
              </a:rPr>
              <a:t>Αυτές οι κυκλικές μεταβολές οφείλονται σε αλλαγές στην απόσταση της Γης από τον ήλιο και την γωνία περιστροφής της λόγω περιοδικών μεταβολών στην τροχιά της Γης.</a:t>
            </a:r>
            <a:r>
              <a:rPr lang="en-US" altLang="el-GR" sz="2800" dirty="0">
                <a:solidFill>
                  <a:schemeClr val="bg1">
                    <a:lumMod val="50000"/>
                  </a:schemeClr>
                </a:solidFill>
              </a:rPr>
              <a:t> </a:t>
            </a:r>
          </a:p>
        </p:txBody>
      </p:sp>
    </p:spTree>
    <p:extLst>
      <p:ext uri="{BB962C8B-B14F-4D97-AF65-F5344CB8AC3E}">
        <p14:creationId xmlns:p14="http://schemas.microsoft.com/office/powerpoint/2010/main" val="42293597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136243"/>
            <a:ext cx="10972800" cy="868362"/>
          </a:xfrm>
        </p:spPr>
        <p:style>
          <a:lnRef idx="2">
            <a:schemeClr val="dk1"/>
          </a:lnRef>
          <a:fillRef idx="1">
            <a:schemeClr val="lt1"/>
          </a:fillRef>
          <a:effectRef idx="0">
            <a:schemeClr val="dk1"/>
          </a:effectRef>
          <a:fontRef idx="minor">
            <a:schemeClr val="dk1"/>
          </a:fontRef>
        </p:style>
        <p:txBody>
          <a:bodyPr/>
          <a:lstStyle/>
          <a:p>
            <a:r>
              <a:rPr lang="el-GR" altLang="el-GR" dirty="0" smtClean="0"/>
              <a:t>Κύκλοι </a:t>
            </a:r>
            <a:r>
              <a:rPr lang="en-US" altLang="el-GR" dirty="0" smtClean="0"/>
              <a:t>Milankovitch</a:t>
            </a:r>
          </a:p>
        </p:txBody>
      </p:sp>
      <p:sp>
        <p:nvSpPr>
          <p:cNvPr id="13315" name="Rectangle 3"/>
          <p:cNvSpPr>
            <a:spLocks noGrp="1" noChangeArrowheads="1"/>
          </p:cNvSpPr>
          <p:nvPr>
            <p:ph type="body" idx="1"/>
          </p:nvPr>
        </p:nvSpPr>
        <p:spPr>
          <a:xfrm>
            <a:off x="0" y="1093068"/>
            <a:ext cx="7112984" cy="2238927"/>
          </a:xfrm>
        </p:spPr>
        <p:txBody>
          <a:bodyPr/>
          <a:lstStyle/>
          <a:p>
            <a:pPr marL="514350" indent="-514350">
              <a:buFont typeface="+mj-lt"/>
              <a:buAutoNum type="arabicPeriod"/>
              <a:defRPr/>
            </a:pPr>
            <a:r>
              <a:rPr lang="el-GR" altLang="el-GR" sz="2400" dirty="0">
                <a:solidFill>
                  <a:srgbClr val="FF0000"/>
                </a:solidFill>
              </a:rPr>
              <a:t>Εκκεντρότητα</a:t>
            </a:r>
            <a:r>
              <a:rPr lang="el-GR" altLang="el-GR" sz="2400" dirty="0">
                <a:solidFill>
                  <a:schemeClr val="bg1">
                    <a:lumMod val="50000"/>
                  </a:schemeClr>
                </a:solidFill>
              </a:rPr>
              <a:t> </a:t>
            </a:r>
            <a:r>
              <a:rPr lang="en-US" altLang="el-GR" sz="2400" dirty="0">
                <a:solidFill>
                  <a:schemeClr val="bg1">
                    <a:lumMod val="50000"/>
                  </a:schemeClr>
                </a:solidFill>
              </a:rPr>
              <a:t>– </a:t>
            </a:r>
            <a:r>
              <a:rPr lang="el-GR" altLang="el-GR" sz="2400" dirty="0">
                <a:solidFill>
                  <a:schemeClr val="bg1">
                    <a:lumMod val="50000"/>
                  </a:schemeClr>
                </a:solidFill>
              </a:rPr>
              <a:t>Η τροχιά της γης αλλάζει από κυκλική σε πιο ελλειπτική κατά </a:t>
            </a:r>
            <a:r>
              <a:rPr lang="en-US" altLang="el-GR" sz="2400" dirty="0">
                <a:solidFill>
                  <a:schemeClr val="bg1">
                    <a:lumMod val="50000"/>
                  </a:schemeClr>
                </a:solidFill>
              </a:rPr>
              <a:t>2% </a:t>
            </a:r>
            <a:r>
              <a:rPr lang="el-GR" altLang="el-GR" sz="2400" dirty="0">
                <a:solidFill>
                  <a:schemeClr val="bg1">
                    <a:lumMod val="50000"/>
                  </a:schemeClr>
                </a:solidFill>
              </a:rPr>
              <a:t>κάθε </a:t>
            </a:r>
            <a:r>
              <a:rPr lang="en-US" altLang="el-GR" sz="2400" dirty="0">
                <a:solidFill>
                  <a:schemeClr val="bg1">
                    <a:lumMod val="50000"/>
                  </a:schemeClr>
                </a:solidFill>
              </a:rPr>
              <a:t>100,000 </a:t>
            </a:r>
            <a:r>
              <a:rPr lang="el-GR" altLang="el-GR" sz="2400" dirty="0">
                <a:solidFill>
                  <a:schemeClr val="bg1">
                    <a:lumMod val="50000"/>
                  </a:schemeClr>
                </a:solidFill>
              </a:rPr>
              <a:t>χρόνια</a:t>
            </a:r>
            <a:r>
              <a:rPr lang="en-US" altLang="el-GR" sz="2400" dirty="0">
                <a:solidFill>
                  <a:schemeClr val="bg1">
                    <a:lumMod val="50000"/>
                  </a:schemeClr>
                </a:solidFill>
              </a:rPr>
              <a:t>, </a:t>
            </a:r>
            <a:r>
              <a:rPr lang="el-GR" altLang="el-GR" sz="2400" dirty="0">
                <a:solidFill>
                  <a:schemeClr val="bg1">
                    <a:lumMod val="50000"/>
                  </a:schemeClr>
                </a:solidFill>
              </a:rPr>
              <a:t>μετατοπίζοντας την γη πιο κοντά ή πιο μακριά από τον ήλιο και επηρεάζοντας το ποσοστό της ακτινοβολίας που δέχεται. </a:t>
            </a:r>
            <a:endParaRPr lang="en-US" altLang="el-GR" sz="2400" dirty="0">
              <a:solidFill>
                <a:schemeClr val="bg1">
                  <a:lumMod val="50000"/>
                </a:schemeClr>
              </a:solidFill>
            </a:endParaRPr>
          </a:p>
          <a:p>
            <a:pPr marL="609600" indent="-609600">
              <a:defRPr/>
            </a:pPr>
            <a:endParaRPr lang="en-US" altLang="el-GR" sz="2800" dirty="0"/>
          </a:p>
          <a:p>
            <a:pPr marL="609600" indent="-609600">
              <a:defRPr/>
            </a:pPr>
            <a:endParaRPr lang="en-US" altLang="el-GR" dirty="0" smtClean="0"/>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628" y="1191522"/>
            <a:ext cx="5016137" cy="195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περιεχομένου 2"/>
          <p:cNvSpPr txBox="1">
            <a:spLocks/>
          </p:cNvSpPr>
          <p:nvPr/>
        </p:nvSpPr>
        <p:spPr bwMode="auto">
          <a:xfrm>
            <a:off x="181155" y="3607282"/>
            <a:ext cx="11823611" cy="30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lvl="0" algn="just" eaLnBrk="1" hangingPunct="1">
              <a:lnSpc>
                <a:spcPct val="80000"/>
              </a:lnSpc>
              <a:buClr>
                <a:srgbClr val="2A99EC"/>
              </a:buClr>
              <a:buFont typeface="Wingdings" panose="05000000000000000000" pitchFamily="2" charset="2"/>
              <a:buChar char="Ø"/>
            </a:pPr>
            <a:r>
              <a:rPr lang="el-GR" altLang="el-GR" sz="2400" kern="0" dirty="0">
                <a:solidFill>
                  <a:schemeClr val="bg1">
                    <a:lumMod val="50000"/>
                  </a:schemeClr>
                </a:solidFill>
              </a:rPr>
              <a:t>Η Γη κάνει μία πλήρη περιστροφή γύρω από τον Ήλιο σε 365,26 ημέρες κατά μήκος μιας ελαφρώς επιμηκυσμένης ελλειπτικής τροχιάς που προσεγγίζει στη μορφή κύκλου ακτίνας 149.500. </a:t>
            </a:r>
            <a:r>
              <a:rPr lang="el-GR" altLang="el-GR" sz="2400" kern="0" dirty="0" smtClean="0">
                <a:solidFill>
                  <a:schemeClr val="bg1">
                    <a:lumMod val="50000"/>
                  </a:schemeClr>
                </a:solidFill>
              </a:rPr>
              <a:t>000Κm</a:t>
            </a:r>
            <a:r>
              <a:rPr lang="el-GR" altLang="el-GR" sz="2400" kern="0" dirty="0">
                <a:solidFill>
                  <a:schemeClr val="bg1">
                    <a:lumMod val="50000"/>
                  </a:schemeClr>
                </a:solidFill>
              </a:rPr>
              <a:t>. </a:t>
            </a:r>
          </a:p>
          <a:p>
            <a:pPr lvl="0" algn="just" eaLnBrk="1" hangingPunct="1">
              <a:lnSpc>
                <a:spcPct val="80000"/>
              </a:lnSpc>
              <a:buClr>
                <a:srgbClr val="2A99EC"/>
              </a:buClr>
              <a:buFont typeface="Wingdings" panose="05000000000000000000" pitchFamily="2" charset="2"/>
              <a:buChar char="Ø"/>
            </a:pPr>
            <a:r>
              <a:rPr lang="el-GR" altLang="el-GR" sz="2400" kern="0" dirty="0">
                <a:solidFill>
                  <a:schemeClr val="bg1">
                    <a:lumMod val="50000"/>
                  </a:schemeClr>
                </a:solidFill>
              </a:rPr>
              <a:t>Αυτή η μέση απόσταση της Γης </a:t>
            </a:r>
            <a:r>
              <a:rPr lang="en-GB" altLang="el-GR" sz="2400" kern="0" dirty="0">
                <a:solidFill>
                  <a:schemeClr val="bg1">
                    <a:lumMod val="50000"/>
                  </a:schemeClr>
                </a:solidFill>
              </a:rPr>
              <a:t>-</a:t>
            </a:r>
            <a:r>
              <a:rPr lang="el-GR" altLang="el-GR" sz="2400" kern="0" dirty="0">
                <a:solidFill>
                  <a:schemeClr val="bg1">
                    <a:lumMod val="50000"/>
                  </a:schemeClr>
                </a:solidFill>
              </a:rPr>
              <a:t> Ήλιου χρησιμοποιήθηκε για να μετρηθούν αποστάσεις μέσα στο ηλιακό σύστημα και ονομάστηκε μία αστρονομική μονάδα (</a:t>
            </a:r>
            <a:r>
              <a:rPr lang="en-GB" altLang="el-GR" sz="2400" kern="0" dirty="0">
                <a:solidFill>
                  <a:schemeClr val="bg1">
                    <a:lumMod val="50000"/>
                  </a:schemeClr>
                </a:solidFill>
              </a:rPr>
              <a:t>AU)</a:t>
            </a:r>
            <a:r>
              <a:rPr lang="el-GR" altLang="el-GR" sz="2400" kern="0" dirty="0">
                <a:solidFill>
                  <a:schemeClr val="bg1">
                    <a:lumMod val="50000"/>
                  </a:schemeClr>
                </a:solidFill>
              </a:rPr>
              <a:t>. </a:t>
            </a:r>
          </a:p>
          <a:p>
            <a:pPr lvl="0" algn="just" eaLnBrk="1" hangingPunct="1">
              <a:lnSpc>
                <a:spcPct val="80000"/>
              </a:lnSpc>
              <a:buClr>
                <a:srgbClr val="2A99EC"/>
              </a:buClr>
              <a:buFont typeface="Wingdings" panose="05000000000000000000" pitchFamily="2" charset="2"/>
              <a:buChar char="Ø"/>
            </a:pPr>
            <a:r>
              <a:rPr lang="el-GR" altLang="el-GR" sz="2400" kern="0" dirty="0">
                <a:solidFill>
                  <a:schemeClr val="bg1">
                    <a:lumMod val="50000"/>
                  </a:schemeClr>
                </a:solidFill>
              </a:rPr>
              <a:t>Ο Ήλιος είναι τοποθετημένος σε ένα εστιακό σημείο της έλλειψης. Ο λόγος του μισού της εστιακής απόστασης προς το μήκος του μεγίστου ημιάξονα περιγράφει το βαθμό πλάτυνσης της έλλειψης και ονομάζεται, εκκεντρότητα. </a:t>
            </a:r>
          </a:p>
          <a:p>
            <a:endParaRPr lang="el-GR" altLang="el-GR" sz="2400" kern="0" dirty="0"/>
          </a:p>
        </p:txBody>
      </p:sp>
    </p:spTree>
    <p:extLst>
      <p:ext uri="{BB962C8B-B14F-4D97-AF65-F5344CB8AC3E}">
        <p14:creationId xmlns:p14="http://schemas.microsoft.com/office/powerpoint/2010/main" val="22405490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Τίτλος 1"/>
          <p:cNvSpPr>
            <a:spLocks noGrp="1"/>
          </p:cNvSpPr>
          <p:nvPr>
            <p:ph type="title"/>
          </p:nvPr>
        </p:nvSpPr>
        <p:spPr>
          <a:xfrm>
            <a:off x="565029" y="110736"/>
            <a:ext cx="10972800" cy="633847"/>
          </a:xfrm>
        </p:spPr>
        <p:style>
          <a:lnRef idx="2">
            <a:schemeClr val="dk1"/>
          </a:lnRef>
          <a:fillRef idx="1">
            <a:schemeClr val="lt1"/>
          </a:fillRef>
          <a:effectRef idx="0">
            <a:schemeClr val="dk1"/>
          </a:effectRef>
          <a:fontRef idx="minor">
            <a:schemeClr val="dk1"/>
          </a:fontRef>
        </p:style>
        <p:txBody>
          <a:bodyPr/>
          <a:lstStyle/>
          <a:p>
            <a:r>
              <a:rPr lang="el-GR" altLang="el-GR" dirty="0"/>
              <a:t>Κύκλοι </a:t>
            </a:r>
            <a:r>
              <a:rPr lang="en-US" altLang="el-GR" dirty="0" smtClean="0"/>
              <a:t>Milankovitch</a:t>
            </a:r>
            <a:r>
              <a:rPr lang="el-GR" altLang="el-GR" dirty="0" smtClean="0"/>
              <a:t>: 1. Εκκεντρότητα</a:t>
            </a:r>
          </a:p>
        </p:txBody>
      </p:sp>
      <p:sp>
        <p:nvSpPr>
          <p:cNvPr id="141315" name="Θέση περιεχομένου 2"/>
          <p:cNvSpPr>
            <a:spLocks noGrp="1"/>
          </p:cNvSpPr>
          <p:nvPr>
            <p:ph idx="1"/>
          </p:nvPr>
        </p:nvSpPr>
        <p:spPr>
          <a:xfrm>
            <a:off x="169818" y="979098"/>
            <a:ext cx="8712925" cy="5722148"/>
          </a:xfrm>
        </p:spPr>
        <p:txBody>
          <a:bodyPr/>
          <a:lstStyle/>
          <a:p>
            <a:pPr lvl="0" algn="just" eaLnBrk="1" hangingPunct="1">
              <a:lnSpc>
                <a:spcPct val="80000"/>
              </a:lnSpc>
              <a:buClr>
                <a:srgbClr val="2A99EC"/>
              </a:buClr>
              <a:buFont typeface="Wingdings" panose="05000000000000000000" pitchFamily="2" charset="2"/>
              <a:buChar char="Ø"/>
            </a:pPr>
            <a:r>
              <a:rPr lang="el-GR" altLang="el-GR" sz="2400" dirty="0" smtClean="0">
                <a:solidFill>
                  <a:schemeClr val="bg1">
                    <a:lumMod val="50000"/>
                  </a:schemeClr>
                </a:solidFill>
              </a:rPr>
              <a:t>Έτσι</a:t>
            </a:r>
            <a:r>
              <a:rPr lang="el-GR" altLang="el-GR" sz="2400" dirty="0">
                <a:solidFill>
                  <a:schemeClr val="bg1">
                    <a:lumMod val="50000"/>
                  </a:schemeClr>
                </a:solidFill>
              </a:rPr>
              <a:t>, αν με ε συμβολίσουμε την εκκεντρότητα, με c την απόσταση από το ένα εστιακό σημείο μέχρι το κέντρο της έλλειψης και με α το μήκος του μέγιστου </a:t>
            </a:r>
            <a:r>
              <a:rPr lang="el-GR" altLang="el-GR" sz="2400" dirty="0" err="1">
                <a:solidFill>
                  <a:schemeClr val="bg1">
                    <a:lumMod val="50000"/>
                  </a:schemeClr>
                </a:solidFill>
              </a:rPr>
              <a:t>ημιάξoνα</a:t>
            </a:r>
            <a:r>
              <a:rPr lang="el-GR" altLang="el-GR" sz="2400" dirty="0">
                <a:solidFill>
                  <a:schemeClr val="bg1">
                    <a:lumMod val="50000"/>
                  </a:schemeClr>
                </a:solidFill>
              </a:rPr>
              <a:t> τότε ε = </a:t>
            </a:r>
            <a:r>
              <a:rPr lang="en-US" altLang="el-GR" sz="2400" dirty="0">
                <a:solidFill>
                  <a:schemeClr val="bg1">
                    <a:lumMod val="50000"/>
                  </a:schemeClr>
                </a:solidFill>
              </a:rPr>
              <a:t>c/a</a:t>
            </a:r>
            <a:r>
              <a:rPr lang="el-GR" altLang="el-GR" sz="2400" dirty="0">
                <a:solidFill>
                  <a:schemeClr val="bg1">
                    <a:lumMod val="50000"/>
                  </a:schemeClr>
                </a:solidFill>
              </a:rPr>
              <a:t>  </a:t>
            </a:r>
          </a:p>
          <a:p>
            <a:pPr lvl="0" algn="just" eaLnBrk="1" hangingPunct="1">
              <a:lnSpc>
                <a:spcPct val="80000"/>
              </a:lnSpc>
              <a:buClr>
                <a:srgbClr val="2A99EC"/>
              </a:buClr>
              <a:buFont typeface="Wingdings" panose="05000000000000000000" pitchFamily="2" charset="2"/>
              <a:buChar char="Ø"/>
            </a:pPr>
            <a:r>
              <a:rPr lang="el-GR" altLang="el-GR" sz="2400" dirty="0">
                <a:solidFill>
                  <a:schemeClr val="bg1">
                    <a:lumMod val="50000"/>
                  </a:schemeClr>
                </a:solidFill>
              </a:rPr>
              <a:t>Για τη Γη c =2.600.000Km και α =149.500.000Κm άρα ε = 0.017. </a:t>
            </a:r>
          </a:p>
          <a:p>
            <a:pPr marL="0" lvl="0" indent="0" eaLnBrk="1" fontAlgn="auto" hangingPunct="1">
              <a:spcBef>
                <a:spcPts val="0"/>
              </a:spcBef>
              <a:spcAft>
                <a:spcPts val="0"/>
              </a:spcAft>
              <a:buClrTx/>
              <a:buNone/>
            </a:pPr>
            <a:r>
              <a:rPr lang="el-GR" altLang="el-GR" sz="2400" dirty="0" smtClean="0">
                <a:solidFill>
                  <a:schemeClr val="bg1">
                    <a:lumMod val="50000"/>
                  </a:schemeClr>
                </a:solidFill>
              </a:rPr>
              <a:t>Αυτή </a:t>
            </a:r>
            <a:r>
              <a:rPr lang="el-GR" altLang="el-GR" sz="2400" dirty="0">
                <a:solidFill>
                  <a:schemeClr val="bg1">
                    <a:lumMod val="50000"/>
                  </a:schemeClr>
                </a:solidFill>
              </a:rPr>
              <a:t>η ελαφρά πλάτυνση της τροχιάς της γης γύρω από τον ήλιο προφανώς δικαιολογεί εποχιακές μεταβολές της θερμοκρασίας στην επιφάνειά της. </a:t>
            </a:r>
          </a:p>
          <a:p>
            <a:pPr marL="0" lvl="0" indent="0" eaLnBrk="1" fontAlgn="auto" hangingPunct="1">
              <a:spcBef>
                <a:spcPts val="0"/>
              </a:spcBef>
              <a:spcAft>
                <a:spcPts val="0"/>
              </a:spcAft>
              <a:buClrTx/>
              <a:buNone/>
            </a:pPr>
            <a:r>
              <a:rPr lang="el-GR" altLang="el-GR" sz="2400" dirty="0">
                <a:solidFill>
                  <a:schemeClr val="bg1">
                    <a:lumMod val="50000"/>
                  </a:schemeClr>
                </a:solidFill>
              </a:rPr>
              <a:t>Η τιμή της μεταβάλλεται από 0.003 έως 0.078 (c από </a:t>
            </a:r>
            <a:r>
              <a:rPr lang="el-GR" altLang="el-GR" sz="2400" dirty="0" smtClean="0">
                <a:solidFill>
                  <a:schemeClr val="bg1">
                    <a:lumMod val="50000"/>
                  </a:schemeClr>
                </a:solidFill>
              </a:rPr>
              <a:t>500.000Κm </a:t>
            </a:r>
            <a:r>
              <a:rPr lang="el-GR" altLang="el-GR" sz="2400" dirty="0">
                <a:solidFill>
                  <a:schemeClr val="bg1">
                    <a:lumMod val="50000"/>
                  </a:schemeClr>
                </a:solidFill>
              </a:rPr>
              <a:t>μέχρι </a:t>
            </a:r>
            <a:r>
              <a:rPr lang="el-GR" altLang="el-GR" sz="2400" dirty="0" smtClean="0">
                <a:solidFill>
                  <a:schemeClr val="bg1">
                    <a:lumMod val="50000"/>
                  </a:schemeClr>
                </a:solidFill>
              </a:rPr>
              <a:t>12.000.000Κm</a:t>
            </a:r>
            <a:r>
              <a:rPr lang="el-GR" altLang="el-GR" sz="2400" dirty="0">
                <a:solidFill>
                  <a:schemeClr val="bg1">
                    <a:lumMod val="50000"/>
                  </a:schemeClr>
                </a:solidFill>
              </a:rPr>
              <a:t>) με μία περίοδο </a:t>
            </a:r>
            <a:r>
              <a:rPr lang="en-US" altLang="el-GR" sz="2400" dirty="0">
                <a:solidFill>
                  <a:schemeClr val="bg1">
                    <a:lumMod val="50000"/>
                  </a:schemeClr>
                </a:solidFill>
              </a:rPr>
              <a:t>1</a:t>
            </a:r>
            <a:r>
              <a:rPr lang="el-GR" altLang="el-GR" sz="2400" dirty="0">
                <a:solidFill>
                  <a:schemeClr val="bg1">
                    <a:lumMod val="50000"/>
                  </a:schemeClr>
                </a:solidFill>
              </a:rPr>
              <a:t>00.000 ετών. </a:t>
            </a:r>
          </a:p>
          <a:p>
            <a:pPr marL="0" lvl="0" indent="0" eaLnBrk="1" fontAlgn="auto" hangingPunct="1">
              <a:spcBef>
                <a:spcPts val="0"/>
              </a:spcBef>
              <a:spcAft>
                <a:spcPts val="0"/>
              </a:spcAft>
              <a:buClrTx/>
              <a:buNone/>
            </a:pPr>
            <a:r>
              <a:rPr lang="el-GR" altLang="el-GR" sz="2400" dirty="0">
                <a:solidFill>
                  <a:schemeClr val="bg1">
                    <a:lumMod val="50000"/>
                  </a:schemeClr>
                </a:solidFill>
              </a:rPr>
              <a:t>Αυτή η περιοδική αλλαγή στην εκκεντρότητα της τροχιάς είναι μία αιτία των αυξομειώσεων στην μέση ετήσια θερμοκρασία και κατά συνέπεια και στον χαρακτήρα των γεωλογικών διαδικασιών πάνω στη γη. </a:t>
            </a:r>
          </a:p>
          <a:p>
            <a:endParaRPr lang="el-GR" altLang="el-GR" sz="2400" dirty="0"/>
          </a:p>
        </p:txBody>
      </p:sp>
      <p:pic>
        <p:nvPicPr>
          <p:cNvPr id="4" name="Picture 4" descr="σάρωση0049"/>
          <p:cNvPicPr>
            <a:picLocks noChangeAspect="1" noChangeArrowheads="1"/>
          </p:cNvPicPr>
          <p:nvPr/>
        </p:nvPicPr>
        <p:blipFill>
          <a:blip r:embed="rId2" cstate="print">
            <a:extLst>
              <a:ext uri="{28A0092B-C50C-407E-A947-70E740481C1C}">
                <a14:useLocalDpi xmlns:a14="http://schemas.microsoft.com/office/drawing/2010/main" val="0"/>
              </a:ext>
            </a:extLst>
          </a:blip>
          <a:srcRect b="18015"/>
          <a:stretch>
            <a:fillRect/>
          </a:stretch>
        </p:blipFill>
        <p:spPr bwMode="auto">
          <a:xfrm>
            <a:off x="8882743" y="2606471"/>
            <a:ext cx="3259657" cy="246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682553"/>
      </p:ext>
    </p:extLst>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4901</Words>
  <Application>Microsoft Office PowerPoint</Application>
  <PresentationFormat>Ευρεία οθόνη</PresentationFormat>
  <Paragraphs>263</Paragraphs>
  <Slides>51</Slides>
  <Notes>7</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51</vt:i4>
      </vt:variant>
    </vt:vector>
  </HeadingPairs>
  <TitlesOfParts>
    <vt:vector size="57" baseType="lpstr">
      <vt:lpstr>Arial</vt:lpstr>
      <vt:lpstr>Calibri</vt:lpstr>
      <vt:lpstr>Times New Roman</vt:lpstr>
      <vt:lpstr>Wingdings</vt:lpstr>
      <vt:lpstr>GD_BusPres_01_TP01136794 </vt:lpstr>
      <vt:lpstr>Equation</vt:lpstr>
      <vt:lpstr>Γη </vt:lpstr>
      <vt:lpstr>Πιθανές πηγές θερμότητας </vt:lpstr>
      <vt:lpstr>Γη</vt:lpstr>
      <vt:lpstr>Η σελήνη</vt:lpstr>
      <vt:lpstr>Τα παλαιότερα πετρώματα της γης</vt:lpstr>
      <vt:lpstr>Η παλαιότερη επιφάνεια ξηράς</vt:lpstr>
      <vt:lpstr>Κύκλοι Milankovitch</vt:lpstr>
      <vt:lpstr>Κύκλοι Milankovitch</vt:lpstr>
      <vt:lpstr>Κύκλοι Milankovitch: 1. Εκκεντρότητα</vt:lpstr>
      <vt:lpstr>Κύκλοι Milankovitch: 2. Μετάπτωση</vt:lpstr>
      <vt:lpstr>Κύκλοι Milankovitch: 3. Γωνία κλίσης του Αξονα της Γης</vt:lpstr>
      <vt:lpstr>Παρουσίαση του PowerPoint</vt:lpstr>
      <vt:lpstr>Το σχήμα της γης</vt:lpstr>
      <vt:lpstr>Παρουσίαση του PowerPoint</vt:lpstr>
      <vt:lpstr>Παρουσίαση του PowerPoint</vt:lpstr>
      <vt:lpstr>Παρουσίαση του PowerPoint</vt:lpstr>
      <vt:lpstr>Το μέγεθος της Γης </vt:lpstr>
      <vt:lpstr>Παρουσίαση του PowerPoint</vt:lpstr>
      <vt:lpstr>Η μάζα και η πυκνότητα της Γης</vt:lpstr>
      <vt:lpstr>Παρουσίαση του PowerPoint</vt:lpstr>
      <vt:lpstr>Οι «Σφαίρες» της Γης</vt:lpstr>
      <vt:lpstr>Ατμόσφαιρα</vt:lpstr>
      <vt:lpstr>Η δομή της Γης </vt:lpstr>
      <vt:lpstr>Παρουσίαση του PowerPoint</vt:lpstr>
      <vt:lpstr>Σεισμικά κύματα</vt:lpstr>
      <vt:lpstr>Παρουσίαση του PowerPoint</vt:lpstr>
      <vt:lpstr>Παρουσίαση του PowerPoint</vt:lpstr>
      <vt:lpstr>Πυρήνας</vt:lpstr>
      <vt:lpstr>Παρουσίαση του PowerPoint</vt:lpstr>
      <vt:lpstr>Μαγνητικό πεδίο</vt:lpstr>
      <vt:lpstr>Παρουσίαση του PowerPoint</vt:lpstr>
      <vt:lpstr>Ο Μανδύας</vt:lpstr>
      <vt:lpstr>Παρουσίαση του PowerPoint</vt:lpstr>
      <vt:lpstr>Κατώτερος Μανδύας</vt:lpstr>
      <vt:lpstr>Ο Ανώτερος Μανδύας</vt:lpstr>
      <vt:lpstr>Παρουσίαση του PowerPoint</vt:lpstr>
      <vt:lpstr>Παρουσίαση του PowerPoint</vt:lpstr>
      <vt:lpstr>Παρουσίαση του PowerPoint</vt:lpstr>
      <vt:lpstr>Η ασυνέχεια Moho</vt:lpstr>
      <vt:lpstr>Παρουσίαση του PowerPoint</vt:lpstr>
      <vt:lpstr>Ο φλοιός</vt:lpstr>
      <vt:lpstr>Ωκεάνιος Φλοιός</vt:lpstr>
      <vt:lpstr>Ηπειρωτικός Φλοιός</vt:lpstr>
      <vt:lpstr>Παρουσίαση του PowerPoint</vt:lpstr>
      <vt:lpstr>Παρουσίαση του PowerPoint</vt:lpstr>
      <vt:lpstr>Θαλάσσια περιβάλλοντα</vt:lpstr>
      <vt:lpstr>Παρουσίαση του PowerPoint</vt:lpstr>
      <vt:lpstr>Παρουσίαση του PowerPoint</vt:lpstr>
      <vt:lpstr>Παρουσίαση του PowerPoint</vt:lpstr>
      <vt:lpstr>Η θερμοκρασία στο εσωτερικό της γης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Γη</dc:title>
  <dc:creator>makis</dc:creator>
  <cp:lastModifiedBy>makis</cp:lastModifiedBy>
  <cp:revision>24</cp:revision>
  <dcterms:created xsi:type="dcterms:W3CDTF">2018-05-29T06:26:36Z</dcterms:created>
  <dcterms:modified xsi:type="dcterms:W3CDTF">2024-09-13T05:10:44Z</dcterms:modified>
</cp:coreProperties>
</file>