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90" r:id="rId2"/>
  </p:sldMasterIdLst>
  <p:notesMasterIdLst>
    <p:notesMasterId r:id="rId18"/>
  </p:notesMasterIdLst>
  <p:sldIdLst>
    <p:sldId id="366" r:id="rId3"/>
    <p:sldId id="310" r:id="rId4"/>
    <p:sldId id="312" r:id="rId5"/>
    <p:sldId id="313" r:id="rId6"/>
    <p:sldId id="317" r:id="rId7"/>
    <p:sldId id="365" r:id="rId8"/>
    <p:sldId id="309" r:id="rId9"/>
    <p:sldId id="311" r:id="rId10"/>
    <p:sldId id="287" r:id="rId11"/>
    <p:sldId id="307" r:id="rId12"/>
    <p:sldId id="314" r:id="rId13"/>
    <p:sldId id="364" r:id="rId14"/>
    <p:sldId id="315" r:id="rId15"/>
    <p:sldId id="318" r:id="rId16"/>
    <p:sldId id="320" r:id="rId17"/>
  </p:sldIdLst>
  <p:sldSz cx="9144000" cy="6858000" type="screen4x3"/>
  <p:notesSz cx="6858000" cy="9144000"/>
  <p:defaultTextStyle>
    <a:defPPr>
      <a:defRPr lang="el-GR"/>
    </a:defPPr>
    <a:lvl1pPr algn="l" rtl="0" eaLnBrk="0" fontAlgn="base" hangingPunct="0">
      <a:spcBef>
        <a:spcPct val="0"/>
      </a:spcBef>
      <a:spcAft>
        <a:spcPct val="0"/>
      </a:spcAft>
      <a:defRPr u="sng"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u="sng"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u="sng"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u="sng"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u="sng" kern="1200">
        <a:solidFill>
          <a:schemeClr val="tx1"/>
        </a:solidFill>
        <a:latin typeface="Arial" panose="020B0604020202020204" pitchFamily="34" charset="0"/>
        <a:ea typeface="+mn-ea"/>
        <a:cs typeface="+mn-cs"/>
      </a:defRPr>
    </a:lvl5pPr>
    <a:lvl6pPr marL="2286000" algn="l" defTabSz="914400" rtl="0" eaLnBrk="1" latinLnBrk="0" hangingPunct="1">
      <a:defRPr u="sng" kern="1200">
        <a:solidFill>
          <a:schemeClr val="tx1"/>
        </a:solidFill>
        <a:latin typeface="Arial" panose="020B0604020202020204" pitchFamily="34" charset="0"/>
        <a:ea typeface="+mn-ea"/>
        <a:cs typeface="+mn-cs"/>
      </a:defRPr>
    </a:lvl6pPr>
    <a:lvl7pPr marL="2743200" algn="l" defTabSz="914400" rtl="0" eaLnBrk="1" latinLnBrk="0" hangingPunct="1">
      <a:defRPr u="sng" kern="1200">
        <a:solidFill>
          <a:schemeClr val="tx1"/>
        </a:solidFill>
        <a:latin typeface="Arial" panose="020B0604020202020204" pitchFamily="34" charset="0"/>
        <a:ea typeface="+mn-ea"/>
        <a:cs typeface="+mn-cs"/>
      </a:defRPr>
    </a:lvl7pPr>
    <a:lvl8pPr marL="3200400" algn="l" defTabSz="914400" rtl="0" eaLnBrk="1" latinLnBrk="0" hangingPunct="1">
      <a:defRPr u="sng" kern="1200">
        <a:solidFill>
          <a:schemeClr val="tx1"/>
        </a:solidFill>
        <a:latin typeface="Arial" panose="020B0604020202020204" pitchFamily="34" charset="0"/>
        <a:ea typeface="+mn-ea"/>
        <a:cs typeface="+mn-cs"/>
      </a:defRPr>
    </a:lvl8pPr>
    <a:lvl9pPr marL="3657600" algn="l" defTabSz="914400" rtl="0" eaLnBrk="1" latinLnBrk="0" hangingPunct="1">
      <a:defRPr u="sng"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71FFB1"/>
    <a:srgbClr val="CC0099"/>
    <a:srgbClr val="996633"/>
    <a:srgbClr val="660033"/>
    <a:srgbClr val="006600"/>
    <a:srgbClr val="33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3" autoAdjust="0"/>
    <p:restoredTop sz="94691" autoAdjust="0"/>
  </p:normalViewPr>
  <p:slideViewPr>
    <p:cSldViewPr>
      <p:cViewPr varScale="1">
        <p:scale>
          <a:sx n="105" d="100"/>
          <a:sy n="105" d="100"/>
        </p:scale>
        <p:origin x="183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07949AF0-A0CF-4C01-8693-C2D61423BC13}" type="datetimeFigureOut">
              <a:rPr lang="el-GR"/>
              <a:pPr>
                <a:defRPr/>
              </a:pPr>
              <a:t>13/9/2024</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8A2ABBA-F8EC-4AFC-A9D8-28729740BD9D}"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7D07A6-4E58-4860-AF1D-4D5F38898E76}" type="slidenum">
              <a:rPr lang="el-GR" altLang="el-GR">
                <a:solidFill>
                  <a:srgbClr val="000000"/>
                </a:solidFill>
                <a:latin typeface="Arial" panose="020B0604020202020204" pitchFamily="34" charset="0"/>
              </a:rPr>
              <a:pPr>
                <a:spcBef>
                  <a:spcPct val="0"/>
                </a:spcBef>
              </a:pPr>
              <a:t>1</a:t>
            </a:fld>
            <a:endParaRPr lang="el-GR" altLang="el-GR">
              <a:solidFill>
                <a:srgbClr val="000000"/>
              </a:solidFill>
              <a:latin typeface="Arial" panose="020B0604020202020204"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EB4118-CD3A-42BC-A860-E58F088CF580}" type="slidenum">
              <a:rPr lang="el-GR" altLang="el-GR">
                <a:solidFill>
                  <a:srgbClr val="000000"/>
                </a:solidFill>
                <a:latin typeface="Arial" panose="020B0604020202020204" pitchFamily="34" charset="0"/>
              </a:rPr>
              <a:pPr>
                <a:spcBef>
                  <a:spcPct val="0"/>
                </a:spcBef>
              </a:pPr>
              <a:t>7</a:t>
            </a:fld>
            <a:endParaRPr lang="el-GR" altLang="el-GR">
              <a:solidFill>
                <a:srgbClr val="000000"/>
              </a:solidFill>
              <a:latin typeface="Arial" panose="020B060402020202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l-GR" smtClean="0"/>
              <a:t>Στυλ κύριου τίτλου</a:t>
            </a:r>
            <a:endParaRPr lang="en-US" dirty="0"/>
          </a:p>
        </p:txBody>
      </p:sp>
      <p:sp>
        <p:nvSpPr>
          <p:cNvPr id="8" name="Date Placeholder 3"/>
          <p:cNvSpPr>
            <a:spLocks noGrp="1"/>
          </p:cNvSpPr>
          <p:nvPr>
            <p:ph type="dt" sz="half" idx="10"/>
          </p:nvPr>
        </p:nvSpPr>
        <p:spPr/>
        <p:txBody>
          <a:bodyPr/>
          <a:lstStyle>
            <a:lvl1pPr>
              <a:defRPr/>
            </a:lvl1pPr>
          </a:lstStyle>
          <a:p>
            <a:pPr>
              <a:defRPr/>
            </a:pPr>
            <a:endParaRPr lang="el-GR"/>
          </a:p>
        </p:txBody>
      </p:sp>
      <p:sp>
        <p:nvSpPr>
          <p:cNvPr id="9" name="Footer Placeholder 4"/>
          <p:cNvSpPr>
            <a:spLocks noGrp="1"/>
          </p:cNvSpPr>
          <p:nvPr>
            <p:ph type="ftr" sz="quarter" idx="11"/>
          </p:nvPr>
        </p:nvSpPr>
        <p:spPr/>
        <p:txBody>
          <a:bodyPr/>
          <a:lstStyle>
            <a:lvl1pPr>
              <a:defRPr/>
            </a:lvl1pPr>
          </a:lstStyle>
          <a:p>
            <a:pPr>
              <a:defRPr/>
            </a:pPr>
            <a:endParaRPr lang="el-GR"/>
          </a:p>
        </p:txBody>
      </p:sp>
      <p:sp>
        <p:nvSpPr>
          <p:cNvPr id="10" name="Slide Number Placeholder 5"/>
          <p:cNvSpPr>
            <a:spLocks noGrp="1"/>
          </p:cNvSpPr>
          <p:nvPr>
            <p:ph type="sldNum" sz="quarter" idx="12"/>
          </p:nvPr>
        </p:nvSpPr>
        <p:spPr/>
        <p:txBody>
          <a:bodyPr/>
          <a:lstStyle>
            <a:lvl1pPr>
              <a:defRPr smtClean="0"/>
            </a:lvl1pPr>
          </a:lstStyle>
          <a:p>
            <a:pPr>
              <a:defRPr/>
            </a:pPr>
            <a:fld id="{8AE3972F-C541-4BAB-B3FF-9C77286CCAFF}" type="slidenum">
              <a:rPr lang="el-GR" altLang="el-GR"/>
              <a:pPr>
                <a:defRPr/>
              </a:pPr>
              <a:t>‹#›</a:t>
            </a:fld>
            <a:endParaRPr lang="el-GR" altLang="el-GR"/>
          </a:p>
        </p:txBody>
      </p:sp>
    </p:spTree>
    <p:extLst>
      <p:ext uri="{BB962C8B-B14F-4D97-AF65-F5344CB8AC3E}">
        <p14:creationId xmlns:p14="http://schemas.microsoft.com/office/powerpoint/2010/main" val="72346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EE2F099-C475-494F-A8E1-F58C2F398D85}" type="slidenum">
              <a:rPr lang="el-GR" altLang="el-GR"/>
              <a:pPr>
                <a:defRPr/>
              </a:pPr>
              <a:t>‹#›</a:t>
            </a:fld>
            <a:endParaRPr lang="el-GR" altLang="el-GR"/>
          </a:p>
        </p:txBody>
      </p:sp>
    </p:spTree>
    <p:extLst>
      <p:ext uri="{BB962C8B-B14F-4D97-AF65-F5344CB8AC3E}">
        <p14:creationId xmlns:p14="http://schemas.microsoft.com/office/powerpoint/2010/main" val="305812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l-GR" smtClean="0"/>
              <a:t>Στυλ κύριου τίτλου</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C5C60FC-C407-471D-B752-A4D6885C291C}" type="slidenum">
              <a:rPr lang="el-GR" altLang="el-GR"/>
              <a:pPr>
                <a:defRPr/>
              </a:pPr>
              <a:t>‹#›</a:t>
            </a:fld>
            <a:endParaRPr lang="el-GR" altLang="el-GR"/>
          </a:p>
        </p:txBody>
      </p:sp>
    </p:spTree>
    <p:extLst>
      <p:ext uri="{BB962C8B-B14F-4D97-AF65-F5344CB8AC3E}">
        <p14:creationId xmlns:p14="http://schemas.microsoft.com/office/powerpoint/2010/main" val="2477058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3458"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403459"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u="sng"/>
            </a:lvl1pPr>
          </a:lstStyle>
          <a:p>
            <a:pPr>
              <a:defRPr/>
            </a:pPr>
            <a:endParaRPr lang="en-US"/>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u="sng"/>
            </a:lvl1pPr>
          </a:lstStyle>
          <a:p>
            <a:pPr>
              <a:defRPr/>
            </a:pPr>
            <a:endParaRPr lang="en-US"/>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u="sng" smtClean="0"/>
            </a:lvl1pPr>
          </a:lstStyle>
          <a:p>
            <a:pPr>
              <a:defRPr/>
            </a:pPr>
            <a:fld id="{E27C2EB9-7067-433F-8A9B-368218D1E177}" type="slidenum">
              <a:rPr lang="en-US" altLang="el-GR"/>
              <a:pPr>
                <a:defRPr/>
              </a:pPr>
              <a:t>‹#›</a:t>
            </a:fld>
            <a:endParaRPr lang="en-US" altLang="el-GR"/>
          </a:p>
        </p:txBody>
      </p:sp>
    </p:spTree>
    <p:extLst>
      <p:ext uri="{BB962C8B-B14F-4D97-AF65-F5344CB8AC3E}">
        <p14:creationId xmlns:p14="http://schemas.microsoft.com/office/powerpoint/2010/main" val="1287092667"/>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p:txBody>
          <a:bodyPr/>
          <a:lstStyle>
            <a:lvl1pPr>
              <a:defRPr u="sng"/>
            </a:lvl1pPr>
          </a:lstStyle>
          <a:p>
            <a:pPr>
              <a:defRPr/>
            </a:pPr>
            <a:endParaRPr lang="en-US"/>
          </a:p>
        </p:txBody>
      </p:sp>
      <p:sp>
        <p:nvSpPr>
          <p:cNvPr id="5" name="Rectangle 5"/>
          <p:cNvSpPr>
            <a:spLocks noGrp="1" noChangeArrowheads="1"/>
          </p:cNvSpPr>
          <p:nvPr>
            <p:ph type="ftr" sz="quarter" idx="11"/>
          </p:nvPr>
        </p:nvSpPr>
        <p:spPr/>
        <p:txBody>
          <a:bodyPr/>
          <a:lstStyle>
            <a:lvl1pPr>
              <a:defRPr u="sng"/>
            </a:lvl1pPr>
          </a:lstStyle>
          <a:p>
            <a:pPr>
              <a:defRPr/>
            </a:pPr>
            <a:endParaRPr lang="en-US"/>
          </a:p>
        </p:txBody>
      </p:sp>
      <p:sp>
        <p:nvSpPr>
          <p:cNvPr id="6" name="Rectangle 6"/>
          <p:cNvSpPr>
            <a:spLocks noGrp="1" noChangeArrowheads="1"/>
          </p:cNvSpPr>
          <p:nvPr>
            <p:ph type="sldNum" sz="quarter" idx="12"/>
          </p:nvPr>
        </p:nvSpPr>
        <p:spPr/>
        <p:txBody>
          <a:bodyPr/>
          <a:lstStyle>
            <a:lvl1pPr>
              <a:defRPr u="sng" smtClean="0"/>
            </a:lvl1pPr>
          </a:lstStyle>
          <a:p>
            <a:pPr>
              <a:defRPr/>
            </a:pPr>
            <a:fld id="{5125BC40-8B2E-4D12-849E-E3380EF4D6F6}" type="slidenum">
              <a:rPr lang="en-US" altLang="el-GR"/>
              <a:pPr>
                <a:defRPr/>
              </a:pPr>
              <a:t>‹#›</a:t>
            </a:fld>
            <a:endParaRPr lang="en-US" altLang="el-GR"/>
          </a:p>
        </p:txBody>
      </p:sp>
    </p:spTree>
    <p:extLst>
      <p:ext uri="{BB962C8B-B14F-4D97-AF65-F5344CB8AC3E}">
        <p14:creationId xmlns:p14="http://schemas.microsoft.com/office/powerpoint/2010/main" val="1182798940"/>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u="sng"/>
            </a:lvl1pPr>
          </a:lstStyle>
          <a:p>
            <a:pPr>
              <a:defRPr/>
            </a:pPr>
            <a:endParaRPr lang="en-US"/>
          </a:p>
        </p:txBody>
      </p:sp>
      <p:sp>
        <p:nvSpPr>
          <p:cNvPr id="5" name="Rectangle 5"/>
          <p:cNvSpPr>
            <a:spLocks noGrp="1" noChangeArrowheads="1"/>
          </p:cNvSpPr>
          <p:nvPr>
            <p:ph type="ftr" sz="quarter" idx="11"/>
          </p:nvPr>
        </p:nvSpPr>
        <p:spPr/>
        <p:txBody>
          <a:bodyPr/>
          <a:lstStyle>
            <a:lvl1pPr>
              <a:defRPr u="sng"/>
            </a:lvl1pPr>
          </a:lstStyle>
          <a:p>
            <a:pPr>
              <a:defRPr/>
            </a:pPr>
            <a:endParaRPr lang="en-US"/>
          </a:p>
        </p:txBody>
      </p:sp>
      <p:sp>
        <p:nvSpPr>
          <p:cNvPr id="6" name="Rectangle 6"/>
          <p:cNvSpPr>
            <a:spLocks noGrp="1" noChangeArrowheads="1"/>
          </p:cNvSpPr>
          <p:nvPr>
            <p:ph type="sldNum" sz="quarter" idx="12"/>
          </p:nvPr>
        </p:nvSpPr>
        <p:spPr/>
        <p:txBody>
          <a:bodyPr/>
          <a:lstStyle>
            <a:lvl1pPr>
              <a:defRPr u="sng" smtClean="0"/>
            </a:lvl1pPr>
          </a:lstStyle>
          <a:p>
            <a:pPr>
              <a:defRPr/>
            </a:pPr>
            <a:fld id="{4AEA8886-A734-4C06-82B2-EC83A5AE04FE}" type="slidenum">
              <a:rPr lang="en-US" altLang="el-GR"/>
              <a:pPr>
                <a:defRPr/>
              </a:pPr>
              <a:t>‹#›</a:t>
            </a:fld>
            <a:endParaRPr lang="en-US" altLang="el-GR"/>
          </a:p>
        </p:txBody>
      </p:sp>
    </p:spTree>
    <p:extLst>
      <p:ext uri="{BB962C8B-B14F-4D97-AF65-F5344CB8AC3E}">
        <p14:creationId xmlns:p14="http://schemas.microsoft.com/office/powerpoint/2010/main" val="1825909753"/>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p:txBody>
          <a:bodyPr/>
          <a:lstStyle>
            <a:lvl1pPr>
              <a:defRPr u="sng"/>
            </a:lvl1pPr>
          </a:lstStyle>
          <a:p>
            <a:pPr>
              <a:defRPr/>
            </a:pPr>
            <a:endParaRPr lang="en-US"/>
          </a:p>
        </p:txBody>
      </p:sp>
      <p:sp>
        <p:nvSpPr>
          <p:cNvPr id="6" name="Rectangle 5"/>
          <p:cNvSpPr>
            <a:spLocks noGrp="1" noChangeArrowheads="1"/>
          </p:cNvSpPr>
          <p:nvPr>
            <p:ph type="ftr" sz="quarter" idx="11"/>
          </p:nvPr>
        </p:nvSpPr>
        <p:spPr/>
        <p:txBody>
          <a:bodyPr/>
          <a:lstStyle>
            <a:lvl1pPr>
              <a:defRPr u="sng"/>
            </a:lvl1pPr>
          </a:lstStyle>
          <a:p>
            <a:pPr>
              <a:defRPr/>
            </a:pPr>
            <a:endParaRPr lang="en-US"/>
          </a:p>
        </p:txBody>
      </p:sp>
      <p:sp>
        <p:nvSpPr>
          <p:cNvPr id="7" name="Rectangle 6"/>
          <p:cNvSpPr>
            <a:spLocks noGrp="1" noChangeArrowheads="1"/>
          </p:cNvSpPr>
          <p:nvPr>
            <p:ph type="sldNum" sz="quarter" idx="12"/>
          </p:nvPr>
        </p:nvSpPr>
        <p:spPr/>
        <p:txBody>
          <a:bodyPr/>
          <a:lstStyle>
            <a:lvl1pPr>
              <a:defRPr u="sng" smtClean="0"/>
            </a:lvl1pPr>
          </a:lstStyle>
          <a:p>
            <a:pPr>
              <a:defRPr/>
            </a:pPr>
            <a:fld id="{72F46DC3-1B78-4173-9E2F-248E2BDA3905}" type="slidenum">
              <a:rPr lang="en-US" altLang="el-GR"/>
              <a:pPr>
                <a:defRPr/>
              </a:pPr>
              <a:t>‹#›</a:t>
            </a:fld>
            <a:endParaRPr lang="en-US" altLang="el-GR"/>
          </a:p>
        </p:txBody>
      </p:sp>
    </p:spTree>
    <p:extLst>
      <p:ext uri="{BB962C8B-B14F-4D97-AF65-F5344CB8AC3E}">
        <p14:creationId xmlns:p14="http://schemas.microsoft.com/office/powerpoint/2010/main" val="940115631"/>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p:txBody>
          <a:bodyPr/>
          <a:lstStyle>
            <a:lvl1pPr>
              <a:defRPr u="sng"/>
            </a:lvl1pPr>
          </a:lstStyle>
          <a:p>
            <a:pPr>
              <a:defRPr/>
            </a:pPr>
            <a:endParaRPr lang="en-US"/>
          </a:p>
        </p:txBody>
      </p:sp>
      <p:sp>
        <p:nvSpPr>
          <p:cNvPr id="8" name="Rectangle 5"/>
          <p:cNvSpPr>
            <a:spLocks noGrp="1" noChangeArrowheads="1"/>
          </p:cNvSpPr>
          <p:nvPr>
            <p:ph type="ftr" sz="quarter" idx="11"/>
          </p:nvPr>
        </p:nvSpPr>
        <p:spPr/>
        <p:txBody>
          <a:bodyPr/>
          <a:lstStyle>
            <a:lvl1pPr>
              <a:defRPr u="sng"/>
            </a:lvl1pPr>
          </a:lstStyle>
          <a:p>
            <a:pPr>
              <a:defRPr/>
            </a:pPr>
            <a:endParaRPr lang="en-US"/>
          </a:p>
        </p:txBody>
      </p:sp>
      <p:sp>
        <p:nvSpPr>
          <p:cNvPr id="9" name="Rectangle 6"/>
          <p:cNvSpPr>
            <a:spLocks noGrp="1" noChangeArrowheads="1"/>
          </p:cNvSpPr>
          <p:nvPr>
            <p:ph type="sldNum" sz="quarter" idx="12"/>
          </p:nvPr>
        </p:nvSpPr>
        <p:spPr/>
        <p:txBody>
          <a:bodyPr/>
          <a:lstStyle>
            <a:lvl1pPr>
              <a:defRPr u="sng" smtClean="0"/>
            </a:lvl1pPr>
          </a:lstStyle>
          <a:p>
            <a:pPr>
              <a:defRPr/>
            </a:pPr>
            <a:fld id="{F5A62F93-2710-43A7-BB14-63F72F3CE241}" type="slidenum">
              <a:rPr lang="en-US" altLang="el-GR"/>
              <a:pPr>
                <a:defRPr/>
              </a:pPr>
              <a:t>‹#›</a:t>
            </a:fld>
            <a:endParaRPr lang="en-US" altLang="el-GR"/>
          </a:p>
        </p:txBody>
      </p:sp>
    </p:spTree>
    <p:extLst>
      <p:ext uri="{BB962C8B-B14F-4D97-AF65-F5344CB8AC3E}">
        <p14:creationId xmlns:p14="http://schemas.microsoft.com/office/powerpoint/2010/main" val="128911348"/>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p:txBody>
          <a:bodyPr/>
          <a:lstStyle>
            <a:lvl1pPr>
              <a:defRPr u="sng"/>
            </a:lvl1pPr>
          </a:lstStyle>
          <a:p>
            <a:pPr>
              <a:defRPr/>
            </a:pPr>
            <a:endParaRPr lang="en-US"/>
          </a:p>
        </p:txBody>
      </p:sp>
      <p:sp>
        <p:nvSpPr>
          <p:cNvPr id="4" name="Rectangle 5"/>
          <p:cNvSpPr>
            <a:spLocks noGrp="1" noChangeArrowheads="1"/>
          </p:cNvSpPr>
          <p:nvPr>
            <p:ph type="ftr" sz="quarter" idx="11"/>
          </p:nvPr>
        </p:nvSpPr>
        <p:spPr/>
        <p:txBody>
          <a:bodyPr/>
          <a:lstStyle>
            <a:lvl1pPr>
              <a:defRPr u="sng"/>
            </a:lvl1pPr>
          </a:lstStyle>
          <a:p>
            <a:pPr>
              <a:defRPr/>
            </a:pPr>
            <a:endParaRPr lang="en-US"/>
          </a:p>
        </p:txBody>
      </p:sp>
      <p:sp>
        <p:nvSpPr>
          <p:cNvPr id="5" name="Rectangle 6"/>
          <p:cNvSpPr>
            <a:spLocks noGrp="1" noChangeArrowheads="1"/>
          </p:cNvSpPr>
          <p:nvPr>
            <p:ph type="sldNum" sz="quarter" idx="12"/>
          </p:nvPr>
        </p:nvSpPr>
        <p:spPr/>
        <p:txBody>
          <a:bodyPr/>
          <a:lstStyle>
            <a:lvl1pPr>
              <a:defRPr u="sng" smtClean="0"/>
            </a:lvl1pPr>
          </a:lstStyle>
          <a:p>
            <a:pPr>
              <a:defRPr/>
            </a:pPr>
            <a:fld id="{29A81FAD-148C-40CC-8FAF-A851F990668D}" type="slidenum">
              <a:rPr lang="en-US" altLang="el-GR"/>
              <a:pPr>
                <a:defRPr/>
              </a:pPr>
              <a:t>‹#›</a:t>
            </a:fld>
            <a:endParaRPr lang="en-US" altLang="el-GR"/>
          </a:p>
        </p:txBody>
      </p:sp>
    </p:spTree>
    <p:extLst>
      <p:ext uri="{BB962C8B-B14F-4D97-AF65-F5344CB8AC3E}">
        <p14:creationId xmlns:p14="http://schemas.microsoft.com/office/powerpoint/2010/main" val="1381989947"/>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u="sng"/>
            </a:lvl1pPr>
          </a:lstStyle>
          <a:p>
            <a:pPr>
              <a:defRPr/>
            </a:pPr>
            <a:endParaRPr lang="en-US"/>
          </a:p>
        </p:txBody>
      </p:sp>
      <p:sp>
        <p:nvSpPr>
          <p:cNvPr id="3" name="Rectangle 5"/>
          <p:cNvSpPr>
            <a:spLocks noGrp="1" noChangeArrowheads="1"/>
          </p:cNvSpPr>
          <p:nvPr>
            <p:ph type="ftr" sz="quarter" idx="11"/>
          </p:nvPr>
        </p:nvSpPr>
        <p:spPr/>
        <p:txBody>
          <a:bodyPr/>
          <a:lstStyle>
            <a:lvl1pPr>
              <a:defRPr u="sng"/>
            </a:lvl1pPr>
          </a:lstStyle>
          <a:p>
            <a:pPr>
              <a:defRPr/>
            </a:pPr>
            <a:endParaRPr lang="en-US"/>
          </a:p>
        </p:txBody>
      </p:sp>
      <p:sp>
        <p:nvSpPr>
          <p:cNvPr id="4" name="Rectangle 6"/>
          <p:cNvSpPr>
            <a:spLocks noGrp="1" noChangeArrowheads="1"/>
          </p:cNvSpPr>
          <p:nvPr>
            <p:ph type="sldNum" sz="quarter" idx="12"/>
          </p:nvPr>
        </p:nvSpPr>
        <p:spPr/>
        <p:txBody>
          <a:bodyPr/>
          <a:lstStyle>
            <a:lvl1pPr>
              <a:defRPr u="sng" smtClean="0"/>
            </a:lvl1pPr>
          </a:lstStyle>
          <a:p>
            <a:pPr>
              <a:defRPr/>
            </a:pPr>
            <a:fld id="{76FC0E56-9245-4151-A5AA-ADC47D728B6C}" type="slidenum">
              <a:rPr lang="en-US" altLang="el-GR"/>
              <a:pPr>
                <a:defRPr/>
              </a:pPr>
              <a:t>‹#›</a:t>
            </a:fld>
            <a:endParaRPr lang="en-US" altLang="el-GR"/>
          </a:p>
        </p:txBody>
      </p:sp>
    </p:spTree>
    <p:extLst>
      <p:ext uri="{BB962C8B-B14F-4D97-AF65-F5344CB8AC3E}">
        <p14:creationId xmlns:p14="http://schemas.microsoft.com/office/powerpoint/2010/main" val="1070252615"/>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u="sng"/>
            </a:lvl1pPr>
          </a:lstStyle>
          <a:p>
            <a:pPr>
              <a:defRPr/>
            </a:pPr>
            <a:endParaRPr lang="en-US"/>
          </a:p>
        </p:txBody>
      </p:sp>
      <p:sp>
        <p:nvSpPr>
          <p:cNvPr id="6" name="Rectangle 5"/>
          <p:cNvSpPr>
            <a:spLocks noGrp="1" noChangeArrowheads="1"/>
          </p:cNvSpPr>
          <p:nvPr>
            <p:ph type="ftr" sz="quarter" idx="11"/>
          </p:nvPr>
        </p:nvSpPr>
        <p:spPr/>
        <p:txBody>
          <a:bodyPr/>
          <a:lstStyle>
            <a:lvl1pPr>
              <a:defRPr u="sng"/>
            </a:lvl1pPr>
          </a:lstStyle>
          <a:p>
            <a:pPr>
              <a:defRPr/>
            </a:pPr>
            <a:endParaRPr lang="en-US"/>
          </a:p>
        </p:txBody>
      </p:sp>
      <p:sp>
        <p:nvSpPr>
          <p:cNvPr id="7" name="Rectangle 6"/>
          <p:cNvSpPr>
            <a:spLocks noGrp="1" noChangeArrowheads="1"/>
          </p:cNvSpPr>
          <p:nvPr>
            <p:ph type="sldNum" sz="quarter" idx="12"/>
          </p:nvPr>
        </p:nvSpPr>
        <p:spPr/>
        <p:txBody>
          <a:bodyPr/>
          <a:lstStyle>
            <a:lvl1pPr>
              <a:defRPr u="sng" smtClean="0"/>
            </a:lvl1pPr>
          </a:lstStyle>
          <a:p>
            <a:pPr>
              <a:defRPr/>
            </a:pPr>
            <a:fld id="{24A032BE-E7A4-4ACD-B1FA-D5794FDADA63}" type="slidenum">
              <a:rPr lang="en-US" altLang="el-GR"/>
              <a:pPr>
                <a:defRPr/>
              </a:pPr>
              <a:t>‹#›</a:t>
            </a:fld>
            <a:endParaRPr lang="en-US" altLang="el-GR"/>
          </a:p>
        </p:txBody>
      </p:sp>
    </p:spTree>
    <p:extLst>
      <p:ext uri="{BB962C8B-B14F-4D97-AF65-F5344CB8AC3E}">
        <p14:creationId xmlns:p14="http://schemas.microsoft.com/office/powerpoint/2010/main" val="429235400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4"/>
          </p:nvPr>
        </p:nvSpPr>
        <p:spPr/>
        <p:txBody>
          <a:bodyPr/>
          <a:lstStyle>
            <a:lvl1pPr>
              <a:defRPr/>
            </a:lvl1pPr>
          </a:lstStyle>
          <a:p>
            <a:pPr>
              <a:defRPr/>
            </a:pPr>
            <a:endParaRPr lang="el-GR"/>
          </a:p>
        </p:txBody>
      </p:sp>
      <p:sp>
        <p:nvSpPr>
          <p:cNvPr id="5" name="Footer Placeholder 4"/>
          <p:cNvSpPr>
            <a:spLocks noGrp="1"/>
          </p:cNvSpPr>
          <p:nvPr>
            <p:ph type="ftr" sz="quarter" idx="15"/>
          </p:nvPr>
        </p:nvSpPr>
        <p:spPr/>
        <p:txBody>
          <a:bodyPr/>
          <a:lstStyle>
            <a:lvl1pPr>
              <a:defRPr/>
            </a:lvl1pPr>
          </a:lstStyle>
          <a:p>
            <a:pPr>
              <a:defRPr/>
            </a:pPr>
            <a:endParaRPr lang="el-GR"/>
          </a:p>
        </p:txBody>
      </p:sp>
      <p:sp>
        <p:nvSpPr>
          <p:cNvPr id="6" name="Slide Number Placeholder 5"/>
          <p:cNvSpPr>
            <a:spLocks noGrp="1"/>
          </p:cNvSpPr>
          <p:nvPr>
            <p:ph type="sldNum" sz="quarter" idx="16"/>
          </p:nvPr>
        </p:nvSpPr>
        <p:spPr/>
        <p:txBody>
          <a:bodyPr/>
          <a:lstStyle>
            <a:lvl1pPr>
              <a:defRPr/>
            </a:lvl1pPr>
          </a:lstStyle>
          <a:p>
            <a:pPr>
              <a:defRPr/>
            </a:pPr>
            <a:fld id="{2E85776C-4E79-4930-864B-36F0729A47EB}" type="slidenum">
              <a:rPr lang="el-GR" altLang="el-GR"/>
              <a:pPr>
                <a:defRPr/>
              </a:pPr>
              <a:t>‹#›</a:t>
            </a:fld>
            <a:endParaRPr lang="el-GR" altLang="el-GR"/>
          </a:p>
        </p:txBody>
      </p:sp>
    </p:spTree>
    <p:extLst>
      <p:ext uri="{BB962C8B-B14F-4D97-AF65-F5344CB8AC3E}">
        <p14:creationId xmlns:p14="http://schemas.microsoft.com/office/powerpoint/2010/main" val="1785676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u="sng"/>
            </a:lvl1pPr>
          </a:lstStyle>
          <a:p>
            <a:pPr>
              <a:defRPr/>
            </a:pPr>
            <a:endParaRPr lang="en-US"/>
          </a:p>
        </p:txBody>
      </p:sp>
      <p:sp>
        <p:nvSpPr>
          <p:cNvPr id="6" name="Rectangle 5"/>
          <p:cNvSpPr>
            <a:spLocks noGrp="1" noChangeArrowheads="1"/>
          </p:cNvSpPr>
          <p:nvPr>
            <p:ph type="ftr" sz="quarter" idx="11"/>
          </p:nvPr>
        </p:nvSpPr>
        <p:spPr/>
        <p:txBody>
          <a:bodyPr/>
          <a:lstStyle>
            <a:lvl1pPr>
              <a:defRPr u="sng"/>
            </a:lvl1pPr>
          </a:lstStyle>
          <a:p>
            <a:pPr>
              <a:defRPr/>
            </a:pPr>
            <a:endParaRPr lang="en-US"/>
          </a:p>
        </p:txBody>
      </p:sp>
      <p:sp>
        <p:nvSpPr>
          <p:cNvPr id="7" name="Rectangle 6"/>
          <p:cNvSpPr>
            <a:spLocks noGrp="1" noChangeArrowheads="1"/>
          </p:cNvSpPr>
          <p:nvPr>
            <p:ph type="sldNum" sz="quarter" idx="12"/>
          </p:nvPr>
        </p:nvSpPr>
        <p:spPr/>
        <p:txBody>
          <a:bodyPr/>
          <a:lstStyle>
            <a:lvl1pPr>
              <a:defRPr u="sng" smtClean="0"/>
            </a:lvl1pPr>
          </a:lstStyle>
          <a:p>
            <a:pPr>
              <a:defRPr/>
            </a:pPr>
            <a:fld id="{6C9F8FA3-772A-42B5-9B8B-52A1D8EC1F0B}" type="slidenum">
              <a:rPr lang="en-US" altLang="el-GR"/>
              <a:pPr>
                <a:defRPr/>
              </a:pPr>
              <a:t>‹#›</a:t>
            </a:fld>
            <a:endParaRPr lang="en-US" altLang="el-GR"/>
          </a:p>
        </p:txBody>
      </p:sp>
    </p:spTree>
    <p:extLst>
      <p:ext uri="{BB962C8B-B14F-4D97-AF65-F5344CB8AC3E}">
        <p14:creationId xmlns:p14="http://schemas.microsoft.com/office/powerpoint/2010/main" val="3178090892"/>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p:txBody>
          <a:bodyPr/>
          <a:lstStyle>
            <a:lvl1pPr>
              <a:defRPr u="sng"/>
            </a:lvl1pPr>
          </a:lstStyle>
          <a:p>
            <a:pPr>
              <a:defRPr/>
            </a:pPr>
            <a:endParaRPr lang="en-US"/>
          </a:p>
        </p:txBody>
      </p:sp>
      <p:sp>
        <p:nvSpPr>
          <p:cNvPr id="5" name="Rectangle 5"/>
          <p:cNvSpPr>
            <a:spLocks noGrp="1" noChangeArrowheads="1"/>
          </p:cNvSpPr>
          <p:nvPr>
            <p:ph type="ftr" sz="quarter" idx="11"/>
          </p:nvPr>
        </p:nvSpPr>
        <p:spPr/>
        <p:txBody>
          <a:bodyPr/>
          <a:lstStyle>
            <a:lvl1pPr>
              <a:defRPr u="sng"/>
            </a:lvl1pPr>
          </a:lstStyle>
          <a:p>
            <a:pPr>
              <a:defRPr/>
            </a:pPr>
            <a:endParaRPr lang="en-US"/>
          </a:p>
        </p:txBody>
      </p:sp>
      <p:sp>
        <p:nvSpPr>
          <p:cNvPr id="6" name="Rectangle 6"/>
          <p:cNvSpPr>
            <a:spLocks noGrp="1" noChangeArrowheads="1"/>
          </p:cNvSpPr>
          <p:nvPr>
            <p:ph type="sldNum" sz="quarter" idx="12"/>
          </p:nvPr>
        </p:nvSpPr>
        <p:spPr/>
        <p:txBody>
          <a:bodyPr/>
          <a:lstStyle>
            <a:lvl1pPr>
              <a:defRPr u="sng" smtClean="0"/>
            </a:lvl1pPr>
          </a:lstStyle>
          <a:p>
            <a:pPr>
              <a:defRPr/>
            </a:pPr>
            <a:fld id="{AA4C5E97-BAF8-4BC2-B207-9BEBB0071580}" type="slidenum">
              <a:rPr lang="en-US" altLang="el-GR"/>
              <a:pPr>
                <a:defRPr/>
              </a:pPr>
              <a:t>‹#›</a:t>
            </a:fld>
            <a:endParaRPr lang="en-US" altLang="el-GR"/>
          </a:p>
        </p:txBody>
      </p:sp>
    </p:spTree>
    <p:extLst>
      <p:ext uri="{BB962C8B-B14F-4D97-AF65-F5344CB8AC3E}">
        <p14:creationId xmlns:p14="http://schemas.microsoft.com/office/powerpoint/2010/main" val="2105125936"/>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p:txBody>
          <a:bodyPr/>
          <a:lstStyle>
            <a:lvl1pPr>
              <a:defRPr u="sng"/>
            </a:lvl1pPr>
          </a:lstStyle>
          <a:p>
            <a:pPr>
              <a:defRPr/>
            </a:pPr>
            <a:endParaRPr lang="en-US"/>
          </a:p>
        </p:txBody>
      </p:sp>
      <p:sp>
        <p:nvSpPr>
          <p:cNvPr id="5" name="Rectangle 5"/>
          <p:cNvSpPr>
            <a:spLocks noGrp="1" noChangeArrowheads="1"/>
          </p:cNvSpPr>
          <p:nvPr>
            <p:ph type="ftr" sz="quarter" idx="11"/>
          </p:nvPr>
        </p:nvSpPr>
        <p:spPr/>
        <p:txBody>
          <a:bodyPr/>
          <a:lstStyle>
            <a:lvl1pPr>
              <a:defRPr u="sng"/>
            </a:lvl1pPr>
          </a:lstStyle>
          <a:p>
            <a:pPr>
              <a:defRPr/>
            </a:pPr>
            <a:endParaRPr lang="en-US"/>
          </a:p>
        </p:txBody>
      </p:sp>
      <p:sp>
        <p:nvSpPr>
          <p:cNvPr id="6" name="Rectangle 6"/>
          <p:cNvSpPr>
            <a:spLocks noGrp="1" noChangeArrowheads="1"/>
          </p:cNvSpPr>
          <p:nvPr>
            <p:ph type="sldNum" sz="quarter" idx="12"/>
          </p:nvPr>
        </p:nvSpPr>
        <p:spPr/>
        <p:txBody>
          <a:bodyPr/>
          <a:lstStyle>
            <a:lvl1pPr>
              <a:defRPr u="sng" smtClean="0"/>
            </a:lvl1pPr>
          </a:lstStyle>
          <a:p>
            <a:pPr>
              <a:defRPr/>
            </a:pPr>
            <a:fld id="{AD67EC71-E8E5-4928-AA2F-81EA8F47CA04}" type="slidenum">
              <a:rPr lang="en-US" altLang="el-GR"/>
              <a:pPr>
                <a:defRPr/>
              </a:pPr>
              <a:t>‹#›</a:t>
            </a:fld>
            <a:endParaRPr lang="en-US" altLang="el-GR"/>
          </a:p>
        </p:txBody>
      </p:sp>
    </p:spTree>
    <p:extLst>
      <p:ext uri="{BB962C8B-B14F-4D97-AF65-F5344CB8AC3E}">
        <p14:creationId xmlns:p14="http://schemas.microsoft.com/office/powerpoint/2010/main" val="823558293"/>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4"/>
          <p:cNvSpPr>
            <a:spLocks noGrp="1" noChangeArrowheads="1"/>
          </p:cNvSpPr>
          <p:nvPr>
            <p:ph type="dt" sz="half" idx="10"/>
          </p:nvPr>
        </p:nvSpPr>
        <p:spPr/>
        <p:txBody>
          <a:bodyPr/>
          <a:lstStyle>
            <a:lvl1pPr>
              <a:defRPr u="sng"/>
            </a:lvl1pPr>
          </a:lstStyle>
          <a:p>
            <a:pPr>
              <a:defRPr/>
            </a:pPr>
            <a:endParaRPr lang="en-US"/>
          </a:p>
        </p:txBody>
      </p:sp>
      <p:sp>
        <p:nvSpPr>
          <p:cNvPr id="4" name="Rectangle 5"/>
          <p:cNvSpPr>
            <a:spLocks noGrp="1" noChangeArrowheads="1"/>
          </p:cNvSpPr>
          <p:nvPr>
            <p:ph type="ftr" sz="quarter" idx="11"/>
          </p:nvPr>
        </p:nvSpPr>
        <p:spPr/>
        <p:txBody>
          <a:bodyPr/>
          <a:lstStyle>
            <a:lvl1pPr>
              <a:defRPr u="sng"/>
            </a:lvl1pPr>
          </a:lstStyle>
          <a:p>
            <a:pPr>
              <a:defRPr/>
            </a:pPr>
            <a:endParaRPr lang="en-US"/>
          </a:p>
        </p:txBody>
      </p:sp>
      <p:sp>
        <p:nvSpPr>
          <p:cNvPr id="5" name="Rectangle 6"/>
          <p:cNvSpPr>
            <a:spLocks noGrp="1" noChangeArrowheads="1"/>
          </p:cNvSpPr>
          <p:nvPr>
            <p:ph type="sldNum" sz="quarter" idx="12"/>
          </p:nvPr>
        </p:nvSpPr>
        <p:spPr/>
        <p:txBody>
          <a:bodyPr/>
          <a:lstStyle>
            <a:lvl1pPr>
              <a:defRPr u="sng" smtClean="0"/>
            </a:lvl1pPr>
          </a:lstStyle>
          <a:p>
            <a:pPr>
              <a:defRPr/>
            </a:pPr>
            <a:fld id="{E2B04A9D-CB45-41E1-98D0-D8173BED46D3}" type="slidenum">
              <a:rPr lang="en-US" altLang="el-GR"/>
              <a:pPr>
                <a:defRPr/>
              </a:pPr>
              <a:t>‹#›</a:t>
            </a:fld>
            <a:endParaRPr lang="en-US" altLang="el-GR"/>
          </a:p>
        </p:txBody>
      </p:sp>
    </p:spTree>
    <p:extLst>
      <p:ext uri="{BB962C8B-B14F-4D97-AF65-F5344CB8AC3E}">
        <p14:creationId xmlns:p14="http://schemas.microsoft.com/office/powerpoint/2010/main" val="3749477250"/>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0"/>
          </p:nvPr>
        </p:nvSpPr>
        <p:spPr/>
        <p:txBody>
          <a:bodyPr/>
          <a:lstStyle>
            <a:lvl1pPr>
              <a:defRPr/>
            </a:lvl1pPr>
          </a:lstStyle>
          <a:p>
            <a:pPr>
              <a:defRPr/>
            </a:pPr>
            <a:endParaRPr lang="el-GR"/>
          </a:p>
        </p:txBody>
      </p:sp>
      <p:sp>
        <p:nvSpPr>
          <p:cNvPr id="9" name="Footer Placeholder 4"/>
          <p:cNvSpPr>
            <a:spLocks noGrp="1"/>
          </p:cNvSpPr>
          <p:nvPr>
            <p:ph type="ftr" sz="quarter" idx="11"/>
          </p:nvPr>
        </p:nvSpPr>
        <p:spPr/>
        <p:txBody>
          <a:bodyPr/>
          <a:lstStyle>
            <a:lvl1pPr>
              <a:defRPr/>
            </a:lvl1pPr>
          </a:lstStyle>
          <a:p>
            <a:pPr>
              <a:defRPr/>
            </a:pPr>
            <a:endParaRPr lang="el-GR"/>
          </a:p>
        </p:txBody>
      </p:sp>
      <p:sp>
        <p:nvSpPr>
          <p:cNvPr id="10" name="Slide Number Placeholder 5"/>
          <p:cNvSpPr>
            <a:spLocks noGrp="1"/>
          </p:cNvSpPr>
          <p:nvPr>
            <p:ph type="sldNum" sz="quarter" idx="12"/>
          </p:nvPr>
        </p:nvSpPr>
        <p:spPr/>
        <p:txBody>
          <a:bodyPr/>
          <a:lstStyle>
            <a:lvl1pPr>
              <a:defRPr smtClean="0"/>
            </a:lvl1pPr>
          </a:lstStyle>
          <a:p>
            <a:pPr>
              <a:defRPr/>
            </a:pPr>
            <a:fld id="{D5FB8E82-3920-486F-864D-99D220380B1C}" type="slidenum">
              <a:rPr lang="el-GR" altLang="el-GR"/>
              <a:pPr>
                <a:defRPr/>
              </a:pPr>
              <a:t>‹#›</a:t>
            </a:fld>
            <a:endParaRPr lang="el-GR" altLang="el-GR"/>
          </a:p>
        </p:txBody>
      </p:sp>
    </p:spTree>
    <p:extLst>
      <p:ext uri="{BB962C8B-B14F-4D97-AF65-F5344CB8AC3E}">
        <p14:creationId xmlns:p14="http://schemas.microsoft.com/office/powerpoint/2010/main" val="195908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3"/>
          <p:cNvSpPr>
            <a:spLocks noGrp="1"/>
          </p:cNvSpPr>
          <p:nvPr>
            <p:ph type="dt" sz="half" idx="15"/>
          </p:nvPr>
        </p:nvSpPr>
        <p:spPr/>
        <p:txBody>
          <a:bodyPr/>
          <a:lstStyle>
            <a:lvl1pPr>
              <a:defRPr/>
            </a:lvl1pPr>
          </a:lstStyle>
          <a:p>
            <a:pPr>
              <a:defRPr/>
            </a:pPr>
            <a:endParaRPr lang="el-GR"/>
          </a:p>
        </p:txBody>
      </p:sp>
      <p:sp>
        <p:nvSpPr>
          <p:cNvPr id="6" name="Footer Placeholder 4"/>
          <p:cNvSpPr>
            <a:spLocks noGrp="1"/>
          </p:cNvSpPr>
          <p:nvPr>
            <p:ph type="ftr" sz="quarter" idx="16"/>
          </p:nvPr>
        </p:nvSpPr>
        <p:spPr/>
        <p:txBody>
          <a:bodyPr/>
          <a:lstStyle>
            <a:lvl1pPr>
              <a:defRPr/>
            </a:lvl1pPr>
          </a:lstStyle>
          <a:p>
            <a:pPr>
              <a:defRPr/>
            </a:pPr>
            <a:endParaRPr lang="el-GR"/>
          </a:p>
        </p:txBody>
      </p:sp>
      <p:sp>
        <p:nvSpPr>
          <p:cNvPr id="7" name="Slide Number Placeholder 5"/>
          <p:cNvSpPr>
            <a:spLocks noGrp="1"/>
          </p:cNvSpPr>
          <p:nvPr>
            <p:ph type="sldNum" sz="quarter" idx="17"/>
          </p:nvPr>
        </p:nvSpPr>
        <p:spPr/>
        <p:txBody>
          <a:bodyPr/>
          <a:lstStyle>
            <a:lvl1pPr>
              <a:defRPr/>
            </a:lvl1pPr>
          </a:lstStyle>
          <a:p>
            <a:pPr>
              <a:defRPr/>
            </a:pPr>
            <a:fld id="{3575ACC1-76BE-4CCC-A1B4-A15E29C728A2}" type="slidenum">
              <a:rPr lang="el-GR" altLang="el-GR"/>
              <a:pPr>
                <a:defRPr/>
              </a:pPr>
              <a:t>‹#›</a:t>
            </a:fld>
            <a:endParaRPr lang="el-GR" altLang="el-GR"/>
          </a:p>
        </p:txBody>
      </p:sp>
    </p:spTree>
    <p:extLst>
      <p:ext uri="{BB962C8B-B14F-4D97-AF65-F5344CB8AC3E}">
        <p14:creationId xmlns:p14="http://schemas.microsoft.com/office/powerpoint/2010/main" val="68047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0" name="Title 9"/>
          <p:cNvSpPr>
            <a:spLocks noGrp="1"/>
          </p:cNvSpPr>
          <p:nvPr>
            <p:ph type="title"/>
          </p:nvPr>
        </p:nvSpPr>
        <p:spPr/>
        <p:txBody>
          <a:bodyPr/>
          <a:lstStyle/>
          <a:p>
            <a:r>
              <a:rPr lang="el-GR" smtClean="0"/>
              <a:t>Στυλ κύριου τίτλου</a:t>
            </a:r>
            <a:endParaRPr lang="en-US" dirty="0"/>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E9FE324A-B88E-4B56-B422-B6195EE9D7F4}" type="slidenum">
              <a:rPr lang="el-GR" altLang="el-GR"/>
              <a:pPr>
                <a:defRPr/>
              </a:pPr>
              <a:t>‹#›</a:t>
            </a:fld>
            <a:endParaRPr lang="el-GR" altLang="el-GR"/>
          </a:p>
        </p:txBody>
      </p:sp>
    </p:spTree>
    <p:extLst>
      <p:ext uri="{BB962C8B-B14F-4D97-AF65-F5344CB8AC3E}">
        <p14:creationId xmlns:p14="http://schemas.microsoft.com/office/powerpoint/2010/main" val="56240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71A8029B-EFB9-41CB-95EA-E9C3DA4AF587}" type="slidenum">
              <a:rPr lang="el-GR" altLang="el-GR"/>
              <a:pPr>
                <a:defRPr/>
              </a:pPr>
              <a:t>‹#›</a:t>
            </a:fld>
            <a:endParaRPr lang="el-GR" altLang="el-GR"/>
          </a:p>
        </p:txBody>
      </p:sp>
    </p:spTree>
    <p:extLst>
      <p:ext uri="{BB962C8B-B14F-4D97-AF65-F5344CB8AC3E}">
        <p14:creationId xmlns:p14="http://schemas.microsoft.com/office/powerpoint/2010/main" val="31751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BD45FCAB-D9EE-4921-9EFF-991D5FD7F6E6}" type="slidenum">
              <a:rPr lang="el-GR" altLang="el-GR"/>
              <a:pPr>
                <a:defRPr/>
              </a:pPr>
              <a:t>‹#›</a:t>
            </a:fld>
            <a:endParaRPr lang="el-GR" altLang="el-GR"/>
          </a:p>
        </p:txBody>
      </p:sp>
    </p:spTree>
    <p:extLst>
      <p:ext uri="{BB962C8B-B14F-4D97-AF65-F5344CB8AC3E}">
        <p14:creationId xmlns:p14="http://schemas.microsoft.com/office/powerpoint/2010/main" val="182716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DA266208-C2EA-4DD9-B318-D0D04EE4E2E6}" type="slidenum">
              <a:rPr lang="el-GR" altLang="el-GR"/>
              <a:pPr>
                <a:defRPr/>
              </a:pPr>
              <a:t>‹#›</a:t>
            </a:fld>
            <a:endParaRPr lang="el-GR" altLang="el-GR"/>
          </a:p>
        </p:txBody>
      </p:sp>
    </p:spTree>
    <p:extLst>
      <p:ext uri="{BB962C8B-B14F-4D97-AF65-F5344CB8AC3E}">
        <p14:creationId xmlns:p14="http://schemas.microsoft.com/office/powerpoint/2010/main" val="268593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l-GR" smtClean="0"/>
              <a:t>Στυλ κύριου τίτλου</a:t>
            </a:r>
            <a:endParaRPr lang="en-US" dirty="0"/>
          </a:p>
        </p:txBody>
      </p:sp>
      <p:sp>
        <p:nvSpPr>
          <p:cNvPr id="9" name="Date Placeholder 4"/>
          <p:cNvSpPr>
            <a:spLocks noGrp="1"/>
          </p:cNvSpPr>
          <p:nvPr>
            <p:ph type="dt" sz="half" idx="10"/>
          </p:nvPr>
        </p:nvSpPr>
        <p:spPr/>
        <p:txBody>
          <a:bodyPr/>
          <a:lstStyle>
            <a:lvl1pPr>
              <a:defRPr/>
            </a:lvl1pPr>
          </a:lstStyle>
          <a:p>
            <a:pPr>
              <a:defRPr/>
            </a:pPr>
            <a:endParaRPr lang="el-GR"/>
          </a:p>
        </p:txBody>
      </p:sp>
      <p:sp>
        <p:nvSpPr>
          <p:cNvPr id="10" name="Footer Placeholder 5"/>
          <p:cNvSpPr>
            <a:spLocks noGrp="1"/>
          </p:cNvSpPr>
          <p:nvPr>
            <p:ph type="ftr" sz="quarter" idx="11"/>
          </p:nvPr>
        </p:nvSpPr>
        <p:spPr/>
        <p:txBody>
          <a:bodyPr/>
          <a:lstStyle>
            <a:lvl1pPr>
              <a:defRPr/>
            </a:lvl1pPr>
          </a:lstStyle>
          <a:p>
            <a:pPr>
              <a:defRPr/>
            </a:pPr>
            <a:endParaRPr lang="el-GR"/>
          </a:p>
        </p:txBody>
      </p:sp>
      <p:sp>
        <p:nvSpPr>
          <p:cNvPr id="11" name="Slide Number Placeholder 6"/>
          <p:cNvSpPr>
            <a:spLocks noGrp="1"/>
          </p:cNvSpPr>
          <p:nvPr>
            <p:ph type="sldNum" sz="quarter" idx="12"/>
          </p:nvPr>
        </p:nvSpPr>
        <p:spPr/>
        <p:txBody>
          <a:bodyPr/>
          <a:lstStyle>
            <a:lvl1pPr>
              <a:defRPr smtClean="0"/>
            </a:lvl1pPr>
          </a:lstStyle>
          <a:p>
            <a:pPr>
              <a:defRPr/>
            </a:pPr>
            <a:fld id="{D3EFBC1C-C77D-4895-BD08-0B46FE599382}" type="slidenum">
              <a:rPr lang="el-GR" altLang="el-GR"/>
              <a:pPr>
                <a:defRPr/>
              </a:pPr>
              <a:t>‹#›</a:t>
            </a:fld>
            <a:endParaRPr lang="el-GR" altLang="el-GR"/>
          </a:p>
        </p:txBody>
      </p:sp>
    </p:spTree>
    <p:extLst>
      <p:ext uri="{BB962C8B-B14F-4D97-AF65-F5344CB8AC3E}">
        <p14:creationId xmlns:p14="http://schemas.microsoft.com/office/powerpoint/2010/main" val="283926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l-GR" smtClean="0"/>
              <a:t>Στυλ κύριου τίτλου</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hangingPunct="1">
              <a:defRPr sz="1100" b="1">
                <a:solidFill>
                  <a:schemeClr val="tx1">
                    <a:lumMod val="50000"/>
                    <a:lumOff val="50000"/>
                  </a:schemeClr>
                </a:solidFill>
                <a:latin typeface="Arial" charset="0"/>
              </a:defRPr>
            </a:lvl1pPr>
          </a:lstStyle>
          <a:p>
            <a:pPr>
              <a:defRPr/>
            </a:pPr>
            <a:endParaRPr lang="el-G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hangingPunct="1">
              <a:defRPr sz="1100" b="1">
                <a:solidFill>
                  <a:schemeClr val="tx1">
                    <a:lumMod val="50000"/>
                    <a:lumOff val="50000"/>
                  </a:schemeClr>
                </a:solidFill>
                <a:latin typeface="Arial" charset="0"/>
              </a:defRPr>
            </a:lvl1pPr>
          </a:lstStyle>
          <a:p>
            <a:pPr>
              <a:defRPr/>
            </a:pPr>
            <a:endParaRPr lang="el-G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smtClean="0">
                <a:solidFill>
                  <a:srgbClr val="FFFFFF"/>
                </a:solidFill>
              </a:defRPr>
            </a:lvl1pPr>
          </a:lstStyle>
          <a:p>
            <a:pPr>
              <a:defRPr/>
            </a:pPr>
            <a:fld id="{648874B1-2021-458B-AD3B-AD2D99DB7710}" type="slidenum">
              <a:rPr lang="el-GR" altLang="el-GR"/>
              <a:pPr>
                <a:defRPr/>
              </a:pPr>
              <a:t>‹#›</a:t>
            </a:fld>
            <a:endParaRPr lang="el-GR" altLang="el-GR"/>
          </a:p>
        </p:txBody>
      </p:sp>
    </p:spTree>
  </p:cSld>
  <p:clrMap bg1="dk1" tx1="lt1" bg2="dk2" tx2="lt2" accent1="accent1" accent2="accent2" accent3="accent3" accent4="accent4" accent5="accent5" accent6="accent6" hlink="hlink" folHlink="folHlink"/>
  <p:sldLayoutIdLst>
    <p:sldLayoutId id="2147483902" r:id="rId1"/>
    <p:sldLayoutId id="2147483894" r:id="rId2"/>
    <p:sldLayoutId id="2147483903" r:id="rId3"/>
    <p:sldLayoutId id="2147483895" r:id="rId4"/>
    <p:sldLayoutId id="2147483896" r:id="rId5"/>
    <p:sldLayoutId id="2147483897" r:id="rId6"/>
    <p:sldLayoutId id="2147483898" r:id="rId7"/>
    <p:sldLayoutId id="2147483899" r:id="rId8"/>
    <p:sldLayoutId id="2147483904" r:id="rId9"/>
    <p:sldLayoutId id="2147483900" r:id="rId10"/>
    <p:sldLayoutId id="2147483901"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FFFFFF"/>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FFFFFF"/>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FFFFFF"/>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FFFFFF"/>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FFFFFF"/>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2051" name="Rectangle 3"/>
          <p:cNvSpPr>
            <a:spLocks noGrp="1" noChangeArrowheads="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02436"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u="none">
                <a:solidFill>
                  <a:srgbClr val="FFFFFF"/>
                </a:solidFill>
                <a:latin typeface="Arial" charset="0"/>
              </a:defRPr>
            </a:lvl1pPr>
          </a:lstStyle>
          <a:p>
            <a:pPr>
              <a:defRPr/>
            </a:pPr>
            <a:endParaRPr lang="en-US"/>
          </a:p>
        </p:txBody>
      </p:sp>
      <p:sp>
        <p:nvSpPr>
          <p:cNvPr id="402437"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solidFill>
                  <a:srgbClr val="FFFFFF"/>
                </a:solidFill>
                <a:latin typeface="Arial" charset="0"/>
              </a:defRPr>
            </a:lvl1pPr>
          </a:lstStyle>
          <a:p>
            <a:pPr>
              <a:defRPr/>
            </a:pPr>
            <a:endParaRPr lang="en-US"/>
          </a:p>
        </p:txBody>
      </p:sp>
      <p:sp>
        <p:nvSpPr>
          <p:cNvPr id="402438"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u="none" smtClean="0">
                <a:solidFill>
                  <a:srgbClr val="FFFFFF"/>
                </a:solidFill>
              </a:defRPr>
            </a:lvl1pPr>
          </a:lstStyle>
          <a:p>
            <a:pPr>
              <a:defRPr/>
            </a:pPr>
            <a:fld id="{B8A80632-AB59-4F5E-A8AF-1303E08AFC76}" type="slidenum">
              <a:rPr lang="en-US" altLang="el-GR"/>
              <a:pPr>
                <a:defRPr/>
              </a:pPr>
              <a:t>‹#›</a:t>
            </a:fld>
            <a:endParaRPr lang="en-US" altLang="el-GR"/>
          </a:p>
        </p:txBody>
      </p:sp>
    </p:spTree>
  </p:cSld>
  <p:clrMap bg1="dk2" tx1="lt1" bg2="dk1"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black">
          <a:xfrm>
            <a:off x="683568" y="22385"/>
            <a:ext cx="7772400" cy="648072"/>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pPr eaLnBrk="1" hangingPunct="1">
              <a:defRPr/>
            </a:pPr>
            <a:r>
              <a:rPr lang="el-GR" altLang="el-GR" u="none" kern="0" dirty="0" smtClean="0">
                <a:solidFill>
                  <a:schemeClr val="bg1">
                    <a:lumMod val="50000"/>
                  </a:schemeClr>
                </a:solidFill>
              </a:rPr>
              <a:t>Πλανήτης Γη</a:t>
            </a:r>
          </a:p>
        </p:txBody>
      </p:sp>
      <p:sp>
        <p:nvSpPr>
          <p:cNvPr id="5" name="Rectangle 3"/>
          <p:cNvSpPr txBox="1">
            <a:spLocks noChangeArrowheads="1"/>
          </p:cNvSpPr>
          <p:nvPr/>
        </p:nvSpPr>
        <p:spPr bwMode="black">
          <a:xfrm>
            <a:off x="1259632" y="698716"/>
            <a:ext cx="6400800" cy="685800"/>
          </a:xfrm>
          <a:prstGeom prst="rect">
            <a:avLst/>
          </a:prstGeom>
          <a:noFill/>
          <a:ln>
            <a:noFill/>
          </a:ln>
          <a:extLst/>
        </p:spPr>
        <p:txBody>
          <a:bodyPr/>
          <a:lstStyle>
            <a:lvl1pPr marL="0" indent="0" algn="ctr" rtl="0" eaLnBrk="0" fontAlgn="base" hangingPunct="0">
              <a:spcBef>
                <a:spcPct val="20000"/>
              </a:spcBef>
              <a:spcAft>
                <a:spcPct val="0"/>
              </a:spcAft>
              <a:buClr>
                <a:schemeClr val="accent2"/>
              </a:buClr>
              <a:buFontTx/>
              <a:buNone/>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tx2"/>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defRPr/>
            </a:pPr>
            <a:r>
              <a:rPr lang="el-GR" altLang="el-GR" u="none" kern="0" dirty="0" smtClean="0">
                <a:solidFill>
                  <a:schemeClr val="bg1">
                    <a:lumMod val="50000"/>
                  </a:schemeClr>
                </a:solidFill>
              </a:rPr>
              <a:t>Εισαγωγή</a:t>
            </a:r>
          </a:p>
        </p:txBody>
      </p:sp>
      <p:sp>
        <p:nvSpPr>
          <p:cNvPr id="6" name="Rectangle 3"/>
          <p:cNvSpPr txBox="1">
            <a:spLocks noChangeArrowheads="1"/>
          </p:cNvSpPr>
          <p:nvPr/>
        </p:nvSpPr>
        <p:spPr bwMode="black">
          <a:xfrm>
            <a:off x="141276" y="1367182"/>
            <a:ext cx="8856984" cy="5490818"/>
          </a:xfrm>
          <a:prstGeom prst="rect">
            <a:avLst/>
          </a:prstGeom>
          <a:noFill/>
          <a:ln>
            <a:noFill/>
          </a:ln>
          <a:extLst/>
        </p:spPr>
        <p:txBody>
          <a:bodyPr/>
          <a:lstStyle>
            <a:lvl1pPr marL="0" indent="0" algn="ctr" rtl="0" eaLnBrk="0" fontAlgn="base" hangingPunct="0">
              <a:spcBef>
                <a:spcPct val="20000"/>
              </a:spcBef>
              <a:spcAft>
                <a:spcPct val="0"/>
              </a:spcAft>
              <a:buClr>
                <a:schemeClr val="accent2"/>
              </a:buClr>
              <a:buFontTx/>
              <a:buNone/>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tx2"/>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514350" indent="-514350" algn="l" eaLnBrk="1" hangingPunct="1">
              <a:buAutoNum type="arabicPeriod"/>
              <a:defRPr/>
            </a:pPr>
            <a:r>
              <a:rPr lang="el-GR" altLang="el-GR" sz="1800" u="none" kern="0" dirty="0" smtClean="0">
                <a:solidFill>
                  <a:srgbClr val="FF0000"/>
                </a:solidFill>
              </a:rPr>
              <a:t>Εισαγωγή στη Γεωλογία</a:t>
            </a:r>
          </a:p>
          <a:p>
            <a:pPr marL="514350" indent="-514350" algn="l" eaLnBrk="1" hangingPunct="1">
              <a:buAutoNum type="arabicPeriod"/>
              <a:defRPr/>
            </a:pPr>
            <a:r>
              <a:rPr lang="el-GR" altLang="el-GR" sz="2000" u="none" kern="0" dirty="0" smtClean="0">
                <a:solidFill>
                  <a:srgbClr val="FF0000"/>
                </a:solidFill>
              </a:rPr>
              <a:t>ΔΙΕΡΓΑΣΙΕΣ ΣΤΗΝ ΕΠΙΦΑΝΕΙΑ ΤΗΣ ΓΗΣ</a:t>
            </a:r>
          </a:p>
          <a:p>
            <a:pPr marL="720725" indent="-360363" algn="l" eaLnBrk="1" hangingPunct="1">
              <a:defRPr/>
            </a:pPr>
            <a:r>
              <a:rPr lang="el-GR" altLang="el-GR" sz="1800" u="none" kern="0" dirty="0" smtClean="0">
                <a:solidFill>
                  <a:schemeClr val="bg1">
                    <a:lumMod val="50000"/>
                  </a:schemeClr>
                </a:solidFill>
              </a:rPr>
              <a:t>2.1. Η μέτρηση του Γεωλογικού χρόνου: </a:t>
            </a:r>
            <a:r>
              <a:rPr lang="el-GR" altLang="el-GR" sz="1800" u="none" kern="0" dirty="0" err="1" smtClean="0">
                <a:solidFill>
                  <a:schemeClr val="bg1">
                    <a:lumMod val="50000"/>
                  </a:schemeClr>
                </a:solidFill>
              </a:rPr>
              <a:t>Γεωχρονολόγηση</a:t>
            </a:r>
            <a:endParaRPr lang="el-GR" altLang="el-GR" sz="1800" u="none" kern="0" dirty="0" smtClean="0">
              <a:solidFill>
                <a:schemeClr val="bg1">
                  <a:lumMod val="50000"/>
                </a:schemeClr>
              </a:solidFill>
            </a:endParaRPr>
          </a:p>
          <a:p>
            <a:pPr marL="720725" indent="-360363" algn="l" eaLnBrk="1" hangingPunct="1">
              <a:defRPr/>
            </a:pPr>
            <a:r>
              <a:rPr lang="el-GR" altLang="el-GR" sz="1800" u="none" kern="0" dirty="0" smtClean="0">
                <a:solidFill>
                  <a:schemeClr val="bg1">
                    <a:lumMod val="50000"/>
                  </a:schemeClr>
                </a:solidFill>
              </a:rPr>
              <a:t>2.2. Αποσάθρωση – Έδαφος- </a:t>
            </a:r>
            <a:r>
              <a:rPr lang="el-GR" altLang="el-GR" sz="1800" u="none" kern="0" dirty="0" err="1" smtClean="0">
                <a:solidFill>
                  <a:schemeClr val="bg1">
                    <a:lumMod val="50000"/>
                  </a:schemeClr>
                </a:solidFill>
              </a:rPr>
              <a:t>Βαρυτικές</a:t>
            </a:r>
            <a:r>
              <a:rPr lang="el-GR" altLang="el-GR" sz="1800" u="none" kern="0" dirty="0" smtClean="0">
                <a:solidFill>
                  <a:schemeClr val="bg1">
                    <a:lumMod val="50000"/>
                  </a:schemeClr>
                </a:solidFill>
              </a:rPr>
              <a:t> κινήσεις</a:t>
            </a:r>
          </a:p>
          <a:p>
            <a:pPr marL="720725" indent="-360363" algn="l" eaLnBrk="1" hangingPunct="1">
              <a:defRPr/>
            </a:pPr>
            <a:r>
              <a:rPr lang="el-GR" altLang="el-GR" sz="1800" u="none" kern="0" dirty="0" smtClean="0">
                <a:solidFill>
                  <a:schemeClr val="bg1">
                    <a:lumMod val="50000"/>
                  </a:schemeClr>
                </a:solidFill>
              </a:rPr>
              <a:t>2.3. Επιφανειακά νερά – Συστήματα αποστράγγισης –Υπόγεια νερά – Καρστικά φαινόμενα</a:t>
            </a:r>
          </a:p>
          <a:p>
            <a:pPr marL="720725" indent="-360363" algn="l" eaLnBrk="1" hangingPunct="1">
              <a:defRPr/>
            </a:pPr>
            <a:r>
              <a:rPr lang="el-GR" altLang="el-GR" sz="1800" u="none" kern="0" dirty="0" smtClean="0">
                <a:solidFill>
                  <a:schemeClr val="bg1">
                    <a:lumMod val="50000"/>
                  </a:schemeClr>
                </a:solidFill>
              </a:rPr>
              <a:t>2.4. Παγετώνες – Άνεμοι – Αιολικές αποθέσεις</a:t>
            </a:r>
          </a:p>
          <a:p>
            <a:pPr algn="l" eaLnBrk="1" hangingPunct="1">
              <a:defRPr/>
            </a:pPr>
            <a:r>
              <a:rPr lang="el-GR" altLang="el-GR" sz="1800" u="none" kern="0" dirty="0" smtClean="0">
                <a:solidFill>
                  <a:schemeClr val="bg1">
                    <a:lumMod val="50000"/>
                  </a:schemeClr>
                </a:solidFill>
              </a:rPr>
              <a:t>3. </a:t>
            </a:r>
            <a:r>
              <a:rPr lang="el-GR" altLang="el-GR" sz="2000" u="none" kern="0" dirty="0" smtClean="0">
                <a:solidFill>
                  <a:srgbClr val="FF0000"/>
                </a:solidFill>
              </a:rPr>
              <a:t>ΔΙΕΡΓΑΣΙΕΣ ΣΤΟ ΕΣΩΤΕΡΙΚΟ ΤΗΣ ΓΗΣ</a:t>
            </a:r>
          </a:p>
          <a:p>
            <a:pPr marL="360363" algn="l" eaLnBrk="1" hangingPunct="1">
              <a:defRPr/>
            </a:pPr>
            <a:r>
              <a:rPr lang="el-GR" altLang="el-GR" sz="1800" u="none" kern="0" dirty="0" smtClean="0">
                <a:solidFill>
                  <a:schemeClr val="bg1">
                    <a:lumMod val="50000"/>
                  </a:schemeClr>
                </a:solidFill>
              </a:rPr>
              <a:t>3.1. Δομή του εσωτερικού της γης</a:t>
            </a:r>
          </a:p>
          <a:p>
            <a:pPr marL="360363" algn="l" eaLnBrk="1" hangingPunct="1">
              <a:defRPr/>
            </a:pPr>
            <a:r>
              <a:rPr lang="el-GR" altLang="el-GR" sz="1800" u="none" kern="0" dirty="0" smtClean="0">
                <a:solidFill>
                  <a:schemeClr val="bg1">
                    <a:lumMod val="50000"/>
                  </a:schemeClr>
                </a:solidFill>
              </a:rPr>
              <a:t>3.2. Πυριγενή Πετρώματα – </a:t>
            </a:r>
            <a:r>
              <a:rPr lang="el-GR" altLang="el-GR" sz="1800" u="none" kern="0" dirty="0" err="1" smtClean="0">
                <a:solidFill>
                  <a:schemeClr val="bg1">
                    <a:lumMod val="50000"/>
                  </a:schemeClr>
                </a:solidFill>
              </a:rPr>
              <a:t>Μαγματισμός</a:t>
            </a:r>
            <a:r>
              <a:rPr lang="el-GR" altLang="el-GR" sz="1800" u="none" kern="0" dirty="0" smtClean="0">
                <a:solidFill>
                  <a:schemeClr val="bg1">
                    <a:lumMod val="50000"/>
                  </a:schemeClr>
                </a:solidFill>
              </a:rPr>
              <a:t> – Ηφαιστειότητα</a:t>
            </a:r>
          </a:p>
          <a:p>
            <a:pPr marL="360363" algn="l" eaLnBrk="1" hangingPunct="1">
              <a:defRPr/>
            </a:pPr>
            <a:r>
              <a:rPr lang="el-GR" altLang="el-GR" sz="1800" u="none" kern="0" dirty="0" smtClean="0">
                <a:solidFill>
                  <a:schemeClr val="bg1">
                    <a:lumMod val="50000"/>
                  </a:schemeClr>
                </a:solidFill>
              </a:rPr>
              <a:t>3.3. Ιζηματογενή πετρώματα – Μεταμορφισμός</a:t>
            </a:r>
          </a:p>
          <a:p>
            <a:pPr marL="360363" algn="l" eaLnBrk="1" hangingPunct="1">
              <a:defRPr/>
            </a:pPr>
            <a:r>
              <a:rPr lang="el-GR" altLang="el-GR" sz="1800" u="none" kern="0" dirty="0" smtClean="0">
                <a:solidFill>
                  <a:schemeClr val="bg1">
                    <a:lumMod val="50000"/>
                  </a:schemeClr>
                </a:solidFill>
              </a:rPr>
              <a:t>3.4. Τεκτονική</a:t>
            </a:r>
          </a:p>
          <a:p>
            <a:pPr marL="360363" algn="l" eaLnBrk="1" hangingPunct="1">
              <a:defRPr/>
            </a:pPr>
            <a:r>
              <a:rPr lang="el-GR" altLang="el-GR" sz="1800" u="none" kern="0" dirty="0" smtClean="0">
                <a:solidFill>
                  <a:schemeClr val="bg1">
                    <a:lumMod val="50000"/>
                  </a:schemeClr>
                </a:solidFill>
              </a:rPr>
              <a:t>3.5. Σεισμοί</a:t>
            </a:r>
          </a:p>
          <a:p>
            <a:pPr marL="360363" algn="l" eaLnBrk="1" hangingPunct="1">
              <a:defRPr/>
            </a:pPr>
            <a:r>
              <a:rPr lang="el-GR" altLang="el-GR" sz="1800" u="none" kern="0" dirty="0" smtClean="0">
                <a:solidFill>
                  <a:schemeClr val="bg1">
                    <a:lumMod val="50000"/>
                  </a:schemeClr>
                </a:solidFill>
              </a:rPr>
              <a:t>3.6. </a:t>
            </a:r>
            <a:r>
              <a:rPr lang="el-GR" altLang="el-GR" sz="1800" u="none" kern="0" dirty="0" err="1" smtClean="0">
                <a:solidFill>
                  <a:schemeClr val="bg1">
                    <a:lumMod val="50000"/>
                  </a:schemeClr>
                </a:solidFill>
              </a:rPr>
              <a:t>Λιθοσφαιρικές</a:t>
            </a:r>
            <a:r>
              <a:rPr lang="el-GR" altLang="el-GR" sz="1800" u="none" kern="0" dirty="0" smtClean="0">
                <a:solidFill>
                  <a:schemeClr val="bg1">
                    <a:lumMod val="50000"/>
                  </a:schemeClr>
                </a:solidFill>
              </a:rPr>
              <a:t> πλάκες</a:t>
            </a:r>
          </a:p>
          <a:p>
            <a:pPr algn="l" eaLnBrk="1" hangingPunct="1">
              <a:defRPr/>
            </a:pPr>
            <a:r>
              <a:rPr lang="el-GR" altLang="el-GR" sz="1800" u="none" kern="0" dirty="0" smtClean="0">
                <a:solidFill>
                  <a:srgbClr val="FF0000"/>
                </a:solidFill>
              </a:rPr>
              <a:t>4. </a:t>
            </a:r>
            <a:r>
              <a:rPr lang="el-GR" altLang="el-GR" sz="2000" u="none" kern="0" dirty="0" smtClean="0">
                <a:solidFill>
                  <a:srgbClr val="FF0000"/>
                </a:solidFill>
              </a:rPr>
              <a:t>Ιστορία της Γεωλογίας</a:t>
            </a:r>
          </a:p>
          <a:p>
            <a:pPr algn="l" eaLnBrk="1" hangingPunct="1">
              <a:defRPr/>
            </a:pPr>
            <a:r>
              <a:rPr lang="el-GR" altLang="el-GR" sz="2000" u="none" kern="0" dirty="0" smtClean="0">
                <a:solidFill>
                  <a:srgbClr val="FF0000"/>
                </a:solidFill>
              </a:rPr>
              <a:t>5. Γαλαξίες – Γένεση της Γης</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sz="quarter" idx="13"/>
          </p:nvPr>
        </p:nvSpPr>
        <p:spPr>
          <a:xfrm>
            <a:off x="1143000" y="731838"/>
            <a:ext cx="6400800" cy="3475037"/>
          </a:xfrm>
        </p:spPr>
        <p:txBody>
          <a:bodyPr/>
          <a:lstStyle/>
          <a:p>
            <a:pPr eaLnBrk="1" hangingPunct="1"/>
            <a:endParaRPr lang="el-GR" altLang="el-GR" smtClean="0"/>
          </a:p>
        </p:txBody>
      </p:sp>
      <p:pic>
        <p:nvPicPr>
          <p:cNvPr id="31747" name="Picture 2" descr="http://go2.wordpress.com/?id=725X1342&amp;site=bajan.wordpress.com&amp;url=http%3A%2F%2Fbajan.files.wordpress.com%2F2008%2F03%2Ftsunami_sm.jpg&amp;sref=http%3A%2F%2Fbajan.wordpress.com%2F2008%2F03%2F05%2Ftsunami-preparation%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1"/>
          <p:cNvSpPr txBox="1">
            <a:spLocks noChangeArrowheads="1"/>
          </p:cNvSpPr>
          <p:nvPr/>
        </p:nvSpPr>
        <p:spPr bwMode="auto">
          <a:xfrm>
            <a:off x="6540500" y="115888"/>
            <a:ext cx="1560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FFFFFF"/>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FFFFFF"/>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FFFFFF"/>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FFFFFF"/>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9pPr>
          </a:lstStyle>
          <a:p>
            <a:pPr eaLnBrk="1" hangingPunct="1">
              <a:spcBef>
                <a:spcPct val="0"/>
              </a:spcBef>
              <a:spcAft>
                <a:spcPct val="0"/>
              </a:spcAft>
              <a:buClrTx/>
              <a:buSzTx/>
              <a:buFontTx/>
              <a:buNone/>
            </a:pPr>
            <a:r>
              <a:rPr lang="el-GR" altLang="el-GR" sz="2400" b="1" u="none" dirty="0">
                <a:solidFill>
                  <a:schemeClr val="tx1"/>
                </a:solidFill>
                <a:latin typeface="Arial" panose="020B0604020202020204" pitchFamily="34" charset="0"/>
              </a:rPr>
              <a:t>Τσουνάμι</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a:xfrm>
            <a:off x="457199" y="274638"/>
            <a:ext cx="8435975" cy="86836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Γιατί κανείς μελετά την Γεωλογία; </a:t>
            </a:r>
          </a:p>
        </p:txBody>
      </p:sp>
      <p:sp>
        <p:nvSpPr>
          <p:cNvPr id="32771" name="Θέση περιεχομένου 2"/>
          <p:cNvSpPr>
            <a:spLocks noGrp="1"/>
          </p:cNvSpPr>
          <p:nvPr>
            <p:ph idx="1"/>
          </p:nvPr>
        </p:nvSpPr>
        <p:spPr>
          <a:xfrm>
            <a:off x="250825" y="1335088"/>
            <a:ext cx="8642350" cy="4830762"/>
          </a:xfrm>
        </p:spPr>
        <p:txBody>
          <a:bodyPr/>
          <a:lstStyle/>
          <a:p>
            <a:pPr eaLnBrk="1" hangingPunct="1">
              <a:buFont typeface="Wingdings" panose="05000000000000000000" pitchFamily="2" charset="2"/>
              <a:buChar char="Ø"/>
            </a:pPr>
            <a:r>
              <a:rPr lang="el-GR" altLang="el-GR" sz="2400" dirty="0" smtClean="0">
                <a:solidFill>
                  <a:schemeClr val="bg1">
                    <a:lumMod val="50000"/>
                  </a:schemeClr>
                </a:solidFill>
              </a:rPr>
              <a:t>Η κατασκευή μεγάλων και μικρών έργων απαιτεί την καλή γνώση της γεωλογίας του χώρου κατασκευής των. Φράγματα, σήραγγες, οδοποιία, γέφυρες, σιδηρόδρομοι, αεροδρόμια και χώροι υγειονομικής ταφής μπορούν να σχεδιαστούν και να κατασκευαστούν μετά από σοβαρή μελέτη των </a:t>
            </a:r>
            <a:r>
              <a:rPr lang="el-GR" altLang="el-GR" sz="2400" dirty="0" smtClean="0">
                <a:solidFill>
                  <a:schemeClr val="bg1">
                    <a:lumMod val="50000"/>
                  </a:schemeClr>
                </a:solidFill>
              </a:rPr>
              <a:t>τεχνικό-γεωλογικών </a:t>
            </a:r>
            <a:r>
              <a:rPr lang="el-GR" altLang="el-GR" sz="2400" dirty="0" smtClean="0">
                <a:solidFill>
                  <a:schemeClr val="bg1">
                    <a:lumMod val="50000"/>
                  </a:schemeClr>
                </a:solidFill>
              </a:rPr>
              <a:t>συνθηκών.   </a:t>
            </a:r>
          </a:p>
          <a:p>
            <a:pPr eaLnBrk="1" hangingPunct="1">
              <a:buFont typeface="Wingdings" panose="05000000000000000000" pitchFamily="2" charset="2"/>
              <a:buChar char="Ø"/>
            </a:pPr>
            <a:r>
              <a:rPr lang="el-GR" altLang="el-GR" sz="2400" dirty="0" smtClean="0">
                <a:solidFill>
                  <a:schemeClr val="bg1">
                    <a:lumMod val="50000"/>
                  </a:schemeClr>
                </a:solidFill>
              </a:rPr>
              <a:t>Τελικά, επιπρόσθετα προς αυτούς τους σπουδαίους πρακτικούς παράγοντες, υπάρχει το γεγονός της ανθρώπινης έμφυτης περιέργειας. Αυτή περιλαμβάνει τόσο την περιέργεια για την προέλευση του ανθρώπου όσο και την έμφυτη επιθυμία για την κατανόηση των διαδικασιών που σχημάτισαν και εξακολουθούν να σχηματίζουν τον φυσικό κόσμο. </a:t>
            </a:r>
          </a:p>
          <a:p>
            <a:pPr eaLnBrk="1" hangingPunct="1">
              <a:buFont typeface="Wingdings" panose="05000000000000000000" pitchFamily="2" charset="2"/>
              <a:buChar char="Ø"/>
            </a:pPr>
            <a:endParaRPr lang="el-GR" altLang="el-GR" sz="2400" dirty="0" smtClean="0"/>
          </a:p>
          <a:p>
            <a:pPr eaLnBrk="1" hangingPunct="1"/>
            <a:endParaRPr lang="el-GR" altLang="el-GR" sz="2400" dirty="0" smtClean="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C:\D dell inspiron 1764\Laptop\H\Patra\εκδρομες\εκδρομη 4ου ετους 2013\photos\P524273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419872" y="2580996"/>
            <a:ext cx="5518547" cy="4138231"/>
          </a:xfrm>
          <a:noFill/>
        </p:spPr>
      </p:pic>
      <p:pic>
        <p:nvPicPr>
          <p:cNvPr id="33796" name="Picture 3" descr="C:\D dell inspiron 1764\Laptop\H\Patra\εκδρομες\εκδρομη 4ου ετους 2013\photos\P52427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8575"/>
            <a:ext cx="4919662"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a:xfrm>
            <a:off x="323528" y="274638"/>
            <a:ext cx="8363272" cy="86836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Γιατί κανείς μελετά την Γεωλογία; </a:t>
            </a:r>
          </a:p>
        </p:txBody>
      </p:sp>
      <p:sp>
        <p:nvSpPr>
          <p:cNvPr id="3" name="Θέση περιεχομένου 2"/>
          <p:cNvSpPr>
            <a:spLocks noGrp="1"/>
          </p:cNvSpPr>
          <p:nvPr>
            <p:ph idx="1"/>
          </p:nvPr>
        </p:nvSpPr>
        <p:spPr/>
        <p:txBody>
          <a:bodyPr/>
          <a:lstStyle/>
          <a:p>
            <a:pPr eaLnBrk="1" hangingPunct="1">
              <a:buFont typeface="Wingdings" pitchFamily="2" charset="2"/>
              <a:buChar char="Ø"/>
              <a:defRPr/>
            </a:pPr>
            <a:r>
              <a:rPr lang="el-GR" sz="2800" dirty="0">
                <a:solidFill>
                  <a:schemeClr val="bg1">
                    <a:lumMod val="50000"/>
                  </a:schemeClr>
                </a:solidFill>
              </a:rPr>
              <a:t>Για τον μη ειδικό, τα πετρώματα είναι μόνο άψυχα αντικείμενα, για τον γεωλόγο αυτά αποκαλύπτουν τις δυναμικές διαδικασίες που συνεπάγονται τον σχηματισμό τους και δίνουν ενδείξεις  για την γεωλογική ιστορία της περιοχής στην οποία απαντούν.                                                                    </a:t>
            </a:r>
          </a:p>
          <a:p>
            <a:pPr eaLnBrk="1" hangingPunct="1">
              <a:buFont typeface="Wingdings" pitchFamily="2" charset="2"/>
              <a:buChar char="Ø"/>
              <a:defRPr/>
            </a:pPr>
            <a:r>
              <a:rPr lang="el-GR" sz="2800" dirty="0">
                <a:solidFill>
                  <a:schemeClr val="bg1">
                    <a:lumMod val="50000"/>
                  </a:schemeClr>
                </a:solidFill>
              </a:rPr>
              <a:t>Τα </a:t>
            </a:r>
            <a:r>
              <a:rPr lang="el-GR" sz="2800" dirty="0" smtClean="0">
                <a:solidFill>
                  <a:schemeClr val="bg1">
                    <a:lumMod val="50000"/>
                  </a:schemeClr>
                </a:solidFill>
              </a:rPr>
              <a:t>όσα </a:t>
            </a:r>
            <a:r>
              <a:rPr lang="el-GR" sz="2800" dirty="0">
                <a:solidFill>
                  <a:schemeClr val="bg1">
                    <a:lumMod val="50000"/>
                  </a:schemeClr>
                </a:solidFill>
              </a:rPr>
              <a:t>θα ειπωθούν στις </a:t>
            </a:r>
            <a:r>
              <a:rPr lang="el-GR" sz="2800" dirty="0" smtClean="0">
                <a:solidFill>
                  <a:schemeClr val="bg1">
                    <a:lumMod val="50000"/>
                  </a:schemeClr>
                </a:solidFill>
              </a:rPr>
              <a:t>επόμενες </a:t>
            </a:r>
            <a:r>
              <a:rPr lang="el-GR" sz="2800" dirty="0">
                <a:solidFill>
                  <a:schemeClr val="bg1">
                    <a:lumMod val="50000"/>
                  </a:schemeClr>
                </a:solidFill>
              </a:rPr>
              <a:t>παραδόσεις του μαθήματος </a:t>
            </a:r>
            <a:r>
              <a:rPr lang="el-GR" sz="2800" dirty="0">
                <a:solidFill>
                  <a:schemeClr val="bg1">
                    <a:lumMod val="50000"/>
                  </a:schemeClr>
                </a:solidFill>
                <a:effectLst>
                  <a:outerShdw blurRad="38100" dist="38100" dir="2700000" algn="tl">
                    <a:srgbClr val="000000"/>
                  </a:outerShdw>
                </a:effectLst>
              </a:rPr>
              <a:t>Πλανήτης </a:t>
            </a:r>
            <a:r>
              <a:rPr lang="el-GR" sz="2800" dirty="0" smtClean="0">
                <a:solidFill>
                  <a:schemeClr val="bg1">
                    <a:lumMod val="50000"/>
                  </a:schemeClr>
                </a:solidFill>
                <a:effectLst>
                  <a:outerShdw blurRad="38100" dist="38100" dir="2700000" algn="tl">
                    <a:srgbClr val="000000"/>
                  </a:outerShdw>
                </a:effectLst>
              </a:rPr>
              <a:t>Γη </a:t>
            </a:r>
            <a:r>
              <a:rPr lang="el-GR" sz="2800" dirty="0" smtClean="0">
                <a:solidFill>
                  <a:schemeClr val="bg1">
                    <a:lumMod val="50000"/>
                  </a:schemeClr>
                </a:solidFill>
              </a:rPr>
              <a:t>θα </a:t>
            </a:r>
            <a:r>
              <a:rPr lang="el-GR" sz="2800" dirty="0">
                <a:solidFill>
                  <a:schemeClr val="bg1">
                    <a:lumMod val="50000"/>
                  </a:schemeClr>
                </a:solidFill>
              </a:rPr>
              <a:t>σας βοηθήσουν να κατανοήσετε τον πλανήτη  Γη και ακόμη το πως αυτός εξελίxθηκε στη σημερινή κατάστασή του. </a:t>
            </a:r>
          </a:p>
          <a:p>
            <a:pPr eaLnBrk="1" hangingPunct="1">
              <a:defRPr/>
            </a:pPr>
            <a:endParaRPr lang="el-GR" sz="2800" dirty="0" smtClean="0"/>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a:xfrm>
            <a:off x="467544" y="112366"/>
            <a:ext cx="8229600" cy="86836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Κατευθύνσεις στη Γεωλογία</a:t>
            </a:r>
          </a:p>
        </p:txBody>
      </p:sp>
      <p:sp>
        <p:nvSpPr>
          <p:cNvPr id="35843" name="Θέση περιεχομένου 2"/>
          <p:cNvSpPr>
            <a:spLocks noGrp="1"/>
          </p:cNvSpPr>
          <p:nvPr>
            <p:ph idx="1"/>
          </p:nvPr>
        </p:nvSpPr>
        <p:spPr>
          <a:xfrm>
            <a:off x="21704" y="980728"/>
            <a:ext cx="9014792" cy="5832648"/>
          </a:xfrm>
        </p:spPr>
        <p:txBody>
          <a:bodyPr/>
          <a:lstStyle/>
          <a:p>
            <a:pPr eaLnBrk="1" hangingPunct="1"/>
            <a:r>
              <a:rPr lang="el-GR" altLang="el-GR" sz="2200" dirty="0" smtClean="0">
                <a:solidFill>
                  <a:schemeClr val="bg1">
                    <a:lumMod val="50000"/>
                  </a:schemeClr>
                </a:solidFill>
              </a:rPr>
              <a:t>Είναι προφανές, όμως, ότι υπό την ευρεία έννοια της η γεωλογία δεν είναι δυνατόν να μελετάται από επιστήμονες μιας κατεύθυνσης αλλά από επιστήμονες πολλών κατευθύνσεων. </a:t>
            </a:r>
          </a:p>
          <a:p>
            <a:pPr eaLnBrk="1" hangingPunct="1"/>
            <a:r>
              <a:rPr lang="el-GR" altLang="el-GR" sz="2200" dirty="0" smtClean="0">
                <a:solidFill>
                  <a:schemeClr val="bg1">
                    <a:lumMod val="50000"/>
                  </a:schemeClr>
                </a:solidFill>
              </a:rPr>
              <a:t>Έτσι, οι γεωλόγοι, γενικά, αλλά όχι αποκλειστικά, περιορίζονται στο στερεό φλοιό της γης, που μπορεί να μελετηθεί απευθείας. Μελετούν, έτσι, τα ορυκτά και τα πετρώματα που αποτελούν τον στερεό φλοιό καθώς και τους παράγοντες, εξωγενείς και ενδογενείς, που επέδρασσαν, έτσι ώστε η Γη (ο στερεός φλοιός) να λάβει την σημερινή μορφή της. </a:t>
            </a:r>
          </a:p>
          <a:p>
            <a:pPr lvl="0" eaLnBrk="1" hangingPunct="1">
              <a:lnSpc>
                <a:spcPct val="90000"/>
              </a:lnSpc>
              <a:buClr>
                <a:srgbClr val="2A99EC"/>
              </a:buClr>
              <a:buFont typeface="Wingdings" pitchFamily="2" charset="2"/>
              <a:buChar char="Ø"/>
              <a:defRPr/>
            </a:pPr>
            <a:r>
              <a:rPr lang="el-GR" sz="2200" dirty="0">
                <a:solidFill>
                  <a:schemeClr val="bg1">
                    <a:lumMod val="50000"/>
                  </a:schemeClr>
                </a:solidFill>
              </a:rPr>
              <a:t>Άλλες ειδικότητες </a:t>
            </a:r>
            <a:r>
              <a:rPr lang="el-GR" sz="2200" dirty="0" smtClean="0">
                <a:solidFill>
                  <a:schemeClr val="bg1">
                    <a:lumMod val="50000"/>
                  </a:schemeClr>
                </a:solidFill>
              </a:rPr>
              <a:t>που αναπτύχτηκαν </a:t>
            </a:r>
            <a:r>
              <a:rPr lang="el-GR" sz="2200" dirty="0">
                <a:solidFill>
                  <a:schemeClr val="bg1">
                    <a:lumMod val="50000"/>
                  </a:schemeClr>
                </a:solidFill>
              </a:rPr>
              <a:t>για τη μελέτη άλλων χαρακτήρων της </a:t>
            </a:r>
            <a:r>
              <a:rPr lang="el-GR" sz="2200" dirty="0" smtClean="0">
                <a:solidFill>
                  <a:schemeClr val="bg1">
                    <a:lumMod val="50000"/>
                  </a:schemeClr>
                </a:solidFill>
              </a:rPr>
              <a:t>Γης: </a:t>
            </a:r>
            <a:r>
              <a:rPr lang="el-GR" sz="2200" dirty="0" smtClean="0">
                <a:solidFill>
                  <a:schemeClr val="bg1">
                    <a:lumMod val="50000"/>
                  </a:schemeClr>
                </a:solidFill>
                <a:effectLst>
                  <a:outerShdw blurRad="38100" dist="38100" dir="2700000" algn="tl">
                    <a:srgbClr val="000000"/>
                  </a:outerShdw>
                </a:effectLst>
              </a:rPr>
              <a:t>Οι γεωφυσικοί, </a:t>
            </a:r>
            <a:r>
              <a:rPr lang="el-GR" sz="2200" dirty="0">
                <a:solidFill>
                  <a:schemeClr val="bg1">
                    <a:lumMod val="50000"/>
                  </a:schemeClr>
                </a:solidFill>
                <a:effectLst>
                  <a:outerShdw blurRad="38100" dist="38100" dir="2700000" algn="tl">
                    <a:srgbClr val="000000"/>
                  </a:outerShdw>
                </a:effectLst>
              </a:rPr>
              <a:t>μελετούν τα βαθύτερα τμήματα της Γης και των πεδίων της, κυρίως με έμμεσες μεθόδους</a:t>
            </a:r>
            <a:r>
              <a:rPr lang="el-GR" sz="2200" dirty="0">
                <a:solidFill>
                  <a:schemeClr val="bg1">
                    <a:lumMod val="50000"/>
                  </a:schemeClr>
                </a:solidFill>
              </a:rPr>
              <a:t>. </a:t>
            </a:r>
            <a:r>
              <a:rPr lang="el-GR" sz="2200" dirty="0">
                <a:solidFill>
                  <a:schemeClr val="bg1">
                    <a:lumMod val="50000"/>
                  </a:schemeClr>
                </a:solidFill>
                <a:effectLst>
                  <a:outerShdw blurRad="38100" dist="38100" dir="2700000" algn="tl">
                    <a:srgbClr val="000000"/>
                  </a:outerShdw>
                </a:effectLst>
              </a:rPr>
              <a:t>Οι </a:t>
            </a:r>
            <a:r>
              <a:rPr lang="el-GR" sz="2200" dirty="0" smtClean="0">
                <a:solidFill>
                  <a:schemeClr val="bg1">
                    <a:lumMod val="50000"/>
                  </a:schemeClr>
                </a:solidFill>
                <a:effectLst>
                  <a:outerShdw blurRad="38100" dist="38100" dir="2700000" algn="tl">
                    <a:srgbClr val="000000"/>
                  </a:outerShdw>
                </a:effectLst>
              </a:rPr>
              <a:t>ωκεανογράφοι, </a:t>
            </a:r>
            <a:r>
              <a:rPr lang="el-GR" sz="2200" dirty="0">
                <a:solidFill>
                  <a:schemeClr val="bg1">
                    <a:lumMod val="50000"/>
                  </a:schemeClr>
                </a:solidFill>
                <a:effectLst>
                  <a:outerShdw blurRad="38100" dist="38100" dir="2700000" algn="tl">
                    <a:srgbClr val="000000"/>
                  </a:outerShdw>
                </a:effectLst>
              </a:rPr>
              <a:t>μελετούν την υδρόσφαιρα.</a:t>
            </a:r>
            <a:r>
              <a:rPr lang="el-GR" sz="2200" dirty="0">
                <a:solidFill>
                  <a:schemeClr val="bg1">
                    <a:lumMod val="50000"/>
                  </a:schemeClr>
                </a:solidFill>
              </a:rPr>
              <a:t> </a:t>
            </a:r>
            <a:r>
              <a:rPr lang="el-GR" sz="2200" dirty="0">
                <a:solidFill>
                  <a:schemeClr val="bg1">
                    <a:lumMod val="50000"/>
                  </a:schemeClr>
                </a:solidFill>
                <a:effectLst>
                  <a:outerShdw blurRad="38100" dist="38100" dir="2700000" algn="tl">
                    <a:srgbClr val="000000"/>
                  </a:outerShdw>
                </a:effectLst>
              </a:rPr>
              <a:t>Οι </a:t>
            </a:r>
            <a:r>
              <a:rPr lang="el-GR" sz="2200" dirty="0" smtClean="0">
                <a:solidFill>
                  <a:schemeClr val="bg1">
                    <a:lumMod val="50000"/>
                  </a:schemeClr>
                </a:solidFill>
                <a:effectLst>
                  <a:outerShdw blurRad="38100" dist="38100" dir="2700000" algn="tl">
                    <a:srgbClr val="000000"/>
                  </a:outerShdw>
                </a:effectLst>
              </a:rPr>
              <a:t>μετεωρολόγοι, </a:t>
            </a:r>
            <a:r>
              <a:rPr lang="el-GR" sz="2200" dirty="0">
                <a:solidFill>
                  <a:schemeClr val="bg1">
                    <a:lumMod val="50000"/>
                  </a:schemeClr>
                </a:solidFill>
                <a:effectLst>
                  <a:outerShdw blurRad="38100" dist="38100" dir="2700000" algn="tl">
                    <a:srgbClr val="000000"/>
                  </a:outerShdw>
                </a:effectLst>
              </a:rPr>
              <a:t>μελετούν την ατμόσφαιρα.</a:t>
            </a:r>
          </a:p>
          <a:p>
            <a:pPr lvl="0" eaLnBrk="1" hangingPunct="1">
              <a:lnSpc>
                <a:spcPct val="90000"/>
              </a:lnSpc>
              <a:buClr>
                <a:srgbClr val="2A99EC"/>
              </a:buClr>
              <a:buFont typeface="Wingdings" pitchFamily="2" charset="2"/>
              <a:buChar char="Ø"/>
              <a:defRPr/>
            </a:pPr>
            <a:r>
              <a:rPr lang="el-GR" sz="2200" dirty="0">
                <a:solidFill>
                  <a:schemeClr val="bg1">
                    <a:lumMod val="50000"/>
                  </a:schemeClr>
                </a:solidFill>
              </a:rPr>
              <a:t>Ακόμη και με αυτό τον περιορισμό, η γεωλογία είναι ένα πολύ ευρύ πεδίο. Οι περισσότεροι γεωλόγοι ειδικεύονται σ’ ένα ή περισσότερους κλάδους, </a:t>
            </a:r>
          </a:p>
          <a:p>
            <a:pPr eaLnBrk="1" hangingPunct="1"/>
            <a:endParaRPr lang="el-GR" altLang="el-GR" sz="2800" dirty="0" smtClean="0"/>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Θέση περιεχομένου 2"/>
          <p:cNvSpPr>
            <a:spLocks noGrp="1"/>
          </p:cNvSpPr>
          <p:nvPr>
            <p:ph idx="1"/>
          </p:nvPr>
        </p:nvSpPr>
        <p:spPr>
          <a:xfrm>
            <a:off x="250825" y="260648"/>
            <a:ext cx="8713788" cy="6336704"/>
          </a:xfrm>
        </p:spPr>
        <p:txBody>
          <a:bodyPr/>
          <a:lstStyle/>
          <a:p>
            <a:pPr eaLnBrk="1" hangingPunct="1">
              <a:buFont typeface="Wingdings" panose="05000000000000000000" pitchFamily="2" charset="2"/>
              <a:buChar char="Ø"/>
            </a:pPr>
            <a:r>
              <a:rPr lang="el-GR" altLang="el-GR" sz="2200" dirty="0" smtClean="0">
                <a:solidFill>
                  <a:schemeClr val="bg1">
                    <a:lumMod val="50000"/>
                  </a:schemeClr>
                </a:solidFill>
              </a:rPr>
              <a:t>Για παράδειγμα αναφέρουμε: </a:t>
            </a:r>
          </a:p>
          <a:p>
            <a:pPr eaLnBrk="1" hangingPunct="1">
              <a:buFont typeface="Wingdings" panose="05000000000000000000" pitchFamily="2" charset="2"/>
              <a:buChar char="Ø"/>
            </a:pPr>
            <a:r>
              <a:rPr lang="el-GR" altLang="el-GR" sz="2200" dirty="0" smtClean="0">
                <a:solidFill>
                  <a:schemeClr val="bg1">
                    <a:lumMod val="50000"/>
                  </a:schemeClr>
                </a:solidFill>
              </a:rPr>
              <a:t>α. </a:t>
            </a:r>
            <a:r>
              <a:rPr lang="el-GR" altLang="el-GR" sz="2200" u="sng" dirty="0" smtClean="0">
                <a:solidFill>
                  <a:schemeClr val="bg1">
                    <a:lumMod val="50000"/>
                  </a:schemeClr>
                </a:solidFill>
              </a:rPr>
              <a:t>τον γεωχημικό</a:t>
            </a:r>
            <a:r>
              <a:rPr lang="el-GR" altLang="el-GR" sz="2200" dirty="0" smtClean="0">
                <a:solidFill>
                  <a:schemeClr val="bg1">
                    <a:lumMod val="50000"/>
                  </a:schemeClr>
                </a:solidFill>
              </a:rPr>
              <a:t> που χρειάζεται ειδικές γνώσεις χημείας και φυσικής μια και ασχολείται με τις χημικές διεργασίες που επισυμβαίνουν στη Γη. </a:t>
            </a:r>
          </a:p>
          <a:p>
            <a:pPr eaLnBrk="1" hangingPunct="1">
              <a:buFont typeface="Wingdings" panose="05000000000000000000" pitchFamily="2" charset="2"/>
              <a:buChar char="Ø"/>
            </a:pPr>
            <a:r>
              <a:rPr lang="el-GR" altLang="el-GR" sz="2200" dirty="0" smtClean="0">
                <a:solidFill>
                  <a:schemeClr val="bg1">
                    <a:lumMod val="50000"/>
                  </a:schemeClr>
                </a:solidFill>
              </a:rPr>
              <a:t>β. </a:t>
            </a:r>
            <a:r>
              <a:rPr lang="el-GR" altLang="el-GR" sz="2200" u="sng" dirty="0" smtClean="0">
                <a:solidFill>
                  <a:schemeClr val="bg1">
                    <a:lumMod val="50000"/>
                  </a:schemeClr>
                </a:solidFill>
              </a:rPr>
              <a:t>τον παλαιοντολόγο</a:t>
            </a:r>
            <a:r>
              <a:rPr lang="el-GR" altLang="el-GR" sz="2200" dirty="0" smtClean="0">
                <a:solidFill>
                  <a:schemeClr val="bg1">
                    <a:lumMod val="50000"/>
                  </a:schemeClr>
                </a:solidFill>
              </a:rPr>
              <a:t> που χρειάζεται γνώσεις βιολογίας των φυτών και των ζώων (σπονδυλωτών και ασπόνδυλων) μια και μελετά τα απολιθώματα.                          </a:t>
            </a:r>
          </a:p>
          <a:p>
            <a:pPr eaLnBrk="1" hangingPunct="1">
              <a:buFont typeface="Wingdings" panose="05000000000000000000" pitchFamily="2" charset="2"/>
              <a:buChar char="Ø"/>
            </a:pPr>
            <a:r>
              <a:rPr lang="el-GR" altLang="el-GR" sz="2200" dirty="0" smtClean="0">
                <a:solidFill>
                  <a:schemeClr val="bg1">
                    <a:lumMod val="50000"/>
                  </a:schemeClr>
                </a:solidFill>
              </a:rPr>
              <a:t>γ. </a:t>
            </a:r>
            <a:r>
              <a:rPr lang="el-GR" altLang="el-GR" sz="2200" u="sng" dirty="0" smtClean="0">
                <a:solidFill>
                  <a:schemeClr val="bg1">
                    <a:lumMod val="50000"/>
                  </a:schemeClr>
                </a:solidFill>
              </a:rPr>
              <a:t>τον γεωλόγο μηχανικό</a:t>
            </a:r>
            <a:r>
              <a:rPr lang="el-GR" altLang="el-GR" sz="2200" dirty="0" smtClean="0">
                <a:solidFill>
                  <a:schemeClr val="bg1">
                    <a:lumMod val="50000"/>
                  </a:schemeClr>
                </a:solidFill>
              </a:rPr>
              <a:t>, που χρειάζεται γνώσεις μηχανικής επειδή ασχολείται με την παραμόρφωση των πετρωμάτων. </a:t>
            </a:r>
          </a:p>
          <a:p>
            <a:pPr eaLnBrk="1" hangingPunct="1">
              <a:buFont typeface="Wingdings" panose="05000000000000000000" pitchFamily="2" charset="2"/>
              <a:buChar char="Ø"/>
            </a:pPr>
            <a:r>
              <a:rPr lang="el-GR" altLang="el-GR" sz="2200" dirty="0" smtClean="0">
                <a:solidFill>
                  <a:schemeClr val="bg1">
                    <a:lumMod val="50000"/>
                  </a:schemeClr>
                </a:solidFill>
              </a:rPr>
              <a:t>δ. </a:t>
            </a:r>
            <a:r>
              <a:rPr lang="el-GR" altLang="el-GR" sz="2200" u="sng" dirty="0" smtClean="0">
                <a:solidFill>
                  <a:schemeClr val="bg1">
                    <a:lumMod val="50000"/>
                  </a:schemeClr>
                </a:solidFill>
              </a:rPr>
              <a:t>τον υδρογεωλόγο</a:t>
            </a:r>
            <a:r>
              <a:rPr lang="el-GR" altLang="el-GR" sz="2200" dirty="0" smtClean="0">
                <a:solidFill>
                  <a:schemeClr val="bg1">
                    <a:lumMod val="50000"/>
                  </a:schemeClr>
                </a:solidFill>
              </a:rPr>
              <a:t> και τον πετρελαιολόγο που χρειάζονται γνώσεις υδροδυναμικής. </a:t>
            </a:r>
          </a:p>
          <a:p>
            <a:pPr eaLnBrk="1" hangingPunct="1">
              <a:buFont typeface="Wingdings" panose="05000000000000000000" pitchFamily="2" charset="2"/>
              <a:buChar char="Ø"/>
            </a:pPr>
            <a:r>
              <a:rPr lang="el-GR" altLang="el-GR" sz="2200" dirty="0" smtClean="0">
                <a:solidFill>
                  <a:schemeClr val="bg1">
                    <a:lumMod val="50000"/>
                  </a:schemeClr>
                </a:solidFill>
              </a:rPr>
              <a:t>ε. </a:t>
            </a:r>
            <a:r>
              <a:rPr lang="el-GR" altLang="el-GR" sz="2200" u="sng" dirty="0" smtClean="0">
                <a:solidFill>
                  <a:schemeClr val="bg1">
                    <a:lumMod val="50000"/>
                  </a:schemeClr>
                </a:solidFill>
              </a:rPr>
              <a:t>τον πετρολόγο </a:t>
            </a:r>
            <a:r>
              <a:rPr lang="el-GR" altLang="el-GR" sz="2200" dirty="0" smtClean="0">
                <a:solidFill>
                  <a:schemeClr val="bg1">
                    <a:lumMod val="50000"/>
                  </a:schemeClr>
                </a:solidFill>
              </a:rPr>
              <a:t>που ασχολείται με τα πετρώματα και τα ορυκτά.</a:t>
            </a:r>
          </a:p>
          <a:p>
            <a:pPr eaLnBrk="1" hangingPunct="1">
              <a:buFont typeface="Wingdings" panose="05000000000000000000" pitchFamily="2" charset="2"/>
              <a:buChar char="Ø"/>
            </a:pPr>
            <a:endParaRPr lang="el-GR" altLang="el-GR" sz="2200" dirty="0" smtClean="0">
              <a:solidFill>
                <a:schemeClr val="bg1">
                  <a:lumMod val="50000"/>
                </a:schemeClr>
              </a:solidFill>
            </a:endParaRPr>
          </a:p>
          <a:p>
            <a:pPr lvl="0" eaLnBrk="1" hangingPunct="1">
              <a:buClr>
                <a:srgbClr val="2A99EC"/>
              </a:buClr>
              <a:buFont typeface="Wingdings" panose="05000000000000000000" pitchFamily="2" charset="2"/>
              <a:buChar char="Ø"/>
            </a:pPr>
            <a:r>
              <a:rPr lang="el-GR" altLang="el-GR" sz="2200" dirty="0">
                <a:solidFill>
                  <a:schemeClr val="bg1">
                    <a:lumMod val="50000"/>
                  </a:schemeClr>
                </a:solidFill>
              </a:rPr>
              <a:t>Όμως, όλες οι παραπάνω ειδικότητες στο παράδειγμά μας επικαλύπτονται σε κάποιο βαθμό, και συνεπώς ανεξάρτητα της </a:t>
            </a:r>
            <a:r>
              <a:rPr lang="el-GR" altLang="el-GR" sz="2200" dirty="0" smtClean="0">
                <a:solidFill>
                  <a:schemeClr val="bg1">
                    <a:lumMod val="50000"/>
                  </a:schemeClr>
                </a:solidFill>
              </a:rPr>
              <a:t>ειδικότητας  </a:t>
            </a:r>
            <a:r>
              <a:rPr lang="el-GR" altLang="el-GR" sz="2200" dirty="0">
                <a:solidFill>
                  <a:schemeClr val="bg1">
                    <a:lumMod val="50000"/>
                  </a:schemeClr>
                </a:solidFill>
              </a:rPr>
              <a:t>του, ένας γεωλόγος πρέπει να είναι εξοικειωμένος με όλους τους κλάδους της γεωλογίας. </a:t>
            </a:r>
          </a:p>
          <a:p>
            <a:pPr eaLnBrk="1" hangingPunct="1"/>
            <a:endParaRPr lang="el-GR" altLang="el-GR" sz="2400" dirty="0" smtClean="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a:xfrm>
            <a:off x="473200" y="4616"/>
            <a:ext cx="8229600" cy="86836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Γεωλογία</a:t>
            </a:r>
          </a:p>
        </p:txBody>
      </p:sp>
      <p:sp>
        <p:nvSpPr>
          <p:cNvPr id="21507" name="Θέση περιεχομένου 2"/>
          <p:cNvSpPr>
            <a:spLocks noGrp="1"/>
          </p:cNvSpPr>
          <p:nvPr>
            <p:ph idx="1"/>
          </p:nvPr>
        </p:nvSpPr>
        <p:spPr>
          <a:xfrm>
            <a:off x="107504" y="872978"/>
            <a:ext cx="8784976" cy="5868390"/>
          </a:xfrm>
        </p:spPr>
        <p:txBody>
          <a:bodyPr/>
          <a:lstStyle/>
          <a:p>
            <a:pPr eaLnBrk="1" hangingPunct="1"/>
            <a:r>
              <a:rPr lang="el-GR" altLang="el-GR" sz="2800" dirty="0" smtClean="0">
                <a:solidFill>
                  <a:schemeClr val="bg1">
                    <a:lumMod val="50000"/>
                  </a:schemeClr>
                </a:solidFill>
              </a:rPr>
              <a:t>Γη + Λόγος</a:t>
            </a:r>
          </a:p>
          <a:p>
            <a:pPr eaLnBrk="1" hangingPunct="1"/>
            <a:r>
              <a:rPr lang="el-GR" altLang="el-GR" sz="2800" dirty="0" smtClean="0">
                <a:solidFill>
                  <a:schemeClr val="bg1">
                    <a:lumMod val="50000"/>
                  </a:schemeClr>
                </a:solidFill>
              </a:rPr>
              <a:t>Η επιστήμη που μελετά τη γη, δηλαδή εξετάζει τον τρόπο σχηματισμού της, την δομή και τη σύστασή της, τις διαδικασίες και διεργασίες που λαμβάνουν χώρα στην επιφάνεια αλλά και το εσωτερικό της καθώς και την ιστορία και εξέλιξή της μαζί με την εξέλιξη της ζωή στη διάρκεια του γεωλογικού χρόνου (από τη στιγμή που σχηματίστηκε μέχρι σήμερα). </a:t>
            </a:r>
          </a:p>
          <a:p>
            <a:pPr lvl="0" eaLnBrk="1" hangingPunct="1">
              <a:buClr>
                <a:srgbClr val="2A99EC"/>
              </a:buClr>
            </a:pPr>
            <a:r>
              <a:rPr lang="el-GR" altLang="el-GR" sz="2800" dirty="0">
                <a:solidFill>
                  <a:schemeClr val="bg1">
                    <a:lumMod val="50000"/>
                  </a:schemeClr>
                </a:solidFill>
              </a:rPr>
              <a:t>Με την πιο ευρεία έννοια η γεωλογία περιλαμβάνει ακόμη τη μελέτη των ηπείρων, των ωκεανών, της ατμόσφαιρας και του γήινου μαγνητικού πεδίου και του πεδίου ακτινοβολιών. </a:t>
            </a:r>
          </a:p>
          <a:p>
            <a:pPr eaLnBrk="1" hangingPunct="1"/>
            <a:endParaRPr lang="el-GR" altLang="el-GR" dirty="0" smtClean="0"/>
          </a:p>
          <a:p>
            <a:pPr eaLnBrk="1" hangingPunct="1"/>
            <a:endParaRPr lang="el-GR" altLang="el-GR" dirty="0" smtClean="0"/>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Θέση περιεχομένου 3"/>
          <p:cNvSpPr>
            <a:spLocks noGrp="1"/>
          </p:cNvSpPr>
          <p:nvPr>
            <p:ph idx="1"/>
          </p:nvPr>
        </p:nvSpPr>
        <p:spPr/>
        <p:txBody>
          <a:bodyPr/>
          <a:lstStyle/>
          <a:p>
            <a:pPr eaLnBrk="1" hangingPunct="1"/>
            <a:endParaRPr lang="el-GR" altLang="el-GR" smtClean="0"/>
          </a:p>
        </p:txBody>
      </p:sp>
      <p:pic>
        <p:nvPicPr>
          <p:cNvPr id="23556" name="Picture 3" descr="C:\D dell inspiron 1764\Laptop\palaiontologia mathima\patra\dialexeis\Exogeneis diergasies\Yliko\greece_meteora_rocks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82" y="692696"/>
            <a:ext cx="8397998" cy="557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lstStyle/>
          <a:p>
            <a:pPr eaLnBrk="1" hangingPunct="1"/>
            <a:endParaRPr lang="el-GR" altLang="el-GR" smtClean="0"/>
          </a:p>
        </p:txBody>
      </p:sp>
      <p:pic>
        <p:nvPicPr>
          <p:cNvPr id="24579" name="Picture 2" descr="C:\D dell inspiron 1764\Laptop\palaiontologia mathima\patra\dialexeis\Exogeneis diergasies\Yliko\Arenal-Volcano-Eruption-Wallpap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6250" y="357188"/>
            <a:ext cx="8191500" cy="6143625"/>
          </a:xfrm>
          <a:noFill/>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p:txBody>
          <a:bodyPr/>
          <a:lstStyle/>
          <a:p>
            <a:pPr eaLnBrk="1" hangingPunct="1"/>
            <a:endParaRPr lang="el-GR" altLang="el-GR" smtClean="0"/>
          </a:p>
        </p:txBody>
      </p:sp>
      <p:pic>
        <p:nvPicPr>
          <p:cNvPr id="25603" name="Picture 3" descr="D:\Laptop\palaiontologia mathima\patra\dialexeis\Palaiontologia\υλικό\FightVelo-pht-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333375"/>
            <a:ext cx="7929562" cy="5616575"/>
          </a:xfrm>
          <a:noFill/>
        </p:spPr>
      </p:pic>
      <p:pic>
        <p:nvPicPr>
          <p:cNvPr id="7" name="Picture 4" descr="D:\Laptop\palaiontologia mathima\patra\dialexeis\Palaiontologia\υλικό\Velociraptor_and_Protoceratops_-_Fighting_dinosau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863" y="1989138"/>
            <a:ext cx="57150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3" descr="C:\D dell inspiron 1764\Laptop\palaiontologia mathima\patra\dialexeis\Exogeneis diergasies\Yliko\6fluorite-douglass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36750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C:\D dell inspiron 1764\Laptop\palaiontologia mathima\patra\dialexeis\Exogeneis diergasies\Yliko\mineral-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565400"/>
            <a:ext cx="3529012"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descr="C:\D dell inspiron 1764\Laptop\palaiontologia mathima\patra\dialexeis\Exogeneis diergasies\Yliko\phosphate-mineral-apat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4868863"/>
            <a:ext cx="24542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6" descr="C:\D dell inspiron 1764\Laptop\palaiontologia mathima\patra\dialexeis\Exogeneis diergasies\Yliko\quart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13" y="0"/>
            <a:ext cx="489108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 descr="C:\D dell inspiron 1764\Laptop\palaiontologia mathima\patra\dialexeis\Exogeneis diergasies\Yliko\minerals-76788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2957513"/>
            <a:ext cx="284480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8" descr="C:\D dell inspiron 1764\Laptop\palaiontologia mathima\patra\dialexeis\Exogeneis diergasies\Yliko\κατάλογος.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813" y="4868863"/>
            <a:ext cx="24193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26591" y="188640"/>
            <a:ext cx="8435280" cy="86836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Γιατί κανείς μελετά την Γεωλογία; </a:t>
            </a:r>
            <a:endParaRPr lang="en-US" altLang="el-GR" dirty="0" smtClean="0"/>
          </a:p>
        </p:txBody>
      </p:sp>
      <p:sp>
        <p:nvSpPr>
          <p:cNvPr id="27651" name="Rectangle 3"/>
          <p:cNvSpPr>
            <a:spLocks noGrp="1" noChangeArrowheads="1"/>
          </p:cNvSpPr>
          <p:nvPr>
            <p:ph idx="1"/>
          </p:nvPr>
        </p:nvSpPr>
        <p:spPr>
          <a:xfrm>
            <a:off x="323850" y="1524000"/>
            <a:ext cx="8640763" cy="4495800"/>
          </a:xfrm>
        </p:spPr>
        <p:txBody>
          <a:bodyPr/>
          <a:lstStyle/>
          <a:p>
            <a:pPr eaLnBrk="1" hangingPunct="1">
              <a:lnSpc>
                <a:spcPct val="80000"/>
              </a:lnSpc>
              <a:buFont typeface="Wingdings" panose="05000000000000000000" pitchFamily="2" charset="2"/>
              <a:buChar char="Ø"/>
            </a:pPr>
            <a:r>
              <a:rPr lang="el-GR" altLang="el-GR" sz="2800" dirty="0" smtClean="0">
                <a:solidFill>
                  <a:schemeClr val="bg1">
                    <a:lumMod val="50000"/>
                  </a:schemeClr>
                </a:solidFill>
              </a:rPr>
              <a:t>Η επιφάνεια της Γης είναι το φυσικό μας περιβάλλον, και η γεωλογία σχετίζεται με τους περισσότερους βασικούς παράγοντες του περιβάλλοντος αυτού. Είναι όμως ξεκάθαρo ό,τι, εάν εμείς πρέπει να ζούμε σε αρμονία με το φυσικό μας περιβάλλον θα πρέπει και να προσπαθήσουμε να το καταλάβουμε στον όσο μεγαλύτερο βαθμό μπορούμε. </a:t>
            </a:r>
          </a:p>
          <a:p>
            <a:pPr eaLnBrk="1" hangingPunct="1">
              <a:lnSpc>
                <a:spcPct val="80000"/>
              </a:lnSpc>
              <a:buFont typeface="Wingdings" panose="05000000000000000000" pitchFamily="2" charset="2"/>
              <a:buChar char="Ø"/>
            </a:pPr>
            <a:r>
              <a:rPr lang="el-GR" altLang="el-GR" sz="2800" dirty="0" smtClean="0">
                <a:solidFill>
                  <a:schemeClr val="bg1">
                    <a:lumMod val="50000"/>
                  </a:schemeClr>
                </a:solidFill>
              </a:rPr>
              <a:t>Η αναπόφευκτη σύγκρουση που αναπτύσσεται μεταξύ του μοντέρνου τεχνολογικού ανθρώπου και του φυσικού περιβάλλοντος είναι ίσως το μεγαλύτερο πρόβλημα των ημερών μας. </a:t>
            </a:r>
          </a:p>
          <a:p>
            <a:pPr lvl="1" eaLnBrk="1" hangingPunct="1"/>
            <a:endParaRPr lang="en-US" altLang="el-GR" dirty="0" smtClean="0"/>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Θέση περιεχομένου 2"/>
          <p:cNvSpPr>
            <a:spLocks noGrp="1"/>
          </p:cNvSpPr>
          <p:nvPr>
            <p:ph idx="1"/>
          </p:nvPr>
        </p:nvSpPr>
        <p:spPr>
          <a:xfrm>
            <a:off x="250825" y="260648"/>
            <a:ext cx="8642350" cy="6336704"/>
          </a:xfrm>
        </p:spPr>
        <p:txBody>
          <a:bodyPr/>
          <a:lstStyle/>
          <a:p>
            <a:pPr eaLnBrk="1" hangingPunct="1">
              <a:lnSpc>
                <a:spcPct val="90000"/>
              </a:lnSpc>
              <a:buFont typeface="Wingdings" panose="05000000000000000000" pitchFamily="2" charset="2"/>
              <a:buChar char="Ø"/>
            </a:pPr>
            <a:r>
              <a:rPr lang="el-GR" altLang="el-GR" sz="2800" dirty="0" smtClean="0">
                <a:solidFill>
                  <a:schemeClr val="bg1">
                    <a:lumMod val="50000"/>
                  </a:schemeClr>
                </a:solidFill>
              </a:rPr>
              <a:t>Εντούτοις μπορούμε να προσθέσουμε και ένα άλλο </a:t>
            </a:r>
            <a:r>
              <a:rPr lang="el-GR" altLang="el-GR" sz="2800" dirty="0" smtClean="0">
                <a:solidFill>
                  <a:schemeClr val="bg1">
                    <a:lumMod val="50000"/>
                  </a:schemeClr>
                </a:solidFill>
              </a:rPr>
              <a:t>γεγονός</a:t>
            </a:r>
            <a:r>
              <a:rPr lang="en-US" altLang="el-GR" sz="2800" dirty="0" smtClean="0">
                <a:solidFill>
                  <a:schemeClr val="bg1">
                    <a:lumMod val="50000"/>
                  </a:schemeClr>
                </a:solidFill>
              </a:rPr>
              <a:t>,</a:t>
            </a:r>
            <a:r>
              <a:rPr lang="el-GR" altLang="el-GR" sz="2800" dirty="0" smtClean="0">
                <a:solidFill>
                  <a:schemeClr val="bg1">
                    <a:lumMod val="50000"/>
                  </a:schemeClr>
                </a:solidFill>
              </a:rPr>
              <a:t> </a:t>
            </a:r>
            <a:r>
              <a:rPr lang="el-GR" altLang="el-GR" sz="2800" dirty="0" smtClean="0">
                <a:solidFill>
                  <a:schemeClr val="bg1">
                    <a:lumMod val="50000"/>
                  </a:schemeClr>
                </a:solidFill>
              </a:rPr>
              <a:t>τους ζωτικούς πλουτοπαραγωγικούς πόρους που ο άνθρωπος αποκτά από τη Γη. Για να κερδίσει αυτούς τους πλουτοπαραγωγικούς πόρους χρειάζεται την πλήρη γνώση (κατανόηση) των γεωλογικών διαδικασιών που εμπλέκονται στο σχηματισμό τους.</a:t>
            </a:r>
          </a:p>
          <a:p>
            <a:pPr eaLnBrk="1" hangingPunct="1">
              <a:lnSpc>
                <a:spcPct val="90000"/>
              </a:lnSpc>
              <a:buFont typeface="Wingdings" panose="05000000000000000000" pitchFamily="2" charset="2"/>
              <a:buChar char="Ø"/>
            </a:pPr>
            <a:r>
              <a:rPr lang="el-GR" altLang="el-GR" sz="2800" dirty="0" smtClean="0">
                <a:solidFill>
                  <a:schemeClr val="bg1">
                    <a:lumMod val="50000"/>
                  </a:schemeClr>
                </a:solidFill>
              </a:rPr>
              <a:t>Επίσης</a:t>
            </a:r>
            <a:r>
              <a:rPr lang="en-US" altLang="el-GR" sz="2800" dirty="0" smtClean="0">
                <a:solidFill>
                  <a:schemeClr val="bg1">
                    <a:lumMod val="50000"/>
                  </a:schemeClr>
                </a:solidFill>
              </a:rPr>
              <a:t>,</a:t>
            </a:r>
            <a:r>
              <a:rPr lang="el-GR" altLang="el-GR" sz="2800" dirty="0" smtClean="0">
                <a:solidFill>
                  <a:schemeClr val="bg1">
                    <a:lumMod val="50000"/>
                  </a:schemeClr>
                </a:solidFill>
              </a:rPr>
              <a:t> </a:t>
            </a:r>
            <a:r>
              <a:rPr lang="el-GR" altLang="el-GR" sz="2800" dirty="0" smtClean="0">
                <a:solidFill>
                  <a:schemeClr val="bg1">
                    <a:lumMod val="50000"/>
                  </a:schemeClr>
                </a:solidFill>
              </a:rPr>
              <a:t>η παρουσία φυσικών καταστροφών που προκαλούνται από γεωλογικά </a:t>
            </a:r>
            <a:r>
              <a:rPr lang="el-GR" altLang="el-GR" sz="2800" dirty="0" smtClean="0">
                <a:solidFill>
                  <a:schemeClr val="bg1">
                    <a:lumMod val="50000"/>
                  </a:schemeClr>
                </a:solidFill>
              </a:rPr>
              <a:t>φαινόμενα</a:t>
            </a:r>
            <a:r>
              <a:rPr lang="en-US" altLang="el-GR" sz="2800" dirty="0" smtClean="0">
                <a:solidFill>
                  <a:schemeClr val="bg1">
                    <a:lumMod val="50000"/>
                  </a:schemeClr>
                </a:solidFill>
              </a:rPr>
              <a:t>,</a:t>
            </a:r>
            <a:r>
              <a:rPr lang="el-GR" altLang="el-GR" sz="2800" dirty="0" smtClean="0">
                <a:solidFill>
                  <a:schemeClr val="bg1">
                    <a:lumMod val="50000"/>
                  </a:schemeClr>
                </a:solidFill>
              </a:rPr>
              <a:t> </a:t>
            </a:r>
            <a:r>
              <a:rPr lang="el-GR" altLang="el-GR" sz="2800" dirty="0" smtClean="0">
                <a:solidFill>
                  <a:schemeClr val="bg1">
                    <a:lumMod val="50000"/>
                  </a:schemeClr>
                </a:solidFill>
              </a:rPr>
              <a:t>όπως σεισμοί, ηφαιστειότητα, πλημμύρες και  </a:t>
            </a:r>
            <a:r>
              <a:rPr lang="el-GR" altLang="el-GR" sz="2800" dirty="0" smtClean="0">
                <a:solidFill>
                  <a:schemeClr val="bg1">
                    <a:lumMod val="50000"/>
                  </a:schemeClr>
                </a:solidFill>
              </a:rPr>
              <a:t>τσουνάμι</a:t>
            </a:r>
            <a:r>
              <a:rPr lang="en-US" altLang="el-GR" sz="2800" dirty="0" smtClean="0">
                <a:solidFill>
                  <a:schemeClr val="bg1">
                    <a:lumMod val="50000"/>
                  </a:schemeClr>
                </a:solidFill>
              </a:rPr>
              <a:t>,</a:t>
            </a:r>
            <a:r>
              <a:rPr lang="el-GR" altLang="el-GR" sz="2800" dirty="0" smtClean="0">
                <a:solidFill>
                  <a:schemeClr val="bg1">
                    <a:lumMod val="50000"/>
                  </a:schemeClr>
                </a:solidFill>
              </a:rPr>
              <a:t> </a:t>
            </a:r>
            <a:r>
              <a:rPr lang="el-GR" altLang="el-GR" sz="2800" dirty="0" smtClean="0">
                <a:solidFill>
                  <a:schemeClr val="bg1">
                    <a:lumMod val="50000"/>
                  </a:schemeClr>
                </a:solidFill>
              </a:rPr>
              <a:t>απαιτούν την κατανόηση των μηχανισμών των φαινομένων αυτών </a:t>
            </a:r>
            <a:r>
              <a:rPr lang="el-GR" altLang="el-GR" sz="2800" dirty="0" smtClean="0">
                <a:solidFill>
                  <a:schemeClr val="bg1">
                    <a:lumMod val="50000"/>
                  </a:schemeClr>
                </a:solidFill>
              </a:rPr>
              <a:t>ώστε </a:t>
            </a:r>
            <a:r>
              <a:rPr lang="el-GR" altLang="el-GR" sz="2800" dirty="0" smtClean="0">
                <a:solidFill>
                  <a:schemeClr val="bg1">
                    <a:lumMod val="50000"/>
                  </a:schemeClr>
                </a:solidFill>
              </a:rPr>
              <a:t>να αντιμετωπιστούν τα καταστροφικά αποτελέσματά τους.  </a:t>
            </a:r>
          </a:p>
          <a:p>
            <a:pPr eaLnBrk="1" hangingPunct="1"/>
            <a:endParaRPr lang="el-GR" altLang="el-GR" sz="2800" dirty="0" smtClean="0"/>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040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200400"/>
            <a:ext cx="42672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6"/>
          <p:cNvSpPr>
            <a:spLocks noChangeArrowheads="1"/>
          </p:cNvSpPr>
          <p:nvPr/>
        </p:nvSpPr>
        <p:spPr bwMode="auto">
          <a:xfrm>
            <a:off x="7010400" y="3200400"/>
            <a:ext cx="1373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FFFFFF"/>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FFFFFF"/>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FFFFFF"/>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FFFFFF"/>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9pPr>
          </a:lstStyle>
          <a:p>
            <a:pPr eaLnBrk="1" hangingPunct="1">
              <a:spcBef>
                <a:spcPct val="0"/>
              </a:spcBef>
              <a:spcAft>
                <a:spcPct val="0"/>
              </a:spcAft>
              <a:buClrTx/>
              <a:buSzTx/>
              <a:buFontTx/>
              <a:buNone/>
            </a:pPr>
            <a:r>
              <a:rPr lang="el-GR" altLang="el-GR" sz="2800" b="1" u="none" dirty="0">
                <a:solidFill>
                  <a:schemeClr val="bg1"/>
                </a:solidFill>
                <a:latin typeface="Times New Roman" panose="02020603050405020304" pitchFamily="18" charset="0"/>
              </a:rPr>
              <a:t>Σεισμοί</a:t>
            </a:r>
            <a:endParaRPr lang="en-US" altLang="el-GR" sz="2800" b="1" u="none" dirty="0">
              <a:solidFill>
                <a:schemeClr val="bg1"/>
              </a:solidFill>
              <a:latin typeface="Times New Roman" panose="02020603050405020304" pitchFamily="18" charset="0"/>
            </a:endParaRPr>
          </a:p>
        </p:txBody>
      </p:sp>
      <p:sp>
        <p:nvSpPr>
          <p:cNvPr id="30727" name="Rectangle 7"/>
          <p:cNvSpPr>
            <a:spLocks noChangeArrowheads="1"/>
          </p:cNvSpPr>
          <p:nvPr/>
        </p:nvSpPr>
        <p:spPr bwMode="auto">
          <a:xfrm>
            <a:off x="2971800" y="3200400"/>
            <a:ext cx="1141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FFFFFF"/>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FFFFFF"/>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FFFFFF"/>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FFFFFF"/>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9pPr>
          </a:lstStyle>
          <a:p>
            <a:pPr eaLnBrk="1" hangingPunct="1">
              <a:spcBef>
                <a:spcPct val="0"/>
              </a:spcBef>
              <a:spcAft>
                <a:spcPct val="0"/>
              </a:spcAft>
              <a:buClrTx/>
              <a:buSzTx/>
              <a:buFontTx/>
              <a:buNone/>
            </a:pPr>
            <a:r>
              <a:rPr lang="el-GR" altLang="el-GR" sz="2800" b="1" u="none" dirty="0">
                <a:solidFill>
                  <a:schemeClr val="bg1"/>
                </a:solidFill>
                <a:latin typeface="Times New Roman" panose="02020603050405020304" pitchFamily="18" charset="0"/>
              </a:rPr>
              <a:t>Πηγές</a:t>
            </a:r>
            <a:endParaRPr lang="en-US" altLang="el-GR" sz="2800" b="1" u="none" dirty="0">
              <a:solidFill>
                <a:schemeClr val="bg1"/>
              </a:solidFill>
              <a:latin typeface="Times New Roman" panose="02020603050405020304" pitchFamily="18" charset="0"/>
            </a:endParaRPr>
          </a:p>
        </p:txBody>
      </p:sp>
      <p:sp>
        <p:nvSpPr>
          <p:cNvPr id="30728" name="Rectangle 8"/>
          <p:cNvSpPr>
            <a:spLocks noChangeArrowheads="1"/>
          </p:cNvSpPr>
          <p:nvPr/>
        </p:nvSpPr>
        <p:spPr bwMode="auto">
          <a:xfrm>
            <a:off x="2717800" y="258763"/>
            <a:ext cx="193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FFFFFF"/>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FFFFFF"/>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FFFFFF"/>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FFFFFF"/>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9pPr>
          </a:lstStyle>
          <a:p>
            <a:pPr eaLnBrk="1" hangingPunct="1">
              <a:spcBef>
                <a:spcPct val="0"/>
              </a:spcBef>
              <a:spcAft>
                <a:spcPct val="0"/>
              </a:spcAft>
              <a:buClrTx/>
              <a:buSzTx/>
              <a:buFontTx/>
              <a:buNone/>
            </a:pPr>
            <a:r>
              <a:rPr lang="el-GR" altLang="el-GR" sz="2800" b="1" u="none" dirty="0">
                <a:solidFill>
                  <a:schemeClr val="bg1"/>
                </a:solidFill>
                <a:latin typeface="Times New Roman" panose="02020603050405020304" pitchFamily="18" charset="0"/>
              </a:rPr>
              <a:t>Πλημμύρες</a:t>
            </a:r>
            <a:endParaRPr lang="en-US" altLang="el-GR" sz="2800" b="1" u="none" dirty="0">
              <a:solidFill>
                <a:schemeClr val="bg1"/>
              </a:solidFill>
              <a:latin typeface="Times New Roman" panose="02020603050405020304" pitchFamily="18" charset="0"/>
            </a:endParaRPr>
          </a:p>
        </p:txBody>
      </p:sp>
      <p:sp>
        <p:nvSpPr>
          <p:cNvPr id="30729" name="Rectangle 9"/>
          <p:cNvSpPr>
            <a:spLocks noChangeArrowheads="1"/>
          </p:cNvSpPr>
          <p:nvPr/>
        </p:nvSpPr>
        <p:spPr bwMode="auto">
          <a:xfrm>
            <a:off x="7423150" y="242888"/>
            <a:ext cx="1824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FFFFFF"/>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FFFFFF"/>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FFFFFF"/>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FFFFFF"/>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FFFFFF"/>
                </a:solidFill>
                <a:latin typeface="Trebuchet MS" panose="020B0603020202020204" pitchFamily="34" charset="0"/>
              </a:defRPr>
            </a:lvl9pPr>
          </a:lstStyle>
          <a:p>
            <a:pPr eaLnBrk="1" hangingPunct="1">
              <a:spcBef>
                <a:spcPct val="0"/>
              </a:spcBef>
              <a:spcAft>
                <a:spcPct val="0"/>
              </a:spcAft>
              <a:buClrTx/>
              <a:buSzTx/>
              <a:buFontTx/>
              <a:buNone/>
            </a:pPr>
            <a:r>
              <a:rPr lang="el-GR" altLang="el-GR" sz="2800" b="1" u="none" dirty="0">
                <a:solidFill>
                  <a:schemeClr val="bg1"/>
                </a:solidFill>
                <a:latin typeface="Times New Roman" panose="02020603050405020304" pitchFamily="18" charset="0"/>
              </a:rPr>
              <a:t>Ηφαίστεια</a:t>
            </a:r>
            <a:endParaRPr lang="en-US" altLang="el-GR" sz="2800" b="1" u="none"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Πνοή">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Πνοή">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νοή">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GD_BusPres_01_TP01136794 ">
  <a:themeElements>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GD_BusPres_01_TP01136794 ">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GD_BusPres_01_TP01136794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GD_BusPres_01_TP01136794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1813</TotalTime>
  <Words>834</Words>
  <Application>Microsoft Office PowerPoint</Application>
  <PresentationFormat>Προβολή στην οθόνη (4:3)</PresentationFormat>
  <Paragraphs>52</Paragraphs>
  <Slides>15</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15</vt:i4>
      </vt:variant>
    </vt:vector>
  </HeadingPairs>
  <TitlesOfParts>
    <vt:vector size="23" baseType="lpstr">
      <vt:lpstr>Arial</vt:lpstr>
      <vt:lpstr>Calibri</vt:lpstr>
      <vt:lpstr>Georgia</vt:lpstr>
      <vt:lpstr>Times New Roman</vt:lpstr>
      <vt:lpstr>Trebuchet MS</vt:lpstr>
      <vt:lpstr>Wingdings</vt:lpstr>
      <vt:lpstr>Πνοή</vt:lpstr>
      <vt:lpstr>1_GD_BusPres_01_TP01136794 </vt:lpstr>
      <vt:lpstr>Παρουσίαση του PowerPoint</vt:lpstr>
      <vt:lpstr>Γεωλογία</vt:lpstr>
      <vt:lpstr>Παρουσίαση του PowerPoint</vt:lpstr>
      <vt:lpstr>Παρουσίαση του PowerPoint</vt:lpstr>
      <vt:lpstr>Παρουσίαση του PowerPoint</vt:lpstr>
      <vt:lpstr>Παρουσίαση του PowerPoint</vt:lpstr>
      <vt:lpstr>Γιατί κανείς μελετά την Γεωλογία; </vt:lpstr>
      <vt:lpstr>Παρουσίαση του PowerPoint</vt:lpstr>
      <vt:lpstr>Παρουσίαση του PowerPoint</vt:lpstr>
      <vt:lpstr>Παρουσίαση του PowerPoint</vt:lpstr>
      <vt:lpstr>Γιατί κανείς μελετά την Γεωλογία; </vt:lpstr>
      <vt:lpstr>Παρουσίαση του PowerPoint</vt:lpstr>
      <vt:lpstr>Γιατί κανείς μελετά την Γεωλογία; </vt:lpstr>
      <vt:lpstr>Κατευθύνσεις στη Γεωλογία</vt:lpstr>
      <vt:lpstr>Παρουσίαση του PowerPoint</vt:lpstr>
    </vt:vector>
  </TitlesOfParts>
  <Company>ΣΠΙΤΙ</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ΝΙΚΟΣ</dc:creator>
  <cp:lastModifiedBy>makis</cp:lastModifiedBy>
  <cp:revision>153</cp:revision>
  <dcterms:created xsi:type="dcterms:W3CDTF">2007-09-12T16:59:52Z</dcterms:created>
  <dcterms:modified xsi:type="dcterms:W3CDTF">2024-09-13T04:58:05Z</dcterms:modified>
</cp:coreProperties>
</file>