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 id="2147483917" r:id="rId2"/>
    <p:sldMasterId id="2147483919" r:id="rId3"/>
  </p:sldMasterIdLst>
  <p:notesMasterIdLst>
    <p:notesMasterId r:id="rId67"/>
  </p:notesMasterIdLst>
  <p:sldIdLst>
    <p:sldId id="257" r:id="rId4"/>
    <p:sldId id="493" r:id="rId5"/>
    <p:sldId id="494" r:id="rId6"/>
    <p:sldId id="495" r:id="rId7"/>
    <p:sldId id="564" r:id="rId8"/>
    <p:sldId id="591" r:id="rId9"/>
    <p:sldId id="592" r:id="rId10"/>
    <p:sldId id="567" r:id="rId11"/>
    <p:sldId id="569" r:id="rId12"/>
    <p:sldId id="568" r:id="rId13"/>
    <p:sldId id="570" r:id="rId14"/>
    <p:sldId id="571" r:id="rId15"/>
    <p:sldId id="572" r:id="rId16"/>
    <p:sldId id="573" r:id="rId17"/>
    <p:sldId id="575" r:id="rId18"/>
    <p:sldId id="498" r:id="rId19"/>
    <p:sldId id="500" r:id="rId20"/>
    <p:sldId id="501" r:id="rId21"/>
    <p:sldId id="502" r:id="rId22"/>
    <p:sldId id="504" r:id="rId23"/>
    <p:sldId id="505" r:id="rId24"/>
    <p:sldId id="676" r:id="rId25"/>
    <p:sldId id="677" r:id="rId26"/>
    <p:sldId id="678" r:id="rId27"/>
    <p:sldId id="679" r:id="rId28"/>
    <p:sldId id="680" r:id="rId29"/>
    <p:sldId id="681" r:id="rId30"/>
    <p:sldId id="682" r:id="rId31"/>
    <p:sldId id="683" r:id="rId32"/>
    <p:sldId id="684" r:id="rId33"/>
    <p:sldId id="685" r:id="rId34"/>
    <p:sldId id="506" r:id="rId35"/>
    <p:sldId id="507" r:id="rId36"/>
    <p:sldId id="511" r:id="rId37"/>
    <p:sldId id="673" r:id="rId38"/>
    <p:sldId id="675" r:id="rId39"/>
    <p:sldId id="512" r:id="rId40"/>
    <p:sldId id="513" r:id="rId41"/>
    <p:sldId id="596" r:id="rId42"/>
    <p:sldId id="595" r:id="rId43"/>
    <p:sldId id="597" r:id="rId44"/>
    <p:sldId id="599" r:id="rId45"/>
    <p:sldId id="600" r:id="rId46"/>
    <p:sldId id="601" r:id="rId47"/>
    <p:sldId id="602" r:id="rId48"/>
    <p:sldId id="607" r:id="rId49"/>
    <p:sldId id="604" r:id="rId50"/>
    <p:sldId id="514" r:id="rId51"/>
    <p:sldId id="515" r:id="rId52"/>
    <p:sldId id="608" r:id="rId53"/>
    <p:sldId id="517" r:id="rId54"/>
    <p:sldId id="609" r:id="rId55"/>
    <p:sldId id="613" r:id="rId56"/>
    <p:sldId id="614" r:id="rId57"/>
    <p:sldId id="615" r:id="rId58"/>
    <p:sldId id="616" r:id="rId59"/>
    <p:sldId id="619" r:id="rId60"/>
    <p:sldId id="618" r:id="rId61"/>
    <p:sldId id="621" r:id="rId62"/>
    <p:sldId id="622" r:id="rId63"/>
    <p:sldId id="625" r:id="rId64"/>
    <p:sldId id="627" r:id="rId65"/>
    <p:sldId id="611" r:id="rId66"/>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l-GR"/>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l-GR"/>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l-G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466C6FE-4D59-4CFE-AB23-4BC5EC4176BB}"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0BC56DA-970F-4A4F-B9F2-52CDF89E2492}" type="slidenum">
              <a:rPr lang="el-GR" altLang="el-GR" smtClean="0"/>
              <a:pPr>
                <a:spcBef>
                  <a:spcPct val="0"/>
                </a:spcBef>
              </a:pPr>
              <a:t>1</a:t>
            </a:fld>
            <a:endParaRPr lang="el-GR" altLang="el-GR"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3BFB3C-64B4-42F5-AC79-9AF5F7365BF1}" type="slidenum">
              <a:rPr lang="el-GR" altLang="el-GR" smtClean="0"/>
              <a:pPr>
                <a:spcBef>
                  <a:spcPct val="0"/>
                </a:spcBef>
              </a:pPr>
              <a:t>21</a:t>
            </a:fld>
            <a:endParaRPr lang="el-GR" altLang="el-GR"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9043E6-9533-4ECF-96DA-36D5369EF443}" type="slidenum">
              <a:rPr lang="el-GR" altLang="el-GR" smtClean="0"/>
              <a:pPr>
                <a:spcBef>
                  <a:spcPct val="0"/>
                </a:spcBef>
              </a:pPr>
              <a:t>22</a:t>
            </a:fld>
            <a:endParaRPr lang="el-GR" altLang="el-GR"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EBD01E-9E2B-4EB0-8B0B-996F30945314}" type="slidenum">
              <a:rPr lang="el-GR" altLang="el-GR" smtClean="0"/>
              <a:pPr>
                <a:spcBef>
                  <a:spcPct val="0"/>
                </a:spcBef>
              </a:pPr>
              <a:t>24</a:t>
            </a:fld>
            <a:endParaRPr lang="el-GR" altLang="el-GR"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66AF6B-750D-4FB6-9958-C625C09409C0}" type="slidenum">
              <a:rPr lang="el-GR" altLang="el-GR" smtClean="0"/>
              <a:pPr>
                <a:spcBef>
                  <a:spcPct val="0"/>
                </a:spcBef>
              </a:pPr>
              <a:t>27</a:t>
            </a:fld>
            <a:endParaRPr lang="el-GR" altLang="el-GR"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A6E1D8-AAB6-428D-A188-B3681D783DD9}" type="slidenum">
              <a:rPr lang="el-GR" altLang="el-GR" smtClean="0"/>
              <a:pPr>
                <a:spcBef>
                  <a:spcPct val="0"/>
                </a:spcBef>
              </a:pPr>
              <a:t>32</a:t>
            </a:fld>
            <a:endParaRPr lang="el-GR" altLang="el-GR"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
        <p:nvSpPr>
          <p:cNvPr id="64517" name="Text Box 4"/>
          <p:cNvSpPr txBox="1">
            <a:spLocks noChangeArrowheads="1"/>
          </p:cNvSpPr>
          <p:nvPr>
            <p:custDataLst>
              <p:tags r:id="rId1"/>
            </p:custDataLst>
          </p:nvPr>
        </p:nvSpPr>
        <p:spPr bwMode="auto">
          <a:xfrm>
            <a:off x="0" y="4127500"/>
            <a:ext cx="68580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ctr" eaLnBrk="1" hangingPunct="1">
              <a:spcBef>
                <a:spcPct val="0"/>
              </a:spcBef>
            </a:pPr>
            <a:r>
              <a:rPr lang="en-US" altLang="el-GR">
                <a:solidFill>
                  <a:srgbClr val="272727"/>
                </a:solidFill>
              </a:rPr>
              <a:t>f_pg206.jpg</a:t>
            </a:r>
            <a:br>
              <a:rPr lang="en-US" altLang="el-GR">
                <a:solidFill>
                  <a:srgbClr val="272727"/>
                </a:solidFill>
              </a:rPr>
            </a:br>
            <a:endParaRPr lang="en-US" altLang="el-GR">
              <a:solidFill>
                <a:srgbClr val="272727"/>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075E5B-716E-4BEA-978A-8FAE66B1FCAA}" type="slidenum">
              <a:rPr lang="el-GR" altLang="el-GR" smtClean="0"/>
              <a:pPr>
                <a:spcBef>
                  <a:spcPct val="0"/>
                </a:spcBef>
              </a:pPr>
              <a:t>33</a:t>
            </a:fld>
            <a:endParaRPr lang="el-GR" altLang="el-GR"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ED3575-3407-4AD6-9C72-0F7A6A7E9B0A}" type="slidenum">
              <a:rPr lang="el-GR" altLang="el-GR" smtClean="0"/>
              <a:pPr>
                <a:spcBef>
                  <a:spcPct val="0"/>
                </a:spcBef>
              </a:pPr>
              <a:t>34</a:t>
            </a:fld>
            <a:endParaRPr lang="el-GR" altLang="el-G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4941D1-A68F-4671-B8BE-065C2C513881}" type="slidenum">
              <a:rPr lang="el-GR" altLang="el-GR" smtClean="0"/>
              <a:pPr>
                <a:spcBef>
                  <a:spcPct val="0"/>
                </a:spcBef>
              </a:pPr>
              <a:t>37</a:t>
            </a:fld>
            <a:endParaRPr lang="el-GR" altLang="el-G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72648D-CD55-4C90-B2E4-F2455FD30981}" type="slidenum">
              <a:rPr lang="el-GR" altLang="el-GR" smtClean="0"/>
              <a:pPr>
                <a:spcBef>
                  <a:spcPct val="0"/>
                </a:spcBef>
              </a:pPr>
              <a:t>38</a:t>
            </a:fld>
            <a:endParaRPr lang="el-GR" altLang="el-G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Θέση εικόνας διαφάνειας 1"/>
          <p:cNvSpPr>
            <a:spLocks noGrp="1" noRot="1" noChangeAspect="1" noTextEdit="1"/>
          </p:cNvSpPr>
          <p:nvPr>
            <p:ph type="sldImg"/>
          </p:nvPr>
        </p:nvSpPr>
        <p:spPr>
          <a:ln/>
        </p:spPr>
      </p:sp>
      <p:sp>
        <p:nvSpPr>
          <p:cNvPr id="8499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latin typeface="Arial" panose="020B0604020202020204" pitchFamily="34" charset="0"/>
            </a:endParaRPr>
          </a:p>
        </p:txBody>
      </p:sp>
      <p:sp>
        <p:nvSpPr>
          <p:cNvPr id="84996"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2B5BEE-DD9D-4633-81DF-1040FD26A72E}" type="slidenum">
              <a:rPr lang="el-GR" altLang="el-GR" smtClean="0"/>
              <a:pPr>
                <a:spcBef>
                  <a:spcPct val="0"/>
                </a:spcBef>
              </a:pPr>
              <a:t>47</a:t>
            </a:fld>
            <a:endParaRPr lang="el-GR" alt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E11DA4-0B7F-4A69-969F-34B49C925C84}" type="slidenum">
              <a:rPr lang="el-GR" altLang="el-GR" smtClean="0"/>
              <a:pPr>
                <a:spcBef>
                  <a:spcPct val="0"/>
                </a:spcBef>
              </a:pPr>
              <a:t>2</a:t>
            </a:fld>
            <a:endParaRPr lang="el-GR" altLang="el-GR"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58F8CA-286E-465B-A840-428ECEBD558F}" type="slidenum">
              <a:rPr lang="el-GR" altLang="el-GR" smtClean="0"/>
              <a:pPr>
                <a:spcBef>
                  <a:spcPct val="0"/>
                </a:spcBef>
              </a:pPr>
              <a:t>48</a:t>
            </a:fld>
            <a:endParaRPr lang="el-GR" altLang="el-G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505FBA-1C87-4EC4-90D0-3572F6A7DCA0}" type="slidenum">
              <a:rPr lang="el-GR" altLang="el-GR" smtClean="0"/>
              <a:pPr>
                <a:spcBef>
                  <a:spcPct val="0"/>
                </a:spcBef>
              </a:pPr>
              <a:t>49</a:t>
            </a:fld>
            <a:endParaRPr lang="el-GR" altLang="el-GR"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C122D9-9943-4CBD-AE6C-0C624FF3A197}" type="slidenum">
              <a:rPr lang="el-GR" altLang="el-GR" smtClean="0"/>
              <a:pPr>
                <a:spcBef>
                  <a:spcPct val="0"/>
                </a:spcBef>
              </a:pPr>
              <a:t>51</a:t>
            </a:fld>
            <a:endParaRPr lang="el-GR" altLang="el-G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1A1A63-BD77-46FC-8960-B00219B6F43F}" type="slidenum">
              <a:rPr lang="el-GR" altLang="el-GR" smtClean="0"/>
              <a:pPr>
                <a:spcBef>
                  <a:spcPct val="0"/>
                </a:spcBef>
              </a:pPr>
              <a:t>3</a:t>
            </a:fld>
            <a:endParaRPr lang="el-GR" altLang="el-GR"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FD8610-C46E-4CEB-B247-02D202866973}" type="slidenum">
              <a:rPr lang="el-GR" altLang="el-GR" smtClean="0"/>
              <a:pPr>
                <a:spcBef>
                  <a:spcPct val="0"/>
                </a:spcBef>
              </a:pPr>
              <a:t>4</a:t>
            </a:fld>
            <a:endParaRPr lang="el-GR" altLang="el-GR"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195CA1-27C4-4967-B182-F809F2AB4BEA}" type="slidenum">
              <a:rPr lang="el-GR" altLang="el-GR" smtClean="0"/>
              <a:pPr>
                <a:spcBef>
                  <a:spcPct val="0"/>
                </a:spcBef>
              </a:pPr>
              <a:t>16</a:t>
            </a:fld>
            <a:endParaRPr lang="el-GR" altLang="el-GR"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07AA88-82BB-4418-A2C4-FFC055505255}" type="slidenum">
              <a:rPr lang="el-GR" altLang="el-GR" smtClean="0"/>
              <a:pPr>
                <a:spcBef>
                  <a:spcPct val="0"/>
                </a:spcBef>
              </a:pPr>
              <a:t>17</a:t>
            </a:fld>
            <a:endParaRPr lang="el-GR" altLang="el-GR"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A17806-A46D-4AC8-B9EA-3F6493353E36}" type="slidenum">
              <a:rPr lang="el-GR" altLang="el-GR" smtClean="0"/>
              <a:pPr>
                <a:spcBef>
                  <a:spcPct val="0"/>
                </a:spcBef>
              </a:pPr>
              <a:t>18</a:t>
            </a:fld>
            <a:endParaRPr lang="el-GR" altLang="el-GR"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9C25F2-ECC6-4589-8ACF-BDE6C891F259}" type="slidenum">
              <a:rPr lang="el-GR" altLang="el-GR" smtClean="0"/>
              <a:pPr>
                <a:spcBef>
                  <a:spcPct val="0"/>
                </a:spcBef>
              </a:pPr>
              <a:t>19</a:t>
            </a:fld>
            <a:endParaRPr lang="el-GR" altLang="el-GR"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152367-924A-45E9-9C01-BEB07D89AE67}" type="slidenum">
              <a:rPr lang="el-GR" altLang="el-GR" smtClean="0"/>
              <a:pPr>
                <a:spcBef>
                  <a:spcPct val="0"/>
                </a:spcBef>
              </a:pPr>
              <a:t>20</a:t>
            </a:fld>
            <a:endParaRPr lang="el-GR" altLang="el-GR"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2743200" y="1752600"/>
            <a:ext cx="5486400" cy="838200"/>
          </a:xfrm>
        </p:spPr>
        <p:txBody>
          <a:bodyPr/>
          <a:lstStyle>
            <a:lvl1pPr>
              <a:defRPr/>
            </a:lvl1pPr>
          </a:lstStyle>
          <a:p>
            <a:r>
              <a:rPr lang="en-US"/>
              <a:t>Click to edit Master title style</a:t>
            </a:r>
          </a:p>
        </p:txBody>
      </p:sp>
      <p:sp>
        <p:nvSpPr>
          <p:cNvPr id="340995" name="Rectangle 3"/>
          <p:cNvSpPr>
            <a:spLocks noGrp="1" noChangeArrowheads="1"/>
          </p:cNvSpPr>
          <p:nvPr>
            <p:ph type="subTitle" idx="1"/>
          </p:nvPr>
        </p:nvSpPr>
        <p:spPr>
          <a:xfrm>
            <a:off x="2743200" y="2743200"/>
            <a:ext cx="5486400" cy="457200"/>
          </a:xfrm>
        </p:spPr>
        <p:txBody>
          <a:bodyPr/>
          <a:lstStyle>
            <a:lvl1pPr marL="0" indent="0">
              <a:buFontTx/>
              <a:buNone/>
              <a:defRPr sz="20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C4D483-6201-4497-B614-E26E1602B54C}" type="slidenum">
              <a:rPr lang="en-US" altLang="el-GR"/>
              <a:pPr>
                <a:defRPr/>
              </a:pPr>
              <a:t>‹#›</a:t>
            </a:fld>
            <a:endParaRPr lang="en-US" altLang="el-GR"/>
          </a:p>
        </p:txBody>
      </p:sp>
    </p:spTree>
    <p:extLst>
      <p:ext uri="{BB962C8B-B14F-4D97-AF65-F5344CB8AC3E}">
        <p14:creationId xmlns:p14="http://schemas.microsoft.com/office/powerpoint/2010/main" val="1133522478"/>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F7F462-3D6D-4061-BE36-41EF8F34EE71}" type="slidenum">
              <a:rPr lang="en-US" altLang="el-GR"/>
              <a:pPr>
                <a:defRPr/>
              </a:pPr>
              <a:t>‹#›</a:t>
            </a:fld>
            <a:endParaRPr lang="en-US" altLang="el-GR"/>
          </a:p>
        </p:txBody>
      </p:sp>
    </p:spTree>
    <p:extLst>
      <p:ext uri="{BB962C8B-B14F-4D97-AF65-F5344CB8AC3E}">
        <p14:creationId xmlns:p14="http://schemas.microsoft.com/office/powerpoint/2010/main" val="824049338"/>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762000"/>
            <a:ext cx="1370012" cy="49530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2741613" y="762000"/>
            <a:ext cx="3962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8E2C7-C078-453F-BD3B-02F5811EC745}" type="slidenum">
              <a:rPr lang="en-US" altLang="el-GR"/>
              <a:pPr>
                <a:defRPr/>
              </a:pPr>
              <a:t>‹#›</a:t>
            </a:fld>
            <a:endParaRPr lang="en-US" altLang="el-GR"/>
          </a:p>
        </p:txBody>
      </p:sp>
    </p:spTree>
    <p:extLst>
      <p:ext uri="{BB962C8B-B14F-4D97-AF65-F5344CB8AC3E}">
        <p14:creationId xmlns:p14="http://schemas.microsoft.com/office/powerpoint/2010/main" val="4180782136"/>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0450" name="Rectangle 2"/>
          <p:cNvSpPr>
            <a:spLocks noGrp="1" noChangeArrowheads="1"/>
          </p:cNvSpPr>
          <p:nvPr>
            <p:ph type="ctrTitle"/>
          </p:nvPr>
        </p:nvSpPr>
        <p:spPr>
          <a:xfrm>
            <a:off x="2286000" y="3429000"/>
            <a:ext cx="6399213" cy="1219200"/>
          </a:xfrm>
        </p:spPr>
        <p:txBody>
          <a:bodyPr/>
          <a:lstStyle>
            <a:lvl1pPr>
              <a:defRPr sz="4000"/>
            </a:lvl1pPr>
          </a:lstStyle>
          <a:p>
            <a:r>
              <a:rPr lang="en-US"/>
              <a:t>Click to edit Master title style</a:t>
            </a:r>
          </a:p>
        </p:txBody>
      </p:sp>
      <p:sp>
        <p:nvSpPr>
          <p:cNvPr id="360451" name="Rectangle 3"/>
          <p:cNvSpPr>
            <a:spLocks noGrp="1" noChangeArrowheads="1"/>
          </p:cNvSpPr>
          <p:nvPr>
            <p:ph type="subTitle" idx="1"/>
          </p:nvPr>
        </p:nvSpPr>
        <p:spPr>
          <a:xfrm>
            <a:off x="2286000" y="4800600"/>
            <a:ext cx="6399213" cy="838200"/>
          </a:xfrm>
        </p:spPr>
        <p:txBody>
          <a:bodyPr/>
          <a:lstStyle>
            <a:lvl1pPr marL="0" indent="0">
              <a:buFontTx/>
              <a:buNone/>
              <a:defRPr sz="24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4B7188-CA28-4FFD-949B-4208F263924D}" type="slidenum">
              <a:rPr lang="en-US" altLang="el-GR"/>
              <a:pPr>
                <a:defRPr/>
              </a:pPr>
              <a:t>‹#›</a:t>
            </a:fld>
            <a:endParaRPr lang="en-US" altLang="el-GR"/>
          </a:p>
        </p:txBody>
      </p:sp>
    </p:spTree>
    <p:extLst>
      <p:ext uri="{BB962C8B-B14F-4D97-AF65-F5344CB8AC3E}">
        <p14:creationId xmlns:p14="http://schemas.microsoft.com/office/powerpoint/2010/main" val="332390841"/>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D1D816-199F-4200-8E6B-29926095AE19}" type="slidenum">
              <a:rPr lang="en-US" altLang="el-GR"/>
              <a:pPr>
                <a:defRPr/>
              </a:pPr>
              <a:t>‹#›</a:t>
            </a:fld>
            <a:endParaRPr lang="en-US" altLang="el-GR"/>
          </a:p>
        </p:txBody>
      </p:sp>
    </p:spTree>
    <p:extLst>
      <p:ext uri="{BB962C8B-B14F-4D97-AF65-F5344CB8AC3E}">
        <p14:creationId xmlns:p14="http://schemas.microsoft.com/office/powerpoint/2010/main" val="232424823"/>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4A805E-3367-4BEF-AEDE-6E6BBE281E9E}" type="slidenum">
              <a:rPr lang="en-US" altLang="el-GR"/>
              <a:pPr>
                <a:defRPr/>
              </a:pPr>
              <a:t>‹#›</a:t>
            </a:fld>
            <a:endParaRPr lang="en-US" altLang="el-GR"/>
          </a:p>
        </p:txBody>
      </p:sp>
    </p:spTree>
    <p:extLst>
      <p:ext uri="{BB962C8B-B14F-4D97-AF65-F5344CB8AC3E}">
        <p14:creationId xmlns:p14="http://schemas.microsoft.com/office/powerpoint/2010/main" val="1633731993"/>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2284413" y="1905000"/>
            <a:ext cx="3122612"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559425" y="1905000"/>
            <a:ext cx="31242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343C76-F6E9-414D-B62F-CCE9327C1D86}" type="slidenum">
              <a:rPr lang="en-US" altLang="el-GR"/>
              <a:pPr>
                <a:defRPr/>
              </a:pPr>
              <a:t>‹#›</a:t>
            </a:fld>
            <a:endParaRPr lang="en-US" altLang="el-GR"/>
          </a:p>
        </p:txBody>
      </p:sp>
    </p:spTree>
    <p:extLst>
      <p:ext uri="{BB962C8B-B14F-4D97-AF65-F5344CB8AC3E}">
        <p14:creationId xmlns:p14="http://schemas.microsoft.com/office/powerpoint/2010/main" val="2404330535"/>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8779A1-13FA-4F24-8CB7-C43F25E04542}" type="slidenum">
              <a:rPr lang="en-US" altLang="el-GR"/>
              <a:pPr>
                <a:defRPr/>
              </a:pPr>
              <a:t>‹#›</a:t>
            </a:fld>
            <a:endParaRPr lang="en-US" altLang="el-GR"/>
          </a:p>
        </p:txBody>
      </p:sp>
    </p:spTree>
    <p:extLst>
      <p:ext uri="{BB962C8B-B14F-4D97-AF65-F5344CB8AC3E}">
        <p14:creationId xmlns:p14="http://schemas.microsoft.com/office/powerpoint/2010/main" val="436834125"/>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F64B69-4E82-4B1D-8B99-29ABADAC5277}" type="slidenum">
              <a:rPr lang="en-US" altLang="el-GR"/>
              <a:pPr>
                <a:defRPr/>
              </a:pPr>
              <a:t>‹#›</a:t>
            </a:fld>
            <a:endParaRPr lang="en-US" altLang="el-GR"/>
          </a:p>
        </p:txBody>
      </p:sp>
    </p:spTree>
    <p:extLst>
      <p:ext uri="{BB962C8B-B14F-4D97-AF65-F5344CB8AC3E}">
        <p14:creationId xmlns:p14="http://schemas.microsoft.com/office/powerpoint/2010/main" val="927181587"/>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60556D-5A0C-4F2F-9BE6-05DCB9D88DB0}" type="slidenum">
              <a:rPr lang="en-US" altLang="el-GR"/>
              <a:pPr>
                <a:defRPr/>
              </a:pPr>
              <a:t>‹#›</a:t>
            </a:fld>
            <a:endParaRPr lang="en-US" altLang="el-GR"/>
          </a:p>
        </p:txBody>
      </p:sp>
    </p:spTree>
    <p:extLst>
      <p:ext uri="{BB962C8B-B14F-4D97-AF65-F5344CB8AC3E}">
        <p14:creationId xmlns:p14="http://schemas.microsoft.com/office/powerpoint/2010/main" val="3947887735"/>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1E6393-C70D-4536-8908-5458D3AE1850}" type="slidenum">
              <a:rPr lang="en-US" altLang="el-GR"/>
              <a:pPr>
                <a:defRPr/>
              </a:pPr>
              <a:t>‹#›</a:t>
            </a:fld>
            <a:endParaRPr lang="en-US" altLang="el-GR"/>
          </a:p>
        </p:txBody>
      </p:sp>
    </p:spTree>
    <p:extLst>
      <p:ext uri="{BB962C8B-B14F-4D97-AF65-F5344CB8AC3E}">
        <p14:creationId xmlns:p14="http://schemas.microsoft.com/office/powerpoint/2010/main" val="241390572"/>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683FA3-2DC7-4FF9-A067-7C2117E0D827}" type="slidenum">
              <a:rPr lang="en-US" altLang="el-GR"/>
              <a:pPr>
                <a:defRPr/>
              </a:pPr>
              <a:t>‹#›</a:t>
            </a:fld>
            <a:endParaRPr lang="en-US" altLang="el-GR"/>
          </a:p>
        </p:txBody>
      </p:sp>
    </p:spTree>
    <p:extLst>
      <p:ext uri="{BB962C8B-B14F-4D97-AF65-F5344CB8AC3E}">
        <p14:creationId xmlns:p14="http://schemas.microsoft.com/office/powerpoint/2010/main" val="2490146391"/>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02DB1D-FCA8-492D-A3AC-A5A2D78F6DBD}" type="slidenum">
              <a:rPr lang="en-US" altLang="el-GR"/>
              <a:pPr>
                <a:defRPr/>
              </a:pPr>
              <a:t>‹#›</a:t>
            </a:fld>
            <a:endParaRPr lang="en-US" altLang="el-GR"/>
          </a:p>
        </p:txBody>
      </p:sp>
    </p:spTree>
    <p:extLst>
      <p:ext uri="{BB962C8B-B14F-4D97-AF65-F5344CB8AC3E}">
        <p14:creationId xmlns:p14="http://schemas.microsoft.com/office/powerpoint/2010/main" val="3420196829"/>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83085F-2C97-40A9-B5E8-7D4B21D82888}" type="slidenum">
              <a:rPr lang="en-US" altLang="el-GR"/>
              <a:pPr>
                <a:defRPr/>
              </a:pPr>
              <a:t>‹#›</a:t>
            </a:fld>
            <a:endParaRPr lang="en-US" altLang="el-GR"/>
          </a:p>
        </p:txBody>
      </p:sp>
    </p:spTree>
    <p:extLst>
      <p:ext uri="{BB962C8B-B14F-4D97-AF65-F5344CB8AC3E}">
        <p14:creationId xmlns:p14="http://schemas.microsoft.com/office/powerpoint/2010/main" val="63455642"/>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598612" cy="5592763"/>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2284413" y="533400"/>
            <a:ext cx="4648200"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1D849B-EC0D-462F-B3C5-86E9B840712E}" type="slidenum">
              <a:rPr lang="en-US" altLang="el-GR"/>
              <a:pPr>
                <a:defRPr/>
              </a:pPr>
              <a:t>‹#›</a:t>
            </a:fld>
            <a:endParaRPr lang="en-US" altLang="el-GR"/>
          </a:p>
        </p:txBody>
      </p:sp>
    </p:spTree>
    <p:extLst>
      <p:ext uri="{BB962C8B-B14F-4D97-AF65-F5344CB8AC3E}">
        <p14:creationId xmlns:p14="http://schemas.microsoft.com/office/powerpoint/2010/main" val="136502907"/>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ctrTitle"/>
          </p:nvPr>
        </p:nvSpPr>
        <p:spPr bwMode="black">
          <a:xfrm>
            <a:off x="762000" y="4038600"/>
            <a:ext cx="7772400" cy="990600"/>
          </a:xfrm>
          <a:effectLst>
            <a:outerShdw dist="53882" dir="2700000" algn="ctr" rotWithShape="0">
              <a:srgbClr val="000000"/>
            </a:outerShdw>
          </a:effectLst>
        </p:spPr>
        <p:txBody>
          <a:bodyPr/>
          <a:lstStyle>
            <a:lvl1pPr>
              <a:defRPr sz="4400">
                <a:solidFill>
                  <a:schemeClr val="tx1"/>
                </a:solidFill>
              </a:defRPr>
            </a:lvl1pPr>
          </a:lstStyle>
          <a:p>
            <a:r>
              <a:rPr lang="en-US"/>
              <a:t>Click to edit Master title style</a:t>
            </a:r>
          </a:p>
        </p:txBody>
      </p:sp>
      <p:sp>
        <p:nvSpPr>
          <p:cNvPr id="40345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vl1pPr>
          </a:lstStyle>
          <a:p>
            <a:pPr>
              <a:defRPr/>
            </a:pPr>
            <a:fld id="{E2794E49-7AB4-4949-9FB0-29A8966A3441}" type="slidenum">
              <a:rPr lang="en-US" altLang="el-GR"/>
              <a:pPr>
                <a:defRPr/>
              </a:pPr>
              <a:t>‹#›</a:t>
            </a:fld>
            <a:endParaRPr lang="en-US" altLang="el-GR"/>
          </a:p>
        </p:txBody>
      </p:sp>
    </p:spTree>
    <p:extLst>
      <p:ext uri="{BB962C8B-B14F-4D97-AF65-F5344CB8AC3E}">
        <p14:creationId xmlns:p14="http://schemas.microsoft.com/office/powerpoint/2010/main" val="2523595554"/>
      </p:ext>
    </p:extLst>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536A5-4CDF-43F7-821E-FEF4164EE055}" type="slidenum">
              <a:rPr lang="en-US" altLang="el-GR"/>
              <a:pPr>
                <a:defRPr/>
              </a:pPr>
              <a:t>‹#›</a:t>
            </a:fld>
            <a:endParaRPr lang="en-US" altLang="el-GR"/>
          </a:p>
        </p:txBody>
      </p:sp>
    </p:spTree>
    <p:extLst>
      <p:ext uri="{BB962C8B-B14F-4D97-AF65-F5344CB8AC3E}">
        <p14:creationId xmlns:p14="http://schemas.microsoft.com/office/powerpoint/2010/main" val="472842319"/>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B9E593-8B30-47C7-8D6A-DD103B32EC21}" type="slidenum">
              <a:rPr lang="en-US" altLang="el-GR"/>
              <a:pPr>
                <a:defRPr/>
              </a:pPr>
              <a:t>‹#›</a:t>
            </a:fld>
            <a:endParaRPr lang="en-US" altLang="el-GR"/>
          </a:p>
        </p:txBody>
      </p:sp>
    </p:spTree>
    <p:extLst>
      <p:ext uri="{BB962C8B-B14F-4D97-AF65-F5344CB8AC3E}">
        <p14:creationId xmlns:p14="http://schemas.microsoft.com/office/powerpoint/2010/main" val="2715996482"/>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7F1B29-ECFA-48BD-BC2E-BCAE53C25A64}" type="slidenum">
              <a:rPr lang="en-US" altLang="el-GR"/>
              <a:pPr>
                <a:defRPr/>
              </a:pPr>
              <a:t>‹#›</a:t>
            </a:fld>
            <a:endParaRPr lang="en-US" altLang="el-GR"/>
          </a:p>
        </p:txBody>
      </p:sp>
    </p:spTree>
    <p:extLst>
      <p:ext uri="{BB962C8B-B14F-4D97-AF65-F5344CB8AC3E}">
        <p14:creationId xmlns:p14="http://schemas.microsoft.com/office/powerpoint/2010/main" val="1666309323"/>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E3590D-6F15-4276-BE00-138F6A5C45EF}" type="slidenum">
              <a:rPr lang="en-US" altLang="el-GR"/>
              <a:pPr>
                <a:defRPr/>
              </a:pPr>
              <a:t>‹#›</a:t>
            </a:fld>
            <a:endParaRPr lang="en-US" altLang="el-GR"/>
          </a:p>
        </p:txBody>
      </p:sp>
    </p:spTree>
    <p:extLst>
      <p:ext uri="{BB962C8B-B14F-4D97-AF65-F5344CB8AC3E}">
        <p14:creationId xmlns:p14="http://schemas.microsoft.com/office/powerpoint/2010/main" val="2730466386"/>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480D68-C93E-4A80-9075-7D1DAED66306}" type="slidenum">
              <a:rPr lang="en-US" altLang="el-GR"/>
              <a:pPr>
                <a:defRPr/>
              </a:pPr>
              <a:t>‹#›</a:t>
            </a:fld>
            <a:endParaRPr lang="en-US" altLang="el-GR"/>
          </a:p>
        </p:txBody>
      </p:sp>
    </p:spTree>
    <p:extLst>
      <p:ext uri="{BB962C8B-B14F-4D97-AF65-F5344CB8AC3E}">
        <p14:creationId xmlns:p14="http://schemas.microsoft.com/office/powerpoint/2010/main" val="2249932539"/>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2A2204-F0C2-4287-95AB-7C39D91579BD}" type="slidenum">
              <a:rPr lang="en-US" altLang="el-GR"/>
              <a:pPr>
                <a:defRPr/>
              </a:pPr>
              <a:t>‹#›</a:t>
            </a:fld>
            <a:endParaRPr lang="en-US" altLang="el-GR"/>
          </a:p>
        </p:txBody>
      </p:sp>
    </p:spTree>
    <p:extLst>
      <p:ext uri="{BB962C8B-B14F-4D97-AF65-F5344CB8AC3E}">
        <p14:creationId xmlns:p14="http://schemas.microsoft.com/office/powerpoint/2010/main" val="2198933475"/>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78116-CCFE-4407-AECD-98DEDC69AE88}" type="slidenum">
              <a:rPr lang="en-US" altLang="el-GR"/>
              <a:pPr>
                <a:defRPr/>
              </a:pPr>
              <a:t>‹#›</a:t>
            </a:fld>
            <a:endParaRPr lang="en-US" altLang="el-GR"/>
          </a:p>
        </p:txBody>
      </p:sp>
    </p:spTree>
    <p:extLst>
      <p:ext uri="{BB962C8B-B14F-4D97-AF65-F5344CB8AC3E}">
        <p14:creationId xmlns:p14="http://schemas.microsoft.com/office/powerpoint/2010/main" val="24359893"/>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4A74-AB5A-46A0-A408-72E6090192AA}" type="slidenum">
              <a:rPr lang="en-US" altLang="el-GR"/>
              <a:pPr>
                <a:defRPr/>
              </a:pPr>
              <a:t>‹#›</a:t>
            </a:fld>
            <a:endParaRPr lang="en-US" altLang="el-GR"/>
          </a:p>
        </p:txBody>
      </p:sp>
    </p:spTree>
    <p:extLst>
      <p:ext uri="{BB962C8B-B14F-4D97-AF65-F5344CB8AC3E}">
        <p14:creationId xmlns:p14="http://schemas.microsoft.com/office/powerpoint/2010/main" val="3731632441"/>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ED2777-B283-4C5B-9685-F1A4DB1D57F6}" type="slidenum">
              <a:rPr lang="en-US" altLang="el-GR"/>
              <a:pPr>
                <a:defRPr/>
              </a:pPr>
              <a:t>‹#›</a:t>
            </a:fld>
            <a:endParaRPr lang="en-US" altLang="el-GR"/>
          </a:p>
        </p:txBody>
      </p:sp>
    </p:spTree>
    <p:extLst>
      <p:ext uri="{BB962C8B-B14F-4D97-AF65-F5344CB8AC3E}">
        <p14:creationId xmlns:p14="http://schemas.microsoft.com/office/powerpoint/2010/main" val="3975883344"/>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05E17C-C07A-4816-A3A7-DFEB7E0CE697}" type="slidenum">
              <a:rPr lang="en-US" altLang="el-GR"/>
              <a:pPr>
                <a:defRPr/>
              </a:pPr>
              <a:t>‹#›</a:t>
            </a:fld>
            <a:endParaRPr lang="en-US" altLang="el-GR"/>
          </a:p>
        </p:txBody>
      </p:sp>
    </p:spTree>
    <p:extLst>
      <p:ext uri="{BB962C8B-B14F-4D97-AF65-F5344CB8AC3E}">
        <p14:creationId xmlns:p14="http://schemas.microsoft.com/office/powerpoint/2010/main" val="3148742751"/>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61950-2E2D-4F17-B06D-A3A8FBB85E2E}" type="slidenum">
              <a:rPr lang="en-US" altLang="el-GR"/>
              <a:pPr>
                <a:defRPr/>
              </a:pPr>
              <a:t>‹#›</a:t>
            </a:fld>
            <a:endParaRPr lang="en-US" altLang="el-GR"/>
          </a:p>
        </p:txBody>
      </p:sp>
    </p:spTree>
    <p:extLst>
      <p:ext uri="{BB962C8B-B14F-4D97-AF65-F5344CB8AC3E}">
        <p14:creationId xmlns:p14="http://schemas.microsoft.com/office/powerpoint/2010/main" val="3638267273"/>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BD4FCD-AA43-40C2-B301-B14CF6829533}" type="slidenum">
              <a:rPr lang="en-US" altLang="el-GR"/>
              <a:pPr>
                <a:defRPr/>
              </a:pPr>
              <a:t>‹#›</a:t>
            </a:fld>
            <a:endParaRPr lang="en-US" altLang="el-GR"/>
          </a:p>
        </p:txBody>
      </p:sp>
    </p:spTree>
    <p:extLst>
      <p:ext uri="{BB962C8B-B14F-4D97-AF65-F5344CB8AC3E}">
        <p14:creationId xmlns:p14="http://schemas.microsoft.com/office/powerpoint/2010/main" val="1546614165"/>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2741613" y="1828800"/>
            <a:ext cx="2665412"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559425" y="1828800"/>
            <a:ext cx="2667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4F1BB3-C22C-4109-B71C-54CFF50FDDD2}" type="slidenum">
              <a:rPr lang="en-US" altLang="el-GR"/>
              <a:pPr>
                <a:defRPr/>
              </a:pPr>
              <a:t>‹#›</a:t>
            </a:fld>
            <a:endParaRPr lang="en-US" altLang="el-GR"/>
          </a:p>
        </p:txBody>
      </p:sp>
    </p:spTree>
    <p:extLst>
      <p:ext uri="{BB962C8B-B14F-4D97-AF65-F5344CB8AC3E}">
        <p14:creationId xmlns:p14="http://schemas.microsoft.com/office/powerpoint/2010/main" val="1785352324"/>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6F7F15-85AF-40A6-BA77-8CC1CC785974}" type="slidenum">
              <a:rPr lang="en-US" altLang="el-GR"/>
              <a:pPr>
                <a:defRPr/>
              </a:pPr>
              <a:t>‹#›</a:t>
            </a:fld>
            <a:endParaRPr lang="en-US" altLang="el-GR"/>
          </a:p>
        </p:txBody>
      </p:sp>
    </p:spTree>
    <p:extLst>
      <p:ext uri="{BB962C8B-B14F-4D97-AF65-F5344CB8AC3E}">
        <p14:creationId xmlns:p14="http://schemas.microsoft.com/office/powerpoint/2010/main" val="3346925485"/>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2E02B3-37AA-43E8-8797-942675429AF3}" type="slidenum">
              <a:rPr lang="en-US" altLang="el-GR"/>
              <a:pPr>
                <a:defRPr/>
              </a:pPr>
              <a:t>‹#›</a:t>
            </a:fld>
            <a:endParaRPr lang="en-US" altLang="el-GR"/>
          </a:p>
        </p:txBody>
      </p:sp>
    </p:spTree>
    <p:extLst>
      <p:ext uri="{BB962C8B-B14F-4D97-AF65-F5344CB8AC3E}">
        <p14:creationId xmlns:p14="http://schemas.microsoft.com/office/powerpoint/2010/main" val="3207634112"/>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36648-11BA-4F48-A16F-FE4B87A3914B}" type="slidenum">
              <a:rPr lang="en-US" altLang="el-GR"/>
              <a:pPr>
                <a:defRPr/>
              </a:pPr>
              <a:t>‹#›</a:t>
            </a:fld>
            <a:endParaRPr lang="en-US" altLang="el-GR"/>
          </a:p>
        </p:txBody>
      </p:sp>
    </p:spTree>
    <p:extLst>
      <p:ext uri="{BB962C8B-B14F-4D97-AF65-F5344CB8AC3E}">
        <p14:creationId xmlns:p14="http://schemas.microsoft.com/office/powerpoint/2010/main" val="353536483"/>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CECC78-FA91-46C2-9031-D10251C033EE}" type="slidenum">
              <a:rPr lang="en-US" altLang="el-GR"/>
              <a:pPr>
                <a:defRPr/>
              </a:pPr>
              <a:t>‹#›</a:t>
            </a:fld>
            <a:endParaRPr lang="en-US" altLang="el-GR"/>
          </a:p>
        </p:txBody>
      </p:sp>
    </p:spTree>
    <p:extLst>
      <p:ext uri="{BB962C8B-B14F-4D97-AF65-F5344CB8AC3E}">
        <p14:creationId xmlns:p14="http://schemas.microsoft.com/office/powerpoint/2010/main" val="3957351138"/>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154FC1-96ED-48D3-8612-31333144DE7D}" type="slidenum">
              <a:rPr lang="en-US" altLang="el-GR"/>
              <a:pPr>
                <a:defRPr/>
              </a:pPr>
              <a:t>‹#›</a:t>
            </a:fld>
            <a:endParaRPr lang="en-US" altLang="el-GR"/>
          </a:p>
        </p:txBody>
      </p:sp>
    </p:spTree>
    <p:extLst>
      <p:ext uri="{BB962C8B-B14F-4D97-AF65-F5344CB8AC3E}">
        <p14:creationId xmlns:p14="http://schemas.microsoft.com/office/powerpoint/2010/main" val="104360807"/>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41613" y="762000"/>
            <a:ext cx="5484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1027" name="Rectangle 3"/>
          <p:cNvSpPr>
            <a:spLocks noGrp="1" noChangeArrowheads="1"/>
          </p:cNvSpPr>
          <p:nvPr>
            <p:ph type="body" idx="1"/>
          </p:nvPr>
        </p:nvSpPr>
        <p:spPr bwMode="auto">
          <a:xfrm>
            <a:off x="2741613" y="1828800"/>
            <a:ext cx="54848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339972" name="Rectangle 4"/>
          <p:cNvSpPr>
            <a:spLocks noGrp="1" noChangeArrowheads="1"/>
          </p:cNvSpPr>
          <p:nvPr>
            <p:ph type="dt" sz="half" idx="2"/>
          </p:nvPr>
        </p:nvSpPr>
        <p:spPr bwMode="auto">
          <a:xfrm>
            <a:off x="914400" y="5886450"/>
            <a:ext cx="1752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79551B"/>
                </a:solidFill>
                <a:latin typeface="+mn-lt"/>
              </a:defRPr>
            </a:lvl1pPr>
          </a:lstStyle>
          <a:p>
            <a:pPr>
              <a:defRPr/>
            </a:pPr>
            <a:endParaRPr lang="en-US"/>
          </a:p>
        </p:txBody>
      </p:sp>
      <p:sp>
        <p:nvSpPr>
          <p:cNvPr id="339973" name="Rectangle 5"/>
          <p:cNvSpPr>
            <a:spLocks noGrp="1" noChangeArrowheads="1"/>
          </p:cNvSpPr>
          <p:nvPr>
            <p:ph type="ftr" sz="quarter" idx="3"/>
          </p:nvPr>
        </p:nvSpPr>
        <p:spPr bwMode="auto">
          <a:xfrm>
            <a:off x="3124200" y="588645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79551B"/>
                </a:solidFill>
                <a:latin typeface="+mn-lt"/>
              </a:defRPr>
            </a:lvl1pPr>
          </a:lstStyle>
          <a:p>
            <a:pPr>
              <a:defRPr/>
            </a:pPr>
            <a:endParaRPr lang="en-US"/>
          </a:p>
        </p:txBody>
      </p:sp>
      <p:sp>
        <p:nvSpPr>
          <p:cNvPr id="339974" name="Rectangle 6"/>
          <p:cNvSpPr>
            <a:spLocks noGrp="1" noChangeArrowheads="1"/>
          </p:cNvSpPr>
          <p:nvPr>
            <p:ph type="sldNum" sz="quarter" idx="4"/>
          </p:nvPr>
        </p:nvSpPr>
        <p:spPr bwMode="auto">
          <a:xfrm>
            <a:off x="6477000" y="5886450"/>
            <a:ext cx="1752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79551B"/>
                </a:solidFill>
                <a:latin typeface="Palatino Linotype" panose="02040502050505030304" pitchFamily="18" charset="0"/>
              </a:defRPr>
            </a:lvl1pPr>
          </a:lstStyle>
          <a:p>
            <a:pPr>
              <a:defRPr/>
            </a:pPr>
            <a:fld id="{56A36E0B-4915-40C6-9BA4-F7FEB16E8423}" type="slidenum">
              <a:rPr lang="en-US" altLang="el-GR"/>
              <a:pPr>
                <a:defRPr/>
              </a:pPr>
              <a:t>‹#›</a:t>
            </a:fld>
            <a:endParaRPr lang="en-US" altLang="el-GR"/>
          </a:p>
        </p:txBody>
      </p:sp>
    </p:spTree>
  </p:cSld>
  <p:clrMap bg1="dk2" tx1="lt1" bg2="dk1" tx2="lt2" accent1="accent1" accent2="accent2" accent3="accent3" accent4="accent4" accent5="accent5" accent6="accent6" hlink="hlink" folHlink="folHlink"/>
  <p:sldLayoutIdLst>
    <p:sldLayoutId id="2147484606"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transition spd="med">
    <p:fade thruBlk="1"/>
  </p:transition>
  <p:timing>
    <p:tnLst>
      <p:par>
        <p:cTn id="1" dur="indefinite" restart="never" nodeType="tmRoot"/>
      </p:par>
    </p:tnLst>
  </p:timing>
  <p:txStyles>
    <p:titleStyle>
      <a:lvl1pPr algn="l" rtl="0" eaLnBrk="0" fontAlgn="base" hangingPunct="0">
        <a:spcBef>
          <a:spcPct val="0"/>
        </a:spcBef>
        <a:spcAft>
          <a:spcPct val="0"/>
        </a:spcAft>
        <a:defRPr sz="3200">
          <a:solidFill>
            <a:srgbClr val="79551B"/>
          </a:solidFill>
          <a:latin typeface="+mj-lt"/>
          <a:ea typeface="+mj-ea"/>
          <a:cs typeface="+mj-cs"/>
        </a:defRPr>
      </a:lvl1pPr>
      <a:lvl2pPr algn="l" rtl="0" eaLnBrk="0" fontAlgn="base" hangingPunct="0">
        <a:spcBef>
          <a:spcPct val="0"/>
        </a:spcBef>
        <a:spcAft>
          <a:spcPct val="0"/>
        </a:spcAft>
        <a:defRPr sz="3200">
          <a:solidFill>
            <a:srgbClr val="79551B"/>
          </a:solidFill>
          <a:latin typeface="Palatino Linotype" pitchFamily="18" charset="0"/>
        </a:defRPr>
      </a:lvl2pPr>
      <a:lvl3pPr algn="l" rtl="0" eaLnBrk="0" fontAlgn="base" hangingPunct="0">
        <a:spcBef>
          <a:spcPct val="0"/>
        </a:spcBef>
        <a:spcAft>
          <a:spcPct val="0"/>
        </a:spcAft>
        <a:defRPr sz="3200">
          <a:solidFill>
            <a:srgbClr val="79551B"/>
          </a:solidFill>
          <a:latin typeface="Palatino Linotype" pitchFamily="18" charset="0"/>
        </a:defRPr>
      </a:lvl3pPr>
      <a:lvl4pPr algn="l" rtl="0" eaLnBrk="0" fontAlgn="base" hangingPunct="0">
        <a:spcBef>
          <a:spcPct val="0"/>
        </a:spcBef>
        <a:spcAft>
          <a:spcPct val="0"/>
        </a:spcAft>
        <a:defRPr sz="3200">
          <a:solidFill>
            <a:srgbClr val="79551B"/>
          </a:solidFill>
          <a:latin typeface="Palatino Linotype" pitchFamily="18" charset="0"/>
        </a:defRPr>
      </a:lvl4pPr>
      <a:lvl5pPr algn="l" rtl="0" eaLnBrk="0" fontAlgn="base" hangingPunct="0">
        <a:spcBef>
          <a:spcPct val="0"/>
        </a:spcBef>
        <a:spcAft>
          <a:spcPct val="0"/>
        </a:spcAft>
        <a:defRPr sz="3200">
          <a:solidFill>
            <a:srgbClr val="79551B"/>
          </a:solidFill>
          <a:latin typeface="Palatino Linotype" pitchFamily="18" charset="0"/>
        </a:defRPr>
      </a:lvl5pPr>
      <a:lvl6pPr marL="457200" algn="l" rtl="0" fontAlgn="base">
        <a:spcBef>
          <a:spcPct val="0"/>
        </a:spcBef>
        <a:spcAft>
          <a:spcPct val="0"/>
        </a:spcAft>
        <a:defRPr sz="3200">
          <a:solidFill>
            <a:srgbClr val="79551B"/>
          </a:solidFill>
          <a:latin typeface="Palatino Linotype" pitchFamily="18" charset="0"/>
        </a:defRPr>
      </a:lvl6pPr>
      <a:lvl7pPr marL="914400" algn="l" rtl="0" fontAlgn="base">
        <a:spcBef>
          <a:spcPct val="0"/>
        </a:spcBef>
        <a:spcAft>
          <a:spcPct val="0"/>
        </a:spcAft>
        <a:defRPr sz="3200">
          <a:solidFill>
            <a:srgbClr val="79551B"/>
          </a:solidFill>
          <a:latin typeface="Palatino Linotype" pitchFamily="18" charset="0"/>
        </a:defRPr>
      </a:lvl7pPr>
      <a:lvl8pPr marL="1371600" algn="l" rtl="0" fontAlgn="base">
        <a:spcBef>
          <a:spcPct val="0"/>
        </a:spcBef>
        <a:spcAft>
          <a:spcPct val="0"/>
        </a:spcAft>
        <a:defRPr sz="3200">
          <a:solidFill>
            <a:srgbClr val="79551B"/>
          </a:solidFill>
          <a:latin typeface="Palatino Linotype" pitchFamily="18" charset="0"/>
        </a:defRPr>
      </a:lvl8pPr>
      <a:lvl9pPr marL="1828800" algn="l" rtl="0" fontAlgn="base">
        <a:spcBef>
          <a:spcPct val="0"/>
        </a:spcBef>
        <a:spcAft>
          <a:spcPct val="0"/>
        </a:spcAft>
        <a:defRPr sz="3200">
          <a:solidFill>
            <a:srgbClr val="79551B"/>
          </a:solidFill>
          <a:latin typeface="Palatino Linotype" pitchFamily="18" charset="0"/>
        </a:defRPr>
      </a:lvl9pPr>
    </p:titleStyle>
    <p:bodyStyle>
      <a:lvl1pPr marL="342900" indent="-342900" algn="l" rtl="0" eaLnBrk="0" fontAlgn="base" hangingPunct="0">
        <a:spcBef>
          <a:spcPct val="20000"/>
        </a:spcBef>
        <a:spcAft>
          <a:spcPct val="0"/>
        </a:spcAft>
        <a:buChar char="•"/>
        <a:defRPr sz="2800">
          <a:solidFill>
            <a:srgbClr val="79551B"/>
          </a:solidFill>
          <a:latin typeface="+mn-lt"/>
          <a:ea typeface="+mn-ea"/>
          <a:cs typeface="+mn-cs"/>
        </a:defRPr>
      </a:lvl1pPr>
      <a:lvl2pPr marL="742950" indent="-285750" algn="l" rtl="0" eaLnBrk="0" fontAlgn="base" hangingPunct="0">
        <a:spcBef>
          <a:spcPct val="20000"/>
        </a:spcBef>
        <a:spcAft>
          <a:spcPct val="0"/>
        </a:spcAft>
        <a:buChar char="–"/>
        <a:defRPr sz="2400">
          <a:solidFill>
            <a:srgbClr val="79551B"/>
          </a:solidFill>
          <a:latin typeface="+mn-lt"/>
        </a:defRPr>
      </a:lvl2pPr>
      <a:lvl3pPr marL="1143000" indent="-228600" algn="l" rtl="0" eaLnBrk="0" fontAlgn="base" hangingPunct="0">
        <a:spcBef>
          <a:spcPct val="20000"/>
        </a:spcBef>
        <a:spcAft>
          <a:spcPct val="0"/>
        </a:spcAft>
        <a:buChar char="•"/>
        <a:defRPr sz="2000">
          <a:solidFill>
            <a:srgbClr val="79551B"/>
          </a:solidFill>
          <a:latin typeface="+mn-lt"/>
        </a:defRPr>
      </a:lvl3pPr>
      <a:lvl4pPr marL="1600200" indent="-228600" algn="l" rtl="0" eaLnBrk="0" fontAlgn="base" hangingPunct="0">
        <a:spcBef>
          <a:spcPct val="20000"/>
        </a:spcBef>
        <a:spcAft>
          <a:spcPct val="0"/>
        </a:spcAft>
        <a:buChar char="–"/>
        <a:defRPr sz="2000">
          <a:solidFill>
            <a:srgbClr val="79551B"/>
          </a:solidFill>
          <a:latin typeface="+mn-lt"/>
        </a:defRPr>
      </a:lvl4pPr>
      <a:lvl5pPr marL="2057400" indent="-228600" algn="l" rtl="0" eaLnBrk="0" fontAlgn="base" hangingPunct="0">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4413" y="533400"/>
            <a:ext cx="63992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2051" name="Rectangle 3"/>
          <p:cNvSpPr>
            <a:spLocks noGrp="1" noChangeArrowheads="1"/>
          </p:cNvSpPr>
          <p:nvPr>
            <p:ph type="body" idx="1"/>
          </p:nvPr>
        </p:nvSpPr>
        <p:spPr bwMode="auto">
          <a:xfrm>
            <a:off x="2284413" y="1905000"/>
            <a:ext cx="6399212"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359428" name="Rectangle 4"/>
          <p:cNvSpPr>
            <a:spLocks noGrp="1" noChangeArrowheads="1"/>
          </p:cNvSpPr>
          <p:nvPr>
            <p:ph type="dt" sz="half" idx="2"/>
          </p:nvPr>
        </p:nvSpPr>
        <p:spPr bwMode="auto">
          <a:xfrm>
            <a:off x="457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pPr>
              <a:defRPr/>
            </a:pPr>
            <a:endParaRPr lang="en-US"/>
          </a:p>
        </p:txBody>
      </p:sp>
      <p:sp>
        <p:nvSpPr>
          <p:cNvPr id="359429" name="Rectangle 5"/>
          <p:cNvSpPr>
            <a:spLocks noGrp="1" noChangeArrowheads="1"/>
          </p:cNvSpPr>
          <p:nvPr>
            <p:ph type="ftr" sz="quarter" idx="3"/>
          </p:nvPr>
        </p:nvSpPr>
        <p:spPr bwMode="auto">
          <a:xfrm>
            <a:off x="3124200" y="6245225"/>
            <a:ext cx="2895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pPr>
              <a:defRPr/>
            </a:pPr>
            <a:endParaRPr lang="en-US"/>
          </a:p>
        </p:txBody>
      </p:sp>
      <p:sp>
        <p:nvSpPr>
          <p:cNvPr id="359430" name="Rectangle 6"/>
          <p:cNvSpPr>
            <a:spLocks noGrp="1" noChangeArrowheads="1"/>
          </p:cNvSpPr>
          <p:nvPr>
            <p:ph type="sldNum" sz="quarter" idx="4"/>
          </p:nvPr>
        </p:nvSpPr>
        <p:spPr bwMode="auto">
          <a:xfrm>
            <a:off x="6553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Verdana" panose="020B0604030504040204" pitchFamily="34" charset="0"/>
              </a:defRPr>
            </a:lvl1pPr>
          </a:lstStyle>
          <a:p>
            <a:pPr>
              <a:defRPr/>
            </a:pPr>
            <a:fld id="{95E4FA07-30B7-442F-A17F-AA0499FC9EBC}"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4607"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Verdana" pitchFamily="34" charset="0"/>
        </a:defRPr>
      </a:lvl2pPr>
      <a:lvl3pPr algn="l" rtl="0" eaLnBrk="0" fontAlgn="base" hangingPunct="0">
        <a:spcBef>
          <a:spcPct val="0"/>
        </a:spcBef>
        <a:spcAft>
          <a:spcPct val="0"/>
        </a:spcAft>
        <a:defRPr sz="3600">
          <a:solidFill>
            <a:schemeClr val="tx2"/>
          </a:solidFill>
          <a:latin typeface="Verdana" pitchFamily="34" charset="0"/>
        </a:defRPr>
      </a:lvl3pPr>
      <a:lvl4pPr algn="l" rtl="0" eaLnBrk="0" fontAlgn="base" hangingPunct="0">
        <a:spcBef>
          <a:spcPct val="0"/>
        </a:spcBef>
        <a:spcAft>
          <a:spcPct val="0"/>
        </a:spcAft>
        <a:defRPr sz="3600">
          <a:solidFill>
            <a:schemeClr val="tx2"/>
          </a:solidFill>
          <a:latin typeface="Verdana" pitchFamily="34" charset="0"/>
        </a:defRPr>
      </a:lvl4pPr>
      <a:lvl5pPr algn="l" rtl="0" eaLnBrk="0" fontAlgn="base" hangingPunct="0">
        <a:spcBef>
          <a:spcPct val="0"/>
        </a:spcBef>
        <a:spcAft>
          <a:spcPct val="0"/>
        </a:spcAft>
        <a:defRPr sz="3600">
          <a:solidFill>
            <a:schemeClr val="tx2"/>
          </a:solidFill>
          <a:latin typeface="Verdana" pitchFamily="34" charset="0"/>
        </a:defRPr>
      </a:lvl5pPr>
      <a:lvl6pPr marL="457200" algn="l" rtl="0" fontAlgn="base">
        <a:spcBef>
          <a:spcPct val="0"/>
        </a:spcBef>
        <a:spcAft>
          <a:spcPct val="0"/>
        </a:spcAft>
        <a:defRPr sz="3600">
          <a:solidFill>
            <a:schemeClr val="tx2"/>
          </a:solidFill>
          <a:latin typeface="Verdana" pitchFamily="34" charset="0"/>
        </a:defRPr>
      </a:lvl6pPr>
      <a:lvl7pPr marL="914400" algn="l" rtl="0" fontAlgn="base">
        <a:spcBef>
          <a:spcPct val="0"/>
        </a:spcBef>
        <a:spcAft>
          <a:spcPct val="0"/>
        </a:spcAft>
        <a:defRPr sz="3600">
          <a:solidFill>
            <a:schemeClr val="tx2"/>
          </a:solidFill>
          <a:latin typeface="Verdana" pitchFamily="34" charset="0"/>
        </a:defRPr>
      </a:lvl7pPr>
      <a:lvl8pPr marL="1371600" algn="l" rtl="0" fontAlgn="base">
        <a:spcBef>
          <a:spcPct val="0"/>
        </a:spcBef>
        <a:spcAft>
          <a:spcPct val="0"/>
        </a:spcAft>
        <a:defRPr sz="3600">
          <a:solidFill>
            <a:schemeClr val="tx2"/>
          </a:solidFill>
          <a:latin typeface="Verdana" pitchFamily="34" charset="0"/>
        </a:defRPr>
      </a:lvl8pPr>
      <a:lvl9pPr marL="1828800" algn="l" rtl="0" fontAlgn="base">
        <a:spcBef>
          <a:spcPct val="0"/>
        </a:spcBef>
        <a:spcAft>
          <a:spcPct val="0"/>
        </a:spcAft>
        <a:defRPr sz="36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868362"/>
          </a:xfrm>
          <a:prstGeom prst="rect">
            <a:avLst/>
          </a:prstGeom>
          <a:noFill/>
          <a:ln>
            <a:noFill/>
          </a:ln>
          <a:effectLst>
            <a:outerShdw dist="71842"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3075"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40243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40243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40243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735CA57-48A9-4436-BB92-0031F0769B98}" type="slidenum">
              <a:rPr lang="en-US" altLang="el-GR"/>
              <a:pPr>
                <a:defRPr/>
              </a:pPr>
              <a:t>‹#›</a:t>
            </a:fld>
            <a:endParaRPr lang="en-US" altLang="el-GR"/>
          </a:p>
        </p:txBody>
      </p:sp>
    </p:spTree>
  </p:cSld>
  <p:clrMap bg1="dk2" tx1="lt1" bg2="dk1" tx2="lt2" accent1="accent1" accent2="accent2" accent3="accent3" accent4="accent4" accent5="accent5" accent6="accent6" hlink="hlink" folHlink="folHlink"/>
  <p:sldLayoutIdLst>
    <p:sldLayoutId id="2147484608"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Lst>
  <p:transition spd="med">
    <p:fade thruBlk="1"/>
  </p:transition>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photojournal.jpl.nasa.gov/jpegMod/PIA04230_modest.jpg"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ags" Target="../tags/tag1.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nineplanets.org/gif/Halley.jpg" TargetMode="Externa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nssdc.gsfc.nasa.gov/image/planetary/mars/olympus_mons.jpg"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62000" y="3857625"/>
            <a:ext cx="7772400" cy="990600"/>
          </a:xfrm>
        </p:spPr>
        <p:txBody>
          <a:bodyPr/>
          <a:lstStyle/>
          <a:p>
            <a:pPr eaLnBrk="1" hangingPunct="1"/>
            <a:r>
              <a:rPr lang="el-GR" altLang="el-GR" smtClean="0"/>
              <a:t>Γαλαξίες</a:t>
            </a:r>
            <a:br>
              <a:rPr lang="el-GR" altLang="el-GR" smtClean="0"/>
            </a:br>
            <a:r>
              <a:rPr lang="el-GR" altLang="el-GR" smtClean="0"/>
              <a:t>Το Ηλιακό Σύστημα</a:t>
            </a:r>
            <a:br>
              <a:rPr lang="el-GR" altLang="el-GR" smtClean="0"/>
            </a:br>
            <a:r>
              <a:rPr lang="el-GR" altLang="el-GR" smtClean="0"/>
              <a:t>Γένεση της Γης</a:t>
            </a: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p:txBody>
          <a:bodyPr/>
          <a:lstStyle/>
          <a:p>
            <a:r>
              <a:rPr lang="el-GR" altLang="el-GR" smtClean="0"/>
              <a:t>Οι γαλαξίες</a:t>
            </a:r>
          </a:p>
        </p:txBody>
      </p:sp>
      <p:sp>
        <p:nvSpPr>
          <p:cNvPr id="25603" name="Θέση περιεχομένου 2"/>
          <p:cNvSpPr>
            <a:spLocks noGrp="1"/>
          </p:cNvSpPr>
          <p:nvPr>
            <p:ph idx="1"/>
          </p:nvPr>
        </p:nvSpPr>
        <p:spPr/>
        <p:txBody>
          <a:bodyPr/>
          <a:lstStyle/>
          <a:p>
            <a:pPr algn="just" eaLnBrk="1" hangingPunct="1">
              <a:lnSpc>
                <a:spcPct val="80000"/>
              </a:lnSpc>
              <a:buFont typeface="Wingdings" panose="05000000000000000000" pitchFamily="2" charset="2"/>
              <a:buChar char="Ø"/>
            </a:pPr>
            <a:r>
              <a:rPr lang="el-GR" altLang="el-GR" sz="2400" smtClean="0"/>
              <a:t> Το σύμπλεγμα σωμάτων της επόμενης τάξης είναι οι γαλαξίες </a:t>
            </a:r>
          </a:p>
          <a:p>
            <a:pPr algn="just" eaLnBrk="1" hangingPunct="1">
              <a:lnSpc>
                <a:spcPct val="80000"/>
              </a:lnSpc>
              <a:buFont typeface="Wingdings" panose="05000000000000000000" pitchFamily="2" charset="2"/>
              <a:buChar char="Ø"/>
            </a:pPr>
            <a:r>
              <a:rPr lang="el-GR" altLang="el-GR" sz="2400" smtClean="0"/>
              <a:t>Ένα παράδειγμα γαλαξία είναι ο δικός μας γαλαξίας, ο οποίος περιλαμβάνει και το ηλιακό μας σύστημα, και αποτελείται από πολλά αστρικά συστήματα και άλλα σώματα</a:t>
            </a:r>
          </a:p>
          <a:p>
            <a:pPr algn="just" eaLnBrk="1" hangingPunct="1">
              <a:lnSpc>
                <a:spcPct val="80000"/>
              </a:lnSpc>
              <a:buFont typeface="Wingdings" panose="05000000000000000000" pitchFamily="2" charset="2"/>
              <a:buChar char="Ø"/>
            </a:pPr>
            <a:r>
              <a:rPr lang="el-GR" altLang="el-GR" sz="2400" smtClean="0"/>
              <a:t>   Το πεδίο έλξεως του γαλαξία ρυθμίζεται όχι από ένα                                                μόνο σώμα αλλά από το σύνολο των άστρων, των νεφελωμάτων και των άλλων συστατικών του Γαλαξία.               </a:t>
            </a:r>
            <a:endParaRPr lang="en-US" altLang="el-GR" sz="2400" smtClean="0"/>
          </a:p>
          <a:p>
            <a:pPr algn="just" eaLnBrk="1" hangingPunct="1">
              <a:lnSpc>
                <a:spcPct val="80000"/>
              </a:lnSpc>
              <a:buFont typeface="Wingdings" panose="05000000000000000000" pitchFamily="2" charset="2"/>
              <a:buChar char="Ø"/>
            </a:pPr>
            <a:r>
              <a:rPr lang="el-GR" altLang="el-GR" sz="2400" smtClean="0"/>
              <a:t>Οι περισσότεροι γαλαξίες ανήκουν σε συγκεντρώσεις  που καλούνται σμήνη γαλαξιών και περιλαμβάνουν από μερικές δεκάδες μέχρι μερικές χιλιάδες μέλη. </a:t>
            </a:r>
          </a:p>
          <a:p>
            <a:pPr algn="just" eaLnBrk="1" hangingPunct="1">
              <a:lnSpc>
                <a:spcPct val="80000"/>
              </a:lnSpc>
              <a:buFont typeface="Wingdings" panose="05000000000000000000" pitchFamily="2" charset="2"/>
              <a:buChar char="Ø"/>
            </a:pPr>
            <a:r>
              <a:rPr lang="el-GR" altLang="el-GR" sz="2400" smtClean="0"/>
              <a:t>Ο δικός μας γαλαξίας ανήκει σε ένα σμήνος με 30 μόνο μέλη που είναι γνωστό ως τοπική ομάδα και περιλαμβάνει και τον γαλαξία της Ανδρομέδας. </a:t>
            </a:r>
          </a:p>
        </p:txBody>
      </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4"/>
          <p:cNvSpPr>
            <a:spLocks noGrp="1"/>
          </p:cNvSpPr>
          <p:nvPr>
            <p:ph type="title"/>
          </p:nvPr>
        </p:nvSpPr>
        <p:spPr/>
        <p:txBody>
          <a:bodyPr/>
          <a:lstStyle/>
          <a:p>
            <a:r>
              <a:rPr lang="el-GR" altLang="el-GR" smtClean="0"/>
              <a:t>Ο δικός μας γαλαξίας (</a:t>
            </a:r>
            <a:r>
              <a:rPr lang="en-GB" altLang="el-GR" smtClean="0"/>
              <a:t>Milky Way)</a:t>
            </a:r>
            <a:endParaRPr lang="el-GR" altLang="el-GR" smtClean="0"/>
          </a:p>
        </p:txBody>
      </p:sp>
      <p:sp>
        <p:nvSpPr>
          <p:cNvPr id="26627" name="Θέση περιεχομένου 5"/>
          <p:cNvSpPr>
            <a:spLocks noGrp="1"/>
          </p:cNvSpPr>
          <p:nvPr>
            <p:ph sz="half" idx="2"/>
          </p:nvPr>
        </p:nvSpPr>
        <p:spPr>
          <a:xfrm>
            <a:off x="107950" y="1341438"/>
            <a:ext cx="8928100" cy="4830762"/>
          </a:xfrm>
        </p:spPr>
        <p:txBody>
          <a:bodyPr/>
          <a:lstStyle/>
          <a:p>
            <a:pPr>
              <a:buFont typeface="Wingdings" panose="05000000000000000000" pitchFamily="2" charset="2"/>
              <a:buChar char="Ø"/>
            </a:pPr>
            <a:r>
              <a:rPr lang="el-GR" altLang="el-GR" sz="2400" smtClean="0"/>
              <a:t>Μοιάζει με ένα διπλό αμφίκυρτο φακό και βρίσκεται πολύ κοντά με τους άλλους Γαλαξίες σε ότι αφορά το σχήμα και το μέγεθός του.</a:t>
            </a:r>
          </a:p>
          <a:p>
            <a:pPr>
              <a:buFont typeface="Wingdings" panose="05000000000000000000" pitchFamily="2" charset="2"/>
              <a:buChar char="Ø"/>
            </a:pPr>
            <a:r>
              <a:rPr lang="el-GR" altLang="el-GR" sz="2400" smtClean="0"/>
              <a:t> Σε κάτοψη μοιάζει με ένα πυρήνα συγκέντρωσης φωτεινών άστρων με σπειροειδείς αστρικούς βραχίονες. Η διάμετρός του είναι 27 kpc (1pc = 30.8 χ 10</a:t>
            </a:r>
            <a:r>
              <a:rPr lang="el-GR" altLang="el-GR" sz="2400" b="1" baseline="30000" smtClean="0"/>
              <a:t>12</a:t>
            </a:r>
            <a:r>
              <a:rPr lang="el-GR" altLang="el-GR" sz="2400" smtClean="0"/>
              <a:t> k</a:t>
            </a:r>
            <a:r>
              <a:rPr lang="en-US" altLang="el-GR" sz="2400" smtClean="0"/>
              <a:t>m</a:t>
            </a:r>
            <a:r>
              <a:rPr lang="el-GR" altLang="el-GR" sz="2400" smtClean="0"/>
              <a:t> = 3,26 έτη φωτός) και το πάχος του φακού 5 kpc ή 16.000 έτη φωτός. </a:t>
            </a:r>
          </a:p>
          <a:p>
            <a:pPr>
              <a:buFont typeface="Wingdings" panose="05000000000000000000" pitchFamily="2" charset="2"/>
              <a:buChar char="Ø"/>
            </a:pPr>
            <a:r>
              <a:rPr lang="el-GR" altLang="el-GR" sz="2400" smtClean="0"/>
              <a:t>Περιλαμβάνει περίπου 150 δις άστρα ανομοιόμορφα κατανεμημένα. </a:t>
            </a:r>
          </a:p>
          <a:p>
            <a:pPr>
              <a:buFont typeface="Wingdings" panose="05000000000000000000" pitchFamily="2" charset="2"/>
              <a:buChar char="Ø"/>
            </a:pPr>
            <a:r>
              <a:rPr lang="el-GR" altLang="el-GR" sz="2400" smtClean="0"/>
              <a:t>Η κύρια μάζα των άστρων συγκεντρώνεται στο κέντρο, ενώ προς τα άκρα του ο αριθμός τους μειώνεται</a:t>
            </a:r>
            <a:r>
              <a:rPr lang="en-US" altLang="el-GR" sz="2400" smtClean="0"/>
              <a:t>.</a:t>
            </a:r>
            <a:r>
              <a:rPr lang="el-GR" altLang="el-GR" sz="2400" smtClean="0"/>
              <a:t> </a:t>
            </a:r>
            <a:r>
              <a:rPr lang="en-US" altLang="el-GR" sz="2400" smtClean="0"/>
              <a:t>O</a:t>
            </a:r>
            <a:r>
              <a:rPr lang="el-GR" altLang="el-GR" sz="2400" smtClean="0"/>
              <a:t> κεντρικός πυρήνας του Γαλακτικού Συστήματος τοποθετείται στον αστερισμό του τοξότη</a:t>
            </a:r>
          </a:p>
        </p:txBody>
      </p:sp>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σάρωση0045"/>
          <p:cNvPicPr>
            <a:picLocks noChangeAspect="1" noChangeArrowheads="1"/>
          </p:cNvPicPr>
          <p:nvPr/>
        </p:nvPicPr>
        <p:blipFill>
          <a:blip r:embed="rId2">
            <a:extLst>
              <a:ext uri="{28A0092B-C50C-407E-A947-70E740481C1C}">
                <a14:useLocalDpi xmlns:a14="http://schemas.microsoft.com/office/drawing/2010/main" val="0"/>
              </a:ext>
            </a:extLst>
          </a:blip>
          <a:srcRect r="1097"/>
          <a:stretch>
            <a:fillRect/>
          </a:stretch>
        </p:blipFill>
        <p:spPr bwMode="auto">
          <a:xfrm rot="60000">
            <a:off x="1835150" y="1700213"/>
            <a:ext cx="569753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179388" y="5300663"/>
            <a:ext cx="882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2000" b="1"/>
              <a:t>Ο γαλαξίας μας.  Αποτελείται από 150 δισεκατομμύρια περίπου άστρα. </a:t>
            </a:r>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6988"/>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p:txBody>
          <a:bodyPr/>
          <a:lstStyle/>
          <a:p>
            <a:r>
              <a:rPr lang="el-GR" altLang="el-GR" smtClean="0"/>
              <a:t>Ο δικός μας γαλαξίας (</a:t>
            </a:r>
            <a:r>
              <a:rPr lang="en-GB" altLang="el-GR" smtClean="0"/>
              <a:t>Milky Way)</a:t>
            </a:r>
            <a:endParaRPr lang="el-GR" altLang="el-GR" smtClean="0"/>
          </a:p>
        </p:txBody>
      </p:sp>
      <p:sp>
        <p:nvSpPr>
          <p:cNvPr id="29699" name="Rectangle 3"/>
          <p:cNvSpPr>
            <a:spLocks noGrp="1" noChangeArrowheads="1"/>
          </p:cNvSpPr>
          <p:nvPr>
            <p:ph idx="1"/>
          </p:nvPr>
        </p:nvSpPr>
        <p:spPr>
          <a:xfrm>
            <a:off x="179388" y="1295400"/>
            <a:ext cx="8785225" cy="4830763"/>
          </a:xfrm>
        </p:spPr>
        <p:txBody>
          <a:bodyPr/>
          <a:lstStyle/>
          <a:p>
            <a:pPr algn="just" eaLnBrk="1" hangingPunct="1">
              <a:lnSpc>
                <a:spcPct val="80000"/>
              </a:lnSpc>
              <a:buFont typeface="Wingdings" panose="05000000000000000000" pitchFamily="2" charset="2"/>
              <a:buChar char="Ø"/>
            </a:pPr>
            <a:r>
              <a:rPr lang="el-GR" altLang="el-GR" sz="2000" smtClean="0"/>
              <a:t>Τα περισσότερα άστρα του Γαλαξία μας περιστρέφονται γύρω από το κέντρο βάρους του σε τροχιές που είναι σχεδόν κυκλικές και που τα επίπεδά τους κατά προσέγγιση ταυτίζονται με το επίπεδο συμμετρίας του Γαλαξία. Τα υπόλοιπα άστρα είναι εντελώς απομακρυσμένα κατά την κίνησή τους από το επίπεδο συμμετρίας και οι τροχιές τους αποκλίνουν ισχυρά από την μορφή του κύκλου. Συνολικά αυτά τα άστρα σχηματίζουν ένα σφαιρικό νέφος γύρω από το κέντρο του Γαλαξία. </a:t>
            </a:r>
          </a:p>
          <a:p>
            <a:pPr algn="just" eaLnBrk="1" hangingPunct="1">
              <a:lnSpc>
                <a:spcPct val="80000"/>
              </a:lnSpc>
              <a:buFont typeface="Wingdings" panose="05000000000000000000" pitchFamily="2" charset="2"/>
              <a:buChar char="Ø"/>
            </a:pPr>
            <a:r>
              <a:rPr lang="el-GR" altLang="el-GR" sz="2000" smtClean="0"/>
              <a:t>Μέσα σε ένα γαλαξία τα άστρα ομαδοποιούνται και σχηματίζoυν αστρικές συμπυκνώσεις. Οι συμπυκνώσεις αυτές διακρίνονται σε σφαιρικές και διάχυτες καθώς και σε αστρικά νέφη. </a:t>
            </a:r>
          </a:p>
          <a:p>
            <a:pPr algn="just" eaLnBrk="1" hangingPunct="1">
              <a:lnSpc>
                <a:spcPct val="80000"/>
              </a:lnSpc>
              <a:buFont typeface="Wingdings" panose="05000000000000000000" pitchFamily="2" charset="2"/>
              <a:buChar char="Ø"/>
            </a:pPr>
            <a:r>
              <a:rPr lang="el-GR" altLang="el-GR" sz="2000" smtClean="0"/>
              <a:t>Οι σφαιρικές συμπυκνώσεις συνίστανται από ένα πολύ μεγάλο αριθμό άστρων (εκατοντάδες χιλιάδες) και έχουν σφαιρικό σχήμα. Υπάρχει τόσο μεγάλος αριθμός άστρων ώστε το φως τους συγχωνεύεται. Οι διάχυτες συμπυκνώσεις ενώνουν ένα μικρό αριθμό άστρων (εκατοντάδες, ή ακόμη δεκάδες). Τα αστρικά νέφη σχηματίζονται από δισεκατομμύρια άστρα και αντίθετα προς τις άλλες συμπυκνώσεις έχουν ένα ακανόνιστο σχήμα. </a:t>
            </a:r>
          </a:p>
          <a:p>
            <a:pPr algn="just" eaLnBrk="1" hangingPunct="1">
              <a:lnSpc>
                <a:spcPct val="80000"/>
              </a:lnSpc>
              <a:buFont typeface="Wingdings" panose="05000000000000000000" pitchFamily="2" charset="2"/>
              <a:buChar char="Ø"/>
            </a:pPr>
            <a:r>
              <a:rPr lang="el-GR" altLang="el-GR" sz="2000" smtClean="0"/>
              <a:t>Η πυκνότητα του μεσοαστρικού υλικού ποικίλει στα διαφορετικά τμήματα του σύμπαντος, αλλά είναι παντoύ χαμηλή. Εντούτοις, εξαιτίας του κολοσσιαίου όγκου του διαστήματος που γεμίζει από το μεσοαστρικό υλικό, ο συνολικός όγκος του υλικού αυτού είναι εντελώς μεγάλος. </a:t>
            </a:r>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0723" name="Rectangle 4"/>
          <p:cNvSpPr>
            <a:spLocks noChangeArrowheads="1"/>
          </p:cNvSpPr>
          <p:nvPr/>
        </p:nvSpPr>
        <p:spPr bwMode="auto">
          <a:xfrm>
            <a:off x="539750" y="4537075"/>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b="1">
                <a:solidFill>
                  <a:srgbClr val="A50021"/>
                </a:solidFill>
              </a:rPr>
              <a:t>Andromeda</a:t>
            </a:r>
            <a:r>
              <a:rPr lang="el-GR" altLang="el-GR" sz="2400" b="1"/>
              <a:t> </a:t>
            </a:r>
            <a:r>
              <a:rPr lang="el-GR" altLang="el-GR" sz="2400" b="1">
                <a:solidFill>
                  <a:srgbClr val="A50021"/>
                </a:solidFill>
              </a:rPr>
              <a:t>Galaxy</a:t>
            </a:r>
            <a:r>
              <a:rPr lang="el-GR" altLang="el-GR" sz="1800"/>
              <a:t> </a:t>
            </a:r>
          </a:p>
        </p:txBody>
      </p:sp>
      <p:sp>
        <p:nvSpPr>
          <p:cNvPr id="30724" name="Rectangle 5"/>
          <p:cNvSpPr>
            <a:spLocks noChangeArrowheads="1"/>
          </p:cNvSpPr>
          <p:nvPr/>
        </p:nvSpPr>
        <p:spPr bwMode="auto">
          <a:xfrm>
            <a:off x="1258888" y="5013325"/>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b="1">
                <a:solidFill>
                  <a:srgbClr val="006600"/>
                </a:solidFill>
              </a:rPr>
              <a:t>M31 </a:t>
            </a:r>
          </a:p>
        </p:txBody>
      </p:sp>
      <p:sp>
        <p:nvSpPr>
          <p:cNvPr id="30725" name="TextBox 1"/>
          <p:cNvSpPr txBox="1">
            <a:spLocks noChangeArrowheads="1"/>
          </p:cNvSpPr>
          <p:nvPr/>
        </p:nvSpPr>
        <p:spPr bwMode="auto">
          <a:xfrm>
            <a:off x="611188" y="5499100"/>
            <a:ext cx="3319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a:t>Απόσταση 1,5 εκατ. έτη φωτός</a:t>
            </a:r>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1328192"/>
          </a:xfrm>
        </p:spPr>
        <p:txBody>
          <a:bodyPr/>
          <a:lstStyle/>
          <a:p>
            <a:pPr eaLnBrk="1" hangingPunct="1"/>
            <a:r>
              <a:rPr lang="el-GR" altLang="el-GR" smtClean="0"/>
              <a:t>Αποδεικτικά στοιχεία για την προέλευση του ηλιακού συστήματος</a:t>
            </a:r>
            <a:r>
              <a:rPr lang="en-US" altLang="el-GR" dirty="0" smtClean="0"/>
              <a:t> </a:t>
            </a:r>
          </a:p>
        </p:txBody>
      </p:sp>
      <p:sp>
        <p:nvSpPr>
          <p:cNvPr id="33795" name="Rectangle 3"/>
          <p:cNvSpPr>
            <a:spLocks noGrp="1" noChangeArrowheads="1"/>
          </p:cNvSpPr>
          <p:nvPr>
            <p:ph type="body" idx="1"/>
          </p:nvPr>
        </p:nvSpPr>
        <p:spPr>
          <a:xfrm>
            <a:off x="179512" y="1700808"/>
            <a:ext cx="8712968" cy="4968552"/>
          </a:xfrm>
        </p:spPr>
        <p:txBody>
          <a:bodyPr/>
          <a:lstStyle/>
          <a:p>
            <a:pPr marL="609600" indent="-609600" eaLnBrk="1" hangingPunct="1">
              <a:buFontTx/>
              <a:buAutoNum type="arabicPeriod"/>
            </a:pPr>
            <a:r>
              <a:rPr lang="el-GR" altLang="el-GR" sz="2400" dirty="0" smtClean="0"/>
              <a:t>Οι πλανήτες γυρίζουν γύρω από τον ήλιο με την ίδια φορά, αριστερόστροφα</a:t>
            </a:r>
          </a:p>
          <a:p>
            <a:pPr marL="609600" indent="-609600" eaLnBrk="1" hangingPunct="1">
              <a:buFontTx/>
              <a:buAutoNum type="arabicPeriod"/>
            </a:pPr>
            <a:r>
              <a:rPr lang="el-GR" altLang="el-GR" sz="2400" dirty="0" smtClean="0"/>
              <a:t>Οι πλανήτες βρίσκονται στο ισημερινό επίπεδο του ήλιου </a:t>
            </a:r>
          </a:p>
          <a:p>
            <a:pPr marL="609600" indent="-609600" eaLnBrk="1" hangingPunct="1">
              <a:buFontTx/>
              <a:buAutoNum type="arabicPeriod"/>
            </a:pPr>
            <a:r>
              <a:rPr lang="el-GR" altLang="el-GR" sz="2400" dirty="0" smtClean="0"/>
              <a:t>Το ηλιακό σύστημα είναι </a:t>
            </a:r>
            <a:r>
              <a:rPr lang="el-GR" altLang="el-GR" sz="2400" dirty="0" smtClean="0"/>
              <a:t>δισκοειδές</a:t>
            </a:r>
          </a:p>
          <a:p>
            <a:pPr marL="609600" lvl="0" indent="-609600" eaLnBrk="1" hangingPunct="1">
              <a:buClr>
                <a:srgbClr val="2A99EC"/>
              </a:buClr>
              <a:buFontTx/>
              <a:buAutoNum type="arabicPeriod" startAt="4"/>
            </a:pPr>
            <a:r>
              <a:rPr lang="el-GR" altLang="el-GR" sz="2400" dirty="0">
                <a:solidFill>
                  <a:srgbClr val="FFFFFF"/>
                </a:solidFill>
              </a:rPr>
              <a:t>Οι πλανήτες γυρίζουν γύρω από τους </a:t>
            </a:r>
            <a:r>
              <a:rPr lang="el-GR" altLang="el-GR" sz="2400" dirty="0" smtClean="0">
                <a:solidFill>
                  <a:srgbClr val="FFFFFF"/>
                </a:solidFill>
              </a:rPr>
              <a:t>άξονές </a:t>
            </a:r>
            <a:r>
              <a:rPr lang="el-GR" altLang="el-GR" sz="2400" dirty="0">
                <a:solidFill>
                  <a:srgbClr val="FFFFFF"/>
                </a:solidFill>
              </a:rPr>
              <a:t>τους αριστερόστροφα, εκτός</a:t>
            </a:r>
            <a:r>
              <a:rPr lang="en-GB" altLang="el-GR" sz="2400" dirty="0">
                <a:solidFill>
                  <a:srgbClr val="FFFFFF"/>
                </a:solidFill>
              </a:rPr>
              <a:t>:</a:t>
            </a:r>
            <a:r>
              <a:rPr lang="el-GR" altLang="el-GR" sz="2400" dirty="0">
                <a:solidFill>
                  <a:srgbClr val="FFFFFF"/>
                </a:solidFill>
              </a:rPr>
              <a:t> </a:t>
            </a:r>
            <a:r>
              <a:rPr lang="en-US" altLang="el-GR" sz="2400" dirty="0">
                <a:solidFill>
                  <a:srgbClr val="FFFFFF"/>
                </a:solidFill>
              </a:rPr>
              <a:t> </a:t>
            </a:r>
          </a:p>
          <a:p>
            <a:pPr marL="990600" lvl="1" indent="-533400" eaLnBrk="1" hangingPunct="1">
              <a:buClr>
                <a:srgbClr val="FFFFFF"/>
              </a:buClr>
              <a:buFontTx/>
              <a:buAutoNum type="alphaLcPeriod"/>
            </a:pPr>
            <a:r>
              <a:rPr lang="el-GR" altLang="el-GR" sz="2400" dirty="0">
                <a:solidFill>
                  <a:srgbClr val="FFFFFF"/>
                </a:solidFill>
              </a:rPr>
              <a:t>Αφροδίτη</a:t>
            </a:r>
            <a:r>
              <a:rPr lang="en-US" altLang="el-GR" sz="2400" dirty="0">
                <a:solidFill>
                  <a:srgbClr val="FFFFFF"/>
                </a:solidFill>
              </a:rPr>
              <a:t> – </a:t>
            </a:r>
            <a:r>
              <a:rPr lang="el-GR" altLang="el-GR" sz="2400" dirty="0">
                <a:solidFill>
                  <a:srgbClr val="FFFFFF"/>
                </a:solidFill>
              </a:rPr>
              <a:t>αργά δεξιόστροφα</a:t>
            </a:r>
            <a:r>
              <a:rPr lang="en-US" altLang="el-GR" sz="2400" dirty="0">
                <a:solidFill>
                  <a:srgbClr val="FFFFFF"/>
                </a:solidFill>
              </a:rPr>
              <a:t> </a:t>
            </a:r>
          </a:p>
          <a:p>
            <a:pPr marL="990600" lvl="1" indent="-533400" eaLnBrk="1" hangingPunct="1">
              <a:buClr>
                <a:srgbClr val="FFFFFF"/>
              </a:buClr>
              <a:buFontTx/>
              <a:buAutoNum type="alphaLcPeriod"/>
            </a:pPr>
            <a:r>
              <a:rPr lang="el-GR" altLang="el-GR" sz="2400" dirty="0">
                <a:solidFill>
                  <a:srgbClr val="FFFFFF"/>
                </a:solidFill>
              </a:rPr>
              <a:t>Ουρανός</a:t>
            </a:r>
            <a:r>
              <a:rPr lang="en-US" altLang="el-GR" sz="2400" dirty="0">
                <a:solidFill>
                  <a:srgbClr val="FFFFFF"/>
                </a:solidFill>
              </a:rPr>
              <a:t> – </a:t>
            </a:r>
            <a:r>
              <a:rPr lang="el-GR" altLang="el-GR" sz="2400" dirty="0">
                <a:solidFill>
                  <a:srgbClr val="FFFFFF"/>
                </a:solidFill>
              </a:rPr>
              <a:t>πλευρική περιστροφή</a:t>
            </a:r>
            <a:r>
              <a:rPr lang="en-US" altLang="el-GR" sz="2400" dirty="0">
                <a:solidFill>
                  <a:srgbClr val="FFFFFF"/>
                </a:solidFill>
              </a:rPr>
              <a:t> </a:t>
            </a:r>
          </a:p>
          <a:p>
            <a:pPr marL="990600" lvl="1" indent="-533400" eaLnBrk="1" hangingPunct="1">
              <a:buClr>
                <a:srgbClr val="FFFFFF"/>
              </a:buClr>
              <a:buFontTx/>
              <a:buAutoNum type="alphaLcPeriod"/>
            </a:pPr>
            <a:r>
              <a:rPr lang="el-GR" altLang="el-GR" sz="2400" dirty="0" err="1">
                <a:solidFill>
                  <a:srgbClr val="FFFFFF"/>
                </a:solidFill>
              </a:rPr>
              <a:t>Πλούτωνας</a:t>
            </a:r>
            <a:r>
              <a:rPr lang="en-US" altLang="el-GR" sz="2400" dirty="0">
                <a:solidFill>
                  <a:srgbClr val="FFFFFF"/>
                </a:solidFill>
              </a:rPr>
              <a:t> - </a:t>
            </a:r>
            <a:r>
              <a:rPr lang="el-GR" altLang="el-GR" sz="2400" dirty="0">
                <a:solidFill>
                  <a:srgbClr val="FFFFFF"/>
                </a:solidFill>
              </a:rPr>
              <a:t>πλευρική περιστροφή</a:t>
            </a:r>
            <a:r>
              <a:rPr lang="en-US" altLang="el-GR" sz="2400" dirty="0">
                <a:solidFill>
                  <a:srgbClr val="FFFFFF"/>
                </a:solidFill>
              </a:rPr>
              <a:t> </a:t>
            </a:r>
          </a:p>
          <a:p>
            <a:pPr marL="609600" lvl="0" indent="-609600" eaLnBrk="1" hangingPunct="1">
              <a:buClr>
                <a:srgbClr val="2A99EC"/>
              </a:buClr>
              <a:buFontTx/>
              <a:buAutoNum type="arabicPeriod" startAt="4"/>
            </a:pPr>
            <a:r>
              <a:rPr lang="el-GR" altLang="el-GR" sz="2400" dirty="0">
                <a:solidFill>
                  <a:srgbClr val="FFFFFF"/>
                </a:solidFill>
              </a:rPr>
              <a:t>Τα περισσότερα φεγγάρια περιστρέφονται αριστερόστροφα γύρω από τους πλανήτες.</a:t>
            </a:r>
            <a:endParaRPr lang="en-US" altLang="el-GR" sz="2400" dirty="0">
              <a:solidFill>
                <a:srgbClr val="FFFFFF"/>
              </a:solidFill>
            </a:endParaRPr>
          </a:p>
          <a:p>
            <a:pPr marL="609600" indent="-609600" eaLnBrk="1" hangingPunct="1">
              <a:buFontTx/>
              <a:buAutoNum type="arabicPeriod"/>
            </a:pPr>
            <a:endParaRPr lang="en-US" altLang="el-GR" sz="2400" dirty="0" smtClean="0"/>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457200" y="404664"/>
            <a:ext cx="8229600" cy="5721499"/>
          </a:xfrm>
        </p:spPr>
        <p:txBody>
          <a:bodyPr/>
          <a:lstStyle/>
          <a:p>
            <a:pPr marL="609600" indent="-609600" eaLnBrk="1" hangingPunct="1">
              <a:buFontTx/>
              <a:buAutoNum type="arabicPeriod" startAt="6"/>
            </a:pPr>
            <a:r>
              <a:rPr lang="el-GR" altLang="el-GR" dirty="0" smtClean="0"/>
              <a:t>Η </a:t>
            </a:r>
            <a:r>
              <a:rPr lang="el-GR" altLang="el-GR" dirty="0" smtClean="0"/>
              <a:t>κατανομή </a:t>
            </a:r>
            <a:r>
              <a:rPr lang="el-GR" altLang="el-GR" dirty="0" smtClean="0"/>
              <a:t>των πυκνοτήτων και της </a:t>
            </a:r>
            <a:r>
              <a:rPr lang="el-GR" altLang="el-GR" dirty="0" smtClean="0"/>
              <a:t>σύστασης </a:t>
            </a:r>
            <a:r>
              <a:rPr lang="el-GR" altLang="el-GR" dirty="0" smtClean="0"/>
              <a:t>των πλανητών σχετίζεται με την απόσταση τους από τον ήλιο. </a:t>
            </a:r>
            <a:endParaRPr lang="en-US" altLang="el-GR" dirty="0" smtClean="0">
              <a:solidFill>
                <a:srgbClr val="FFFF66"/>
              </a:solidFill>
            </a:endParaRPr>
          </a:p>
          <a:p>
            <a:pPr marL="990600" lvl="1" indent="-533400" eaLnBrk="1" hangingPunct="1">
              <a:buClr>
                <a:schemeClr val="tx1"/>
              </a:buClr>
              <a:buFontTx/>
              <a:buAutoNum type="alphaLcPeriod"/>
            </a:pPr>
            <a:r>
              <a:rPr lang="el-GR" altLang="el-GR" dirty="0" smtClean="0"/>
              <a:t>Εσωτερικοί</a:t>
            </a:r>
            <a:r>
              <a:rPr lang="en-US" altLang="el-GR" dirty="0" smtClean="0"/>
              <a:t>, </a:t>
            </a:r>
            <a:r>
              <a:rPr lang="el-GR" altLang="el-GR" dirty="0" smtClean="0">
                <a:solidFill>
                  <a:srgbClr val="FFFF66"/>
                </a:solidFill>
              </a:rPr>
              <a:t>γήινοι</a:t>
            </a:r>
            <a:r>
              <a:rPr lang="en-US" altLang="el-GR" b="1" dirty="0" smtClean="0"/>
              <a:t> </a:t>
            </a:r>
            <a:r>
              <a:rPr lang="el-GR" altLang="el-GR" dirty="0" smtClean="0"/>
              <a:t>πλανήτες με μεγάλη πυκνότητα</a:t>
            </a:r>
            <a:endParaRPr lang="en-US" altLang="el-GR" dirty="0" smtClean="0"/>
          </a:p>
          <a:p>
            <a:pPr marL="990600" lvl="1" indent="-533400" eaLnBrk="1" hangingPunct="1">
              <a:buClr>
                <a:schemeClr val="tx1"/>
              </a:buClr>
              <a:buFontTx/>
              <a:buAutoNum type="alphaLcPeriod"/>
            </a:pPr>
            <a:r>
              <a:rPr lang="el-GR" altLang="el-GR" dirty="0" smtClean="0"/>
              <a:t>Εξωτερικοί, </a:t>
            </a:r>
            <a:r>
              <a:rPr lang="el-GR" altLang="el-GR" dirty="0" err="1" smtClean="0">
                <a:solidFill>
                  <a:srgbClr val="FFFF66"/>
                </a:solidFill>
              </a:rPr>
              <a:t>ιόβιοι</a:t>
            </a:r>
            <a:r>
              <a:rPr lang="el-GR" altLang="el-GR" dirty="0" smtClean="0"/>
              <a:t> με χαμηλή πυκνότητα</a:t>
            </a:r>
            <a:endParaRPr lang="en-US" altLang="el-GR" dirty="0" smtClean="0"/>
          </a:p>
          <a:p>
            <a:pPr marL="609600" indent="-609600" eaLnBrk="1" hangingPunct="1">
              <a:buFontTx/>
              <a:buAutoNum type="arabicPeriod" startAt="6"/>
            </a:pPr>
            <a:r>
              <a:rPr lang="el-GR" altLang="el-GR" dirty="0" smtClean="0"/>
              <a:t>Ηλικία σεληνιακών πετρωμάτων και </a:t>
            </a:r>
            <a:r>
              <a:rPr lang="el-GR" altLang="el-GR" dirty="0" smtClean="0"/>
              <a:t>μετεωριτών </a:t>
            </a:r>
            <a:r>
              <a:rPr lang="el-GR" altLang="el-GR" dirty="0" smtClean="0"/>
              <a:t>στα </a:t>
            </a:r>
            <a:r>
              <a:rPr lang="en-US" altLang="el-GR" dirty="0" smtClean="0"/>
              <a:t>4.6 </a:t>
            </a:r>
            <a:r>
              <a:rPr lang="el-GR" altLang="el-GR" dirty="0" smtClean="0"/>
              <a:t>δισ. </a:t>
            </a:r>
            <a:r>
              <a:rPr lang="el-GR" altLang="el-GR" dirty="0" smtClean="0"/>
              <a:t>έτη</a:t>
            </a:r>
            <a:r>
              <a:rPr lang="en-US" altLang="el-GR" dirty="0" smtClean="0"/>
              <a:t> </a:t>
            </a:r>
          </a:p>
        </p:txBody>
      </p:sp>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228600"/>
            <a:ext cx="8305800" cy="968152"/>
          </a:xfrm>
        </p:spPr>
        <p:txBody>
          <a:bodyPr/>
          <a:lstStyle/>
          <a:p>
            <a:pPr eaLnBrk="1" hangingPunct="1"/>
            <a:r>
              <a:rPr lang="el-GR" altLang="el-GR" dirty="0" smtClean="0"/>
              <a:t>Η υπόθεση του νεφελώματος (</a:t>
            </a:r>
            <a:r>
              <a:rPr lang="en-US" altLang="el-GR" dirty="0" smtClean="0"/>
              <a:t>Kant &amp; Laplace</a:t>
            </a:r>
            <a:r>
              <a:rPr lang="el-GR" altLang="el-GR" dirty="0" smtClean="0"/>
              <a:t>)</a:t>
            </a:r>
            <a:endParaRPr lang="en-US" altLang="el-GR" dirty="0" smtClean="0"/>
          </a:p>
        </p:txBody>
      </p:sp>
      <p:sp>
        <p:nvSpPr>
          <p:cNvPr id="39939" name="Rectangle 3"/>
          <p:cNvSpPr>
            <a:spLocks noGrp="1" noChangeArrowheads="1"/>
          </p:cNvSpPr>
          <p:nvPr>
            <p:ph type="body" idx="1"/>
          </p:nvPr>
        </p:nvSpPr>
        <p:spPr>
          <a:xfrm>
            <a:off x="179512" y="1412776"/>
            <a:ext cx="8856984" cy="5184576"/>
          </a:xfrm>
        </p:spPr>
        <p:txBody>
          <a:bodyPr/>
          <a:lstStyle/>
          <a:p>
            <a:pPr marL="609600" indent="-609600" eaLnBrk="1" hangingPunct="1">
              <a:buFontTx/>
              <a:buAutoNum type="arabicPeriod"/>
            </a:pPr>
            <a:r>
              <a:rPr lang="el-GR" altLang="el-GR" sz="2200" dirty="0" smtClean="0"/>
              <a:t>Ψυχρό σύννεφο σκόνης και αερίων </a:t>
            </a:r>
            <a:r>
              <a:rPr lang="el-GR" altLang="el-GR" sz="2200" dirty="0" smtClean="0"/>
              <a:t>συστέλλεται, </a:t>
            </a:r>
            <a:r>
              <a:rPr lang="el-GR" altLang="el-GR" sz="2200" dirty="0" smtClean="0"/>
              <a:t>περιστρέφεται, και τέλος γίνεται δισκοειδές.</a:t>
            </a:r>
            <a:endParaRPr lang="en-US" altLang="el-GR" sz="2200" dirty="0" smtClean="0"/>
          </a:p>
          <a:p>
            <a:pPr marL="609600" indent="-609600" eaLnBrk="1" hangingPunct="1">
              <a:buFontTx/>
              <a:buAutoNum type="arabicPeriod"/>
            </a:pPr>
            <a:r>
              <a:rPr lang="el-GR" altLang="el-GR" sz="2200" dirty="0" smtClean="0"/>
              <a:t>Περίπου το </a:t>
            </a:r>
            <a:r>
              <a:rPr lang="en-US" altLang="el-GR" sz="2200" dirty="0" smtClean="0"/>
              <a:t>90% </a:t>
            </a:r>
            <a:r>
              <a:rPr lang="el-GR" altLang="el-GR" sz="2200" dirty="0" smtClean="0"/>
              <a:t>της μάζας συγκεντρώνεται στο κέντρο λόγω </a:t>
            </a:r>
            <a:r>
              <a:rPr lang="el-GR" altLang="el-GR" sz="2200" dirty="0" err="1" smtClean="0"/>
              <a:t>βαρυτικής</a:t>
            </a:r>
            <a:r>
              <a:rPr lang="el-GR" altLang="el-GR" sz="2200" dirty="0" smtClean="0"/>
              <a:t> έλξης</a:t>
            </a:r>
            <a:r>
              <a:rPr lang="en-US" altLang="el-GR" sz="2200" dirty="0" smtClean="0"/>
              <a:t>. </a:t>
            </a:r>
          </a:p>
          <a:p>
            <a:pPr marL="609600" indent="-609600" eaLnBrk="1" hangingPunct="1">
              <a:buFontTx/>
              <a:buAutoNum type="arabicPeriod"/>
            </a:pPr>
            <a:r>
              <a:rPr lang="el-GR" altLang="el-GR" sz="2200" dirty="0" smtClean="0"/>
              <a:t>Αναταραχές στο νέφος πιθανόν λόγω φυγόκεντρων δυνάμεων προκάλεσαν την συγκέντρωση ύλης σε συγκεκριμένες περιοχές</a:t>
            </a:r>
            <a:r>
              <a:rPr lang="en-US" altLang="el-GR" sz="2200" dirty="0" smtClean="0"/>
              <a:t>. </a:t>
            </a:r>
            <a:endParaRPr lang="el-GR" altLang="el-GR" sz="2200" dirty="0" smtClean="0"/>
          </a:p>
          <a:p>
            <a:pPr marL="609600" indent="-609600" eaLnBrk="1" hangingPunct="1">
              <a:buFontTx/>
              <a:buAutoNum type="arabicPeriod"/>
            </a:pPr>
            <a:r>
              <a:rPr lang="el-GR" altLang="el-GR" sz="2200" dirty="0" smtClean="0"/>
              <a:t>Συσσωματώματα ύλης αρχίζουν να </a:t>
            </a:r>
            <a:r>
              <a:rPr lang="el-GR" altLang="el-GR" sz="2200" dirty="0" smtClean="0"/>
              <a:t>σχηματίζονται</a:t>
            </a:r>
          </a:p>
          <a:p>
            <a:pPr marL="609600" lvl="0" indent="-609600" eaLnBrk="1" hangingPunct="1">
              <a:lnSpc>
                <a:spcPct val="90000"/>
              </a:lnSpc>
              <a:buClr>
                <a:srgbClr val="2A99EC"/>
              </a:buClr>
              <a:buFontTx/>
              <a:buAutoNum type="arabicPeriod" startAt="5"/>
            </a:pPr>
            <a:r>
              <a:rPr lang="el-GR" altLang="el-GR" sz="2200" dirty="0">
                <a:solidFill>
                  <a:srgbClr val="FFFFFF"/>
                </a:solidFill>
              </a:rPr>
              <a:t>Επισώρευση ύλης (αέρια και σκόνη) γύρω από τα συσσωματώματα λόγω </a:t>
            </a:r>
            <a:r>
              <a:rPr lang="el-GR" altLang="el-GR" sz="2200" dirty="0" err="1">
                <a:solidFill>
                  <a:srgbClr val="FFFFFF"/>
                </a:solidFill>
              </a:rPr>
              <a:t>βαρυτικής</a:t>
            </a:r>
            <a:r>
              <a:rPr lang="el-GR" altLang="el-GR" sz="2200" dirty="0">
                <a:solidFill>
                  <a:srgbClr val="FFFFFF"/>
                </a:solidFill>
              </a:rPr>
              <a:t> έλξης. Τα συσσωματώματα αναπτύσσονται σε</a:t>
            </a:r>
            <a:r>
              <a:rPr lang="el-GR" altLang="el-GR" sz="2200" dirty="0">
                <a:solidFill>
                  <a:srgbClr val="FFFF66"/>
                </a:solidFill>
              </a:rPr>
              <a:t> </a:t>
            </a:r>
            <a:r>
              <a:rPr lang="el-GR" altLang="el-GR" sz="2200" dirty="0" err="1">
                <a:solidFill>
                  <a:srgbClr val="FFFF66"/>
                </a:solidFill>
              </a:rPr>
              <a:t>πρωτοπλανήτες</a:t>
            </a:r>
            <a:r>
              <a:rPr lang="el-GR" altLang="el-GR" sz="2200" dirty="0">
                <a:solidFill>
                  <a:srgbClr val="FFFF66"/>
                </a:solidFill>
              </a:rPr>
              <a:t>. </a:t>
            </a:r>
            <a:endParaRPr lang="en-US" altLang="el-GR" sz="2200" dirty="0">
              <a:solidFill>
                <a:srgbClr val="FFFFFF"/>
              </a:solidFill>
            </a:endParaRPr>
          </a:p>
          <a:p>
            <a:pPr marL="609600" lvl="0" indent="-609600" eaLnBrk="1" hangingPunct="1">
              <a:lnSpc>
                <a:spcPct val="90000"/>
              </a:lnSpc>
              <a:buClr>
                <a:srgbClr val="2A99EC"/>
              </a:buClr>
              <a:buFontTx/>
              <a:buAutoNum type="arabicPeriod" startAt="5"/>
            </a:pPr>
            <a:r>
              <a:rPr lang="el-GR" altLang="el-GR" sz="2200" dirty="0">
                <a:solidFill>
                  <a:srgbClr val="FFFFFF"/>
                </a:solidFill>
              </a:rPr>
              <a:t>Το ηλιακό νεφέλωμα συμπυκνώνεται, μικραίνει, και θερμαίνεται λόγω </a:t>
            </a:r>
            <a:r>
              <a:rPr lang="el-GR" altLang="el-GR" sz="2200" dirty="0" err="1">
                <a:solidFill>
                  <a:srgbClr val="FFFFFF"/>
                </a:solidFill>
              </a:rPr>
              <a:t>βαρυτικής</a:t>
            </a:r>
            <a:r>
              <a:rPr lang="el-GR" altLang="el-GR" sz="2200" dirty="0">
                <a:solidFill>
                  <a:srgbClr val="FFFFFF"/>
                </a:solidFill>
              </a:rPr>
              <a:t> συμπίεσης για να σχηματίσει τον ήλιο. </a:t>
            </a:r>
          </a:p>
          <a:p>
            <a:pPr marL="609600" indent="-609600" eaLnBrk="1" hangingPunct="1">
              <a:buFontTx/>
              <a:buAutoNum type="arabicPeriod"/>
            </a:pPr>
            <a:endParaRPr lang="en-US" altLang="el-GR" sz="2800" dirty="0" smtClean="0"/>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34925"/>
            <a:ext cx="8229600" cy="868363"/>
          </a:xfrm>
        </p:spPr>
        <p:txBody>
          <a:bodyPr/>
          <a:lstStyle/>
          <a:p>
            <a:pPr eaLnBrk="1" hangingPunct="1"/>
            <a:r>
              <a:rPr lang="el-GR" altLang="el-GR" sz="3600" smtClean="0"/>
              <a:t>Η υπόθεση του νεφελώματος</a:t>
            </a:r>
            <a:endParaRPr lang="en-US" altLang="el-GR" sz="3600" smtClean="0"/>
          </a:p>
        </p:txBody>
      </p:sp>
      <p:sp>
        <p:nvSpPr>
          <p:cNvPr id="41987" name="Rectangle 3"/>
          <p:cNvSpPr>
            <a:spLocks noGrp="1" noChangeArrowheads="1"/>
          </p:cNvSpPr>
          <p:nvPr>
            <p:ph type="body" idx="1"/>
          </p:nvPr>
        </p:nvSpPr>
        <p:spPr>
          <a:xfrm>
            <a:off x="179388" y="1052513"/>
            <a:ext cx="8785225" cy="5689600"/>
          </a:xfrm>
        </p:spPr>
        <p:txBody>
          <a:bodyPr/>
          <a:lstStyle/>
          <a:p>
            <a:pPr marL="539750" indent="-539750" eaLnBrk="1" hangingPunct="1">
              <a:lnSpc>
                <a:spcPct val="90000"/>
              </a:lnSpc>
              <a:buNone/>
            </a:pPr>
            <a:r>
              <a:rPr lang="el-GR" altLang="el-GR" sz="2400" dirty="0" smtClean="0">
                <a:solidFill>
                  <a:srgbClr val="0070C0"/>
                </a:solidFill>
              </a:rPr>
              <a:t>7</a:t>
            </a:r>
            <a:r>
              <a:rPr lang="el-GR" altLang="el-GR" sz="2400" dirty="0" smtClean="0"/>
              <a:t>. Τελικά </a:t>
            </a:r>
            <a:r>
              <a:rPr lang="el-GR" altLang="el-GR" sz="2400" dirty="0" smtClean="0"/>
              <a:t>άτομα υδρογόνου συντήκονται για να σχηματίσουν ήλιο, ελευθερώνοντας ενέργεια (θερμότητα και φως). Ο ήλιος αναφλέγεται</a:t>
            </a:r>
            <a:r>
              <a:rPr lang="el-GR" altLang="el-GR" sz="2400" dirty="0" smtClean="0"/>
              <a:t>.</a:t>
            </a:r>
          </a:p>
          <a:p>
            <a:pPr marL="539750" indent="-539750" eaLnBrk="1" hangingPunct="1">
              <a:lnSpc>
                <a:spcPct val="90000"/>
              </a:lnSpc>
              <a:buNone/>
            </a:pPr>
            <a:r>
              <a:rPr lang="el-GR" altLang="el-GR" sz="2400" dirty="0" smtClean="0">
                <a:solidFill>
                  <a:srgbClr val="0070C0"/>
                </a:solidFill>
              </a:rPr>
              <a:t>8.</a:t>
            </a:r>
            <a:r>
              <a:rPr lang="el-GR" altLang="el-GR" sz="2400" dirty="0" smtClean="0"/>
              <a:t> </a:t>
            </a:r>
            <a:r>
              <a:rPr lang="el-GR" altLang="el-GR" sz="2400" dirty="0" smtClean="0"/>
              <a:t>Ο </a:t>
            </a:r>
            <a:r>
              <a:rPr lang="el-GR" altLang="el-GR" sz="2400" dirty="0" smtClean="0"/>
              <a:t>ηλιακός άνεμος μεταφέρει τα ελαφρότερα στοιχεία προς τα έξω προκαλώντας ανακατανομή μαζών και πυκνοτήτων στο </a:t>
            </a:r>
            <a:r>
              <a:rPr lang="el-GR" altLang="el-GR" sz="2400" dirty="0" smtClean="0"/>
              <a:t>ηλιακό </a:t>
            </a:r>
            <a:r>
              <a:rPr lang="el-GR" altLang="el-GR" sz="2400" dirty="0" smtClean="0"/>
              <a:t>σύστημα</a:t>
            </a:r>
            <a:r>
              <a:rPr lang="el-GR" altLang="el-GR" sz="2400" dirty="0" smtClean="0"/>
              <a:t>.</a:t>
            </a:r>
          </a:p>
          <a:p>
            <a:pPr marL="609600" lvl="0" indent="-609600" eaLnBrk="1" hangingPunct="1">
              <a:buClr>
                <a:srgbClr val="2A99EC"/>
              </a:buClr>
              <a:buFontTx/>
              <a:buAutoNum type="arabicPeriod" startAt="9"/>
            </a:pPr>
            <a:r>
              <a:rPr lang="el-GR" altLang="el-GR" sz="2400" dirty="0">
                <a:solidFill>
                  <a:srgbClr val="FFFFFF"/>
                </a:solidFill>
              </a:rPr>
              <a:t>Πλανήτες κοντά στον ήλιο χάνουν ελαφριά στοιχεία </a:t>
            </a:r>
            <a:r>
              <a:rPr lang="en-US" altLang="el-GR" sz="2400" dirty="0">
                <a:solidFill>
                  <a:srgbClr val="FFFFFF"/>
                </a:solidFill>
              </a:rPr>
              <a:t>(H, He), </a:t>
            </a:r>
            <a:r>
              <a:rPr lang="el-GR" altLang="el-GR" sz="2400" dirty="0">
                <a:solidFill>
                  <a:srgbClr val="FFFFFF"/>
                </a:solidFill>
              </a:rPr>
              <a:t>αφήνοντας τους με μικρότερα μεγέθη και μάζες, αλλά μεγαλύτερες πυκνότητες, και κυριαρχούνται από πετρώματα και </a:t>
            </a:r>
            <a:r>
              <a:rPr lang="el-GR" altLang="el-GR" sz="2400" dirty="0" smtClean="0">
                <a:solidFill>
                  <a:srgbClr val="FFFFFF"/>
                </a:solidFill>
              </a:rPr>
              <a:t>μέταλλα.</a:t>
            </a:r>
            <a:endParaRPr lang="en-US" altLang="el-GR" sz="2400" dirty="0">
              <a:solidFill>
                <a:srgbClr val="FFFF66"/>
              </a:solidFill>
            </a:endParaRPr>
          </a:p>
          <a:p>
            <a:pPr marL="609600" lvl="0" indent="-609600" eaLnBrk="1" hangingPunct="1">
              <a:buClr>
                <a:srgbClr val="2A99EC"/>
              </a:buClr>
              <a:buFontTx/>
              <a:buAutoNum type="arabicPeriod" startAt="9"/>
            </a:pPr>
            <a:r>
              <a:rPr lang="el-GR" altLang="el-GR" sz="2400" dirty="0">
                <a:solidFill>
                  <a:srgbClr val="FFFFFF"/>
                </a:solidFill>
              </a:rPr>
              <a:t>Οι εξωτερικοί πλανήτες διατηρούν τα ελαφριά στοιχεία </a:t>
            </a:r>
            <a:r>
              <a:rPr lang="en-US" altLang="el-GR" sz="2400" dirty="0">
                <a:solidFill>
                  <a:srgbClr val="FFFFFF"/>
                </a:solidFill>
              </a:rPr>
              <a:t>(H, He)</a:t>
            </a:r>
            <a:r>
              <a:rPr lang="el-GR" altLang="el-GR" sz="2400" dirty="0">
                <a:solidFill>
                  <a:srgbClr val="FFFFFF"/>
                </a:solidFill>
              </a:rPr>
              <a:t> γύρω από πυρήνες από πετρώματα και </a:t>
            </a:r>
            <a:r>
              <a:rPr lang="el-GR" altLang="el-GR" sz="2400" dirty="0" smtClean="0">
                <a:solidFill>
                  <a:srgbClr val="FFFFFF"/>
                </a:solidFill>
              </a:rPr>
              <a:t>μέταλλα, </a:t>
            </a:r>
            <a:r>
              <a:rPr lang="el-GR" altLang="el-GR" sz="2400" dirty="0">
                <a:solidFill>
                  <a:srgbClr val="FFFFFF"/>
                </a:solidFill>
              </a:rPr>
              <a:t>και έχουν μεγάλα μεγέθη και μάζες, αλλά μικρές πυκνότητες.  </a:t>
            </a:r>
            <a:endParaRPr lang="en-US" altLang="el-GR" sz="2400" dirty="0">
              <a:solidFill>
                <a:srgbClr val="FFFF66"/>
              </a:solidFill>
            </a:endParaRPr>
          </a:p>
          <a:p>
            <a:pPr marL="182563" indent="-182563" eaLnBrk="1" hangingPunct="1">
              <a:lnSpc>
                <a:spcPct val="90000"/>
              </a:lnSpc>
              <a:buNone/>
            </a:pPr>
            <a:endParaRPr lang="en-US" altLang="el-GR" sz="2400" dirty="0" smtClean="0"/>
          </a:p>
        </p:txBody>
      </p:sp>
      <p:sp>
        <p:nvSpPr>
          <p:cNvPr id="41988" name="Rectangle 4"/>
          <p:cNvSpPr>
            <a:spLocks noChangeArrowheads="1"/>
          </p:cNvSpPr>
          <p:nvPr/>
        </p:nvSpPr>
        <p:spPr bwMode="auto">
          <a:xfrm>
            <a:off x="457200" y="1628775"/>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endParaRPr lang="en-US" altLang="el-GR"/>
          </a:p>
        </p:txBody>
      </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altLang="el-GR" smtClean="0"/>
              <a:t>Η γη στο σύμπαν</a:t>
            </a:r>
            <a:r>
              <a:rPr lang="en-US" altLang="el-GR" smtClean="0"/>
              <a:t> </a:t>
            </a:r>
          </a:p>
        </p:txBody>
      </p:sp>
      <p:sp>
        <p:nvSpPr>
          <p:cNvPr id="10243" name="Rectangle 3"/>
          <p:cNvSpPr>
            <a:spLocks noGrp="1" noChangeArrowheads="1"/>
          </p:cNvSpPr>
          <p:nvPr>
            <p:ph type="body" idx="1"/>
          </p:nvPr>
        </p:nvSpPr>
        <p:spPr/>
        <p:txBody>
          <a:bodyPr/>
          <a:lstStyle/>
          <a:p>
            <a:pPr eaLnBrk="1" hangingPunct="1">
              <a:buFontTx/>
              <a:buNone/>
            </a:pPr>
            <a:r>
              <a:rPr lang="en-US" altLang="el-GR" smtClean="0"/>
              <a:t>	</a:t>
            </a:r>
            <a:r>
              <a:rPr lang="el-GR" altLang="el-GR" smtClean="0"/>
              <a:t>Για να καταλάβουμε την προέλευση, την ιστορία, και τα χαρακτηριστικά του πλανήτη γη θα ήταν σκόπιμο να ξεκινήσουμε από το σύμπαν....</a:t>
            </a:r>
            <a:endParaRPr lang="en-US" altLang="el-GR" smtClean="0"/>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Grp="1" noChangeAspect="1" noChangeArrowheads="1"/>
          </p:cNvPicPr>
          <p:nvPr>
            <p:ph/>
          </p:nvPr>
        </p:nvPicPr>
        <p:blipFill>
          <a:blip r:embed="rId3">
            <a:clrChange>
              <a:clrFrom>
                <a:srgbClr val="121212"/>
              </a:clrFrom>
              <a:clrTo>
                <a:srgbClr val="121212">
                  <a:alpha val="0"/>
                </a:srgbClr>
              </a:clrTo>
            </a:clrChange>
            <a:extLst>
              <a:ext uri="{28A0092B-C50C-407E-A947-70E740481C1C}">
                <a14:useLocalDpi xmlns:a14="http://schemas.microsoft.com/office/drawing/2010/main" val="0"/>
              </a:ext>
            </a:extLst>
          </a:blip>
          <a:srcRect/>
          <a:stretch>
            <a:fillRect/>
          </a:stretch>
        </p:blipFill>
        <p:spPr>
          <a:xfrm>
            <a:off x="1347788" y="79375"/>
            <a:ext cx="6405562" cy="6734175"/>
          </a:xfrm>
          <a:noFill/>
        </p:spPr>
      </p:pic>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106488" y="2359025"/>
            <a:ext cx="3394075" cy="1065213"/>
          </a:xfrm>
        </p:spPr>
        <p:txBody>
          <a:bodyPr/>
          <a:lstStyle/>
          <a:p>
            <a:pPr eaLnBrk="1" hangingPunct="1">
              <a:lnSpc>
                <a:spcPct val="90000"/>
              </a:lnSpc>
              <a:buFontTx/>
              <a:buNone/>
            </a:pPr>
            <a:r>
              <a:rPr lang="el-GR" altLang="el-GR" smtClean="0"/>
              <a:t>Η υπόθεση του νεφελώματος</a:t>
            </a:r>
            <a:endParaRPr lang="en-US" altLang="el-GR" smtClean="0"/>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0"/>
            <a:ext cx="285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l-GR" altLang="el-GR" sz="3600" smtClean="0"/>
              <a:t>Μετεορίτες</a:t>
            </a:r>
            <a:r>
              <a:rPr lang="en-US" altLang="el-GR" sz="3600" smtClean="0"/>
              <a:t>: </a:t>
            </a:r>
            <a:r>
              <a:rPr lang="el-GR" altLang="el-GR" sz="3600" smtClean="0"/>
              <a:t>δείγματα του ηλιακού συστήματος</a:t>
            </a:r>
            <a:r>
              <a:rPr lang="en-US" altLang="el-GR" sz="3600" smtClean="0"/>
              <a:t> </a:t>
            </a:r>
          </a:p>
        </p:txBody>
      </p:sp>
      <p:sp>
        <p:nvSpPr>
          <p:cNvPr id="50179" name="Rectangle 3"/>
          <p:cNvSpPr>
            <a:spLocks noGrp="1" noChangeArrowheads="1"/>
          </p:cNvSpPr>
          <p:nvPr>
            <p:ph type="body" idx="1"/>
          </p:nvPr>
        </p:nvSpPr>
        <p:spPr/>
        <p:txBody>
          <a:bodyPr/>
          <a:lstStyle/>
          <a:p>
            <a:pPr eaLnBrk="1" hangingPunct="1"/>
            <a:r>
              <a:rPr lang="el-GR" altLang="el-GR" smtClean="0"/>
              <a:t>Κομμάτια πετρώματος από το ηλιακό σύστημα που φτάνουν στην επιφάνεια της γης. Αποτελούν κομμάτια</a:t>
            </a:r>
            <a:r>
              <a:rPr lang="en-GB" altLang="el-GR" smtClean="0"/>
              <a:t>:</a:t>
            </a:r>
            <a:endParaRPr lang="en-US" altLang="el-GR" smtClean="0"/>
          </a:p>
          <a:p>
            <a:pPr lvl="1" eaLnBrk="1" hangingPunct="1"/>
            <a:r>
              <a:rPr lang="el-GR" altLang="el-GR" smtClean="0"/>
              <a:t>Αστεροειδών</a:t>
            </a:r>
            <a:endParaRPr lang="en-US" altLang="el-GR" smtClean="0"/>
          </a:p>
          <a:p>
            <a:pPr lvl="1" eaLnBrk="1" hangingPunct="1"/>
            <a:r>
              <a:rPr lang="el-GR" altLang="el-GR" smtClean="0"/>
              <a:t>Σεληνιακών πετρωμάτων</a:t>
            </a:r>
            <a:r>
              <a:rPr lang="en-US" altLang="el-GR" smtClean="0"/>
              <a:t> </a:t>
            </a:r>
          </a:p>
          <a:p>
            <a:pPr lvl="1" eaLnBrk="1" hangingPunct="1"/>
            <a:r>
              <a:rPr lang="el-GR" altLang="el-GR" smtClean="0"/>
              <a:t>Πλανητών, όπως ο Άρης</a:t>
            </a:r>
            <a:endParaRPr lang="en-US" altLang="el-GR" smtClean="0"/>
          </a:p>
          <a:p>
            <a:pPr eaLnBrk="1" hangingPunct="1"/>
            <a:endParaRPr lang="en-US" altLang="el-GR" smtClean="0"/>
          </a:p>
        </p:txBody>
      </p:sp>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1"/>
          <p:cNvSpPr>
            <a:spLocks noGrp="1"/>
          </p:cNvSpPr>
          <p:nvPr>
            <p:ph type="title"/>
          </p:nvPr>
        </p:nvSpPr>
        <p:spPr/>
        <p:txBody>
          <a:bodyPr/>
          <a:lstStyle/>
          <a:p>
            <a:r>
              <a:rPr lang="el-GR" altLang="el-GR" smtClean="0"/>
              <a:t>Αστεροειδείς</a:t>
            </a:r>
          </a:p>
        </p:txBody>
      </p:sp>
      <p:sp>
        <p:nvSpPr>
          <p:cNvPr id="52227" name="Θέση περιεχομένου 2"/>
          <p:cNvSpPr>
            <a:spLocks noGrp="1"/>
          </p:cNvSpPr>
          <p:nvPr>
            <p:ph idx="1"/>
          </p:nvPr>
        </p:nvSpPr>
        <p:spPr/>
        <p:txBody>
          <a:bodyPr/>
          <a:lstStyle/>
          <a:p>
            <a:pPr algn="just" eaLnBrk="1" hangingPunct="1">
              <a:lnSpc>
                <a:spcPct val="80000"/>
              </a:lnSpc>
              <a:buFont typeface="Wingdings" panose="05000000000000000000" pitchFamily="2" charset="2"/>
              <a:buChar char="Ø"/>
            </a:pPr>
            <a:r>
              <a:rPr lang="el-GR" altLang="el-GR" sz="2400" smtClean="0"/>
              <a:t>Οι αστεροειδείς είναι μια ομάδα μικρών πλανητικών</a:t>
            </a:r>
            <a:r>
              <a:rPr lang="en-US" altLang="el-GR" sz="2400" smtClean="0"/>
              <a:t>(;)</a:t>
            </a:r>
            <a:r>
              <a:rPr lang="el-GR" altLang="el-GR" sz="2400" smtClean="0"/>
              <a:t> σωμάτων, που αποτελούν μέρος της ομάδας των συμπαγών, πυκνών εσωτερικών πλανητών. Κινούνται μεταξύ των τροχιών του Άρη και του Δία.                                                               </a:t>
            </a:r>
          </a:p>
          <a:p>
            <a:pPr algn="just" eaLnBrk="1" hangingPunct="1">
              <a:lnSpc>
                <a:spcPct val="80000"/>
              </a:lnSpc>
              <a:buFont typeface="Wingdings" panose="05000000000000000000" pitchFamily="2" charset="2"/>
              <a:buChar char="Ø"/>
            </a:pPr>
            <a:r>
              <a:rPr lang="el-GR" altLang="el-GR" sz="2400" smtClean="0"/>
              <a:t>Είναι μεγάλα κομμάτια πετρώματος και μετάλλου που είναι σε τροχιά γύρω από τον ήλιο. Θεωρούνται χαλαρό υλικό που δεν διαμορφώθηκε ποτέ σε πλανήτες. </a:t>
            </a:r>
          </a:p>
          <a:p>
            <a:pPr algn="just" eaLnBrk="1" hangingPunct="1">
              <a:lnSpc>
                <a:spcPct val="80000"/>
              </a:lnSpc>
              <a:buFont typeface="Wingdings" panose="05000000000000000000" pitchFamily="2" charset="2"/>
              <a:buChar char="Ø"/>
            </a:pPr>
            <a:r>
              <a:rPr lang="el-GR" altLang="el-GR" sz="2400" smtClean="0"/>
              <a:t>Η συνολική μάζα όλων των αστεροειδών  είναι λιγότερη από αυτήν του φεγγαριού. Υπάρχουν 26 γνωστοί αστεροειδείς μεγαλύτεροι από 200 </a:t>
            </a:r>
            <a:r>
              <a:rPr lang="en-US" altLang="el-GR" sz="2400" smtClean="0"/>
              <a:t>km</a:t>
            </a:r>
            <a:r>
              <a:rPr lang="el-GR" altLang="el-GR" sz="2400" smtClean="0"/>
              <a:t>. </a:t>
            </a:r>
          </a:p>
          <a:p>
            <a:pPr algn="just" eaLnBrk="1" hangingPunct="1">
              <a:lnSpc>
                <a:spcPct val="80000"/>
              </a:lnSpc>
              <a:buFont typeface="Wingdings" panose="05000000000000000000" pitchFamily="2" charset="2"/>
              <a:buChar char="Ø"/>
            </a:pPr>
            <a:r>
              <a:rPr lang="el-GR" altLang="el-GR" sz="2400" smtClean="0"/>
              <a:t>Ξέρουμε πιθανώς το 99% των</a:t>
            </a:r>
            <a:r>
              <a:rPr lang="en-US" altLang="el-GR" sz="2400" smtClean="0"/>
              <a:t> </a:t>
            </a:r>
            <a:r>
              <a:rPr lang="el-GR" altLang="el-GR" sz="2400" smtClean="0"/>
              <a:t>αστεροειδών που είναι  μεγαλύτεροι από 100</a:t>
            </a:r>
            <a:r>
              <a:rPr lang="en-US" altLang="el-GR" sz="2400" smtClean="0"/>
              <a:t> km</a:t>
            </a:r>
            <a:r>
              <a:rPr lang="el-GR" altLang="el-GR" sz="2400" smtClean="0"/>
              <a:t>. Έχουμε καταχωρήσει τους μισούς από τους αστεροειδείς που έχουν μέγεθος από 10 </a:t>
            </a:r>
            <a:r>
              <a:rPr lang="en-US" altLang="el-GR" sz="2400" smtClean="0"/>
              <a:t>km</a:t>
            </a:r>
            <a:r>
              <a:rPr lang="el-GR" altLang="el-GR" sz="2400" smtClean="0"/>
              <a:t> μέχρι 100 </a:t>
            </a:r>
            <a:r>
              <a:rPr lang="en-US" altLang="el-GR" sz="2400" smtClean="0"/>
              <a:t>km</a:t>
            </a:r>
            <a:r>
              <a:rPr lang="el-GR" altLang="el-GR" sz="2400" smtClean="0"/>
              <a:t>. Οι επιστήμονες ακόμα δεν ξέρουν πολλά για τους μικρότερους. Υπάρχει σκέψη ότι μπορεί να υπάρχουν τόσο πολλοί όσο  ένα εκατομμύριο με μέγεθος 1</a:t>
            </a:r>
            <a:r>
              <a:rPr lang="en-US" altLang="el-GR" sz="2400" smtClean="0"/>
              <a:t>km.</a:t>
            </a:r>
            <a:endParaRPr lang="el-GR" altLang="el-GR" sz="2400" smtClean="0"/>
          </a:p>
          <a:p>
            <a:endParaRPr lang="el-GR" altLang="el-GR" sz="2400" smtClean="0"/>
          </a:p>
        </p:txBody>
      </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l-GR" altLang="el-GR" smtClean="0"/>
              <a:t>Τύποι Μετεωριτών</a:t>
            </a:r>
            <a:endParaRPr lang="en-US" altLang="el-GR" smtClean="0"/>
          </a:p>
        </p:txBody>
      </p:sp>
      <p:sp>
        <p:nvSpPr>
          <p:cNvPr id="53251" name="Rectangle 3"/>
          <p:cNvSpPr>
            <a:spLocks noGrp="1" noChangeArrowheads="1"/>
          </p:cNvSpPr>
          <p:nvPr>
            <p:ph type="body" idx="1"/>
          </p:nvPr>
        </p:nvSpPr>
        <p:spPr>
          <a:xfrm>
            <a:off x="971550" y="1524000"/>
            <a:ext cx="7416800" cy="4495800"/>
          </a:xfrm>
        </p:spPr>
        <p:txBody>
          <a:bodyPr/>
          <a:lstStyle/>
          <a:p>
            <a:pPr marL="609600" indent="-609600" eaLnBrk="1" hangingPunct="1">
              <a:buFontTx/>
              <a:buAutoNum type="arabicPeriod"/>
            </a:pPr>
            <a:r>
              <a:rPr lang="el-GR" altLang="el-GR" smtClean="0"/>
              <a:t>Κανονικοί χονδρίτες</a:t>
            </a:r>
            <a:r>
              <a:rPr lang="en-US" altLang="el-GR" smtClean="0"/>
              <a:t> </a:t>
            </a:r>
            <a:r>
              <a:rPr lang="el-GR" altLang="el-GR" smtClean="0"/>
              <a:t>Λιθομετεωρίτες</a:t>
            </a:r>
            <a:endParaRPr lang="en-US" altLang="el-GR" smtClean="0"/>
          </a:p>
          <a:p>
            <a:pPr marL="609600" indent="-609600" eaLnBrk="1" hangingPunct="1">
              <a:buFontTx/>
              <a:buAutoNum type="arabicPeriod"/>
            </a:pPr>
            <a:r>
              <a:rPr lang="el-GR" altLang="el-GR" smtClean="0"/>
              <a:t>Αχονδρίτες</a:t>
            </a:r>
            <a:r>
              <a:rPr lang="en-US" altLang="el-GR" smtClean="0"/>
              <a:t> </a:t>
            </a:r>
            <a:r>
              <a:rPr lang="el-GR" altLang="el-GR" smtClean="0"/>
              <a:t>Λιθομετεωρίτες</a:t>
            </a:r>
            <a:endParaRPr lang="en-US" altLang="el-GR" smtClean="0"/>
          </a:p>
          <a:p>
            <a:pPr marL="609600" indent="-609600" eaLnBrk="1" hangingPunct="1">
              <a:buFontTx/>
              <a:buAutoNum type="arabicPeriod"/>
            </a:pPr>
            <a:r>
              <a:rPr lang="el-GR" altLang="el-GR" smtClean="0"/>
              <a:t>Ανθρακούχοι χονδρίτες Λιθομετεωρίτες</a:t>
            </a:r>
            <a:r>
              <a:rPr lang="en-US" altLang="el-GR" smtClean="0"/>
              <a:t> </a:t>
            </a:r>
          </a:p>
          <a:p>
            <a:pPr marL="609600" indent="-609600" eaLnBrk="1" hangingPunct="1">
              <a:buFontTx/>
              <a:buAutoNum type="arabicPeriod"/>
            </a:pPr>
            <a:r>
              <a:rPr lang="el-GR" altLang="el-GR" smtClean="0"/>
              <a:t>Σιδηρομετεωρίτες ή σιδηρίτες</a:t>
            </a:r>
            <a:endParaRPr lang="en-US" altLang="el-GR" smtClean="0"/>
          </a:p>
          <a:p>
            <a:pPr marL="609600" indent="-609600" eaLnBrk="1" hangingPunct="1">
              <a:buFontTx/>
              <a:buAutoNum type="arabicPeriod"/>
            </a:pPr>
            <a:r>
              <a:rPr lang="el-GR" altLang="el-GR" smtClean="0"/>
              <a:t>Λιθο-σιδηρομετεωρίτες</a:t>
            </a:r>
            <a:r>
              <a:rPr lang="en-US" altLang="el-GR" smtClean="0"/>
              <a:t> </a:t>
            </a:r>
            <a:endParaRPr lang="el-GR" altLang="el-GR" smtClean="0"/>
          </a:p>
          <a:p>
            <a:pPr marL="609600" indent="-609600" eaLnBrk="1" hangingPunct="1">
              <a:buFontTx/>
              <a:buAutoNum type="arabicPeriod"/>
            </a:pPr>
            <a:r>
              <a:rPr lang="el-GR" altLang="el-GR" smtClean="0"/>
              <a:t>Υαλομετεωρίτες ή τηκτίτες</a:t>
            </a:r>
            <a:endParaRPr lang="en-US" altLang="el-GR" smtClean="0"/>
          </a:p>
          <a:p>
            <a:pPr marL="609600" indent="-609600" eaLnBrk="1" hangingPunct="1"/>
            <a:endParaRPr lang="en-US" altLang="el-GR" smtClean="0"/>
          </a:p>
        </p:txBody>
      </p:sp>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p:cNvSpPr>
            <a:spLocks noGrp="1"/>
          </p:cNvSpPr>
          <p:nvPr>
            <p:ph type="title"/>
          </p:nvPr>
        </p:nvSpPr>
        <p:spPr/>
        <p:txBody>
          <a:bodyPr/>
          <a:lstStyle/>
          <a:p>
            <a:r>
              <a:rPr lang="el-GR" altLang="el-GR" smtClean="0"/>
              <a:t>Λιθομετεωρίτες</a:t>
            </a:r>
          </a:p>
        </p:txBody>
      </p:sp>
      <p:sp>
        <p:nvSpPr>
          <p:cNvPr id="3" name="Θέση περιεχομένου 2"/>
          <p:cNvSpPr>
            <a:spLocks noGrp="1"/>
          </p:cNvSpPr>
          <p:nvPr>
            <p:ph idx="1"/>
          </p:nvPr>
        </p:nvSpPr>
        <p:spPr/>
        <p:txBody>
          <a:bodyPr/>
          <a:lstStyle/>
          <a:p>
            <a:pPr>
              <a:defRPr/>
            </a:pPr>
            <a:r>
              <a:rPr lang="el-GR" altLang="el-GR" sz="2400" dirty="0" smtClean="0"/>
              <a:t>Αποτελούν το 90% του συνόλου των μετεωριτών και έχουν </a:t>
            </a:r>
            <a:r>
              <a:rPr lang="el-GR" altLang="el-GR" sz="2400" dirty="0" err="1" smtClean="0"/>
              <a:t>περιδοτιτική</a:t>
            </a:r>
            <a:r>
              <a:rPr lang="el-GR" altLang="el-GR" sz="2400" dirty="0" smtClean="0"/>
              <a:t> σύσταση (</a:t>
            </a:r>
            <a:r>
              <a:rPr lang="el-GR" altLang="el-GR" sz="2400" dirty="0" err="1" smtClean="0"/>
              <a:t>ολιβίνης</a:t>
            </a:r>
            <a:r>
              <a:rPr lang="el-GR" altLang="el-GR" sz="2400" dirty="0" smtClean="0"/>
              <a:t>-</a:t>
            </a:r>
            <a:r>
              <a:rPr lang="el-GR" altLang="el-GR" sz="2400" dirty="0" err="1" smtClean="0"/>
              <a:t>πυρόξενος</a:t>
            </a:r>
            <a:r>
              <a:rPr lang="el-GR" altLang="el-GR" sz="2400" dirty="0" smtClean="0"/>
              <a:t>). Διακρίνονται σε </a:t>
            </a:r>
            <a:r>
              <a:rPr lang="el-GR" altLang="el-GR" sz="2400" dirty="0" err="1" smtClean="0"/>
              <a:t>χονδρίτες</a:t>
            </a:r>
            <a:r>
              <a:rPr lang="el-GR" altLang="el-GR" sz="2400" dirty="0" smtClean="0"/>
              <a:t> και </a:t>
            </a:r>
            <a:r>
              <a:rPr lang="el-GR" altLang="el-GR" sz="2400" dirty="0" err="1" smtClean="0"/>
              <a:t>αχονδρίτες</a:t>
            </a:r>
            <a:r>
              <a:rPr lang="el-GR" altLang="el-GR" sz="2400" dirty="0" smtClean="0"/>
              <a:t>. </a:t>
            </a:r>
          </a:p>
          <a:p>
            <a:pPr marL="457200" indent="-457200">
              <a:buFont typeface="+mj-lt"/>
              <a:buAutoNum type="arabicPeriod"/>
              <a:defRPr/>
            </a:pPr>
            <a:r>
              <a:rPr lang="el-GR" altLang="el-GR" sz="2400" dirty="0" smtClean="0"/>
              <a:t>Οι </a:t>
            </a:r>
            <a:r>
              <a:rPr lang="el-GR" altLang="el-GR" sz="2400" dirty="0" err="1" smtClean="0"/>
              <a:t>χονδρίτες</a:t>
            </a:r>
            <a:r>
              <a:rPr lang="el-GR" altLang="el-GR" sz="2400" dirty="0" smtClean="0"/>
              <a:t> έχουν τον </a:t>
            </a:r>
            <a:r>
              <a:rPr lang="el-GR" altLang="el-GR" sz="2400" dirty="0" err="1" smtClean="0"/>
              <a:t>ολιβίνη</a:t>
            </a:r>
            <a:r>
              <a:rPr lang="el-GR" altLang="el-GR" sz="2400" dirty="0" smtClean="0"/>
              <a:t> στη μορφή μικρών σφαιριδίων ή χόνδρων με διάμετρο λίγων χιλιοστών, ένα χαρακτηριστικό που δεν εμφανίζεται ποτέ στα εκρηξιγενή πετρώματα τα οποία </a:t>
            </a:r>
            <a:r>
              <a:rPr lang="el-GR" altLang="el-GR" sz="2400" dirty="0" smtClean="0"/>
              <a:t>σχηματίζονται </a:t>
            </a:r>
            <a:r>
              <a:rPr lang="el-GR" altLang="el-GR" sz="2400" dirty="0" smtClean="0"/>
              <a:t>στη Γη. Επιπλέον περιέχουν </a:t>
            </a:r>
            <a:r>
              <a:rPr lang="el-GR" altLang="el-GR" sz="2400" dirty="0" err="1" smtClean="0"/>
              <a:t>τροϊλίτη</a:t>
            </a:r>
            <a:r>
              <a:rPr lang="el-GR" altLang="el-GR" sz="2400" dirty="0" smtClean="0"/>
              <a:t>, </a:t>
            </a:r>
            <a:r>
              <a:rPr lang="el-GR" altLang="el-GR" sz="2400" dirty="0" err="1" smtClean="0"/>
              <a:t>πλαγιόκλαστα</a:t>
            </a:r>
            <a:r>
              <a:rPr lang="el-GR" altLang="el-GR" sz="2400" dirty="0" smtClean="0"/>
              <a:t> και κράμα </a:t>
            </a:r>
            <a:r>
              <a:rPr lang="el-GR" altLang="el-GR" sz="2400" dirty="0" err="1" smtClean="0"/>
              <a:t>Ni</a:t>
            </a:r>
            <a:r>
              <a:rPr lang="el-GR" altLang="el-GR" sz="2400" dirty="0" smtClean="0"/>
              <a:t>-</a:t>
            </a:r>
            <a:r>
              <a:rPr lang="el-GR" altLang="el-GR" sz="2400" dirty="0" err="1" smtClean="0"/>
              <a:t>Fe</a:t>
            </a:r>
            <a:r>
              <a:rPr lang="el-GR" altLang="el-GR" sz="2400" dirty="0" smtClean="0"/>
              <a:t> . Μια ιδιαίτερη ομάδα αυτών περιέχουν </a:t>
            </a:r>
            <a:r>
              <a:rPr lang="el-GR" altLang="el-GR" sz="2400" dirty="0" err="1" smtClean="0"/>
              <a:t>σερπετίνη</a:t>
            </a:r>
            <a:r>
              <a:rPr lang="el-GR" altLang="el-GR" sz="2400" dirty="0" smtClean="0"/>
              <a:t> ή </a:t>
            </a:r>
            <a:r>
              <a:rPr lang="el-GR" altLang="el-GR" sz="2400" dirty="0" err="1" smtClean="0"/>
              <a:t>χλωρίτη</a:t>
            </a:r>
            <a:r>
              <a:rPr lang="el-GR" altLang="el-GR" sz="2400" dirty="0" smtClean="0"/>
              <a:t> και 10% πολύπλοκες οργανικές ενώσεις (ανθρακούχοι </a:t>
            </a:r>
            <a:r>
              <a:rPr lang="el-GR" altLang="el-GR" sz="2400" dirty="0" err="1" smtClean="0"/>
              <a:t>χονδρίτες</a:t>
            </a:r>
            <a:r>
              <a:rPr lang="el-GR" altLang="el-GR" sz="2400" dirty="0" smtClean="0"/>
              <a:t>). Περιέχουν χόνδρους.</a:t>
            </a:r>
          </a:p>
          <a:p>
            <a:pPr marL="457200" indent="-457200">
              <a:buFont typeface="+mj-lt"/>
              <a:buAutoNum type="arabicPeriod"/>
              <a:defRPr/>
            </a:pPr>
            <a:r>
              <a:rPr lang="el-GR" altLang="el-GR" sz="2400" dirty="0" smtClean="0"/>
              <a:t>Οι </a:t>
            </a:r>
            <a:r>
              <a:rPr lang="el-GR" altLang="el-GR" sz="2400" dirty="0" err="1" smtClean="0"/>
              <a:t>αχονδρίτες</a:t>
            </a:r>
            <a:r>
              <a:rPr lang="el-GR" altLang="el-GR" sz="2400" dirty="0" smtClean="0"/>
              <a:t> δεν περιέχουν χόνδρους και έχουν κύρια πυριτικά ορυκτά. Έχουν μάλλον κρυσταλλωθεί από λειωμένο πυριτικό υλικό. </a:t>
            </a:r>
          </a:p>
          <a:p>
            <a:pPr>
              <a:defRPr/>
            </a:pPr>
            <a:endParaRPr lang="el-GR" sz="2400" dirty="0"/>
          </a:p>
        </p:txBody>
      </p:sp>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4284663" cy="4346575"/>
          </a:xfrm>
        </p:spPr>
      </p:pic>
      <p:sp>
        <p:nvSpPr>
          <p:cNvPr id="56323" name="Rectangle 4"/>
          <p:cNvSpPr>
            <a:spLocks noChangeArrowheads="1"/>
          </p:cNvSpPr>
          <p:nvPr/>
        </p:nvSpPr>
        <p:spPr bwMode="auto">
          <a:xfrm>
            <a:off x="539750" y="5203825"/>
            <a:ext cx="3348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sz="2400"/>
              <a:t>Χονδρίτης</a:t>
            </a:r>
          </a:p>
        </p:txBody>
      </p:sp>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908050"/>
            <a:ext cx="5002212"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4"/>
          <p:cNvSpPr>
            <a:spLocks noChangeArrowheads="1"/>
          </p:cNvSpPr>
          <p:nvPr/>
        </p:nvSpPr>
        <p:spPr bwMode="auto">
          <a:xfrm>
            <a:off x="4968875" y="4941888"/>
            <a:ext cx="3348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sz="2400"/>
              <a:t>Αχονδρίτης</a:t>
            </a:r>
          </a:p>
        </p:txBody>
      </p:sp>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l-GR" altLang="el-GR" sz="3600" smtClean="0"/>
              <a:t>3. Ανθρακούχοι χονδρίτες</a:t>
            </a:r>
            <a:endParaRPr lang="en-US" altLang="el-GR" sz="3600" smtClean="0"/>
          </a:p>
        </p:txBody>
      </p:sp>
      <p:sp>
        <p:nvSpPr>
          <p:cNvPr id="57347" name="Rectangle 3"/>
          <p:cNvSpPr>
            <a:spLocks noGrp="1" noChangeArrowheads="1"/>
          </p:cNvSpPr>
          <p:nvPr>
            <p:ph type="body" idx="1"/>
          </p:nvPr>
        </p:nvSpPr>
        <p:spPr>
          <a:xfrm>
            <a:off x="381000" y="1905000"/>
            <a:ext cx="5181600" cy="4495800"/>
          </a:xfrm>
        </p:spPr>
        <p:txBody>
          <a:bodyPr/>
          <a:lstStyle/>
          <a:p>
            <a:pPr marL="609600" indent="-609600" eaLnBrk="1" hangingPunct="1">
              <a:lnSpc>
                <a:spcPct val="90000"/>
              </a:lnSpc>
            </a:pPr>
            <a:r>
              <a:rPr lang="el-GR" altLang="el-GR" sz="2400" smtClean="0"/>
              <a:t>Μια ιδιαίτερη ομάδα λιθομετεωριτών που περιέχουν σερπετίνη ή χλωρίτη και 10% πολύπλοκες οργανικές ενώσεις</a:t>
            </a:r>
          </a:p>
          <a:p>
            <a:pPr marL="609600" indent="-609600" eaLnBrk="1" hangingPunct="1">
              <a:lnSpc>
                <a:spcPct val="90000"/>
              </a:lnSpc>
            </a:pPr>
            <a:r>
              <a:rPr lang="el-GR" altLang="el-GR" sz="2400" smtClean="0"/>
              <a:t>Περιέχουν επίσης περίπου </a:t>
            </a:r>
            <a:r>
              <a:rPr lang="en-US" altLang="el-GR" sz="2400" smtClean="0"/>
              <a:t>5% </a:t>
            </a:r>
            <a:r>
              <a:rPr lang="el-GR" altLang="el-GR" sz="2400" smtClean="0"/>
              <a:t>οργανικές ενώσεις, συμπεριλαμβανομένων και αμινοξέων </a:t>
            </a:r>
          </a:p>
          <a:p>
            <a:pPr marL="609600" indent="-609600" eaLnBrk="1" hangingPunct="1">
              <a:lnSpc>
                <a:spcPct val="90000"/>
              </a:lnSpc>
            </a:pPr>
            <a:r>
              <a:rPr lang="el-GR" altLang="el-GR" sz="2400" smtClean="0"/>
              <a:t>Μπορεί να προμίθευσαν την γη με τα βασικά δομικά κομμάτια της ζωής.</a:t>
            </a:r>
          </a:p>
        </p:txBody>
      </p:sp>
      <p:pic>
        <p:nvPicPr>
          <p:cNvPr id="57348" name="Picture 4" descr="Carbonaceous chondrite meteor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30448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Τίτλος 1"/>
          <p:cNvSpPr>
            <a:spLocks noGrp="1"/>
          </p:cNvSpPr>
          <p:nvPr>
            <p:ph type="title"/>
          </p:nvPr>
        </p:nvSpPr>
        <p:spPr/>
        <p:txBody>
          <a:bodyPr/>
          <a:lstStyle/>
          <a:p>
            <a:r>
              <a:rPr lang="el-GR" altLang="el-GR" smtClean="0"/>
              <a:t>4. Σιδηρομετεωρίτες ή σιδηρίτες</a:t>
            </a:r>
          </a:p>
        </p:txBody>
      </p:sp>
      <p:sp>
        <p:nvSpPr>
          <p:cNvPr id="59395" name="Θέση περιεχομένου 2"/>
          <p:cNvSpPr>
            <a:spLocks noGrp="1"/>
          </p:cNvSpPr>
          <p:nvPr>
            <p:ph idx="1"/>
          </p:nvPr>
        </p:nvSpPr>
        <p:spPr>
          <a:xfrm>
            <a:off x="457200" y="1295400"/>
            <a:ext cx="8435975" cy="3646488"/>
          </a:xfrm>
        </p:spPr>
        <p:txBody>
          <a:bodyPr/>
          <a:lstStyle/>
          <a:p>
            <a:r>
              <a:rPr lang="el-GR" altLang="el-GR" sz="2400" smtClean="0"/>
              <a:t>Αποτελούνται από κράμα Ni-Fe με το Ni να συμμετέχει συνήθως από 4%-20%. Δευτερευόντως συμμετέχει και ο τροϊλίτης (FeS). </a:t>
            </a:r>
          </a:p>
          <a:p>
            <a:r>
              <a:rPr lang="el-GR" altLang="el-GR" sz="2400" smtClean="0"/>
              <a:t>Μάλλον προέρχονται από τον πυρήνα μικρών πλανητών. </a:t>
            </a:r>
          </a:p>
          <a:p>
            <a:r>
              <a:rPr lang="el-GR" altLang="el-GR" sz="2400" smtClean="0"/>
              <a:t>Αποτελούν το 6% του συνόλου των μετεωριτών, και προέρχονται από τήγμα που ψύχθηκε με αργό ρυθμό και από υψηλή θερμοκρασία (1400</a:t>
            </a:r>
            <a:r>
              <a:rPr lang="el-GR" altLang="el-GR" sz="2400" baseline="30000" smtClean="0"/>
              <a:t>0</a:t>
            </a:r>
            <a:r>
              <a:rPr lang="en-US" altLang="el-GR" sz="2400" smtClean="0"/>
              <a:t>C</a:t>
            </a:r>
            <a:r>
              <a:rPr lang="el-GR" altLang="el-GR" sz="2400" smtClean="0"/>
              <a:t>). </a:t>
            </a:r>
          </a:p>
          <a:p>
            <a:endParaRPr lang="el-GR" altLang="el-GR" sz="2400" smtClean="0"/>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4221163"/>
            <a:ext cx="37433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1"/>
          <p:cNvSpPr>
            <a:spLocks noGrp="1"/>
          </p:cNvSpPr>
          <p:nvPr>
            <p:ph type="title"/>
          </p:nvPr>
        </p:nvSpPr>
        <p:spPr/>
        <p:txBody>
          <a:bodyPr/>
          <a:lstStyle/>
          <a:p>
            <a:r>
              <a:rPr lang="el-GR" altLang="el-GR" smtClean="0"/>
              <a:t>5. Σιδηρόλιθοι ή λιθοσιδηρομετεωρίτες</a:t>
            </a:r>
          </a:p>
        </p:txBody>
      </p:sp>
      <p:sp>
        <p:nvSpPr>
          <p:cNvPr id="60419" name="Θέση περιεχομένου 2"/>
          <p:cNvSpPr>
            <a:spLocks noGrp="1"/>
          </p:cNvSpPr>
          <p:nvPr>
            <p:ph idx="1"/>
          </p:nvPr>
        </p:nvSpPr>
        <p:spPr>
          <a:xfrm>
            <a:off x="457200" y="1557338"/>
            <a:ext cx="8229600" cy="4568825"/>
          </a:xfrm>
        </p:spPr>
        <p:txBody>
          <a:bodyPr/>
          <a:lstStyle/>
          <a:p>
            <a:r>
              <a:rPr lang="el-GR" altLang="el-GR" smtClean="0"/>
              <a:t>Αποτελούνται από ίσες σχεδόν αναλογίες κράματος Νi-Fe</a:t>
            </a:r>
            <a:r>
              <a:rPr lang="en-US" altLang="el-GR" smtClean="0"/>
              <a:t> </a:t>
            </a:r>
            <a:r>
              <a:rPr lang="el-GR" altLang="el-GR" smtClean="0"/>
              <a:t>και πυριτικών ορυκτών κυρίως ολιβίνη. </a:t>
            </a:r>
          </a:p>
          <a:p>
            <a:r>
              <a:rPr lang="el-GR" altLang="el-GR" smtClean="0"/>
              <a:t>Αποτελούν το 2% του συνόλου των μετεωριτών.</a:t>
            </a:r>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altLang="el-GR" smtClean="0"/>
              <a:t>Δημιουργία του σύμπαντος</a:t>
            </a:r>
            <a:endParaRPr lang="en-US" altLang="el-GR" smtClean="0"/>
          </a:p>
        </p:txBody>
      </p:sp>
      <p:sp>
        <p:nvSpPr>
          <p:cNvPr id="12291" name="Rectangle 3"/>
          <p:cNvSpPr>
            <a:spLocks noGrp="1" noChangeArrowheads="1"/>
          </p:cNvSpPr>
          <p:nvPr>
            <p:ph type="body" idx="1"/>
          </p:nvPr>
        </p:nvSpPr>
        <p:spPr/>
        <p:txBody>
          <a:bodyPr/>
          <a:lstStyle/>
          <a:p>
            <a:pPr marL="609600" indent="-609600" eaLnBrk="1" hangingPunct="1"/>
            <a:r>
              <a:rPr lang="el-GR" altLang="el-GR" sz="2400" smtClean="0"/>
              <a:t>Η γη είναι τμήμα του ηλιακού συστήματος, το ηλιακό σύστημα είναι τμήμα του γαλαξία </a:t>
            </a:r>
            <a:r>
              <a:rPr lang="en-US" altLang="el-GR" sz="2400" smtClean="0"/>
              <a:t>Milky Way</a:t>
            </a:r>
            <a:r>
              <a:rPr lang="el-GR" altLang="el-GR" sz="2400" smtClean="0"/>
              <a:t>,</a:t>
            </a:r>
            <a:r>
              <a:rPr lang="en-US" altLang="el-GR" sz="2400" smtClean="0"/>
              <a:t> </a:t>
            </a:r>
            <a:r>
              <a:rPr lang="el-GR" altLang="el-GR" sz="2400" smtClean="0"/>
              <a:t>και ο τελευταίος είναι κομμάτι του σύμπαντος.</a:t>
            </a:r>
            <a:endParaRPr lang="en-US" altLang="el-GR" sz="2400" smtClean="0"/>
          </a:p>
          <a:p>
            <a:pPr marL="609600" indent="-609600" eaLnBrk="1" hangingPunct="1"/>
            <a:endParaRPr lang="en-US" altLang="el-GR" sz="2400" smtClean="0"/>
          </a:p>
        </p:txBody>
      </p:sp>
      <p:pic>
        <p:nvPicPr>
          <p:cNvPr id="12292" name="Picture 4" descr="Whirlpool Galax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3394075"/>
            <a:ext cx="26892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le06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708275"/>
            <a:ext cx="6064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p:cNvSpPr>
            <a:spLocks noGrp="1"/>
          </p:cNvSpPr>
          <p:nvPr>
            <p:ph type="title"/>
          </p:nvPr>
        </p:nvSpPr>
        <p:spPr/>
        <p:txBody>
          <a:bodyPr/>
          <a:lstStyle/>
          <a:p>
            <a:r>
              <a:rPr lang="el-GR" altLang="el-GR" smtClean="0"/>
              <a:t>6. Υαλομετεωρίτες ή τηκτίτες</a:t>
            </a:r>
          </a:p>
        </p:txBody>
      </p:sp>
      <p:sp>
        <p:nvSpPr>
          <p:cNvPr id="61443" name="Θέση περιεχομένου 2"/>
          <p:cNvSpPr>
            <a:spLocks noGrp="1"/>
          </p:cNvSpPr>
          <p:nvPr>
            <p:ph idx="1"/>
          </p:nvPr>
        </p:nvSpPr>
        <p:spPr>
          <a:xfrm>
            <a:off x="457200" y="1295400"/>
            <a:ext cx="5122863" cy="4830763"/>
          </a:xfrm>
        </p:spPr>
        <p:txBody>
          <a:bodyPr/>
          <a:lstStyle/>
          <a:p>
            <a:r>
              <a:rPr lang="el-GR" altLang="el-GR" sz="2400" smtClean="0"/>
              <a:t>Άμορφη (υαλώδης) μάζα πλούσια σε Si </a:t>
            </a:r>
            <a:r>
              <a:rPr lang="en-US" altLang="el-GR" sz="2400" smtClean="0"/>
              <a:t>(~</a:t>
            </a:r>
            <a:r>
              <a:rPr lang="el-GR" altLang="el-GR" sz="2400" smtClean="0"/>
              <a:t> 75% Si02) που θυμίζει Οψιδιανό. </a:t>
            </a:r>
          </a:p>
          <a:p>
            <a:r>
              <a:rPr lang="el-GR" altLang="el-GR" sz="2400" smtClean="0"/>
              <a:t>Xαρακτηρίζoνται από υψηλή συγκέντρωση Al, Κ, Ca και από χαμηλή συγκέντρωση Mg και Na. Η σύσταση αυτή θυμίζει σύσταση κάποιων γρανιτών ή ρυολίθων ή και ακόμη ιζηματογενών πετρωμάτων πλούσιων σε Si. </a:t>
            </a:r>
          </a:p>
          <a:p>
            <a:endParaRPr lang="el-GR" altLang="el-GR" sz="2400" smtClean="0"/>
          </a:p>
        </p:txBody>
      </p:sp>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p:cNvSpPr>
            <a:spLocks noGrp="1"/>
          </p:cNvSpPr>
          <p:nvPr>
            <p:ph type="title"/>
          </p:nvPr>
        </p:nvSpPr>
        <p:spPr>
          <a:xfrm>
            <a:off x="420688" y="0"/>
            <a:ext cx="8229600" cy="868363"/>
          </a:xfrm>
        </p:spPr>
        <p:txBody>
          <a:bodyPr/>
          <a:lstStyle/>
          <a:p>
            <a:r>
              <a:rPr lang="el-GR" altLang="el-GR" smtClean="0"/>
              <a:t>Δομή μετεωριτών</a:t>
            </a:r>
          </a:p>
        </p:txBody>
      </p:sp>
      <p:sp>
        <p:nvSpPr>
          <p:cNvPr id="62467" name="Rectangle 5"/>
          <p:cNvSpPr>
            <a:spLocks noGrp="1" noChangeArrowheads="1"/>
          </p:cNvSpPr>
          <p:nvPr>
            <p:ph idx="1"/>
          </p:nvPr>
        </p:nvSpPr>
        <p:spPr>
          <a:xfrm>
            <a:off x="107950" y="981075"/>
            <a:ext cx="8713788" cy="5761038"/>
          </a:xfrm>
        </p:spPr>
        <p:txBody>
          <a:bodyPr/>
          <a:lstStyle/>
          <a:p>
            <a:pPr algn="just" eaLnBrk="1" hangingPunct="1">
              <a:lnSpc>
                <a:spcPct val="80000"/>
              </a:lnSpc>
            </a:pPr>
            <a:r>
              <a:rPr lang="el-GR" altLang="el-GR" sz="2200" smtClean="0"/>
              <a:t>Οι χόνδροι θεωρούνται ως "σταγονίδια" που συμπυκνώθηκαν από πυρακτωμένα αέρια κατά το σχηματισμό μικροπλανητών. Η τήξη των χονδριτών και η εκ νέου κρυστάλλωσή τους δημιουργούν τους αχονδρίτες. Τόσο η σιδηρομετεωρίτες όσο και οι αχονδρίτες προκύπτουν από την ψύξη λειωμένου υλικού ενώ οι χονδρίτες δεν έχουν ποτέ λειώσει μερικώς ή oλικώς. </a:t>
            </a:r>
          </a:p>
          <a:p>
            <a:pPr algn="just" eaLnBrk="1" hangingPunct="1">
              <a:lnSpc>
                <a:spcPct val="80000"/>
              </a:lnSpc>
            </a:pPr>
            <a:r>
              <a:rPr lang="el-GR" altLang="el-GR" sz="2200" smtClean="0"/>
              <a:t>Έτσι, οι σιδηρομετεωρίτες και οι αχονδρίτες αντιστοιχούν στο πυρήνα και στον μανδύα κάποιων αρχικών μικροπλανητών ενώ οι χονδρίτες αποτελούσαν ένα διάχυτο οριακό στρώμα μεταξύ των σιδηρομετεωριτών και αχονδριτών.                          </a:t>
            </a:r>
          </a:p>
          <a:p>
            <a:pPr algn="just" eaLnBrk="1" hangingPunct="1">
              <a:lnSpc>
                <a:spcPct val="80000"/>
              </a:lnSpc>
            </a:pPr>
            <a:r>
              <a:rPr lang="el-GR" altLang="el-GR" sz="2200" smtClean="0"/>
              <a:t>Οι χονδρίτες θα μπορούσαν λοιπόν να είναι το λιγότερο τροποποιημένο υλικό που μπορεί να οδηγήσει με διαχωρισμό σιδήρου και πυριτικών αλάτων από έναν χονδριτικό πλανήτη σε ένα πλανήτη με πυρήνα μανδύα και φλοιό.                                                </a:t>
            </a:r>
          </a:p>
          <a:p>
            <a:pPr algn="just" eaLnBrk="1" hangingPunct="1">
              <a:lnSpc>
                <a:spcPct val="80000"/>
              </a:lnSpc>
            </a:pPr>
            <a:r>
              <a:rPr lang="el-GR" altLang="el-GR" sz="2200" smtClean="0"/>
              <a:t>Θα πρέπει λοιπόν γύρω από τον ήλιο και σε κάποια απόσταση από αυτόν να υπήρχε ένα "χονδριτικό νέφος" που μέσα σ' αυτό θα είχαμε τυχαίες συγκρούσεις ανάμεσα σε σωματίδια, με αποτέλεσμα την προοδευτική ανάπτυξη και προσαύξηση όλο και μεγαλυτέρων μαζών, ώσπου τελικά σχηματίστηκαν οι πλανήτες Γη, Αφροδίτη, Άρης. </a:t>
            </a:r>
          </a:p>
        </p:txBody>
      </p:sp>
    </p:spTree>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_pg20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400300" y="177800"/>
            <a:ext cx="4344988"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hidden="1"/>
          <p:cNvSpPr>
            <a:spLocks noGrp="1" noChangeArrowheads="1"/>
          </p:cNvSpPr>
          <p:nvPr>
            <p:ph type="title"/>
          </p:nvPr>
        </p:nvSpPr>
        <p:spPr/>
        <p:txBody>
          <a:bodyPr/>
          <a:lstStyle/>
          <a:p>
            <a:pPr eaLnBrk="1" hangingPunct="1"/>
            <a:r>
              <a:rPr lang="en-US" altLang="el-GR" smtClean="0"/>
              <a:t>f_pg206</a:t>
            </a: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l-GR" altLang="el-GR" sz="3600" smtClean="0"/>
              <a:t>Ποια η ηλικία του ηλιακού συστήματος</a:t>
            </a:r>
            <a:r>
              <a:rPr lang="en-GB" altLang="el-GR" sz="3600" smtClean="0"/>
              <a:t>;</a:t>
            </a:r>
            <a:endParaRPr lang="en-US" altLang="el-GR" sz="3600" smtClean="0"/>
          </a:p>
        </p:txBody>
      </p:sp>
      <p:sp>
        <p:nvSpPr>
          <p:cNvPr id="65539" name="Rectangle 3"/>
          <p:cNvSpPr>
            <a:spLocks noGrp="1" noChangeArrowheads="1"/>
          </p:cNvSpPr>
          <p:nvPr>
            <p:ph type="body" idx="1"/>
          </p:nvPr>
        </p:nvSpPr>
        <p:spPr>
          <a:xfrm>
            <a:off x="381000" y="2362200"/>
            <a:ext cx="8229600" cy="1981200"/>
          </a:xfrm>
        </p:spPr>
        <p:txBody>
          <a:bodyPr/>
          <a:lstStyle/>
          <a:p>
            <a:pPr eaLnBrk="1" hangingPunct="1">
              <a:buFontTx/>
              <a:buNone/>
            </a:pPr>
            <a:r>
              <a:rPr lang="en-US" altLang="el-GR" smtClean="0"/>
              <a:t>	</a:t>
            </a:r>
            <a:r>
              <a:rPr lang="el-GR" altLang="el-GR" smtClean="0"/>
              <a:t>Ραδιοχρονολογήσεις σεληνιακών πετρωμάτων και μετεωριτών μας δίνουν ηλικίες γύρω στα </a:t>
            </a:r>
            <a:r>
              <a:rPr lang="en-US" altLang="el-GR" smtClean="0">
                <a:solidFill>
                  <a:srgbClr val="FF0066"/>
                </a:solidFill>
              </a:rPr>
              <a:t>4.6 </a:t>
            </a:r>
            <a:r>
              <a:rPr lang="el-GR" altLang="el-GR" smtClean="0">
                <a:solidFill>
                  <a:srgbClr val="FF0066"/>
                </a:solidFill>
              </a:rPr>
              <a:t>δις έτη</a:t>
            </a:r>
            <a:r>
              <a:rPr lang="en-US" altLang="el-GR" smtClean="0"/>
              <a:t>. </a:t>
            </a: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l-GR" altLang="el-GR" smtClean="0"/>
              <a:t>Το ηλιακό σύστημα</a:t>
            </a:r>
          </a:p>
        </p:txBody>
      </p:sp>
      <p:sp>
        <p:nvSpPr>
          <p:cNvPr id="67587" name="Rectangle 3"/>
          <p:cNvSpPr>
            <a:spLocks noGrp="1" noChangeArrowheads="1"/>
          </p:cNvSpPr>
          <p:nvPr>
            <p:ph type="body" idx="1"/>
          </p:nvPr>
        </p:nvSpPr>
        <p:spPr/>
        <p:txBody>
          <a:bodyPr/>
          <a:lstStyle/>
          <a:p>
            <a:pPr eaLnBrk="1" hangingPunct="1"/>
            <a:r>
              <a:rPr lang="el-GR" altLang="el-GR" smtClean="0"/>
              <a:t>Ο ήλιος</a:t>
            </a:r>
          </a:p>
          <a:p>
            <a:pPr eaLnBrk="1" hangingPunct="1"/>
            <a:r>
              <a:rPr lang="el-GR" altLang="el-GR" smtClean="0"/>
              <a:t>Η ζώνη των πλανητών</a:t>
            </a:r>
          </a:p>
          <a:p>
            <a:pPr eaLnBrk="1" hangingPunct="1"/>
            <a:r>
              <a:rPr lang="el-GR" altLang="el-GR" smtClean="0"/>
              <a:t>Η ζώνη </a:t>
            </a:r>
            <a:r>
              <a:rPr lang="en-GB" altLang="el-GR" smtClean="0"/>
              <a:t>Kuiper</a:t>
            </a:r>
          </a:p>
          <a:p>
            <a:pPr eaLnBrk="1" hangingPunct="1"/>
            <a:r>
              <a:rPr lang="en-GB" altLang="el-GR" smtClean="0"/>
              <a:t>To </a:t>
            </a:r>
            <a:r>
              <a:rPr lang="el-GR" altLang="el-GR" smtClean="0"/>
              <a:t>νέφος </a:t>
            </a:r>
            <a:r>
              <a:rPr lang="en-GB" altLang="el-GR" smtClean="0"/>
              <a:t>Oort</a:t>
            </a:r>
            <a:endParaRPr lang="el-GR" altLang="el-GR" smtClean="0"/>
          </a:p>
          <a:p>
            <a:pPr eaLnBrk="1" hangingPunct="1"/>
            <a:r>
              <a:rPr lang="el-GR" altLang="el-GR" smtClean="0"/>
              <a:t>Παίρνοντας την πλανητική τροχιά του πιο απομακρυσμένου πλανήτη, του Πλούτωνα, μπορούμε να πούμε τότε ότι η διάμετρός του είναι 12 δις </a:t>
            </a:r>
            <a:r>
              <a:rPr lang="en-US" altLang="el-GR" smtClean="0"/>
              <a:t>k</a:t>
            </a:r>
            <a:r>
              <a:rPr lang="el-GR" altLang="el-GR" smtClean="0"/>
              <a:t>m. </a:t>
            </a:r>
          </a:p>
          <a:p>
            <a:pPr eaLnBrk="1" hangingPunct="1"/>
            <a:endParaRPr lang="el-GR" altLang="el-GR" smtClean="0"/>
          </a:p>
        </p:txBody>
      </p:sp>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l-GR" altLang="el-GR" smtClean="0"/>
              <a:t>Κομήτες</a:t>
            </a:r>
          </a:p>
        </p:txBody>
      </p:sp>
      <p:sp>
        <p:nvSpPr>
          <p:cNvPr id="69635" name="Rectangle 3"/>
          <p:cNvSpPr>
            <a:spLocks noGrp="1" noChangeArrowheads="1"/>
          </p:cNvSpPr>
          <p:nvPr>
            <p:ph idx="1"/>
          </p:nvPr>
        </p:nvSpPr>
        <p:spPr/>
        <p:txBody>
          <a:bodyPr/>
          <a:lstStyle/>
          <a:p>
            <a:pPr algn="just" eaLnBrk="1" hangingPunct="1">
              <a:lnSpc>
                <a:spcPct val="90000"/>
              </a:lnSpc>
            </a:pPr>
            <a:r>
              <a:rPr lang="el-GR" altLang="el-GR" smtClean="0"/>
              <a:t>Οι κομήτες καλούνται μερικές φορές ακάθαρτες χιονόμπαλες ή παγωμένες μπάλες λάσπης. </a:t>
            </a:r>
          </a:p>
          <a:p>
            <a:pPr algn="just" eaLnBrk="1" hangingPunct="1">
              <a:lnSpc>
                <a:spcPct val="90000"/>
              </a:lnSpc>
            </a:pPr>
            <a:r>
              <a:rPr lang="el-GR" altLang="el-GR" smtClean="0"/>
              <a:t>Είναι ένα μίγμα πάγου (νερό και παγωμένα αέρια) και σκόνης που για κάποιους λόγους δεν ενσωματώθηκε  στους πλανήτες όταν διαμορφώθηκε το ηλιακό σύστημα. Αυτό τους καθιστά πολύ ενδιαφέροντες ως δείγματα της πρόωρης ιστορίας του ηλιακού συστήματος. Δημιουργούνται στη ζώνη Κάϊπερ και το  νέφος Οορτ (50.000-100.000 Α</a:t>
            </a:r>
            <a:r>
              <a:rPr lang="en-US" altLang="el-GR" smtClean="0"/>
              <a:t>U)</a:t>
            </a:r>
            <a:r>
              <a:rPr lang="el-GR" altLang="el-GR" smtClean="0"/>
              <a:t>.  </a:t>
            </a:r>
          </a:p>
        </p:txBody>
      </p:sp>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comet halle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6"/>
          <p:cNvSpPr>
            <a:spLocks noChangeArrowheads="1"/>
          </p:cNvSpPr>
          <p:nvPr/>
        </p:nvSpPr>
        <p:spPr bwMode="auto">
          <a:xfrm>
            <a:off x="3348038" y="615950"/>
            <a:ext cx="24399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800" b="1"/>
              <a:t>Comet Halley</a:t>
            </a:r>
          </a:p>
          <a:p>
            <a:pPr>
              <a:spcBef>
                <a:spcPct val="0"/>
              </a:spcBef>
              <a:buClrTx/>
              <a:buFontTx/>
              <a:buNone/>
            </a:pPr>
            <a:endParaRPr lang="el-GR" altLang="el-GR" sz="1800"/>
          </a:p>
        </p:txBody>
      </p:sp>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ile009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312863" y="63500"/>
            <a:ext cx="6578600" cy="6718300"/>
          </a:xfrm>
          <a:noFill/>
        </p:spPr>
      </p:pic>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l-GR" altLang="el-GR" smtClean="0"/>
              <a:t>Ο ήλιος</a:t>
            </a:r>
            <a:endParaRPr lang="en-US" altLang="el-GR" smtClean="0"/>
          </a:p>
        </p:txBody>
      </p:sp>
      <p:sp>
        <p:nvSpPr>
          <p:cNvPr id="73731" name="Rectangle 3"/>
          <p:cNvSpPr>
            <a:spLocks noGrp="1" noChangeArrowheads="1"/>
          </p:cNvSpPr>
          <p:nvPr>
            <p:ph type="body" idx="1"/>
          </p:nvPr>
        </p:nvSpPr>
        <p:spPr/>
        <p:txBody>
          <a:bodyPr/>
          <a:lstStyle/>
          <a:p>
            <a:pPr eaLnBrk="1" hangingPunct="1">
              <a:lnSpc>
                <a:spcPct val="90000"/>
              </a:lnSpc>
            </a:pPr>
            <a:r>
              <a:rPr lang="el-GR" altLang="el-GR" sz="2400" smtClean="0"/>
              <a:t>Είναι άστρο</a:t>
            </a:r>
            <a:r>
              <a:rPr lang="en-US" altLang="el-GR" sz="2400" smtClean="0"/>
              <a:t> </a:t>
            </a:r>
          </a:p>
          <a:p>
            <a:pPr eaLnBrk="1" hangingPunct="1">
              <a:lnSpc>
                <a:spcPct val="90000"/>
              </a:lnSpc>
            </a:pPr>
            <a:r>
              <a:rPr lang="el-GR" altLang="el-GR" sz="2400" smtClean="0"/>
              <a:t>Σύνθεση</a:t>
            </a:r>
            <a:r>
              <a:rPr lang="en-US" altLang="el-GR" sz="2400" smtClean="0"/>
              <a:t>:</a:t>
            </a:r>
            <a:r>
              <a:rPr lang="el-GR" altLang="el-GR" sz="2400" smtClean="0"/>
              <a:t> 70 στοιχεία</a:t>
            </a:r>
            <a:r>
              <a:rPr lang="en-US" altLang="el-GR" sz="2400" smtClean="0"/>
              <a:t> </a:t>
            </a:r>
          </a:p>
          <a:p>
            <a:pPr lvl="1" eaLnBrk="1" hangingPunct="1">
              <a:lnSpc>
                <a:spcPct val="90000"/>
              </a:lnSpc>
            </a:pPr>
            <a:r>
              <a:rPr lang="en-US" altLang="el-GR" sz="2000" smtClean="0"/>
              <a:t>70% </a:t>
            </a:r>
            <a:r>
              <a:rPr lang="el-GR" altLang="el-GR" sz="2000" smtClean="0">
                <a:solidFill>
                  <a:srgbClr val="FFFF66"/>
                </a:solidFill>
              </a:rPr>
              <a:t>Υδρογόνο</a:t>
            </a:r>
            <a:r>
              <a:rPr lang="en-US" altLang="el-GR" sz="2000" smtClean="0"/>
              <a:t> </a:t>
            </a:r>
          </a:p>
          <a:p>
            <a:pPr lvl="1" eaLnBrk="1" hangingPunct="1">
              <a:lnSpc>
                <a:spcPct val="90000"/>
              </a:lnSpc>
            </a:pPr>
            <a:r>
              <a:rPr lang="en-US" altLang="el-GR" sz="2000" smtClean="0"/>
              <a:t>27% </a:t>
            </a:r>
            <a:r>
              <a:rPr lang="el-GR" altLang="el-GR" sz="2000" smtClean="0">
                <a:solidFill>
                  <a:srgbClr val="FFFF66"/>
                </a:solidFill>
              </a:rPr>
              <a:t>ήλιο</a:t>
            </a:r>
            <a:endParaRPr lang="en-US" altLang="el-GR" sz="2000" smtClean="0">
              <a:solidFill>
                <a:srgbClr val="FFFF66"/>
              </a:solidFill>
            </a:endParaRPr>
          </a:p>
          <a:p>
            <a:pPr lvl="1" eaLnBrk="1" hangingPunct="1">
              <a:lnSpc>
                <a:spcPct val="90000"/>
              </a:lnSpc>
            </a:pPr>
            <a:r>
              <a:rPr lang="en-US" altLang="el-GR" sz="2000" smtClean="0"/>
              <a:t>3% </a:t>
            </a:r>
            <a:r>
              <a:rPr lang="el-GR" altLang="el-GR" sz="2000" smtClean="0"/>
              <a:t>βαρύτερα στοιχεία</a:t>
            </a:r>
            <a:r>
              <a:rPr lang="en-US" altLang="el-GR" sz="2000" smtClean="0"/>
              <a:t> </a:t>
            </a:r>
          </a:p>
          <a:p>
            <a:pPr eaLnBrk="1" hangingPunct="1">
              <a:lnSpc>
                <a:spcPct val="90000"/>
              </a:lnSpc>
            </a:pPr>
            <a:r>
              <a:rPr lang="el-GR" altLang="el-GR" sz="2400" smtClean="0"/>
              <a:t>Μέγεθος</a:t>
            </a:r>
            <a:r>
              <a:rPr lang="en-US" altLang="el-GR" sz="2400" smtClean="0"/>
              <a:t>: 1.5 </a:t>
            </a:r>
            <a:r>
              <a:rPr lang="el-GR" altLang="el-GR" sz="2400" smtClean="0"/>
              <a:t>εκ.</a:t>
            </a:r>
            <a:r>
              <a:rPr lang="en-US" altLang="el-GR" sz="2400" smtClean="0"/>
              <a:t> km </a:t>
            </a:r>
            <a:r>
              <a:rPr lang="el-GR" altLang="el-GR" sz="2400" smtClean="0"/>
              <a:t>σε διάμετρο</a:t>
            </a:r>
            <a:r>
              <a:rPr lang="en-US" altLang="el-GR" sz="2400" smtClean="0"/>
              <a:t> </a:t>
            </a:r>
          </a:p>
          <a:p>
            <a:pPr eaLnBrk="1" hangingPunct="1">
              <a:lnSpc>
                <a:spcPct val="90000"/>
              </a:lnSpc>
            </a:pPr>
            <a:r>
              <a:rPr lang="el-GR" altLang="el-GR" sz="2400" smtClean="0"/>
              <a:t>Περιέχει</a:t>
            </a:r>
            <a:r>
              <a:rPr lang="en-US" altLang="el-GR" sz="2400" smtClean="0"/>
              <a:t> 98.8% </a:t>
            </a:r>
            <a:r>
              <a:rPr lang="el-GR" altLang="el-GR" sz="2400" smtClean="0"/>
              <a:t>της ύλης του ηλιακού συστήματος</a:t>
            </a:r>
            <a:r>
              <a:rPr lang="en-US" altLang="el-GR" sz="2400" smtClean="0"/>
              <a:t>.</a:t>
            </a:r>
            <a:endParaRPr lang="el-GR" altLang="el-GR" sz="2400" smtClean="0"/>
          </a:p>
          <a:p>
            <a:pPr eaLnBrk="1" hangingPunct="1">
              <a:lnSpc>
                <a:spcPct val="90000"/>
              </a:lnSpc>
            </a:pPr>
            <a:r>
              <a:rPr lang="el-GR" altLang="el-GR" sz="2400" smtClean="0"/>
              <a:t>Μάζα 1.2 χ10</a:t>
            </a:r>
            <a:r>
              <a:rPr lang="el-GR" altLang="el-GR" sz="2400" b="1" baseline="30000" smtClean="0"/>
              <a:t>33</a:t>
            </a:r>
            <a:r>
              <a:rPr lang="el-GR" altLang="el-GR" sz="2400" smtClean="0"/>
              <a:t>Kg, πυκνότητα 1.4g/cm</a:t>
            </a:r>
            <a:r>
              <a:rPr lang="el-GR" altLang="el-GR" sz="2800" b="1" baseline="30000" smtClean="0"/>
              <a:t>3 </a:t>
            </a:r>
          </a:p>
          <a:p>
            <a:pPr eaLnBrk="1" hangingPunct="1">
              <a:lnSpc>
                <a:spcPct val="90000"/>
              </a:lnSpc>
            </a:pPr>
            <a:r>
              <a:rPr lang="el-GR" altLang="el-GR" sz="2400" smtClean="0"/>
              <a:t>Θερμοκρασία</a:t>
            </a:r>
            <a:r>
              <a:rPr lang="en-US" altLang="el-GR" sz="2400" smtClean="0"/>
              <a:t>:</a:t>
            </a:r>
            <a:r>
              <a:rPr lang="el-GR" altLang="el-GR" sz="2400" smtClean="0"/>
              <a:t> ξεπερνά στο εσωτερικό τους</a:t>
            </a:r>
            <a:r>
              <a:rPr lang="en-US" altLang="el-GR" sz="2400" smtClean="0"/>
              <a:t> 20 </a:t>
            </a:r>
            <a:r>
              <a:rPr lang="el-GR" altLang="el-GR" sz="2400" smtClean="0"/>
              <a:t>εκατ.</a:t>
            </a:r>
            <a:r>
              <a:rPr lang="en-US" altLang="el-GR" sz="2400" smtClean="0"/>
              <a:t> </a:t>
            </a:r>
            <a:r>
              <a:rPr lang="en-US" altLang="el-GR" sz="2400" baseline="30000" smtClean="0"/>
              <a:t>o</a:t>
            </a:r>
            <a:r>
              <a:rPr lang="en-US" altLang="el-GR" sz="2400" smtClean="0"/>
              <a:t>C</a:t>
            </a:r>
            <a:r>
              <a:rPr lang="el-GR" altLang="el-GR" sz="2400" smtClean="0"/>
              <a:t>, επιφανειακή 6000</a:t>
            </a:r>
            <a:r>
              <a:rPr lang="en-US" altLang="el-GR" sz="2400" baseline="30000" smtClean="0"/>
              <a:t> o</a:t>
            </a:r>
            <a:r>
              <a:rPr lang="en-US" altLang="el-GR" sz="2400" smtClean="0"/>
              <a:t>C. </a:t>
            </a:r>
          </a:p>
          <a:p>
            <a:pPr eaLnBrk="1" hangingPunct="1">
              <a:lnSpc>
                <a:spcPct val="90000"/>
              </a:lnSpc>
            </a:pPr>
            <a:r>
              <a:rPr lang="el-GR" altLang="el-GR" sz="2400" smtClean="0"/>
              <a:t>Η ενέργεια προέρχεται από</a:t>
            </a:r>
            <a:r>
              <a:rPr lang="en-US" altLang="el-GR" sz="2400" smtClean="0"/>
              <a:t> </a:t>
            </a:r>
            <a:r>
              <a:rPr lang="el-GR" altLang="el-GR" sz="2400" smtClean="0">
                <a:solidFill>
                  <a:srgbClr val="FFFF66"/>
                </a:solidFill>
              </a:rPr>
              <a:t>πυρηνική σύντηξη</a:t>
            </a:r>
            <a:r>
              <a:rPr lang="en-US" altLang="el-GR" sz="2400" smtClean="0"/>
              <a:t>, </a:t>
            </a:r>
            <a:r>
              <a:rPr lang="el-GR" altLang="el-GR" sz="2400" smtClean="0"/>
              <a:t>κατά την οποία τα άτομα Η συντήκονται για να σχηματιστεί Η</a:t>
            </a:r>
            <a:r>
              <a:rPr lang="en-GB" altLang="el-GR" sz="2400" smtClean="0"/>
              <a:t>e</a:t>
            </a:r>
            <a:endParaRPr lang="el-GR" altLang="el-GR" sz="2400" smtClean="0"/>
          </a:p>
          <a:p>
            <a:pPr eaLnBrk="1" hangingPunct="1">
              <a:lnSpc>
                <a:spcPct val="90000"/>
              </a:lnSpc>
            </a:pPr>
            <a:r>
              <a:rPr lang="el-GR" altLang="el-GR" sz="2400" smtClean="0"/>
              <a:t>Σε ένα λεπτό ο ήλιος ακτινοβολεί 5.43χ10</a:t>
            </a:r>
            <a:r>
              <a:rPr lang="el-GR" altLang="el-GR" sz="2800" b="1" baseline="30000" smtClean="0"/>
              <a:t>27</a:t>
            </a:r>
            <a:r>
              <a:rPr lang="el-GR" altLang="el-GR" sz="2400" smtClean="0"/>
              <a:t>cal</a:t>
            </a:r>
            <a:endParaRPr lang="en-US" altLang="el-GR" sz="2400" smtClean="0"/>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08050"/>
            <a:ext cx="9144000" cy="3960813"/>
          </a:xfrm>
          <a:noFill/>
        </p:spPr>
      </p:pic>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80406"/>
            <a:ext cx="8229600" cy="868362"/>
          </a:xfrm>
        </p:spPr>
        <p:txBody>
          <a:bodyPr/>
          <a:lstStyle/>
          <a:p>
            <a:pPr eaLnBrk="1" hangingPunct="1"/>
            <a:r>
              <a:rPr lang="el-GR" altLang="el-GR" dirty="0" smtClean="0"/>
              <a:t>Δημιουργία του σύμπαντος</a:t>
            </a:r>
            <a:endParaRPr lang="en-US" altLang="el-GR" dirty="0" smtClean="0"/>
          </a:p>
        </p:txBody>
      </p:sp>
      <p:sp>
        <p:nvSpPr>
          <p:cNvPr id="14339" name="Rectangle 3"/>
          <p:cNvSpPr>
            <a:spLocks noGrp="1" noChangeArrowheads="1"/>
          </p:cNvSpPr>
          <p:nvPr>
            <p:ph type="body" idx="1"/>
          </p:nvPr>
        </p:nvSpPr>
        <p:spPr>
          <a:xfrm>
            <a:off x="457200" y="980728"/>
            <a:ext cx="8229600" cy="5145435"/>
          </a:xfrm>
        </p:spPr>
        <p:txBody>
          <a:bodyPr/>
          <a:lstStyle/>
          <a:p>
            <a:pPr eaLnBrk="1" hangingPunct="1">
              <a:buFontTx/>
              <a:buNone/>
            </a:pPr>
            <a:r>
              <a:rPr lang="en-US" altLang="el-GR" dirty="0" smtClean="0"/>
              <a:t> </a:t>
            </a:r>
            <a:r>
              <a:rPr lang="el-GR" altLang="el-GR" sz="2400" dirty="0" smtClean="0"/>
              <a:t>Το </a:t>
            </a:r>
            <a:r>
              <a:rPr lang="el-GR" altLang="el-GR" sz="2400" dirty="0" smtClean="0"/>
              <a:t>σύμπαν </a:t>
            </a:r>
            <a:r>
              <a:rPr lang="el-GR" altLang="el-GR" sz="2400" dirty="0" smtClean="0"/>
              <a:t>διαστέλλεται</a:t>
            </a:r>
            <a:r>
              <a:rPr lang="en-US" altLang="el-GR" sz="2400" dirty="0" smtClean="0"/>
              <a:t>. </a:t>
            </a:r>
            <a:endParaRPr lang="en-US" altLang="el-GR" sz="2400" dirty="0" smtClean="0"/>
          </a:p>
          <a:p>
            <a:pPr lvl="1" eaLnBrk="1" hangingPunct="1"/>
            <a:r>
              <a:rPr lang="el-GR" altLang="el-GR" sz="2400" dirty="0" smtClean="0"/>
              <a:t>Όλα ξεκίνησαν από ένα σημείο. </a:t>
            </a:r>
          </a:p>
          <a:p>
            <a:pPr lvl="1" eaLnBrk="1" hangingPunct="1"/>
            <a:r>
              <a:rPr lang="el-GR" altLang="el-GR" sz="2400" dirty="0" smtClean="0"/>
              <a:t>Μία μεγάλη έκρηξη έλαβε χώρα,  την οποία οι αστρονόμοι αποκαλούν το </a:t>
            </a:r>
            <a:r>
              <a:rPr lang="en-US" altLang="el-GR" sz="2400" b="1" dirty="0" smtClean="0">
                <a:solidFill>
                  <a:srgbClr val="FF0066"/>
                </a:solidFill>
              </a:rPr>
              <a:t>Big Bang</a:t>
            </a:r>
            <a:r>
              <a:rPr lang="en-US" altLang="el-GR" sz="2400" dirty="0" smtClean="0"/>
              <a:t>.</a:t>
            </a:r>
          </a:p>
          <a:p>
            <a:pPr lvl="1" eaLnBrk="1" hangingPunct="1"/>
            <a:r>
              <a:rPr lang="el-GR" altLang="el-GR" sz="2400" dirty="0" smtClean="0"/>
              <a:t>Αυτή η έκρηξη οδήγησε τα πάντα στο σύμπαν να κινούνται γρήγορα </a:t>
            </a:r>
            <a:r>
              <a:rPr lang="el-GR" altLang="el-GR" sz="2400" dirty="0" smtClean="0"/>
              <a:t>μακριά </a:t>
            </a:r>
            <a:r>
              <a:rPr lang="el-GR" altLang="el-GR" sz="2400" dirty="0" smtClean="0"/>
              <a:t>το ένα από το άλλο. </a:t>
            </a:r>
            <a:endParaRPr lang="en-US" altLang="el-GR" sz="2400" dirty="0" smtClean="0"/>
          </a:p>
          <a:p>
            <a:pPr lvl="0" eaLnBrk="1" hangingPunct="1">
              <a:buClr>
                <a:srgbClr val="2A99EC"/>
              </a:buClr>
              <a:buNone/>
            </a:pPr>
            <a:endParaRPr lang="el-GR" altLang="el-GR" sz="2400" dirty="0" smtClean="0">
              <a:solidFill>
                <a:srgbClr val="FFFFFF"/>
              </a:solidFill>
            </a:endParaRPr>
          </a:p>
          <a:p>
            <a:pPr lvl="0" eaLnBrk="1" hangingPunct="1">
              <a:buClr>
                <a:srgbClr val="2A99EC"/>
              </a:buClr>
              <a:buNone/>
            </a:pPr>
            <a:r>
              <a:rPr lang="el-GR" altLang="el-GR" sz="2400" dirty="0" smtClean="0">
                <a:solidFill>
                  <a:srgbClr val="FFFFFF"/>
                </a:solidFill>
              </a:rPr>
              <a:t>Υπολογισμοί </a:t>
            </a:r>
            <a:r>
              <a:rPr lang="el-GR" altLang="el-GR" sz="2400" dirty="0">
                <a:solidFill>
                  <a:srgbClr val="FFFFFF"/>
                </a:solidFill>
              </a:rPr>
              <a:t>μας δείχνουν ότι το</a:t>
            </a:r>
            <a:r>
              <a:rPr lang="en-US" altLang="el-GR" sz="2400" dirty="0">
                <a:solidFill>
                  <a:srgbClr val="FFFFFF"/>
                </a:solidFill>
              </a:rPr>
              <a:t> Big Bang </a:t>
            </a:r>
            <a:r>
              <a:rPr lang="el-GR" altLang="el-GR" sz="2400" dirty="0">
                <a:solidFill>
                  <a:srgbClr val="FFFFFF"/>
                </a:solidFill>
              </a:rPr>
              <a:t>συνέβη πριν</a:t>
            </a:r>
            <a:r>
              <a:rPr lang="en-US" altLang="el-GR" sz="2400" dirty="0">
                <a:solidFill>
                  <a:srgbClr val="FFFFFF"/>
                </a:solidFill>
              </a:rPr>
              <a:t> </a:t>
            </a:r>
            <a:r>
              <a:rPr lang="en-US" altLang="el-GR" sz="2400" b="1" dirty="0">
                <a:solidFill>
                  <a:srgbClr val="FFFF66"/>
                </a:solidFill>
              </a:rPr>
              <a:t>18-15 </a:t>
            </a:r>
            <a:r>
              <a:rPr lang="el-GR" altLang="el-GR" sz="2400" b="1" dirty="0">
                <a:solidFill>
                  <a:srgbClr val="FFFF66"/>
                </a:solidFill>
              </a:rPr>
              <a:t>δις έτη</a:t>
            </a:r>
            <a:r>
              <a:rPr lang="en-US" altLang="el-GR" sz="2400" dirty="0">
                <a:solidFill>
                  <a:srgbClr val="FFFFFF"/>
                </a:solidFill>
              </a:rPr>
              <a:t>. </a:t>
            </a:r>
          </a:p>
          <a:p>
            <a:pPr lvl="0" eaLnBrk="1" hangingPunct="1">
              <a:buClr>
                <a:srgbClr val="2A99EC"/>
              </a:buClr>
              <a:buNone/>
            </a:pPr>
            <a:endParaRPr lang="en-US" altLang="el-GR" sz="2400" dirty="0">
              <a:solidFill>
                <a:srgbClr val="FFFFFF"/>
              </a:solidFill>
            </a:endParaRPr>
          </a:p>
          <a:p>
            <a:pPr lvl="0" eaLnBrk="1" hangingPunct="1">
              <a:buClr>
                <a:srgbClr val="2A99EC"/>
              </a:buClr>
              <a:buNone/>
            </a:pPr>
            <a:r>
              <a:rPr lang="el-GR" altLang="el-GR" sz="2400" dirty="0">
                <a:solidFill>
                  <a:srgbClr val="FFFFFF"/>
                </a:solidFill>
              </a:rPr>
              <a:t>Το</a:t>
            </a:r>
            <a:r>
              <a:rPr lang="en-US" altLang="el-GR" sz="2400" dirty="0">
                <a:solidFill>
                  <a:srgbClr val="FFFFFF"/>
                </a:solidFill>
              </a:rPr>
              <a:t> Big Bang </a:t>
            </a:r>
            <a:r>
              <a:rPr lang="el-GR" altLang="el-GR" sz="2400" dirty="0">
                <a:solidFill>
                  <a:srgbClr val="FFFFFF"/>
                </a:solidFill>
              </a:rPr>
              <a:t>σηματοδότησε την δημιουργία όλης της ύλης στο σύμπαν.</a:t>
            </a:r>
            <a:endParaRPr lang="en-US" altLang="el-GR" sz="2400" dirty="0">
              <a:solidFill>
                <a:srgbClr val="FFFFFF"/>
              </a:solidFill>
            </a:endParaRPr>
          </a:p>
          <a:p>
            <a:pPr eaLnBrk="1" hangingPunct="1"/>
            <a:endParaRPr lang="en-US" altLang="el-GR" dirty="0" smtClean="0"/>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l-GR" altLang="el-GR" smtClean="0"/>
              <a:t>Ήλιος</a:t>
            </a:r>
          </a:p>
        </p:txBody>
      </p:sp>
      <p:sp>
        <p:nvSpPr>
          <p:cNvPr id="76803" name="Rectangle 3"/>
          <p:cNvSpPr>
            <a:spLocks noGrp="1" noChangeArrowheads="1"/>
          </p:cNvSpPr>
          <p:nvPr>
            <p:ph idx="1"/>
          </p:nvPr>
        </p:nvSpPr>
        <p:spPr/>
        <p:txBody>
          <a:bodyPr/>
          <a:lstStyle/>
          <a:p>
            <a:pPr algn="just" eaLnBrk="1" hangingPunct="1">
              <a:lnSpc>
                <a:spcPct val="80000"/>
              </a:lnSpc>
              <a:buFont typeface="Wingdings" panose="05000000000000000000" pitchFamily="2" charset="2"/>
              <a:buChar char="Ø"/>
            </a:pPr>
            <a:r>
              <a:rPr lang="el-GR" altLang="el-GR" sz="2400" smtClean="0"/>
              <a:t>Ο ήλιoς, σαν ένα αστέρι, κατέxει μία αφανή θέση στο Γαλαξία μας.</a:t>
            </a:r>
          </a:p>
          <a:p>
            <a:pPr algn="just" eaLnBrk="1" hangingPunct="1">
              <a:lnSpc>
                <a:spcPct val="80000"/>
              </a:lnSpc>
              <a:buFont typeface="Wingdings" panose="05000000000000000000" pitchFamily="2" charset="2"/>
              <a:buChar char="Ø"/>
            </a:pPr>
            <a:r>
              <a:rPr lang="el-GR" altLang="el-GR" sz="2400" smtClean="0"/>
              <a:t> Eίναι τοποθετημένος πάνω στη περιφέρεια ενός των αστρικών βραxιόνων και τα πιo πλησιέστερα άστρα προς τον ήλιo απέχουν από αυτόν 10.000 φορές περισσότερo από ότι απέxει αυτός από τούς πλανήτες. </a:t>
            </a:r>
          </a:p>
          <a:p>
            <a:pPr algn="just" eaLnBrk="1" hangingPunct="1">
              <a:lnSpc>
                <a:spcPct val="80000"/>
              </a:lnSpc>
              <a:buFont typeface="Wingdings" panose="05000000000000000000" pitchFamily="2" charset="2"/>
              <a:buChar char="Ø"/>
            </a:pPr>
            <a:r>
              <a:rPr lang="el-GR" altLang="el-GR" sz="2400" smtClean="0"/>
              <a:t>Ο ήλιoς δεν είναι πολύ μεγάλος δηλαδή είναι το τρίτο έως το μέσο του μεγέθους ενός μέσου άστρου του δικoύ μας Γαλαξία. </a:t>
            </a:r>
          </a:p>
          <a:p>
            <a:pPr algn="just" eaLnBrk="1" hangingPunct="1">
              <a:lnSpc>
                <a:spcPct val="80000"/>
              </a:lnSpc>
              <a:buFont typeface="Wingdings" panose="05000000000000000000" pitchFamily="2" charset="2"/>
              <a:buChar char="Ø"/>
            </a:pPr>
            <a:r>
              <a:rPr lang="el-GR" altLang="el-GR" sz="2400" smtClean="0"/>
              <a:t>Ο ήλιoς μαζί με τους άλλους αστέρες του γαλαξία μας περιστρέφεται γύρω από το κέντρο μάζης του γαλαξία με μία περίοδο από 200 μέxρι 250 εκατομμύρια χρόνια. </a:t>
            </a:r>
          </a:p>
          <a:p>
            <a:pPr algn="just" eaLnBrk="1" hangingPunct="1">
              <a:lnSpc>
                <a:spcPct val="80000"/>
              </a:lnSpc>
              <a:buFont typeface="Wingdings" panose="05000000000000000000" pitchFamily="2" charset="2"/>
              <a:buChar char="Ø"/>
            </a:pPr>
            <a:r>
              <a:rPr lang="el-GR" altLang="el-GR" sz="2400" smtClean="0"/>
              <a:t>Ο ήλιος έχει συμπληρώσει στο διάστημα αυτό κάπου 20 περιστροφές γύρω από το κέντρο μάζης του γαλαξία μας. </a:t>
            </a: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5875"/>
            <a:ext cx="684053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1"/>
          <p:cNvSpPr>
            <a:spLocks noGrp="1"/>
          </p:cNvSpPr>
          <p:nvPr>
            <p:ph type="title"/>
          </p:nvPr>
        </p:nvSpPr>
        <p:spPr/>
        <p:txBody>
          <a:bodyPr/>
          <a:lstStyle/>
          <a:p>
            <a:r>
              <a:rPr lang="el-GR" altLang="el-GR" smtClean="0"/>
              <a:t>Ο Ήλιος</a:t>
            </a:r>
          </a:p>
        </p:txBody>
      </p:sp>
      <p:sp>
        <p:nvSpPr>
          <p:cNvPr id="20482" name="Rectangle 3"/>
          <p:cNvSpPr>
            <a:spLocks noGrp="1" noChangeArrowheads="1"/>
          </p:cNvSpPr>
          <p:nvPr>
            <p:ph idx="1"/>
          </p:nvPr>
        </p:nvSpPr>
        <p:spPr>
          <a:xfrm>
            <a:off x="250825" y="1125538"/>
            <a:ext cx="8642350" cy="4830762"/>
          </a:xfrm>
        </p:spPr>
        <p:txBody>
          <a:bodyPr/>
          <a:lstStyle/>
          <a:p>
            <a:pPr marL="0" indent="0" algn="just" eaLnBrk="1" hangingPunct="1">
              <a:lnSpc>
                <a:spcPct val="90000"/>
              </a:lnSpc>
              <a:buFontTx/>
              <a:buNone/>
              <a:defRPr/>
            </a:pPr>
            <a:r>
              <a:rPr lang="el-GR" altLang="el-GR" sz="2400" dirty="0" smtClean="0"/>
              <a:t>Η ηλιακή ατμόσφαιρα δομείται από τρία κελύφη:</a:t>
            </a:r>
          </a:p>
          <a:p>
            <a:pPr marL="457200" indent="-457200" algn="just" eaLnBrk="1" hangingPunct="1">
              <a:lnSpc>
                <a:spcPct val="90000"/>
              </a:lnSpc>
              <a:buFont typeface="+mj-lt"/>
              <a:buAutoNum type="arabicPeriod"/>
              <a:defRPr/>
            </a:pPr>
            <a:r>
              <a:rPr lang="el-GR" altLang="el-GR" sz="2400" dirty="0" smtClean="0"/>
              <a:t>την φωτόσφαιρα </a:t>
            </a:r>
            <a:r>
              <a:rPr lang="el-GR" altLang="el-GR" sz="2400" dirty="0" smtClean="0"/>
              <a:t>(μέχρι </a:t>
            </a:r>
            <a:r>
              <a:rPr lang="el-GR" altLang="el-GR" sz="2400" dirty="0" smtClean="0"/>
              <a:t>20 </a:t>
            </a:r>
            <a:r>
              <a:rPr lang="el-GR" altLang="el-GR" sz="2400" dirty="0" err="1" smtClean="0"/>
              <a:t>Κm</a:t>
            </a:r>
            <a:r>
              <a:rPr lang="el-GR" altLang="el-GR" sz="2400" dirty="0" smtClean="0"/>
              <a:t>),</a:t>
            </a:r>
          </a:p>
          <a:p>
            <a:pPr marL="457200" indent="-457200" algn="just" eaLnBrk="1" hangingPunct="1">
              <a:lnSpc>
                <a:spcPct val="90000"/>
              </a:lnSpc>
              <a:buFont typeface="+mj-lt"/>
              <a:buAutoNum type="arabicPeriod"/>
              <a:defRPr/>
            </a:pPr>
            <a:r>
              <a:rPr lang="el-GR" altLang="el-GR" sz="2400" dirty="0" smtClean="0"/>
              <a:t>τη χρωμόσφαιρα (μέχρι 15.000 </a:t>
            </a:r>
            <a:r>
              <a:rPr lang="el-GR" altLang="el-GR" sz="2400" dirty="0" err="1" smtClean="0"/>
              <a:t>Km</a:t>
            </a:r>
            <a:r>
              <a:rPr lang="el-GR" altLang="el-GR" sz="2400" dirty="0" smtClean="0"/>
              <a:t>) </a:t>
            </a:r>
          </a:p>
          <a:p>
            <a:pPr marL="457200" indent="-457200" algn="just" eaLnBrk="1" hangingPunct="1">
              <a:lnSpc>
                <a:spcPct val="90000"/>
              </a:lnSpc>
              <a:buFont typeface="+mj-lt"/>
              <a:buAutoNum type="arabicPeriod"/>
              <a:defRPr/>
            </a:pPr>
            <a:r>
              <a:rPr lang="el-GR" altLang="el-GR" sz="2400" dirty="0" smtClean="0"/>
              <a:t>την κορώνα (μέχρι 5 εκατομμύρια </a:t>
            </a:r>
            <a:r>
              <a:rPr lang="en-US" altLang="el-GR" sz="2400" dirty="0" smtClean="0"/>
              <a:t>k</a:t>
            </a:r>
            <a:r>
              <a:rPr lang="el-GR" altLang="el-GR" sz="2400" dirty="0" smtClean="0"/>
              <a:t>m) </a:t>
            </a:r>
          </a:p>
          <a:p>
            <a:pPr algn="just" eaLnBrk="1" hangingPunct="1">
              <a:lnSpc>
                <a:spcPct val="90000"/>
              </a:lnSpc>
              <a:buFont typeface="Wingdings" pitchFamily="2" charset="2"/>
              <a:buChar char="Ø"/>
              <a:defRPr/>
            </a:pPr>
            <a:r>
              <a:rPr lang="el-GR" altLang="el-GR" sz="2400" dirty="0" smtClean="0"/>
              <a:t>Η φωτόσφαιρα με θερμοκρασία 6000 </a:t>
            </a:r>
            <a:r>
              <a:rPr lang="en-US" altLang="el-GR" sz="2400" baseline="30000" dirty="0" smtClean="0"/>
              <a:t>0</a:t>
            </a:r>
            <a:r>
              <a:rPr lang="en-US" altLang="el-GR" sz="2400" dirty="0" smtClean="0"/>
              <a:t>C</a:t>
            </a:r>
            <a:r>
              <a:rPr lang="el-GR" altLang="el-GR" sz="2400" dirty="0" smtClean="0"/>
              <a:t> </a:t>
            </a:r>
            <a:r>
              <a:rPr lang="el-GR" altLang="el-GR" sz="2400" dirty="0" smtClean="0"/>
              <a:t>καθορίζει </a:t>
            </a:r>
            <a:r>
              <a:rPr lang="el-GR" altLang="el-GR" sz="2400" dirty="0" smtClean="0"/>
              <a:t>τον ορατό δίσκο του ηλίου στον οποίο απαντούν συγκεντρώσεις σχετικά ψυχρού υλικού (</a:t>
            </a:r>
            <a:r>
              <a:rPr lang="en-US" altLang="el-GR" sz="2400" dirty="0" smtClean="0"/>
              <a:t>3000</a:t>
            </a:r>
            <a:r>
              <a:rPr lang="en-US" altLang="el-GR" sz="2400" baseline="30000" dirty="0" smtClean="0"/>
              <a:t> 0</a:t>
            </a:r>
            <a:r>
              <a:rPr lang="en-US" altLang="el-GR" sz="2400" dirty="0" smtClean="0"/>
              <a:t>C </a:t>
            </a:r>
            <a:r>
              <a:rPr lang="el-GR" altLang="el-GR" sz="2400" dirty="0" smtClean="0"/>
              <a:t>) οι ηλιακές κηλίδες, που το μέγεθός τους ποικίλει από δεκάδες μέχρι εκατοντάδες χιλιάδες χιλιόμετρα.</a:t>
            </a:r>
            <a:r>
              <a:rPr lang="en-US" altLang="el-GR" sz="2400" dirty="0" smtClean="0"/>
              <a:t> </a:t>
            </a:r>
            <a:r>
              <a:rPr lang="el-GR" altLang="el-GR" sz="2400" dirty="0" smtClean="0"/>
              <a:t>Το μέγιστο και το ελάχιστο των ηλιακών κηλίδων καλύπτει έναν ενδεκαετή κύκλο. </a:t>
            </a:r>
          </a:p>
          <a:p>
            <a:pPr algn="just" eaLnBrk="1" hangingPunct="1">
              <a:lnSpc>
                <a:spcPct val="90000"/>
              </a:lnSpc>
              <a:buFont typeface="Wingdings" pitchFamily="2" charset="2"/>
              <a:buChar char="Ø"/>
              <a:defRPr/>
            </a:pPr>
            <a:r>
              <a:rPr lang="el-GR" altLang="el-GR" sz="2400" dirty="0" smtClean="0"/>
              <a:t>Η χρωμόσφαιρα και η κορώνα είναι εξαιρετικά ασταθείς. Μακρύς νηματοειδείς σχηματισμοί (προεκβολές) ανυψώνονται στην χρωμόσφαιρα. </a:t>
            </a:r>
          </a:p>
          <a:p>
            <a:pPr algn="just" eaLnBrk="1" hangingPunct="1">
              <a:lnSpc>
                <a:spcPct val="90000"/>
              </a:lnSpc>
              <a:buFont typeface="Wingdings" pitchFamily="2" charset="2"/>
              <a:buChar char="Ø"/>
              <a:defRPr/>
            </a:pPr>
            <a:r>
              <a:rPr lang="el-GR" altLang="el-GR" sz="2400" dirty="0" smtClean="0"/>
              <a:t>Η κορώνα είναι μία συνεχής ισχυρή ροή των φορτισμένων </a:t>
            </a:r>
            <a:r>
              <a:rPr lang="el-GR" altLang="el-GR" sz="2400" dirty="0" err="1" smtClean="0"/>
              <a:t>τεμαχιδίων</a:t>
            </a:r>
            <a:r>
              <a:rPr lang="el-GR" altLang="el-GR" sz="2400" dirty="0" smtClean="0"/>
              <a:t> του ήλιου. </a:t>
            </a: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σάρωση0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325813"/>
            <a:ext cx="4689475"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 descr="http://sciencenordic.com/sites/default/files/imagecache/620x/sunAtmosphereS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33338"/>
            <a:ext cx="59055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l-GR" altLang="el-GR" smtClean="0"/>
              <a:t>Κορώνα</a:t>
            </a:r>
          </a:p>
        </p:txBody>
      </p:sp>
      <p:pic>
        <p:nvPicPr>
          <p:cNvPr id="80899" name="Picture 2" descr="http://debian.fmi.uni-sofia.bg/~dune/astro/sun/11solar%20atmosph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9855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l-GR" altLang="el-GR" smtClean="0"/>
              <a:t>Ηλιακές κηλίδες</a:t>
            </a:r>
          </a:p>
        </p:txBody>
      </p:sp>
      <p:pic>
        <p:nvPicPr>
          <p:cNvPr id="81923" name="Picture 2" descr="http://www.aurorahunter.com/images/science/SOHO_sunsp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474788"/>
            <a:ext cx="532923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8" name="Picture 4" descr="http://www.solarphysics.kva.se/NatureNov2002/images/c4877_colo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638" y="1700213"/>
            <a:ext cx="4843462"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0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1"/>
          <p:cNvSpPr>
            <a:spLocks noGrp="1"/>
          </p:cNvSpPr>
          <p:nvPr>
            <p:ph type="title"/>
          </p:nvPr>
        </p:nvSpPr>
        <p:spPr>
          <a:xfrm>
            <a:off x="457200" y="274638"/>
            <a:ext cx="3754438" cy="868362"/>
          </a:xfrm>
        </p:spPr>
        <p:txBody>
          <a:bodyPr/>
          <a:lstStyle/>
          <a:p>
            <a:r>
              <a:rPr lang="el-GR" altLang="el-GR" smtClean="0"/>
              <a:t>Ηλιακές κηλίδες</a:t>
            </a:r>
          </a:p>
        </p:txBody>
      </p:sp>
      <p:pic>
        <p:nvPicPr>
          <p:cNvPr id="82947" name="Picture 2" descr="http://www.climate4you.com/images/SIDC%20DailySunspotNumberSince19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2709863"/>
            <a:ext cx="8382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http://www.thelongview.com.au/images/sunspot-prediction-NASA-May-20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61645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images.nationalgeographic.com/wpf/media-live/photos/000/633/overrides/space231-sun-prominence_63366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428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4" descr="http://t2.gstatic.com/images?q=tbn:ANd9GcSeOEyi1FzowQdbcXmkbwmOLfLQboAr0YZVdXIaQHMdyy8tF4T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981075"/>
            <a:ext cx="426085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Τίτλος 1"/>
          <p:cNvSpPr>
            <a:spLocks noGrp="1"/>
          </p:cNvSpPr>
          <p:nvPr>
            <p:ph type="title"/>
          </p:nvPr>
        </p:nvSpPr>
        <p:spPr/>
        <p:txBody>
          <a:bodyPr/>
          <a:lstStyle/>
          <a:p>
            <a:r>
              <a:rPr lang="el-GR" altLang="el-GR" smtClean="0"/>
              <a:t>Προεκβολές</a:t>
            </a:r>
          </a:p>
        </p:txBody>
      </p:sp>
    </p:spTree>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l-GR" altLang="el-GR" sz="3600" smtClean="0"/>
              <a:t>Η ενέργεια του ήλιου η δύναμη για πολλές γεωλογικές διεργασίες στην γη</a:t>
            </a:r>
            <a:endParaRPr lang="en-US" altLang="el-GR" sz="3600" smtClean="0"/>
          </a:p>
        </p:txBody>
      </p:sp>
      <p:sp>
        <p:nvSpPr>
          <p:cNvPr id="86019" name="Rectangle 3"/>
          <p:cNvSpPr>
            <a:spLocks noGrp="1" noChangeArrowheads="1"/>
          </p:cNvSpPr>
          <p:nvPr>
            <p:ph type="body" idx="1"/>
          </p:nvPr>
        </p:nvSpPr>
        <p:spPr/>
        <p:txBody>
          <a:bodyPr/>
          <a:lstStyle/>
          <a:p>
            <a:pPr eaLnBrk="1" hangingPunct="1"/>
            <a:r>
              <a:rPr lang="el-GR" altLang="el-GR" sz="2800" smtClean="0"/>
              <a:t>Εξάτμηση του νερού, δημιουργία σύννεφων, βροχόπτωση, διάβρωση</a:t>
            </a:r>
          </a:p>
          <a:p>
            <a:pPr eaLnBrk="1" hangingPunct="1"/>
            <a:r>
              <a:rPr lang="el-GR" altLang="el-GR" sz="2800" smtClean="0"/>
              <a:t>Η άνιση θέρμανση της ατμόσφαιρας της γης προκαλεί ανέμους και θαλάσσια ρεύματα. </a:t>
            </a:r>
            <a:endParaRPr lang="en-US" altLang="el-GR" sz="2800" smtClean="0"/>
          </a:p>
          <a:p>
            <a:pPr eaLnBrk="1" hangingPunct="1"/>
            <a:r>
              <a:rPr lang="el-GR" altLang="el-GR" sz="2800" smtClean="0"/>
              <a:t>Οι διαφορές στην ηλιακή θερμότητα προκαλεί παγετώνες ή αλλαγές στην κατανομή δασών και ερήμων. </a:t>
            </a:r>
          </a:p>
          <a:p>
            <a:pPr eaLnBrk="1" hangingPunct="1"/>
            <a:r>
              <a:rPr lang="el-GR" altLang="el-GR" sz="2800" smtClean="0"/>
              <a:t>Ο ήλιος και το φεγγάρι επηρεάζουν τις παλίρροιες.</a:t>
            </a:r>
            <a:endParaRPr lang="en-US" altLang="el-GR" sz="2800" smtClean="0"/>
          </a:p>
        </p:txBody>
      </p:sp>
    </p:spTree>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l-GR" altLang="el-GR" smtClean="0"/>
              <a:t>Οι Πλανήτες</a:t>
            </a:r>
            <a:endParaRPr lang="en-US" altLang="el-GR" smtClean="0"/>
          </a:p>
        </p:txBody>
      </p:sp>
      <p:sp>
        <p:nvSpPr>
          <p:cNvPr id="44035" name="Rectangle 3"/>
          <p:cNvSpPr>
            <a:spLocks noGrp="1" noChangeArrowheads="1"/>
          </p:cNvSpPr>
          <p:nvPr>
            <p:ph type="body" idx="1"/>
          </p:nvPr>
        </p:nvSpPr>
        <p:spPr>
          <a:xfrm>
            <a:off x="1475656" y="1524000"/>
            <a:ext cx="4544144" cy="4785320"/>
          </a:xfrm>
        </p:spPr>
        <p:txBody>
          <a:bodyPr/>
          <a:lstStyle/>
          <a:p>
            <a:pPr marL="609600" indent="-609600" eaLnBrk="1" hangingPunct="1">
              <a:lnSpc>
                <a:spcPct val="80000"/>
              </a:lnSpc>
              <a:buFontTx/>
              <a:buAutoNum type="arabicPeriod"/>
              <a:defRPr/>
            </a:pPr>
            <a:r>
              <a:rPr lang="el-GR" sz="2400" dirty="0" smtClean="0"/>
              <a:t>Ερμής</a:t>
            </a:r>
            <a:endParaRPr lang="en-US" sz="2400" dirty="0" smtClean="0"/>
          </a:p>
          <a:p>
            <a:pPr marL="609600" indent="-609600" eaLnBrk="1" hangingPunct="1">
              <a:lnSpc>
                <a:spcPct val="80000"/>
              </a:lnSpc>
              <a:buFontTx/>
              <a:buAutoNum type="arabicPeriod"/>
              <a:defRPr/>
            </a:pPr>
            <a:r>
              <a:rPr lang="el-GR" sz="2400" dirty="0" smtClean="0"/>
              <a:t>Αφροδίτη</a:t>
            </a:r>
            <a:endParaRPr lang="en-US" sz="2400" dirty="0" smtClean="0"/>
          </a:p>
          <a:p>
            <a:pPr marL="609600" indent="-609600" eaLnBrk="1" hangingPunct="1">
              <a:lnSpc>
                <a:spcPct val="80000"/>
              </a:lnSpc>
              <a:buFontTx/>
              <a:buAutoNum type="arabicPeriod"/>
              <a:defRPr/>
            </a:pPr>
            <a:r>
              <a:rPr lang="el-GR" sz="2400" dirty="0" smtClean="0"/>
              <a:t>Γη</a:t>
            </a:r>
            <a:endParaRPr lang="en-US" sz="2400" dirty="0" smtClean="0"/>
          </a:p>
          <a:p>
            <a:pPr marL="609600" indent="-609600" eaLnBrk="1" hangingPunct="1">
              <a:lnSpc>
                <a:spcPct val="80000"/>
              </a:lnSpc>
              <a:buFontTx/>
              <a:buAutoNum type="arabicPeriod"/>
              <a:defRPr/>
            </a:pPr>
            <a:r>
              <a:rPr lang="el-GR" sz="2400" dirty="0" smtClean="0"/>
              <a:t>Άρης</a:t>
            </a:r>
            <a:endParaRPr lang="el-GR" sz="2400" dirty="0" smtClean="0"/>
          </a:p>
          <a:p>
            <a:pPr marL="609600" indent="-609600" eaLnBrk="1" hangingPunct="1">
              <a:lnSpc>
                <a:spcPct val="80000"/>
              </a:lnSpc>
              <a:buFontTx/>
              <a:buNone/>
              <a:defRPr/>
            </a:pPr>
            <a:endParaRPr lang="en-US" sz="2400" dirty="0" smtClean="0"/>
          </a:p>
          <a:p>
            <a:pPr marL="609600" indent="-609600" eaLnBrk="1" hangingPunct="1">
              <a:lnSpc>
                <a:spcPct val="80000"/>
              </a:lnSpc>
              <a:buFontTx/>
              <a:buAutoNum type="arabicPeriod" startAt="5"/>
              <a:defRPr/>
            </a:pPr>
            <a:r>
              <a:rPr lang="el-GR" sz="2400" dirty="0" smtClean="0"/>
              <a:t>Δίας</a:t>
            </a:r>
            <a:endParaRPr lang="en-US" sz="2400" dirty="0" smtClean="0"/>
          </a:p>
          <a:p>
            <a:pPr marL="609600" indent="-609600" eaLnBrk="1" hangingPunct="1">
              <a:lnSpc>
                <a:spcPct val="80000"/>
              </a:lnSpc>
              <a:buFontTx/>
              <a:buAutoNum type="arabicPeriod" startAt="5"/>
              <a:defRPr/>
            </a:pPr>
            <a:r>
              <a:rPr lang="el-GR" sz="2400" dirty="0" smtClean="0"/>
              <a:t>Κρόνος</a:t>
            </a:r>
            <a:endParaRPr lang="en-US" sz="2400" dirty="0" smtClean="0"/>
          </a:p>
          <a:p>
            <a:pPr marL="609600" indent="-609600" eaLnBrk="1" hangingPunct="1">
              <a:lnSpc>
                <a:spcPct val="80000"/>
              </a:lnSpc>
              <a:buFontTx/>
              <a:buAutoNum type="arabicPeriod" startAt="5"/>
              <a:defRPr/>
            </a:pPr>
            <a:r>
              <a:rPr lang="el-GR" sz="2400" dirty="0" smtClean="0"/>
              <a:t>Ουρανός</a:t>
            </a:r>
            <a:endParaRPr lang="en-US" sz="2400" dirty="0" smtClean="0"/>
          </a:p>
          <a:p>
            <a:pPr marL="609600" indent="-609600" eaLnBrk="1" hangingPunct="1">
              <a:lnSpc>
                <a:spcPct val="80000"/>
              </a:lnSpc>
              <a:buFontTx/>
              <a:buAutoNum type="arabicPeriod" startAt="5"/>
              <a:defRPr/>
            </a:pPr>
            <a:r>
              <a:rPr lang="el-GR" sz="2400" dirty="0" smtClean="0"/>
              <a:t>Ποσειδώνας</a:t>
            </a:r>
          </a:p>
          <a:p>
            <a:pPr marL="609600" indent="-609600" eaLnBrk="1" hangingPunct="1">
              <a:lnSpc>
                <a:spcPct val="80000"/>
              </a:lnSpc>
              <a:buFontTx/>
              <a:buNone/>
              <a:defRPr/>
            </a:pPr>
            <a:endParaRPr lang="en-US" sz="2400" dirty="0" smtClean="0"/>
          </a:p>
          <a:p>
            <a:pPr marL="609600" indent="-609600" eaLnBrk="1" hangingPunct="1">
              <a:lnSpc>
                <a:spcPct val="80000"/>
              </a:lnSpc>
              <a:buFontTx/>
              <a:buAutoNum type="arabicPeriod" startAt="9"/>
              <a:defRPr/>
            </a:pPr>
            <a:r>
              <a:rPr lang="el-GR" sz="2400" dirty="0" smtClean="0"/>
              <a:t>Πλούτωνας</a:t>
            </a:r>
            <a:r>
              <a:rPr lang="en-US" sz="2400" dirty="0" smtClean="0"/>
              <a:t> </a:t>
            </a:r>
            <a:r>
              <a:rPr lang="el-GR" sz="2400" dirty="0" smtClean="0"/>
              <a:t>?</a:t>
            </a:r>
            <a:endParaRPr lang="en-GB" sz="2400" dirty="0" smtClean="0"/>
          </a:p>
          <a:p>
            <a:pPr marL="0" indent="0" eaLnBrk="1" hangingPunct="1">
              <a:lnSpc>
                <a:spcPct val="80000"/>
              </a:lnSpc>
              <a:buFontTx/>
              <a:buNone/>
              <a:defRPr/>
            </a:pPr>
            <a:r>
              <a:rPr lang="en-GB" sz="2400" dirty="0" smtClean="0"/>
              <a:t>(</a:t>
            </a:r>
            <a:r>
              <a:rPr lang="el-GR" sz="2400" dirty="0" smtClean="0"/>
              <a:t>Έριδα, Δήμητρα, </a:t>
            </a:r>
            <a:r>
              <a:rPr lang="el-GR" sz="2400" dirty="0" smtClean="0"/>
              <a:t>Μακεμάκε, </a:t>
            </a:r>
            <a:r>
              <a:rPr lang="el-GR" altLang="el-GR" sz="2400" dirty="0" err="1"/>
              <a:t>Χαμουέϊα</a:t>
            </a:r>
            <a:r>
              <a:rPr lang="el-GR" sz="2400" dirty="0" smtClean="0"/>
              <a:t>)</a:t>
            </a:r>
            <a:endParaRPr lang="en-US" sz="2400" dirty="0" smtClean="0"/>
          </a:p>
        </p:txBody>
      </p:sp>
      <p:sp>
        <p:nvSpPr>
          <p:cNvPr id="88068" name="Text Box 4"/>
          <p:cNvSpPr txBox="1">
            <a:spLocks noChangeArrowheads="1"/>
          </p:cNvSpPr>
          <p:nvPr/>
        </p:nvSpPr>
        <p:spPr bwMode="auto">
          <a:xfrm>
            <a:off x="6208713" y="1935163"/>
            <a:ext cx="98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a:solidFill>
                  <a:srgbClr val="FFFF66"/>
                </a:solidFill>
              </a:rPr>
              <a:t>Γήινοι</a:t>
            </a:r>
          </a:p>
        </p:txBody>
      </p:sp>
      <p:sp>
        <p:nvSpPr>
          <p:cNvPr id="88069" name="Text Box 5"/>
          <p:cNvSpPr txBox="1">
            <a:spLocks noChangeArrowheads="1"/>
          </p:cNvSpPr>
          <p:nvPr/>
        </p:nvSpPr>
        <p:spPr bwMode="auto">
          <a:xfrm>
            <a:off x="6280150" y="3808413"/>
            <a:ext cx="919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a:solidFill>
                  <a:srgbClr val="FFFF66"/>
                </a:solidFill>
              </a:rPr>
              <a:t>Ιόβιοι</a:t>
            </a:r>
          </a:p>
        </p:txBody>
      </p:sp>
      <p:sp>
        <p:nvSpPr>
          <p:cNvPr id="88070" name="Text Box 5"/>
          <p:cNvSpPr txBox="1">
            <a:spLocks noChangeArrowheads="1"/>
          </p:cNvSpPr>
          <p:nvPr/>
        </p:nvSpPr>
        <p:spPr bwMode="auto">
          <a:xfrm>
            <a:off x="6276975" y="5348288"/>
            <a:ext cx="189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a:solidFill>
                  <a:srgbClr val="FFFF66"/>
                </a:solidFill>
              </a:rPr>
              <a:t>Πλανητοειδή</a:t>
            </a: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σάρωση0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8738"/>
            <a:ext cx="7951787"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36613"/>
            <a:ext cx="9144000" cy="4392612"/>
          </a:xfrm>
          <a:noFill/>
        </p:spPr>
      </p:pic>
    </p:spTree>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l-GR" altLang="el-GR" smtClean="0"/>
              <a:t>Οι Πλανήτες</a:t>
            </a:r>
            <a:endParaRPr lang="en-US" altLang="el-GR" smtClean="0"/>
          </a:p>
        </p:txBody>
      </p:sp>
      <p:sp>
        <p:nvSpPr>
          <p:cNvPr id="91139" name="Rectangle 3"/>
          <p:cNvSpPr>
            <a:spLocks noGrp="1" noChangeArrowheads="1"/>
          </p:cNvSpPr>
          <p:nvPr>
            <p:ph type="body" sz="half" idx="1"/>
          </p:nvPr>
        </p:nvSpPr>
        <p:spPr>
          <a:xfrm>
            <a:off x="0" y="1600200"/>
            <a:ext cx="4343400" cy="2895600"/>
          </a:xfrm>
        </p:spPr>
        <p:txBody>
          <a:bodyPr/>
          <a:lstStyle/>
          <a:p>
            <a:pPr eaLnBrk="1" hangingPunct="1">
              <a:lnSpc>
                <a:spcPct val="90000"/>
              </a:lnSpc>
              <a:buFontTx/>
              <a:buNone/>
            </a:pPr>
            <a:r>
              <a:rPr lang="en-US" altLang="el-GR" smtClean="0">
                <a:solidFill>
                  <a:srgbClr val="FFFF66"/>
                </a:solidFill>
              </a:rPr>
              <a:t>	</a:t>
            </a:r>
            <a:r>
              <a:rPr lang="el-GR" altLang="el-GR" smtClean="0">
                <a:solidFill>
                  <a:srgbClr val="FFFF66"/>
                </a:solidFill>
              </a:rPr>
              <a:t>Γήινοι</a:t>
            </a:r>
            <a:r>
              <a:rPr lang="en-US" altLang="el-GR" smtClean="0">
                <a:solidFill>
                  <a:srgbClr val="FFFF66"/>
                </a:solidFill>
              </a:rPr>
              <a:t> </a:t>
            </a:r>
            <a:r>
              <a:rPr lang="el-GR" altLang="el-GR" smtClean="0">
                <a:solidFill>
                  <a:srgbClr val="FFFF66"/>
                </a:solidFill>
              </a:rPr>
              <a:t>πλανήτες</a:t>
            </a:r>
            <a:r>
              <a:rPr lang="en-US" altLang="el-GR" smtClean="0"/>
              <a:t>:</a:t>
            </a:r>
          </a:p>
          <a:p>
            <a:pPr lvl="1" eaLnBrk="1" hangingPunct="1">
              <a:lnSpc>
                <a:spcPct val="90000"/>
              </a:lnSpc>
            </a:pPr>
            <a:r>
              <a:rPr lang="el-GR" altLang="el-GR" sz="2800" smtClean="0"/>
              <a:t>Μικροί</a:t>
            </a:r>
            <a:r>
              <a:rPr lang="en-US" altLang="el-GR" sz="2800" smtClean="0"/>
              <a:t> </a:t>
            </a:r>
          </a:p>
          <a:p>
            <a:pPr lvl="1" eaLnBrk="1" hangingPunct="1">
              <a:lnSpc>
                <a:spcPct val="90000"/>
              </a:lnSpc>
            </a:pPr>
            <a:r>
              <a:rPr lang="el-GR" altLang="el-GR" sz="2800" smtClean="0"/>
              <a:t>Μεγάλη πυκνότητα </a:t>
            </a:r>
            <a:r>
              <a:rPr lang="en-US" altLang="el-GR" sz="2800" smtClean="0"/>
              <a:t> (4 - 5.5 g/cm</a:t>
            </a:r>
            <a:r>
              <a:rPr lang="en-US" altLang="el-GR" sz="2800" baseline="30000" smtClean="0"/>
              <a:t>3</a:t>
            </a:r>
            <a:r>
              <a:rPr lang="en-US" altLang="el-GR" sz="2800" smtClean="0"/>
              <a:t>) </a:t>
            </a:r>
          </a:p>
          <a:p>
            <a:pPr lvl="1" eaLnBrk="1" hangingPunct="1">
              <a:lnSpc>
                <a:spcPct val="90000"/>
              </a:lnSpc>
            </a:pPr>
            <a:r>
              <a:rPr lang="el-GR" altLang="el-GR" sz="2800" smtClean="0"/>
              <a:t>πετρώματα</a:t>
            </a:r>
            <a:r>
              <a:rPr lang="en-US" altLang="el-GR" sz="2800" smtClean="0"/>
              <a:t> + </a:t>
            </a:r>
            <a:r>
              <a:rPr lang="el-GR" altLang="el-GR" sz="2800" smtClean="0"/>
              <a:t>μέταλλα</a:t>
            </a:r>
            <a:r>
              <a:rPr lang="en-US" altLang="el-GR" sz="2800" smtClean="0"/>
              <a:t> </a:t>
            </a:r>
          </a:p>
        </p:txBody>
      </p:sp>
      <p:sp>
        <p:nvSpPr>
          <p:cNvPr id="91140" name="Rectangle 4"/>
          <p:cNvSpPr>
            <a:spLocks noGrp="1" noChangeArrowheads="1"/>
          </p:cNvSpPr>
          <p:nvPr>
            <p:ph type="body" sz="half" idx="2"/>
          </p:nvPr>
        </p:nvSpPr>
        <p:spPr>
          <a:xfrm>
            <a:off x="4343400" y="1524000"/>
            <a:ext cx="4800600" cy="3733800"/>
          </a:xfrm>
        </p:spPr>
        <p:txBody>
          <a:bodyPr/>
          <a:lstStyle/>
          <a:p>
            <a:pPr eaLnBrk="1" hangingPunct="1">
              <a:lnSpc>
                <a:spcPct val="90000"/>
              </a:lnSpc>
              <a:buFontTx/>
              <a:buNone/>
            </a:pPr>
            <a:r>
              <a:rPr lang="en-US" altLang="el-GR" smtClean="0">
                <a:solidFill>
                  <a:srgbClr val="FFFF66"/>
                </a:solidFill>
              </a:rPr>
              <a:t>	</a:t>
            </a:r>
            <a:r>
              <a:rPr lang="el-GR" altLang="el-GR" smtClean="0">
                <a:solidFill>
                  <a:srgbClr val="FFFF66"/>
                </a:solidFill>
              </a:rPr>
              <a:t>Ιόβιοι πλανήτες </a:t>
            </a:r>
            <a:r>
              <a:rPr lang="en-US" altLang="el-GR" smtClean="0"/>
              <a:t>: </a:t>
            </a:r>
          </a:p>
          <a:p>
            <a:pPr lvl="1" eaLnBrk="1" hangingPunct="1">
              <a:lnSpc>
                <a:spcPct val="90000"/>
              </a:lnSpc>
            </a:pPr>
            <a:r>
              <a:rPr lang="el-GR" altLang="el-GR" sz="2800" smtClean="0"/>
              <a:t>Μεγάλοι</a:t>
            </a:r>
            <a:r>
              <a:rPr lang="en-US" altLang="el-GR" sz="2800" smtClean="0"/>
              <a:t> </a:t>
            </a:r>
          </a:p>
          <a:p>
            <a:pPr lvl="1" eaLnBrk="1" hangingPunct="1">
              <a:lnSpc>
                <a:spcPct val="90000"/>
              </a:lnSpc>
            </a:pPr>
            <a:r>
              <a:rPr lang="el-GR" altLang="el-GR" sz="2800" smtClean="0"/>
              <a:t>Μικρή πυκνότητα</a:t>
            </a:r>
            <a:r>
              <a:rPr lang="en-US" altLang="el-GR" sz="2800" smtClean="0"/>
              <a:t> (0.7 - 1.5 g/cm</a:t>
            </a:r>
            <a:r>
              <a:rPr lang="en-US" altLang="el-GR" sz="2800" baseline="30000" smtClean="0"/>
              <a:t>3</a:t>
            </a:r>
            <a:r>
              <a:rPr lang="en-US" altLang="el-GR" sz="2800" smtClean="0"/>
              <a:t>) </a:t>
            </a:r>
          </a:p>
          <a:p>
            <a:pPr lvl="1" eaLnBrk="1" hangingPunct="1">
              <a:lnSpc>
                <a:spcPct val="90000"/>
              </a:lnSpc>
            </a:pPr>
            <a:r>
              <a:rPr lang="el-GR" altLang="el-GR" sz="2800" smtClean="0"/>
              <a:t>Με αέρια</a:t>
            </a:r>
            <a:r>
              <a:rPr lang="en-US" altLang="el-GR" sz="2800" smtClean="0"/>
              <a:t> </a:t>
            </a:r>
          </a:p>
          <a:p>
            <a:pPr eaLnBrk="1" hangingPunct="1">
              <a:lnSpc>
                <a:spcPct val="90000"/>
              </a:lnSpc>
              <a:buFontTx/>
              <a:buNone/>
            </a:pPr>
            <a:endParaRPr lang="en-US" altLang="el-GR" smtClean="0"/>
          </a:p>
        </p:txBody>
      </p:sp>
      <p:sp>
        <p:nvSpPr>
          <p:cNvPr id="91141" name="Text Box 5"/>
          <p:cNvSpPr txBox="1">
            <a:spLocks noChangeArrowheads="1"/>
          </p:cNvSpPr>
          <p:nvPr/>
        </p:nvSpPr>
        <p:spPr bwMode="auto">
          <a:xfrm>
            <a:off x="3200400" y="4648200"/>
            <a:ext cx="36766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Arial" panose="020B0604020202020204" pitchFamily="34" charset="0"/>
              </a:defRPr>
            </a:lvl1pPr>
            <a:lvl2pPr>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l-GR" altLang="el-GR" sz="2800">
                <a:solidFill>
                  <a:srgbClr val="FFFF66"/>
                </a:solidFill>
              </a:rPr>
              <a:t>Άλλοι</a:t>
            </a:r>
            <a:r>
              <a:rPr lang="en-US" altLang="el-GR" sz="2800"/>
              <a:t>:  </a:t>
            </a:r>
          </a:p>
          <a:p>
            <a:pPr lvl="1">
              <a:spcBef>
                <a:spcPct val="0"/>
              </a:spcBef>
              <a:buClrTx/>
              <a:buFontTx/>
              <a:buNone/>
            </a:pPr>
            <a:r>
              <a:rPr lang="el-GR" altLang="el-GR"/>
              <a:t>Μικροί</a:t>
            </a:r>
            <a:endParaRPr lang="en-US" altLang="el-GR"/>
          </a:p>
          <a:p>
            <a:pPr lvl="1">
              <a:spcBef>
                <a:spcPct val="0"/>
              </a:spcBef>
              <a:buClrTx/>
              <a:buFontTx/>
              <a:buNone/>
            </a:pPr>
            <a:r>
              <a:rPr lang="el-GR" altLang="el-GR"/>
              <a:t>Μικρή πυκνότητα</a:t>
            </a:r>
            <a:endParaRPr lang="en-US" altLang="el-GR"/>
          </a:p>
          <a:p>
            <a:pPr lvl="1">
              <a:spcBef>
                <a:spcPct val="0"/>
              </a:spcBef>
              <a:buClrTx/>
              <a:buFontTx/>
              <a:buNone/>
            </a:pPr>
            <a:endParaRPr lang="en-US" altLang="el-GR"/>
          </a:p>
          <a:p>
            <a:pPr>
              <a:spcBef>
                <a:spcPct val="50000"/>
              </a:spcBef>
              <a:buClrTx/>
              <a:buFontTx/>
              <a:buNone/>
            </a:pPr>
            <a:endParaRPr lang="en-US" altLang="el-GR" sz="2800"/>
          </a:p>
        </p:txBody>
      </p:sp>
    </p:spTree>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333375"/>
            <a:ext cx="8316913" cy="6130925"/>
          </a:xfrm>
          <a:noFill/>
        </p:spPr>
      </p:pic>
    </p:spTree>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l-GR" altLang="el-GR" smtClean="0"/>
              <a:t>Ερμής</a:t>
            </a:r>
          </a:p>
        </p:txBody>
      </p:sp>
      <p:sp>
        <p:nvSpPr>
          <p:cNvPr id="31747" name="Rectangle 3"/>
          <p:cNvSpPr>
            <a:spLocks noGrp="1" noChangeArrowheads="1"/>
          </p:cNvSpPr>
          <p:nvPr>
            <p:ph idx="1"/>
          </p:nvPr>
        </p:nvSpPr>
        <p:spPr>
          <a:xfrm>
            <a:off x="457200" y="836613"/>
            <a:ext cx="8229600" cy="4830762"/>
          </a:xfrm>
        </p:spPr>
        <p:txBody>
          <a:bodyPr/>
          <a:lstStyle/>
          <a:p>
            <a:pPr marL="0" indent="0" algn="just" eaLnBrk="1" hangingPunct="1">
              <a:lnSpc>
                <a:spcPct val="80000"/>
              </a:lnSpc>
              <a:buFontTx/>
              <a:buNone/>
              <a:defRPr/>
            </a:pPr>
            <a:r>
              <a:rPr lang="el-GR" altLang="el-GR" sz="2400" dirty="0" smtClean="0"/>
              <a:t>                                                                                                 </a:t>
            </a:r>
          </a:p>
          <a:p>
            <a:pPr algn="just" eaLnBrk="1" hangingPunct="1">
              <a:lnSpc>
                <a:spcPct val="80000"/>
              </a:lnSpc>
              <a:buFont typeface="Wingdings" pitchFamily="2" charset="2"/>
              <a:buChar char="Ø"/>
              <a:defRPr/>
            </a:pPr>
            <a:r>
              <a:rPr lang="el-GR" altLang="el-GR" sz="2400" dirty="0" smtClean="0"/>
              <a:t>Αργή ταχύτητα στον άξονα περιστροφής σε 88 ημέρες. Περιστρέφεται γρήγορα γύρω από τον Ήλιο σε 88 ημέρες.</a:t>
            </a:r>
          </a:p>
          <a:p>
            <a:pPr algn="just" eaLnBrk="1" hangingPunct="1">
              <a:lnSpc>
                <a:spcPct val="80000"/>
              </a:lnSpc>
              <a:buFont typeface="Wingdings" pitchFamily="2" charset="2"/>
              <a:buChar char="Ø"/>
              <a:defRPr/>
            </a:pPr>
            <a:r>
              <a:rPr lang="el-GR" altLang="el-GR" sz="2400" dirty="0"/>
              <a:t>Γ</a:t>
            </a:r>
            <a:r>
              <a:rPr lang="el-GR" altLang="el-GR" sz="2400" dirty="0" smtClean="0"/>
              <a:t>εμάτος από κρατήρες, χωρίς φεγγάρι</a:t>
            </a:r>
            <a:endParaRPr lang="en-US" altLang="el-GR" sz="2400" dirty="0" smtClean="0"/>
          </a:p>
          <a:p>
            <a:pPr>
              <a:lnSpc>
                <a:spcPct val="90000"/>
              </a:lnSpc>
              <a:buFont typeface="Wingdings" panose="05000000000000000000" pitchFamily="2" charset="2"/>
              <a:buChar char="Ø"/>
              <a:defRPr/>
            </a:pPr>
            <a:r>
              <a:rPr lang="el-GR" altLang="el-GR" sz="2400" dirty="0" smtClean="0"/>
              <a:t>Αραιή ατμόσφαιρα με νάτριο και μικρές ποσότητες ήλιου, οξυγόνου, καλίου και υδρογόνου</a:t>
            </a:r>
          </a:p>
          <a:p>
            <a:pPr algn="just" eaLnBrk="1" hangingPunct="1">
              <a:lnSpc>
                <a:spcPct val="80000"/>
              </a:lnSpc>
              <a:buFont typeface="Wingdings" pitchFamily="2" charset="2"/>
              <a:buChar char="Ø"/>
              <a:defRPr/>
            </a:pPr>
            <a:r>
              <a:rPr lang="el-GR" altLang="el-GR" sz="2400" dirty="0" smtClean="0"/>
              <a:t>Λόγω μικρής απόστασης από τον ήλιο τεράστιες αλλαγές στην επιφανειακή θερμοκρασία από +510</a:t>
            </a:r>
            <a:r>
              <a:rPr lang="en-US" altLang="el-GR" sz="2400" baseline="30000" dirty="0" smtClean="0"/>
              <a:t>0</a:t>
            </a:r>
            <a:r>
              <a:rPr lang="el-GR" altLang="el-GR" sz="2400" dirty="0" smtClean="0"/>
              <a:t>C στην πλευρά της ημέρας έως -185</a:t>
            </a:r>
            <a:r>
              <a:rPr lang="en-US" altLang="el-GR" sz="2400" baseline="30000" dirty="0" smtClean="0"/>
              <a:t>0</a:t>
            </a:r>
            <a:r>
              <a:rPr lang="el-GR" altLang="el-GR" sz="2400" dirty="0" smtClean="0"/>
              <a:t>C στην πλευρά της νύκτας. </a:t>
            </a:r>
          </a:p>
          <a:p>
            <a:pPr algn="just" eaLnBrk="1" hangingPunct="1">
              <a:lnSpc>
                <a:spcPct val="80000"/>
              </a:lnSpc>
              <a:buFont typeface="Wingdings" pitchFamily="2" charset="2"/>
              <a:buChar char="Ø"/>
              <a:defRPr/>
            </a:pPr>
            <a:r>
              <a:rPr lang="el-GR" altLang="el-GR" sz="2400" dirty="0" smtClean="0"/>
              <a:t>Στο ισημερινό τμήμα του στη διάρκεια της ημέρας είναι πιθανό το υλικό να είναι σε υγρά φάση και ακόμη να σχηματίζονται λειωμένα μέταλλα. </a:t>
            </a:r>
          </a:p>
          <a:p>
            <a:pPr algn="just" eaLnBrk="1" hangingPunct="1">
              <a:lnSpc>
                <a:spcPct val="80000"/>
              </a:lnSpc>
              <a:buFont typeface="Wingdings" pitchFamily="2" charset="2"/>
              <a:buChar char="Ø"/>
              <a:defRPr/>
            </a:pPr>
            <a:r>
              <a:rPr lang="el-GR" altLang="el-GR" sz="2400" dirty="0" smtClean="0"/>
              <a:t>Έχει ένα μεγάλο σιδηρούχο πυρήνα που γεννά ένα μαγνητικό πεδίο του οποίου η ισχύς αντιστοιχεί στο 1% του γήινου μαγνητικού πεδίου. </a:t>
            </a:r>
          </a:p>
        </p:txBody>
      </p:sp>
    </p:spTree>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newswise.com/images/uploads/2011/05/23/terr_siz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989138"/>
            <a:ext cx="89789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Τίτλος 1"/>
          <p:cNvSpPr>
            <a:spLocks noGrp="1"/>
          </p:cNvSpPr>
          <p:nvPr>
            <p:ph type="title"/>
          </p:nvPr>
        </p:nvSpPr>
        <p:spPr/>
        <p:txBody>
          <a:bodyPr/>
          <a:lstStyle/>
          <a:p>
            <a:r>
              <a:rPr lang="el-GR" altLang="el-GR" smtClean="0"/>
              <a:t>Αφροδίτη</a:t>
            </a:r>
          </a:p>
        </p:txBody>
      </p:sp>
      <p:sp>
        <p:nvSpPr>
          <p:cNvPr id="97283" name="Rectangle 3"/>
          <p:cNvSpPr>
            <a:spLocks noGrp="1" noChangeArrowheads="1"/>
          </p:cNvSpPr>
          <p:nvPr>
            <p:ph idx="1"/>
          </p:nvPr>
        </p:nvSpPr>
        <p:spPr>
          <a:xfrm>
            <a:off x="179388" y="1295400"/>
            <a:ext cx="8713787" cy="4830763"/>
          </a:xfrm>
        </p:spPr>
        <p:txBody>
          <a:bodyPr/>
          <a:lstStyle/>
          <a:p>
            <a:pPr algn="just" eaLnBrk="1" hangingPunct="1">
              <a:lnSpc>
                <a:spcPct val="80000"/>
              </a:lnSpc>
              <a:buFont typeface="Wingdings" panose="05000000000000000000" pitchFamily="2" charset="2"/>
              <a:buChar char="Ø"/>
            </a:pPr>
            <a:r>
              <a:rPr lang="el-GR" altLang="el-GR" sz="2400" smtClean="0"/>
              <a:t>Ο πλανήτης που βρίσκεται πιο κοντά σε μέγεθος, μάζα, όγκο, πυκνότητα και βαρύτητα με τη Γη.</a:t>
            </a:r>
          </a:p>
          <a:p>
            <a:pPr algn="just" eaLnBrk="1" hangingPunct="1">
              <a:lnSpc>
                <a:spcPct val="80000"/>
              </a:lnSpc>
              <a:buFont typeface="Wingdings" panose="05000000000000000000" pitchFamily="2" charset="2"/>
              <a:buChar char="Ø"/>
            </a:pPr>
            <a:r>
              <a:rPr lang="el-GR" altLang="el-GR" sz="2400" smtClean="0"/>
              <a:t>Παχιά ατμόσφαιρα, κύρια από CO</a:t>
            </a:r>
            <a:r>
              <a:rPr lang="el-GR" altLang="el-GR" sz="2400" baseline="-25000" smtClean="0"/>
              <a:t>2 </a:t>
            </a:r>
            <a:r>
              <a:rPr lang="el-GR" altLang="el-GR" sz="2400" smtClean="0"/>
              <a:t>(97%) και πυκνό στρώμα από πυκνά νέφη υδρατμών που περιέχουν θειικό οξύ.                                              </a:t>
            </a:r>
          </a:p>
          <a:p>
            <a:pPr algn="just" eaLnBrk="1" hangingPunct="1">
              <a:lnSpc>
                <a:spcPct val="80000"/>
              </a:lnSpc>
              <a:buFont typeface="Wingdings" panose="05000000000000000000" pitchFamily="2" charset="2"/>
              <a:buChar char="Ø"/>
            </a:pPr>
            <a:r>
              <a:rPr lang="el-GR" altLang="el-GR" sz="2400" smtClean="0"/>
              <a:t>Ατμοσφαιρική πίεση υψηλή δηλαδή 10 ΜΡα στην επιφάνεια και  θερμοκρασία λόγω φαινομένου θερμοκηπίου πάνω από 470</a:t>
            </a:r>
            <a:r>
              <a:rPr lang="el-GR" altLang="el-GR" sz="2400" baseline="30000" smtClean="0"/>
              <a:t>0</a:t>
            </a:r>
            <a:r>
              <a:rPr lang="el-GR" altLang="el-GR" sz="2400" smtClean="0"/>
              <a:t>C.</a:t>
            </a:r>
          </a:p>
          <a:p>
            <a:pPr algn="just" eaLnBrk="1" hangingPunct="1">
              <a:lnSpc>
                <a:spcPct val="80000"/>
              </a:lnSpc>
              <a:buFont typeface="Wingdings" panose="05000000000000000000" pitchFamily="2" charset="2"/>
              <a:buChar char="Ø"/>
            </a:pPr>
            <a:r>
              <a:rPr lang="el-GR" altLang="el-GR" sz="2400" smtClean="0"/>
              <a:t>Η Αφροδίτη αντίθετα από τους άλλους πλανήτες περιστρέφεται δεξιόστροφα, μάλλον λόγω σύγκρουσης με αστρικό σώμα.</a:t>
            </a:r>
          </a:p>
          <a:p>
            <a:pPr algn="just" eaLnBrk="1" hangingPunct="1">
              <a:lnSpc>
                <a:spcPct val="80000"/>
              </a:lnSpc>
              <a:buFont typeface="Wingdings" panose="05000000000000000000" pitchFamily="2" charset="2"/>
              <a:buChar char="Ø"/>
            </a:pPr>
            <a:r>
              <a:rPr lang="el-GR" altLang="el-GR" sz="2400" smtClean="0"/>
              <a:t>Η ταχύτητα περιστροφής είναι χαμηλότερη από αυτή των άλλων πλανητών. Μία μέρα διαρκεί 243 γήινες.</a:t>
            </a:r>
          </a:p>
          <a:p>
            <a:pPr algn="just" eaLnBrk="1" hangingPunct="1">
              <a:lnSpc>
                <a:spcPct val="80000"/>
              </a:lnSpc>
              <a:buFont typeface="Wingdings" panose="05000000000000000000" pitchFamily="2" charset="2"/>
              <a:buChar char="Ø"/>
            </a:pPr>
            <a:r>
              <a:rPr lang="el-GR" altLang="el-GR" sz="2400" smtClean="0"/>
              <a:t>Έχει ηφαίστεια, κρατήρες πρόσκρουσης, βασαλτικά πετρώματα</a:t>
            </a:r>
          </a:p>
          <a:p>
            <a:pPr algn="just" eaLnBrk="1" hangingPunct="1">
              <a:lnSpc>
                <a:spcPct val="80000"/>
              </a:lnSpc>
              <a:buFont typeface="Wingdings" panose="05000000000000000000" pitchFamily="2" charset="2"/>
              <a:buChar char="Ø"/>
            </a:pPr>
            <a:r>
              <a:rPr lang="el-GR" altLang="el-GR" sz="2400" smtClean="0"/>
              <a:t>Δεν έχει φεγγάρι</a:t>
            </a:r>
          </a:p>
        </p:txBody>
      </p:sp>
    </p:spTree>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l-GR" altLang="el-GR" smtClean="0"/>
              <a:t>Άρης</a:t>
            </a:r>
            <a:endParaRPr lang="en-US" altLang="el-GR" smtClean="0"/>
          </a:p>
        </p:txBody>
      </p:sp>
      <p:sp>
        <p:nvSpPr>
          <p:cNvPr id="98307" name="Rectangle 3"/>
          <p:cNvSpPr>
            <a:spLocks noGrp="1" noChangeArrowheads="1"/>
          </p:cNvSpPr>
          <p:nvPr>
            <p:ph type="body" idx="1"/>
          </p:nvPr>
        </p:nvSpPr>
        <p:spPr>
          <a:xfrm>
            <a:off x="457200" y="1125538"/>
            <a:ext cx="8229600" cy="4830762"/>
          </a:xfrm>
        </p:spPr>
        <p:txBody>
          <a:bodyPr/>
          <a:lstStyle/>
          <a:p>
            <a:r>
              <a:rPr lang="el-GR" altLang="el-GR" sz="2400" smtClean="0">
                <a:solidFill>
                  <a:srgbClr val="FFFF66"/>
                </a:solidFill>
              </a:rPr>
              <a:t>Παλαιότερα είχε πυκνότερη ατμόσφαιρα</a:t>
            </a:r>
            <a:endParaRPr lang="en-US" altLang="el-GR" sz="2400" smtClean="0"/>
          </a:p>
          <a:p>
            <a:r>
              <a:rPr lang="el-GR" altLang="el-GR" sz="2400" smtClean="0"/>
              <a:t>Ενδείξεις για άφθονο νερό σε υγρή μορφή στο παρελθόν</a:t>
            </a:r>
          </a:p>
          <a:p>
            <a:r>
              <a:rPr lang="el-GR" altLang="el-GR" sz="2400" smtClean="0"/>
              <a:t>Έχει μία διάχυτη ατμόσφαιρα που συνίσταται από CO</a:t>
            </a:r>
            <a:r>
              <a:rPr lang="el-GR" altLang="el-GR" sz="2800" b="1" baseline="-25000" smtClean="0"/>
              <a:t>2</a:t>
            </a:r>
            <a:r>
              <a:rPr lang="el-GR" altLang="el-GR" sz="2400" smtClean="0"/>
              <a:t>.</a:t>
            </a:r>
            <a:endParaRPr lang="en-US" altLang="el-GR" sz="2400" smtClean="0"/>
          </a:p>
          <a:p>
            <a:r>
              <a:rPr lang="el-GR" altLang="el-GR" sz="2400" smtClean="0"/>
              <a:t>Πιθανή ύπαρξη ωκεανού βάθους περίπου</a:t>
            </a:r>
            <a:r>
              <a:rPr lang="en-US" altLang="el-GR" sz="2400" smtClean="0"/>
              <a:t> 0.5 km. </a:t>
            </a:r>
          </a:p>
          <a:p>
            <a:r>
              <a:rPr lang="el-GR" altLang="el-GR" sz="2400" smtClean="0"/>
              <a:t>Εύρος θερμοκρασιών από </a:t>
            </a:r>
            <a:r>
              <a:rPr lang="en-US" altLang="el-GR" sz="2400" smtClean="0"/>
              <a:t>-85</a:t>
            </a:r>
            <a:r>
              <a:rPr lang="en-US" altLang="el-GR" sz="2400" baseline="30000" smtClean="0"/>
              <a:t>o</a:t>
            </a:r>
            <a:r>
              <a:rPr lang="en-US" altLang="el-GR" sz="2400" smtClean="0"/>
              <a:t>C </a:t>
            </a:r>
            <a:r>
              <a:rPr lang="el-GR" altLang="el-GR" sz="2400" smtClean="0"/>
              <a:t>μέχρι </a:t>
            </a:r>
            <a:r>
              <a:rPr lang="en-US" altLang="el-GR" sz="2400" smtClean="0"/>
              <a:t>21</a:t>
            </a:r>
            <a:r>
              <a:rPr lang="en-US" altLang="el-GR" sz="2400" baseline="30000" smtClean="0"/>
              <a:t>o</a:t>
            </a:r>
            <a:r>
              <a:rPr lang="en-US" altLang="el-GR" sz="2400" smtClean="0"/>
              <a:t>C</a:t>
            </a:r>
            <a:r>
              <a:rPr lang="el-GR" altLang="el-GR" sz="2400" smtClean="0"/>
              <a:t>.</a:t>
            </a:r>
          </a:p>
          <a:p>
            <a:r>
              <a:rPr lang="el-GR" altLang="el-GR" sz="2400" smtClean="0"/>
              <a:t>Χαμηλότερη πυκνότητα από τους υπόλοιπους γήινους πλανήτες </a:t>
            </a:r>
          </a:p>
          <a:p>
            <a:r>
              <a:rPr lang="el-GR" altLang="el-GR" sz="2400" smtClean="0">
                <a:solidFill>
                  <a:srgbClr val="FFFF66"/>
                </a:solidFill>
              </a:rPr>
              <a:t>Χαμηλό μαγνητικό πεδίο</a:t>
            </a:r>
            <a:r>
              <a:rPr lang="en-US" altLang="el-GR" sz="2400" smtClean="0"/>
              <a:t>, </a:t>
            </a:r>
            <a:r>
              <a:rPr lang="el-GR" altLang="el-GR" sz="2400" smtClean="0"/>
              <a:t>άρα μικρός σιδηρούχος πυρήνας</a:t>
            </a:r>
            <a:r>
              <a:rPr lang="en-US" altLang="el-GR" sz="2400" smtClean="0"/>
              <a:t>. </a:t>
            </a:r>
          </a:p>
          <a:p>
            <a:r>
              <a:rPr lang="el-GR" altLang="el-GR" sz="2400" smtClean="0"/>
              <a:t>Η έλλειψη μαγνητικού πεδίου τον έκανε απροστάτευτο στους ηλιακούς ανέμους οι οποίοι απομάκρυναν και το νερό σε υγρή μορφή (πάγος μόνο στους πόλους) </a:t>
            </a:r>
          </a:p>
          <a:p>
            <a:r>
              <a:rPr lang="el-GR" altLang="el-GR" sz="2400" smtClean="0"/>
              <a:t>Δύο μικρά φεγγάρια Φόβος και Δείμος</a:t>
            </a:r>
            <a:endParaRPr lang="en-US" altLang="el-GR" sz="2400" smtClean="0"/>
          </a:p>
          <a:p>
            <a:endParaRPr lang="en-US" altLang="el-GR" sz="2400" smtClean="0"/>
          </a:p>
        </p:txBody>
      </p:sp>
    </p:spTree>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l-GR" altLang="el-GR" smtClean="0"/>
              <a:t>Άρης</a:t>
            </a:r>
            <a:endParaRPr lang="en-US" altLang="el-GR" smtClean="0"/>
          </a:p>
        </p:txBody>
      </p:sp>
      <p:sp>
        <p:nvSpPr>
          <p:cNvPr id="100355" name="Rectangle 3"/>
          <p:cNvSpPr>
            <a:spLocks noGrp="1" noChangeArrowheads="1"/>
          </p:cNvSpPr>
          <p:nvPr>
            <p:ph type="body" idx="1"/>
          </p:nvPr>
        </p:nvSpPr>
        <p:spPr/>
        <p:txBody>
          <a:bodyPr/>
          <a:lstStyle/>
          <a:p>
            <a:pPr>
              <a:buFont typeface="Wingdings" panose="05000000000000000000" pitchFamily="2" charset="2"/>
              <a:buChar char="Ø"/>
            </a:pPr>
            <a:r>
              <a:rPr lang="el-GR" altLang="el-GR" sz="2800" smtClean="0"/>
              <a:t>Έχει ηφαίστεια, φαράγγια, κοίτες (υδρογραφικό δίκτυο;), αμμοθίνες, άμμο και στρωματοποιημένα πετρώματα</a:t>
            </a:r>
            <a:endParaRPr lang="en-US" altLang="el-GR" sz="2800" smtClean="0"/>
          </a:p>
        </p:txBody>
      </p:sp>
      <p:pic>
        <p:nvPicPr>
          <p:cNvPr id="100356" name="Picture 5" descr="Volcano on Ma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28384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Rectangle 6"/>
          <p:cNvSpPr>
            <a:spLocks noChangeArrowheads="1"/>
          </p:cNvSpPr>
          <p:nvPr/>
        </p:nvSpPr>
        <p:spPr bwMode="auto">
          <a:xfrm>
            <a:off x="3657600" y="3114675"/>
            <a:ext cx="5257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i="1"/>
              <a:t>Εδώ βρίσκεται το μεγαλύτερο ηφαίστειο στο ηλιακό σύστημα το Όρος Όλυμπος</a:t>
            </a:r>
            <a:r>
              <a:rPr lang="en-US" altLang="el-GR" sz="2400" i="1"/>
              <a:t>. </a:t>
            </a:r>
            <a:r>
              <a:rPr lang="el-GR" altLang="el-GR" sz="2400" i="1"/>
              <a:t>Η κορυφή της καλδέρας βρίσκεται </a:t>
            </a:r>
            <a:r>
              <a:rPr lang="en-US" altLang="el-GR" sz="2400" i="1"/>
              <a:t>24 km </a:t>
            </a:r>
            <a:r>
              <a:rPr lang="el-GR" altLang="el-GR" sz="2400" i="1"/>
              <a:t>πάνω από τις γύρω πεδιάδες. Η βάση του κώνου έχει διάμετρο </a:t>
            </a:r>
            <a:r>
              <a:rPr lang="en-US" altLang="el-GR" sz="2400" i="1"/>
              <a:t>550 km</a:t>
            </a:r>
            <a:r>
              <a:rPr lang="el-GR" altLang="el-GR" sz="2400" i="1"/>
              <a:t>.</a:t>
            </a:r>
            <a:endParaRPr lang="en-US" altLang="el-GR" sz="2400"/>
          </a:p>
        </p:txBody>
      </p:sp>
    </p:spTree>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333375"/>
            <a:ext cx="8229600" cy="5792788"/>
          </a:xfrm>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a:xfrm>
            <a:off x="457200" y="25400"/>
            <a:ext cx="8229600" cy="868363"/>
          </a:xfrm>
        </p:spPr>
        <p:txBody>
          <a:bodyPr/>
          <a:lstStyle/>
          <a:p>
            <a:r>
              <a:rPr lang="el-GR" altLang="el-GR" smtClean="0"/>
              <a:t>Το</a:t>
            </a:r>
            <a:r>
              <a:rPr lang="en-US" altLang="el-GR" smtClean="0"/>
              <a:t> Big Bang</a:t>
            </a:r>
            <a:endParaRPr lang="el-GR" altLang="el-GR" smtClean="0"/>
          </a:p>
        </p:txBody>
      </p:sp>
      <p:sp>
        <p:nvSpPr>
          <p:cNvPr id="19459" name="Rectangle 3"/>
          <p:cNvSpPr>
            <a:spLocks noGrp="1" noChangeArrowheads="1"/>
          </p:cNvSpPr>
          <p:nvPr>
            <p:ph idx="1"/>
          </p:nvPr>
        </p:nvSpPr>
        <p:spPr>
          <a:xfrm>
            <a:off x="179388" y="836613"/>
            <a:ext cx="8856662" cy="5905500"/>
          </a:xfrm>
        </p:spPr>
        <p:txBody>
          <a:bodyPr/>
          <a:lstStyle/>
          <a:p>
            <a:pPr algn="just" eaLnBrk="1" hangingPunct="1">
              <a:lnSpc>
                <a:spcPct val="80000"/>
              </a:lnSpc>
              <a:buFont typeface="Wingdings" panose="05000000000000000000" pitchFamily="2" charset="2"/>
              <a:buChar char="Ø"/>
            </a:pPr>
            <a:r>
              <a:rPr lang="el-GR" altLang="el-GR" sz="1800" smtClean="0"/>
              <a:t>Απ</a:t>
            </a:r>
            <a:r>
              <a:rPr lang="el-GR" altLang="el-GR" sz="2000" smtClean="0"/>
              <a:t>όδειξη της απομάκρυνσης είναι η παραμένουσα, ραδιοσυχνότητας, ακτινοβολία των "quasars", η όμοια σύσταση των κοσμικών συστημάτων κ.λ.π. Η απομάκρυνση των γαλαξιών είναι εντελώς πειστικά ταιριαστή με το καλούμενο "red-shift" δηλαδή την μετατόπιση του φάσματος ενός ακτινοβολούντος σώματος προς την περιοχή της χαμηλής υπερύθρου συχνότητας.                                                                                                           </a:t>
            </a:r>
          </a:p>
          <a:p>
            <a:pPr algn="just" eaLnBrk="1" hangingPunct="1">
              <a:lnSpc>
                <a:spcPct val="80000"/>
              </a:lnSpc>
              <a:buFont typeface="Wingdings" panose="05000000000000000000" pitchFamily="2" charset="2"/>
              <a:buChar char="Ø"/>
            </a:pPr>
            <a:r>
              <a:rPr lang="el-GR" altLang="el-GR" sz="2000" smtClean="0"/>
              <a:t>Η "red-shift" μπορεί να οφείλεται σε δύο παράγοντες δηλαδή σε κοσμολογικούς και σε βαρυτικούς. </a:t>
            </a:r>
          </a:p>
          <a:p>
            <a:pPr algn="just" eaLnBrk="1" hangingPunct="1">
              <a:lnSpc>
                <a:spcPct val="80000"/>
              </a:lnSpc>
              <a:buFont typeface="Wingdings" panose="05000000000000000000" pitchFamily="2" charset="2"/>
              <a:buChar char="Ø"/>
            </a:pPr>
            <a:r>
              <a:rPr lang="el-GR" altLang="el-GR" sz="2000" smtClean="0"/>
              <a:t>Ο κοσμολογικός παράγοντας εξηγείται από το φαινόμενο Doppler, σύμφωνα με το οποίο η ταχύτητα ενός απομακρυνόμενου σώματος μακραίνει ένα μελετούμενο φωτεινό κύμα (δηλαδή χαμηλώνει την συχνότητά του).                                                               </a:t>
            </a:r>
          </a:p>
          <a:p>
            <a:pPr algn="just" eaLnBrk="1" hangingPunct="1">
              <a:lnSpc>
                <a:spcPct val="80000"/>
              </a:lnSpc>
              <a:buFont typeface="Wingdings" panose="05000000000000000000" pitchFamily="2" charset="2"/>
              <a:buChar char="Ø"/>
            </a:pPr>
            <a:r>
              <a:rPr lang="el-GR" altLang="el-GR" sz="2000" smtClean="0"/>
              <a:t>Επιπρόσθετα έχει βρεθεί, ότι ένα "red shift" είναι χαρακτηριστικό ακτινοβολούντων σωμάτων πολύ μεγάλης μάζας, η οποία είναι και η βαρυτική αιτία της χαμήλωσης της συχνότητας της ακτινοβολίας. </a:t>
            </a:r>
          </a:p>
          <a:p>
            <a:pPr algn="just" eaLnBrk="1" hangingPunct="1">
              <a:lnSpc>
                <a:spcPct val="80000"/>
              </a:lnSpc>
              <a:buFont typeface="Wingdings" panose="05000000000000000000" pitchFamily="2" charset="2"/>
              <a:buChar char="Ø"/>
            </a:pPr>
            <a:r>
              <a:rPr lang="el-GR" altLang="el-GR" sz="2000" smtClean="0"/>
              <a:t>Έχει βρεθεί σήμερα ότι οι γαλαξίες που είναι ορατοί από τη Γη έχουν μία σημαντική κοσμολογική αναλογία στο "red shift" και συνεπώς απομακρύνονται σε αξιοσημείωτες ταχύτητες. Η ανακάλυψη των "quasars", δηλαδή πηγές ισχυρής ακτινοβολίας ραδιοσυχνότητας, που δείχνουν ένα πολύ μεγάλης πυκνότητας ιονισμένο αέριο, υποστηρίζουν την υπόθεση ''big bang". Η μακρυνότητα των "quasars", είναι τόσο μεγάλη, ώστε η ακτινοβολία τους ανήκει σε ένα νεαρό και πυκνότερο σύμπαν, δηλαδή σε ένα νωρίτερο στάδιο του “</a:t>
            </a:r>
            <a:r>
              <a:rPr lang="en-US" altLang="el-GR" sz="2000" smtClean="0"/>
              <a:t>big </a:t>
            </a:r>
            <a:r>
              <a:rPr lang="el-GR" altLang="el-GR" sz="2000" smtClean="0"/>
              <a:t>bang".</a:t>
            </a:r>
          </a:p>
          <a:p>
            <a:pPr algn="just" eaLnBrk="1" hangingPunct="1">
              <a:lnSpc>
                <a:spcPct val="80000"/>
              </a:lnSpc>
              <a:buFont typeface="Wingdings" panose="05000000000000000000" pitchFamily="2" charset="2"/>
              <a:buChar char="Ø"/>
            </a:pPr>
            <a:r>
              <a:rPr lang="el-GR" altLang="el-GR" sz="1800" smtClean="0"/>
              <a:t> </a:t>
            </a:r>
            <a:br>
              <a:rPr lang="el-GR" altLang="el-GR" sz="1800" smtClean="0"/>
            </a:br>
            <a:endParaRPr lang="el-GR" altLang="el-GR" sz="1800" smtClean="0"/>
          </a:p>
        </p:txBody>
      </p:sp>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Τίτλος 1"/>
          <p:cNvSpPr>
            <a:spLocks noGrp="1"/>
          </p:cNvSpPr>
          <p:nvPr>
            <p:ph type="title"/>
          </p:nvPr>
        </p:nvSpPr>
        <p:spPr/>
        <p:txBody>
          <a:bodyPr/>
          <a:lstStyle/>
          <a:p>
            <a:r>
              <a:rPr lang="el-GR" altLang="el-GR" smtClean="0"/>
              <a:t>Ιόβιοι πλανήτες</a:t>
            </a:r>
          </a:p>
        </p:txBody>
      </p:sp>
      <p:sp>
        <p:nvSpPr>
          <p:cNvPr id="103427" name="Rectangle 3"/>
          <p:cNvSpPr>
            <a:spLocks noGrp="1" noChangeArrowheads="1"/>
          </p:cNvSpPr>
          <p:nvPr>
            <p:ph idx="1"/>
          </p:nvPr>
        </p:nvSpPr>
        <p:spPr>
          <a:xfrm>
            <a:off x="457200" y="1295400"/>
            <a:ext cx="8229600" cy="5445968"/>
          </a:xfrm>
        </p:spPr>
        <p:txBody>
          <a:bodyPr/>
          <a:lstStyle/>
          <a:p>
            <a:pPr algn="just" eaLnBrk="1" hangingPunct="1">
              <a:lnSpc>
                <a:spcPct val="80000"/>
              </a:lnSpc>
            </a:pPr>
            <a:endParaRPr lang="el-GR" altLang="el-GR" sz="2000" dirty="0" smtClean="0"/>
          </a:p>
          <a:p>
            <a:pPr algn="just" eaLnBrk="1" hangingPunct="1">
              <a:lnSpc>
                <a:spcPct val="80000"/>
              </a:lnSpc>
              <a:buFont typeface="Wingdings" panose="05000000000000000000" pitchFamily="2" charset="2"/>
              <a:buChar char="Ø"/>
            </a:pPr>
            <a:r>
              <a:rPr lang="el-GR" altLang="el-GR" sz="2000" dirty="0" smtClean="0"/>
              <a:t>Οι "γιγαντιαίοι" </a:t>
            </a:r>
            <a:r>
              <a:rPr lang="el-GR" altLang="el-GR" sz="2000" dirty="0" smtClean="0"/>
              <a:t>πλανήτες </a:t>
            </a:r>
            <a:r>
              <a:rPr lang="el-GR" altLang="el-GR" sz="2000" dirty="0" smtClean="0"/>
              <a:t>χαρακτηρίζονται </a:t>
            </a:r>
            <a:r>
              <a:rPr lang="el-GR" altLang="el-GR" sz="2000" dirty="0" smtClean="0"/>
              <a:t>από το τεράστιο μέγεθος  την χαμηλή πυκνότητα, την σημαντική μάζα και τις υψηλές ταχύτητες αξονικής περιστροφής που αιτιολογούν να είναι αυτοί πολύ πεπλατυσμένοι στους πόλους.                                                                                                              </a:t>
            </a:r>
          </a:p>
          <a:p>
            <a:pPr algn="just" eaLnBrk="1" hangingPunct="1">
              <a:lnSpc>
                <a:spcPct val="80000"/>
              </a:lnSpc>
              <a:buFont typeface="Wingdings" panose="05000000000000000000" pitchFamily="2" charset="2"/>
              <a:buChar char="Ø"/>
            </a:pPr>
            <a:r>
              <a:rPr lang="el-GR" altLang="el-GR" sz="2000" dirty="0" smtClean="0"/>
              <a:t>Ο </a:t>
            </a:r>
            <a:r>
              <a:rPr lang="el-GR" altLang="el-GR" sz="2000" dirty="0" err="1" smtClean="0"/>
              <a:t>Πλούτωνας</a:t>
            </a:r>
            <a:r>
              <a:rPr lang="el-GR" altLang="el-GR" sz="2000" dirty="0" smtClean="0"/>
              <a:t> ίσως ανήκει σε μία ειδική, τρίτη ομάδα πλανητών.</a:t>
            </a:r>
            <a:r>
              <a:rPr lang="en-US" altLang="el-GR" sz="2000" dirty="0" smtClean="0"/>
              <a:t> </a:t>
            </a:r>
            <a:r>
              <a:rPr lang="el-GR" altLang="el-GR" sz="2000" dirty="0" smtClean="0"/>
              <a:t>Πρόσφατα έχει χαρακτηριστεί ως πλανητοειδές μαζί με τη Δήμητρα, την Έριδα, το Μακεμάκε και τη </a:t>
            </a:r>
            <a:r>
              <a:rPr lang="el-GR" altLang="el-GR" sz="2000" dirty="0" err="1" smtClean="0"/>
              <a:t>Χαμουέϊα</a:t>
            </a:r>
            <a:r>
              <a:rPr lang="el-GR" altLang="el-GR" sz="2000" dirty="0" smtClean="0"/>
              <a:t>. Οι πέντε αυτοί νάνοι πλανήτες ανήκουν στην ζώνη </a:t>
            </a:r>
            <a:r>
              <a:rPr lang="el-GR" altLang="el-GR" sz="2000" dirty="0" err="1" smtClean="0"/>
              <a:t>Κάϊπερ</a:t>
            </a:r>
            <a:r>
              <a:rPr lang="el-GR" altLang="el-GR" sz="2000" dirty="0" smtClean="0"/>
              <a:t> που βρίσκεται μεταξύ 30</a:t>
            </a:r>
            <a:r>
              <a:rPr lang="en-US" altLang="el-GR" sz="2000" dirty="0" smtClean="0"/>
              <a:t> AU </a:t>
            </a:r>
            <a:r>
              <a:rPr lang="el-GR" altLang="el-GR" sz="2000" dirty="0" smtClean="0"/>
              <a:t>και</a:t>
            </a:r>
            <a:r>
              <a:rPr lang="en-US" altLang="el-GR" sz="2000" dirty="0" smtClean="0"/>
              <a:t>  </a:t>
            </a:r>
            <a:r>
              <a:rPr lang="el-GR" altLang="el-GR" sz="2000" dirty="0" smtClean="0"/>
              <a:t>50</a:t>
            </a:r>
            <a:r>
              <a:rPr lang="en-US" altLang="el-GR" sz="2000" dirty="0" smtClean="0"/>
              <a:t>AU</a:t>
            </a:r>
            <a:r>
              <a:rPr lang="el-GR" altLang="el-GR" sz="2000" dirty="0" smtClean="0"/>
              <a:t> από τον Ήλιο.</a:t>
            </a:r>
            <a:r>
              <a:rPr lang="en-US" altLang="el-GR" sz="2000" dirty="0" smtClean="0"/>
              <a:t> </a:t>
            </a:r>
            <a:r>
              <a:rPr lang="el-GR" altLang="el-GR" sz="2000" dirty="0" smtClean="0"/>
              <a:t>Οι  πλανήτες αυτοί συνίστανται κυρίως από παγωμένα αέρια , όπως μεθάνιο, αμμωνία και παγωμένο νερό. </a:t>
            </a:r>
          </a:p>
          <a:p>
            <a:pPr algn="just" eaLnBrk="1" hangingPunct="1">
              <a:lnSpc>
                <a:spcPct val="80000"/>
              </a:lnSpc>
              <a:buFont typeface="Wingdings" panose="05000000000000000000" pitchFamily="2" charset="2"/>
              <a:buChar char="Ø"/>
            </a:pPr>
            <a:r>
              <a:rPr lang="el-GR" altLang="el-GR" sz="2000" dirty="0" smtClean="0"/>
              <a:t>Οι γιγαντιαίοι πλανήτες έχουν παχιές ατμόσφαιρες που συνίστανται από μεθάνιο, αμμωνία, υδρογόνο και αέριο διοξείδιο του άνθρακος.                                     </a:t>
            </a:r>
          </a:p>
          <a:p>
            <a:pPr algn="just" eaLnBrk="1" hangingPunct="1">
              <a:lnSpc>
                <a:spcPct val="80000"/>
              </a:lnSpc>
              <a:buFont typeface="Wingdings" panose="05000000000000000000" pitchFamily="2" charset="2"/>
              <a:buChar char="Ø"/>
            </a:pPr>
            <a:r>
              <a:rPr lang="el-GR" altLang="el-GR" sz="2000" dirty="0" smtClean="0"/>
              <a:t>Η ατμόσφαιρα του Δία είναι από 10.000 έως 15.000 </a:t>
            </a:r>
            <a:r>
              <a:rPr lang="en-US" altLang="el-GR" sz="2000" dirty="0" smtClean="0"/>
              <a:t>k</a:t>
            </a:r>
            <a:r>
              <a:rPr lang="el-GR" altLang="el-GR" sz="2000" dirty="0" smtClean="0"/>
              <a:t>m πάχους και επιφανειακή θερμοκρασία περίπου -160</a:t>
            </a:r>
            <a:r>
              <a:rPr lang="el-GR" altLang="el-GR" sz="2400" b="1" baseline="30000" dirty="0" smtClean="0"/>
              <a:t>ο</a:t>
            </a:r>
            <a:r>
              <a:rPr lang="el-GR" altLang="el-GR" sz="2000" dirty="0" smtClean="0"/>
              <a:t>C. Ένας τυπικός χαρακτήρας της ατμόσφαιρας του Δία είναι τα παχιά νέφη εγκάρσιας κατεύθυνσης τα οποία βαθμιαία αλλάζουν το σχήμα τους κάθε εννέα ή δέκα χρόνια.</a:t>
            </a:r>
            <a:r>
              <a:rPr lang="el-GR" altLang="el-GR" sz="2000" b="1" dirty="0" smtClean="0"/>
              <a:t> </a:t>
            </a:r>
            <a:r>
              <a:rPr lang="el-GR" altLang="el-GR" sz="2000" dirty="0" smtClean="0"/>
              <a:t>Η χαμηλή πυκνότητα των γιγαντιαίων πλανητών δηλώνει πιθανά ότι το πολύ παχύ εσωτερικό κέλυφος αποτελείται από στερεά αέρια (μεθάνιο, αμμωνία, υδρογόνο). </a:t>
            </a:r>
          </a:p>
          <a:p>
            <a:pPr algn="just" eaLnBrk="1" hangingPunct="1">
              <a:lnSpc>
                <a:spcPct val="80000"/>
              </a:lnSpc>
              <a:buFont typeface="Wingdings" panose="05000000000000000000" pitchFamily="2" charset="2"/>
              <a:buChar char="Ø"/>
            </a:pPr>
            <a:endParaRPr lang="el-GR" altLang="el-GR" sz="2000" dirty="0" smtClean="0"/>
          </a:p>
        </p:txBody>
      </p:sp>
    </p:spTree>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figure-01-0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58888" y="0"/>
            <a:ext cx="6842125" cy="6858000"/>
          </a:xfrm>
          <a:noFill/>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8380413"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p:cNvSpPr>
            <a:spLocks noGrp="1"/>
          </p:cNvSpPr>
          <p:nvPr>
            <p:ph type="title"/>
          </p:nvPr>
        </p:nvSpPr>
        <p:spPr/>
        <p:txBody>
          <a:bodyPr/>
          <a:lstStyle/>
          <a:p>
            <a:r>
              <a:rPr lang="el-GR" altLang="el-GR" smtClean="0"/>
              <a:t>Κοσμικά σώματα</a:t>
            </a:r>
          </a:p>
        </p:txBody>
      </p:sp>
      <p:sp>
        <p:nvSpPr>
          <p:cNvPr id="23555" name="Θέση περιεχομένου 2"/>
          <p:cNvSpPr>
            <a:spLocks noGrp="1"/>
          </p:cNvSpPr>
          <p:nvPr>
            <p:ph idx="1"/>
          </p:nvPr>
        </p:nvSpPr>
        <p:spPr>
          <a:xfrm>
            <a:off x="250825" y="1295400"/>
            <a:ext cx="8642350" cy="5086350"/>
          </a:xfrm>
        </p:spPr>
        <p:txBody>
          <a:bodyPr/>
          <a:lstStyle/>
          <a:p>
            <a:pPr algn="just" eaLnBrk="1" hangingPunct="1">
              <a:lnSpc>
                <a:spcPct val="80000"/>
              </a:lnSpc>
              <a:buFont typeface="Wingdings" panose="05000000000000000000" pitchFamily="2" charset="2"/>
              <a:buChar char="Ø"/>
            </a:pPr>
            <a:r>
              <a:rPr lang="el-GR" altLang="el-GR" sz="2400" smtClean="0"/>
              <a:t>Οι βασικές μορφές: τα άστρα, οι πλανήτες, και το μεσοαστρικό υλικό. </a:t>
            </a:r>
          </a:p>
          <a:p>
            <a:pPr algn="just" eaLnBrk="1" hangingPunct="1">
              <a:lnSpc>
                <a:spcPct val="80000"/>
              </a:lnSpc>
              <a:buFont typeface="Wingdings" panose="05000000000000000000" pitchFamily="2" charset="2"/>
              <a:buChar char="Ø"/>
            </a:pPr>
            <a:r>
              <a:rPr lang="el-GR" altLang="el-GR" sz="2400" smtClean="0"/>
              <a:t>Τα άστρα είναι μεγάλα, σώματα, είτε μεμονωμένα είτε συνενούμενα σε αστρικές συντροφιές. </a:t>
            </a:r>
          </a:p>
          <a:p>
            <a:pPr algn="just" eaLnBrk="1" hangingPunct="1">
              <a:lnSpc>
                <a:spcPct val="80000"/>
              </a:lnSpc>
              <a:buFont typeface="Wingdings" panose="05000000000000000000" pitchFamily="2" charset="2"/>
              <a:buChar char="Ø"/>
            </a:pPr>
            <a:r>
              <a:rPr lang="el-GR" altLang="el-GR" sz="2400" smtClean="0"/>
              <a:t>Η ακτίνα των μεγάλων μπορεί να είναι δις χιλιόμετρα και η θερμοκρασία τους δεκάδες χιλιάδες βαθμούς. Η πυκνότητα τους αλλάζει στα ποικίλα στάδια εξελίξεώς των και μπορεί να είναι δεκάδες χιλιάδες φορές μεγαλύτερη από του νερού. (π.χ. νετρονικά άστρα). </a:t>
            </a:r>
          </a:p>
          <a:p>
            <a:pPr algn="just" eaLnBrk="1" hangingPunct="1">
              <a:lnSpc>
                <a:spcPct val="80000"/>
              </a:lnSpc>
              <a:buFont typeface="Wingdings" panose="05000000000000000000" pitchFamily="2" charset="2"/>
              <a:buChar char="Ø"/>
            </a:pPr>
            <a:r>
              <a:rPr lang="el-GR" altLang="el-GR" sz="2400" smtClean="0"/>
              <a:t>Οι πλανήτες είναι σχετικώς μικρά σώματα, κατά κανόνα ψυχρά και συνήθως δορυφόροι των άστρων. </a:t>
            </a:r>
          </a:p>
          <a:p>
            <a:pPr algn="just" eaLnBrk="1" hangingPunct="1">
              <a:lnSpc>
                <a:spcPct val="80000"/>
              </a:lnSpc>
              <a:buFont typeface="Wingdings" panose="05000000000000000000" pitchFamily="2" charset="2"/>
              <a:buChar char="Ø"/>
            </a:pPr>
            <a:r>
              <a:rPr lang="el-GR" altLang="el-GR" sz="2400" smtClean="0"/>
              <a:t>Ο χώρος μεταξύ των κοσμικών σωμάτων γεμίζει από μεσοαστρικό υλικό (αέρια, σκόνη, μετεωρίτες), η πυκνότητα του οποίου είναι τόσο μικρή (ένας κύβος ακμής 500Κm ζυγίζει 1</a:t>
            </a:r>
            <a:r>
              <a:rPr lang="en-US" altLang="el-GR" sz="2400" smtClean="0"/>
              <a:t>gr</a:t>
            </a:r>
            <a:r>
              <a:rPr lang="el-GR" altLang="el-GR" sz="2400" smtClean="0"/>
              <a:t>), ώστε πρακτικά ο χώρος αυτός θεωρείται άδειος.  </a:t>
            </a:r>
          </a:p>
          <a:p>
            <a:endParaRPr lang="el-GR" altLang="el-GR" sz="2400" smtClean="0"/>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p:txBody>
          <a:bodyPr/>
          <a:lstStyle/>
          <a:p>
            <a:r>
              <a:rPr lang="el-GR" altLang="el-GR" smtClean="0"/>
              <a:t>Κοσμικά σώματα</a:t>
            </a:r>
          </a:p>
        </p:txBody>
      </p:sp>
      <p:sp>
        <p:nvSpPr>
          <p:cNvPr id="24579" name="Θέση περιεχομένου 2"/>
          <p:cNvSpPr>
            <a:spLocks noGrp="1"/>
          </p:cNvSpPr>
          <p:nvPr>
            <p:ph idx="1"/>
          </p:nvPr>
        </p:nvSpPr>
        <p:spPr/>
        <p:txBody>
          <a:bodyPr/>
          <a:lstStyle/>
          <a:p>
            <a:pPr algn="just" eaLnBrk="1" hangingPunct="1">
              <a:lnSpc>
                <a:spcPct val="80000"/>
              </a:lnSpc>
              <a:buFont typeface="Wingdings" panose="05000000000000000000" pitchFamily="2" charset="2"/>
              <a:buChar char="Ø"/>
            </a:pPr>
            <a:r>
              <a:rPr lang="el-GR" altLang="el-GR" sz="2400" smtClean="0"/>
              <a:t>Συστήματα τέτοιων σωμάτων συνδέονται μεταξύ τους με δυνάμεις βαρύτητας (π.χ. ένας πλανήτης με τους δορυφόρους του, η Γη με την Σελήνη.                                                                                                                                                                    </a:t>
            </a:r>
          </a:p>
          <a:p>
            <a:pPr algn="just" eaLnBrk="1" hangingPunct="1">
              <a:lnSpc>
                <a:spcPct val="80000"/>
              </a:lnSpc>
              <a:buFont typeface="Wingdings" panose="05000000000000000000" pitchFamily="2" charset="2"/>
              <a:buChar char="Ø"/>
            </a:pPr>
            <a:r>
              <a:rPr lang="el-GR" altLang="el-GR" sz="2400" smtClean="0"/>
              <a:t>Τέτοια συστήματα ομαδοποιούνται και σχηματίζουν συστήματα υψηλότερης τάξης. Π.χ. το Ηλιακό σύστημα, που συνίσταται από ένα άστρο (Ήλιος) εννέα πλανήτες και τους δορυφόρου τους, αστεροειδείς, κομήτες, μετεωρίτες, σκόνη και αέρια.                                                                                                                                         </a:t>
            </a:r>
          </a:p>
          <a:p>
            <a:pPr algn="just" eaLnBrk="1" hangingPunct="1">
              <a:lnSpc>
                <a:spcPct val="80000"/>
              </a:lnSpc>
              <a:buFont typeface="Wingdings" panose="05000000000000000000" pitchFamily="2" charset="2"/>
              <a:buChar char="Ø"/>
            </a:pPr>
            <a:r>
              <a:rPr lang="el-GR" altLang="el-GR" sz="2400" smtClean="0"/>
              <a:t>Ο βασικός χαρακτήρας του ηλιακού συστήματος είναι ότι το πεδίο δυνάμεώς του προσδιορίζεται από το κεντρικό σώμα, τον ήλιο, γύρω από τον οποίο όλοι οι πλανήτες και οι δορυφόροι τους περιστρέφονται.</a:t>
            </a:r>
          </a:p>
        </p:txBody>
      </p:sp>
    </p:spTree>
  </p:cSld>
  <p:clrMapOvr>
    <a:masterClrMapping/>
  </p:clrMapOvr>
  <p:transition spd="med">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cking clock design template">
  <a:themeElements>
    <a:clrScheme name="Ticking clock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cking clock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Ticking clock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cking clock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cking clock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cking clock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cking clock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cking clock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cking clock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cking clock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cking clock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cking clock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cking clock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cking clock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D_BusPres_01_TP01136794 ">
  <a:themeElements>
    <a:clrScheme name="GD_BusPres_01_TP01136794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GD_BusPres_01_TP01136794 ">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GD_BusPres_01_TP01136794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GD_BusPres_01_TP01136794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GD_BusPres_01_TP01136794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Corinthian columns design template</Template>
  <TotalTime>3092</TotalTime>
  <Words>3105</Words>
  <Application>Microsoft Office PowerPoint</Application>
  <PresentationFormat>Προβολή στην οθόνη (4:3)</PresentationFormat>
  <Paragraphs>253</Paragraphs>
  <Slides>63</Slides>
  <Notes>22</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3</vt:i4>
      </vt:variant>
      <vt:variant>
        <vt:lpstr>Τίτλοι διαφανειών</vt:lpstr>
      </vt:variant>
      <vt:variant>
        <vt:i4>63</vt:i4>
      </vt:variant>
    </vt:vector>
  </HeadingPairs>
  <TitlesOfParts>
    <vt:vector size="71" baseType="lpstr">
      <vt:lpstr>Arial</vt:lpstr>
      <vt:lpstr>Palatino Linotype</vt:lpstr>
      <vt:lpstr>Times New Roman</vt:lpstr>
      <vt:lpstr>Verdana</vt:lpstr>
      <vt:lpstr>Wingdings</vt:lpstr>
      <vt:lpstr>Corinthian columns design template</vt:lpstr>
      <vt:lpstr>Ticking clock design template</vt:lpstr>
      <vt:lpstr>GD_BusPres_01_TP01136794 </vt:lpstr>
      <vt:lpstr>Γαλαξίες Το Ηλιακό Σύστημα Γένεση της Γης</vt:lpstr>
      <vt:lpstr>Η γη στο σύμπαν </vt:lpstr>
      <vt:lpstr>Δημιουργία του σύμπαντος</vt:lpstr>
      <vt:lpstr>Δημιουργία του σύμπαντος</vt:lpstr>
      <vt:lpstr>Παρουσίαση του PowerPoint</vt:lpstr>
      <vt:lpstr>Το Big Bang</vt:lpstr>
      <vt:lpstr>Παρουσίαση του PowerPoint</vt:lpstr>
      <vt:lpstr>Κοσμικά σώματα</vt:lpstr>
      <vt:lpstr>Κοσμικά σώματα</vt:lpstr>
      <vt:lpstr>Οι γαλαξίες</vt:lpstr>
      <vt:lpstr>Ο δικός μας γαλαξίας (Milky Way)</vt:lpstr>
      <vt:lpstr>Παρουσίαση του PowerPoint</vt:lpstr>
      <vt:lpstr>Παρουσίαση του PowerPoint</vt:lpstr>
      <vt:lpstr>Ο δικός μας γαλαξίας (Milky Way)</vt:lpstr>
      <vt:lpstr>Παρουσίαση του PowerPoint</vt:lpstr>
      <vt:lpstr>Αποδεικτικά στοιχεία για την προέλευση του ηλιακού συστήματος </vt:lpstr>
      <vt:lpstr>Παρουσίαση του PowerPoint</vt:lpstr>
      <vt:lpstr>Η υπόθεση του νεφελώματος (Kant &amp; Laplace)</vt:lpstr>
      <vt:lpstr>Η υπόθεση του νεφελώματος</vt:lpstr>
      <vt:lpstr>Παρουσίαση του PowerPoint</vt:lpstr>
      <vt:lpstr>Παρουσίαση του PowerPoint</vt:lpstr>
      <vt:lpstr>Μετεορίτες: δείγματα του ηλιακού συστήματος </vt:lpstr>
      <vt:lpstr>Αστεροειδείς</vt:lpstr>
      <vt:lpstr>Τύποι Μετεωριτών</vt:lpstr>
      <vt:lpstr>Λιθομετεωρίτες</vt:lpstr>
      <vt:lpstr>Παρουσίαση του PowerPoint</vt:lpstr>
      <vt:lpstr>3. Ανθρακούχοι χονδρίτες</vt:lpstr>
      <vt:lpstr>4. Σιδηρομετεωρίτες ή σιδηρίτες</vt:lpstr>
      <vt:lpstr>5. Σιδηρόλιθοι ή λιθοσιδηρομετεωρίτες</vt:lpstr>
      <vt:lpstr>6. Υαλομετεωρίτες ή τηκτίτες</vt:lpstr>
      <vt:lpstr>Δομή μετεωριτών</vt:lpstr>
      <vt:lpstr>f_pg206</vt:lpstr>
      <vt:lpstr>Ποια η ηλικία του ηλιακού συστήματος;</vt:lpstr>
      <vt:lpstr>Το ηλιακό σύστημα</vt:lpstr>
      <vt:lpstr>Κομήτες</vt:lpstr>
      <vt:lpstr>Παρουσίαση του PowerPoint</vt:lpstr>
      <vt:lpstr>Παρουσίαση του PowerPoint</vt:lpstr>
      <vt:lpstr>Ο ήλιος</vt:lpstr>
      <vt:lpstr>Παρουσίαση του PowerPoint</vt:lpstr>
      <vt:lpstr>Ήλιος</vt:lpstr>
      <vt:lpstr>Παρουσίαση του PowerPoint</vt:lpstr>
      <vt:lpstr>Ο Ήλιος</vt:lpstr>
      <vt:lpstr>Παρουσίαση του PowerPoint</vt:lpstr>
      <vt:lpstr>Κορώνα</vt:lpstr>
      <vt:lpstr>Ηλιακές κηλίδες</vt:lpstr>
      <vt:lpstr>Ηλιακές κηλίδες</vt:lpstr>
      <vt:lpstr>Προεκβολές</vt:lpstr>
      <vt:lpstr>Η ενέργεια του ήλιου η δύναμη για πολλές γεωλογικές διεργασίες στην γη</vt:lpstr>
      <vt:lpstr>Οι Πλανήτες</vt:lpstr>
      <vt:lpstr>Παρουσίαση του PowerPoint</vt:lpstr>
      <vt:lpstr>Οι Πλανήτες</vt:lpstr>
      <vt:lpstr>Παρουσίαση του PowerPoint</vt:lpstr>
      <vt:lpstr>Ερμής</vt:lpstr>
      <vt:lpstr>Παρουσίαση του PowerPoint</vt:lpstr>
      <vt:lpstr>Αφροδίτη</vt:lpstr>
      <vt:lpstr>Άρης</vt:lpstr>
      <vt:lpstr>Παρουσίαση του PowerPoint</vt:lpstr>
      <vt:lpstr>Άρης</vt:lpstr>
      <vt:lpstr>Παρουσίαση του PowerPoint</vt:lpstr>
      <vt:lpstr>Ιόβιοι πλανήτες</vt:lpstr>
      <vt:lpstr>Παρουσίαση του PowerPoint</vt:lpstr>
      <vt:lpstr>Παρουσίαση του PowerPoint</vt:lpstr>
      <vt:lpstr>Παρουσίαση του PowerPoint</vt:lpstr>
    </vt:vector>
  </TitlesOfParts>
  <Company>University of Crete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Παλαιοντολογία: Εισαγωγή</dc:title>
  <dc:creator>George Iliopoulos</dc:creator>
  <cp:lastModifiedBy>makis</cp:lastModifiedBy>
  <cp:revision>125</cp:revision>
  <dcterms:created xsi:type="dcterms:W3CDTF">2006-02-16T08:23:00Z</dcterms:created>
  <dcterms:modified xsi:type="dcterms:W3CDTF">2018-11-27T10:17:49Z</dcterms:modified>
</cp:coreProperties>
</file>