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90" r:id="rId2"/>
  </p:sldMasterIdLst>
  <p:notesMasterIdLst>
    <p:notesMasterId r:id="rId36"/>
  </p:notesMasterIdLst>
  <p:sldIdLst>
    <p:sldId id="322" r:id="rId3"/>
    <p:sldId id="324" r:id="rId4"/>
    <p:sldId id="329" r:id="rId5"/>
    <p:sldId id="325" r:id="rId6"/>
    <p:sldId id="352" r:id="rId7"/>
    <p:sldId id="330" r:id="rId8"/>
    <p:sldId id="331" r:id="rId9"/>
    <p:sldId id="332" r:id="rId10"/>
    <p:sldId id="286" r:id="rId11"/>
    <p:sldId id="333" r:id="rId12"/>
    <p:sldId id="334" r:id="rId13"/>
    <p:sldId id="353" r:id="rId14"/>
    <p:sldId id="354" r:id="rId15"/>
    <p:sldId id="326" r:id="rId16"/>
    <p:sldId id="339" r:id="rId17"/>
    <p:sldId id="328" r:id="rId18"/>
    <p:sldId id="355" r:id="rId19"/>
    <p:sldId id="344" r:id="rId20"/>
    <p:sldId id="358" r:id="rId21"/>
    <p:sldId id="367" r:id="rId22"/>
    <p:sldId id="345" r:id="rId23"/>
    <p:sldId id="360" r:id="rId24"/>
    <p:sldId id="361" r:id="rId25"/>
    <p:sldId id="356" r:id="rId26"/>
    <p:sldId id="357" r:id="rId27"/>
    <p:sldId id="368" r:id="rId28"/>
    <p:sldId id="346" r:id="rId29"/>
    <p:sldId id="348" r:id="rId30"/>
    <p:sldId id="362" r:id="rId31"/>
    <p:sldId id="350" r:id="rId32"/>
    <p:sldId id="370" r:id="rId33"/>
    <p:sldId id="371" r:id="rId34"/>
    <p:sldId id="372" r:id="rId35"/>
  </p:sldIdLst>
  <p:sldSz cx="9144000" cy="6858000" type="screen4x3"/>
  <p:notesSz cx="6858000" cy="9144000"/>
  <p:defaultTextStyle>
    <a:defPPr>
      <a:defRPr lang="el-GR"/>
    </a:defPPr>
    <a:lvl1pPr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u="sng" kern="1200">
        <a:solidFill>
          <a:schemeClr val="tx1"/>
        </a:solidFill>
        <a:latin typeface="Arial" panose="020B0604020202020204" pitchFamily="34" charset="0"/>
        <a:ea typeface="+mn-ea"/>
        <a:cs typeface="+mn-cs"/>
      </a:defRPr>
    </a:lvl5pPr>
    <a:lvl6pPr marL="2286000" algn="l" defTabSz="914400" rtl="0" eaLnBrk="1" latinLnBrk="0" hangingPunct="1">
      <a:defRPr u="sng" kern="1200">
        <a:solidFill>
          <a:schemeClr val="tx1"/>
        </a:solidFill>
        <a:latin typeface="Arial" panose="020B0604020202020204" pitchFamily="34" charset="0"/>
        <a:ea typeface="+mn-ea"/>
        <a:cs typeface="+mn-cs"/>
      </a:defRPr>
    </a:lvl6pPr>
    <a:lvl7pPr marL="2743200" algn="l" defTabSz="914400" rtl="0" eaLnBrk="1" latinLnBrk="0" hangingPunct="1">
      <a:defRPr u="sng" kern="1200">
        <a:solidFill>
          <a:schemeClr val="tx1"/>
        </a:solidFill>
        <a:latin typeface="Arial" panose="020B0604020202020204" pitchFamily="34" charset="0"/>
        <a:ea typeface="+mn-ea"/>
        <a:cs typeface="+mn-cs"/>
      </a:defRPr>
    </a:lvl7pPr>
    <a:lvl8pPr marL="3200400" algn="l" defTabSz="914400" rtl="0" eaLnBrk="1" latinLnBrk="0" hangingPunct="1">
      <a:defRPr u="sng" kern="1200">
        <a:solidFill>
          <a:schemeClr val="tx1"/>
        </a:solidFill>
        <a:latin typeface="Arial" panose="020B0604020202020204" pitchFamily="34" charset="0"/>
        <a:ea typeface="+mn-ea"/>
        <a:cs typeface="+mn-cs"/>
      </a:defRPr>
    </a:lvl8pPr>
    <a:lvl9pPr marL="3657600" algn="l" defTabSz="914400" rtl="0" eaLnBrk="1" latinLnBrk="0" hangingPunct="1">
      <a:defRPr u="sng"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71FFB1"/>
    <a:srgbClr val="CC0099"/>
    <a:srgbClr val="996633"/>
    <a:srgbClr val="660033"/>
    <a:srgbClr val="006600"/>
    <a:srgbClr val="33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94691" autoAdjust="0"/>
  </p:normalViewPr>
  <p:slideViewPr>
    <p:cSldViewPr>
      <p:cViewPr varScale="1">
        <p:scale>
          <a:sx n="105" d="100"/>
          <a:sy n="105" d="100"/>
        </p:scale>
        <p:origin x="18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7949AF0-A0CF-4C01-8693-C2D61423BC13}" type="datetimeFigureOut">
              <a:rPr lang="el-GR"/>
              <a:pPr>
                <a:defRPr/>
              </a:pPr>
              <a:t>23/8/2019</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8A2ABBA-F8EC-4AFC-A9D8-28729740BD9D}"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0D1E45-7220-457F-9D04-2375E8156A58}" type="slidenum">
              <a:rPr lang="el-GR" altLang="el-GR">
                <a:latin typeface="Arial" panose="020B0604020202020204" pitchFamily="34" charset="0"/>
              </a:rPr>
              <a:pPr>
                <a:spcBef>
                  <a:spcPct val="0"/>
                </a:spcBef>
              </a:pPr>
              <a:t>5</a:t>
            </a:fld>
            <a:endParaRPr lang="el-GR" altLang="el-GR">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11DA4-0B7F-4A69-969F-34B49C925C84}" type="slidenum">
              <a:rPr lang="el-GR" altLang="el-GR" smtClean="0"/>
              <a:pPr>
                <a:spcBef>
                  <a:spcPct val="0"/>
                </a:spcBef>
              </a:pPr>
              <a:t>31</a:t>
            </a:fld>
            <a:endParaRPr lang="el-GR" altLang="el-G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87496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58F8CA-286E-465B-A840-428ECEBD558F}" type="slidenum">
              <a:rPr lang="el-GR" altLang="el-GR" smtClean="0"/>
              <a:pPr>
                <a:spcBef>
                  <a:spcPct val="0"/>
                </a:spcBef>
              </a:pPr>
              <a:t>33</a:t>
            </a:fld>
            <a:endParaRPr lang="el-GR" altLang="el-G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17315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C96FF9-AE79-426B-BEED-C3B9E4931EE2}" type="slidenum">
              <a:rPr lang="el-GR" altLang="el-GR">
                <a:latin typeface="Arial" panose="020B0604020202020204" pitchFamily="34" charset="0"/>
              </a:rPr>
              <a:pPr>
                <a:spcBef>
                  <a:spcPct val="0"/>
                </a:spcBef>
              </a:pPr>
              <a:t>6</a:t>
            </a:fld>
            <a:endParaRPr lang="el-GR" altLang="el-GR">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8EE604-9F29-43EF-BAE6-313E8A9497C7}" type="slidenum">
              <a:rPr lang="el-GR" altLang="el-GR">
                <a:latin typeface="Arial" panose="020B0604020202020204" pitchFamily="34" charset="0"/>
              </a:rPr>
              <a:pPr>
                <a:spcBef>
                  <a:spcPct val="0"/>
                </a:spcBef>
              </a:pPr>
              <a:t>7</a:t>
            </a:fld>
            <a:endParaRPr lang="el-GR" altLang="el-GR">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9AC8C7-392E-4753-8DFA-349525B5ACDE}" type="slidenum">
              <a:rPr lang="el-GR" altLang="el-GR">
                <a:latin typeface="Arial" panose="020B0604020202020204" pitchFamily="34" charset="0"/>
              </a:rPr>
              <a:pPr>
                <a:spcBef>
                  <a:spcPct val="0"/>
                </a:spcBef>
              </a:pPr>
              <a:t>8</a:t>
            </a:fld>
            <a:endParaRPr lang="el-GR" altLang="el-GR">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2229" name="Text Box 4"/>
          <p:cNvSpPr txBox="1">
            <a:spLocks noChangeArrowheads="1"/>
          </p:cNvSpPr>
          <p:nvPr>
            <p:custDataLst>
              <p:tags r:id="rId1"/>
            </p:custDataLst>
          </p:nvPr>
        </p:nvSpPr>
        <p:spPr bwMode="auto">
          <a:xfrm>
            <a:off x="0" y="4127500"/>
            <a:ext cx="6858000"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l-GR">
                <a:solidFill>
                  <a:srgbClr val="272727"/>
                </a:solidFill>
                <a:latin typeface="Arial" panose="020B0604020202020204" pitchFamily="34" charset="0"/>
              </a:rPr>
              <a:t>f_pg76.jpg</a:t>
            </a:r>
            <a:br>
              <a:rPr lang="en-US" altLang="el-GR">
                <a:solidFill>
                  <a:srgbClr val="272727"/>
                </a:solidFill>
                <a:latin typeface="Arial" panose="020B0604020202020204" pitchFamily="34" charset="0"/>
              </a:rPr>
            </a:br>
            <a:endParaRPr lang="en-US" altLang="el-GR">
              <a:solidFill>
                <a:srgbClr val="272727"/>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6C3F10-1F30-4B30-B8DF-E085453A0DDD}" type="slidenum">
              <a:rPr lang="el-GR" altLang="el-GR">
                <a:latin typeface="Arial" panose="020B0604020202020204" pitchFamily="34" charset="0"/>
              </a:rPr>
              <a:pPr>
                <a:spcBef>
                  <a:spcPct val="0"/>
                </a:spcBef>
              </a:pPr>
              <a:t>10</a:t>
            </a:fld>
            <a:endParaRPr lang="el-GR" altLang="el-GR">
              <a:latin typeface="Arial" panose="020B060402020202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7556A-2DBA-4942-AACE-1C4086507FC0}" type="slidenum">
              <a:rPr lang="el-GR" altLang="el-GR">
                <a:latin typeface="Arial" panose="020B0604020202020204" pitchFamily="34" charset="0"/>
              </a:rPr>
              <a:pPr>
                <a:spcBef>
                  <a:spcPct val="0"/>
                </a:spcBef>
              </a:pPr>
              <a:t>11</a:t>
            </a:fld>
            <a:endParaRPr lang="el-GR" altLang="el-GR">
              <a:latin typeface="Arial" panose="020B060402020202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D6F1BC-5CA6-4D51-8FB8-B2810786F058}" type="slidenum">
              <a:rPr lang="el-GR" altLang="el-GR">
                <a:latin typeface="Arial" panose="020B0604020202020204" pitchFamily="34" charset="0"/>
              </a:rPr>
              <a:pPr>
                <a:spcBef>
                  <a:spcPct val="0"/>
                </a:spcBef>
              </a:pPr>
              <a:t>12</a:t>
            </a:fld>
            <a:endParaRPr lang="el-GR" altLang="el-GR">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C3D27-B707-47F8-B8D6-DB3980BEED9D}" type="slidenum">
              <a:rPr lang="el-GR" altLang="el-GR">
                <a:latin typeface="Arial" panose="020B0604020202020204" pitchFamily="34" charset="0"/>
              </a:rPr>
              <a:pPr>
                <a:spcBef>
                  <a:spcPct val="0"/>
                </a:spcBef>
              </a:pPr>
              <a:t>13</a:t>
            </a:fld>
            <a:endParaRPr lang="el-GR" altLang="el-GR">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63E52A4-63BE-47A4-986B-A8EB9C906FCC}" type="slidenum">
              <a:rPr lang="el-GR" altLang="el-GR">
                <a:latin typeface="Arial" panose="020B0604020202020204" pitchFamily="34" charset="0"/>
              </a:rPr>
              <a:pPr algn="r" eaLnBrk="1" hangingPunct="1">
                <a:spcBef>
                  <a:spcPct val="0"/>
                </a:spcBef>
              </a:pPr>
              <a:t>27</a:t>
            </a:fld>
            <a:endParaRPr lang="el-GR" altLang="el-GR">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l-GR" smtClean="0"/>
              <a:t>Στυλ κύριου τίτλου</a:t>
            </a:r>
            <a:endParaRPr lang="en-US" dirty="0"/>
          </a:p>
        </p:txBody>
      </p:sp>
      <p:sp>
        <p:nvSpPr>
          <p:cNvPr id="8" name="Date Placeholder 3"/>
          <p:cNvSpPr>
            <a:spLocks noGrp="1"/>
          </p:cNvSpPr>
          <p:nvPr>
            <p:ph type="dt" sz="half" idx="10"/>
          </p:nvPr>
        </p:nvSpPr>
        <p:spPr/>
        <p:txBody>
          <a:bodyPr/>
          <a:lstStyle>
            <a:lvl1pPr>
              <a:defRPr/>
            </a:lvl1pPr>
          </a:lstStyle>
          <a:p>
            <a:pPr>
              <a:defRPr/>
            </a:pPr>
            <a:endParaRPr lang="el-GR"/>
          </a:p>
        </p:txBody>
      </p:sp>
      <p:sp>
        <p:nvSpPr>
          <p:cNvPr id="9" name="Footer Placeholder 4"/>
          <p:cNvSpPr>
            <a:spLocks noGrp="1"/>
          </p:cNvSpPr>
          <p:nvPr>
            <p:ph type="ftr" sz="quarter" idx="11"/>
          </p:nvPr>
        </p:nvSpPr>
        <p:spPr/>
        <p:txBody>
          <a:bodyPr/>
          <a:lstStyle>
            <a:lvl1pPr>
              <a:defRPr/>
            </a:lvl1pPr>
          </a:lstStyle>
          <a:p>
            <a:pPr>
              <a:defRPr/>
            </a:pPr>
            <a:endParaRPr lang="el-GR"/>
          </a:p>
        </p:txBody>
      </p:sp>
      <p:sp>
        <p:nvSpPr>
          <p:cNvPr id="10" name="Slide Number Placeholder 5"/>
          <p:cNvSpPr>
            <a:spLocks noGrp="1"/>
          </p:cNvSpPr>
          <p:nvPr>
            <p:ph type="sldNum" sz="quarter" idx="12"/>
          </p:nvPr>
        </p:nvSpPr>
        <p:spPr/>
        <p:txBody>
          <a:bodyPr/>
          <a:lstStyle>
            <a:lvl1pPr>
              <a:defRPr smtClean="0"/>
            </a:lvl1pPr>
          </a:lstStyle>
          <a:p>
            <a:pPr>
              <a:defRPr/>
            </a:pPr>
            <a:fld id="{8AE3972F-C541-4BAB-B3FF-9C77286CCAFF}" type="slidenum">
              <a:rPr lang="el-GR" altLang="el-GR"/>
              <a:pPr>
                <a:defRPr/>
              </a:pPr>
              <a:t>‹#›</a:t>
            </a:fld>
            <a:endParaRPr lang="el-GR" altLang="el-GR"/>
          </a:p>
        </p:txBody>
      </p:sp>
    </p:spTree>
    <p:extLst>
      <p:ext uri="{BB962C8B-B14F-4D97-AF65-F5344CB8AC3E}">
        <p14:creationId xmlns:p14="http://schemas.microsoft.com/office/powerpoint/2010/main" val="72346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EE2F099-C475-494F-A8E1-F58C2F398D85}" type="slidenum">
              <a:rPr lang="el-GR" altLang="el-GR"/>
              <a:pPr>
                <a:defRPr/>
              </a:pPr>
              <a:t>‹#›</a:t>
            </a:fld>
            <a:endParaRPr lang="el-GR" altLang="el-GR"/>
          </a:p>
        </p:txBody>
      </p:sp>
    </p:spTree>
    <p:extLst>
      <p:ext uri="{BB962C8B-B14F-4D97-AF65-F5344CB8AC3E}">
        <p14:creationId xmlns:p14="http://schemas.microsoft.com/office/powerpoint/2010/main" val="305812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C5C60FC-C407-471D-B752-A4D6885C291C}" type="slidenum">
              <a:rPr lang="el-GR" altLang="el-GR"/>
              <a:pPr>
                <a:defRPr/>
              </a:pPr>
              <a:t>‹#›</a:t>
            </a:fld>
            <a:endParaRPr lang="el-GR" altLang="el-GR"/>
          </a:p>
        </p:txBody>
      </p:sp>
    </p:spTree>
    <p:extLst>
      <p:ext uri="{BB962C8B-B14F-4D97-AF65-F5344CB8AC3E}">
        <p14:creationId xmlns:p14="http://schemas.microsoft.com/office/powerpoint/2010/main" val="247705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u="sng"/>
            </a:lvl1pPr>
          </a:lstStyle>
          <a:p>
            <a:pPr>
              <a:defRPr/>
            </a:pPr>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u="sng" smtClean="0"/>
            </a:lvl1pPr>
          </a:lstStyle>
          <a:p>
            <a:pPr>
              <a:defRPr/>
            </a:pPr>
            <a:fld id="{E27C2EB9-7067-433F-8A9B-368218D1E177}" type="slidenum">
              <a:rPr lang="en-US" altLang="el-GR"/>
              <a:pPr>
                <a:defRPr/>
              </a:pPr>
              <a:t>‹#›</a:t>
            </a:fld>
            <a:endParaRPr lang="en-US" altLang="el-GR"/>
          </a:p>
        </p:txBody>
      </p:sp>
    </p:spTree>
    <p:extLst>
      <p:ext uri="{BB962C8B-B14F-4D97-AF65-F5344CB8AC3E}">
        <p14:creationId xmlns:p14="http://schemas.microsoft.com/office/powerpoint/2010/main" val="1287092667"/>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5125BC40-8B2E-4D12-849E-E3380EF4D6F6}" type="slidenum">
              <a:rPr lang="en-US" altLang="el-GR"/>
              <a:pPr>
                <a:defRPr/>
              </a:pPr>
              <a:t>‹#›</a:t>
            </a:fld>
            <a:endParaRPr lang="en-US" altLang="el-GR"/>
          </a:p>
        </p:txBody>
      </p:sp>
    </p:spTree>
    <p:extLst>
      <p:ext uri="{BB962C8B-B14F-4D97-AF65-F5344CB8AC3E}">
        <p14:creationId xmlns:p14="http://schemas.microsoft.com/office/powerpoint/2010/main" val="1182798940"/>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4AEA8886-A734-4C06-82B2-EC83A5AE04FE}" type="slidenum">
              <a:rPr lang="en-US" altLang="el-GR"/>
              <a:pPr>
                <a:defRPr/>
              </a:pPr>
              <a:t>‹#›</a:t>
            </a:fld>
            <a:endParaRPr lang="en-US" altLang="el-GR"/>
          </a:p>
        </p:txBody>
      </p:sp>
    </p:spTree>
    <p:extLst>
      <p:ext uri="{BB962C8B-B14F-4D97-AF65-F5344CB8AC3E}">
        <p14:creationId xmlns:p14="http://schemas.microsoft.com/office/powerpoint/2010/main" val="1825909753"/>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72F46DC3-1B78-4173-9E2F-248E2BDA3905}" type="slidenum">
              <a:rPr lang="en-US" altLang="el-GR"/>
              <a:pPr>
                <a:defRPr/>
              </a:pPr>
              <a:t>‹#›</a:t>
            </a:fld>
            <a:endParaRPr lang="en-US" altLang="el-GR"/>
          </a:p>
        </p:txBody>
      </p:sp>
    </p:spTree>
    <p:extLst>
      <p:ext uri="{BB962C8B-B14F-4D97-AF65-F5344CB8AC3E}">
        <p14:creationId xmlns:p14="http://schemas.microsoft.com/office/powerpoint/2010/main" val="94011563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p:txBody>
          <a:bodyPr/>
          <a:lstStyle>
            <a:lvl1pPr>
              <a:defRPr u="sng"/>
            </a:lvl1pPr>
          </a:lstStyle>
          <a:p>
            <a:pPr>
              <a:defRPr/>
            </a:pPr>
            <a:endParaRPr lang="en-US"/>
          </a:p>
        </p:txBody>
      </p:sp>
      <p:sp>
        <p:nvSpPr>
          <p:cNvPr id="8" name="Rectangle 5"/>
          <p:cNvSpPr>
            <a:spLocks noGrp="1" noChangeArrowheads="1"/>
          </p:cNvSpPr>
          <p:nvPr>
            <p:ph type="ftr" sz="quarter" idx="11"/>
          </p:nvPr>
        </p:nvSpPr>
        <p:spPr/>
        <p:txBody>
          <a:bodyPr/>
          <a:lstStyle>
            <a:lvl1pPr>
              <a:defRPr u="sng"/>
            </a:lvl1pPr>
          </a:lstStyle>
          <a:p>
            <a:pPr>
              <a:defRPr/>
            </a:pPr>
            <a:endParaRPr lang="en-US"/>
          </a:p>
        </p:txBody>
      </p:sp>
      <p:sp>
        <p:nvSpPr>
          <p:cNvPr id="9" name="Rectangle 6"/>
          <p:cNvSpPr>
            <a:spLocks noGrp="1" noChangeArrowheads="1"/>
          </p:cNvSpPr>
          <p:nvPr>
            <p:ph type="sldNum" sz="quarter" idx="12"/>
          </p:nvPr>
        </p:nvSpPr>
        <p:spPr/>
        <p:txBody>
          <a:bodyPr/>
          <a:lstStyle>
            <a:lvl1pPr>
              <a:defRPr u="sng" smtClean="0"/>
            </a:lvl1pPr>
          </a:lstStyle>
          <a:p>
            <a:pPr>
              <a:defRPr/>
            </a:pPr>
            <a:fld id="{F5A62F93-2710-43A7-BB14-63F72F3CE241}" type="slidenum">
              <a:rPr lang="en-US" altLang="el-GR"/>
              <a:pPr>
                <a:defRPr/>
              </a:pPr>
              <a:t>‹#›</a:t>
            </a:fld>
            <a:endParaRPr lang="en-US" altLang="el-GR"/>
          </a:p>
        </p:txBody>
      </p:sp>
    </p:spTree>
    <p:extLst>
      <p:ext uri="{BB962C8B-B14F-4D97-AF65-F5344CB8AC3E}">
        <p14:creationId xmlns:p14="http://schemas.microsoft.com/office/powerpoint/2010/main" val="128911348"/>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p:txBody>
          <a:bodyPr/>
          <a:lstStyle>
            <a:lvl1pPr>
              <a:defRPr u="sng"/>
            </a:lvl1pPr>
          </a:lstStyle>
          <a:p>
            <a:pPr>
              <a:defRPr/>
            </a:pPr>
            <a:endParaRPr lang="en-US"/>
          </a:p>
        </p:txBody>
      </p:sp>
      <p:sp>
        <p:nvSpPr>
          <p:cNvPr id="4" name="Rectangle 5"/>
          <p:cNvSpPr>
            <a:spLocks noGrp="1" noChangeArrowheads="1"/>
          </p:cNvSpPr>
          <p:nvPr>
            <p:ph type="ftr" sz="quarter" idx="11"/>
          </p:nvPr>
        </p:nvSpPr>
        <p:spPr/>
        <p:txBody>
          <a:bodyPr/>
          <a:lstStyle>
            <a:lvl1pPr>
              <a:defRPr u="sng"/>
            </a:lvl1pPr>
          </a:lstStyle>
          <a:p>
            <a:pPr>
              <a:defRPr/>
            </a:pPr>
            <a:endParaRPr lang="en-US"/>
          </a:p>
        </p:txBody>
      </p:sp>
      <p:sp>
        <p:nvSpPr>
          <p:cNvPr id="5" name="Rectangle 6"/>
          <p:cNvSpPr>
            <a:spLocks noGrp="1" noChangeArrowheads="1"/>
          </p:cNvSpPr>
          <p:nvPr>
            <p:ph type="sldNum" sz="quarter" idx="12"/>
          </p:nvPr>
        </p:nvSpPr>
        <p:spPr/>
        <p:txBody>
          <a:bodyPr/>
          <a:lstStyle>
            <a:lvl1pPr>
              <a:defRPr u="sng" smtClean="0"/>
            </a:lvl1pPr>
          </a:lstStyle>
          <a:p>
            <a:pPr>
              <a:defRPr/>
            </a:pPr>
            <a:fld id="{29A81FAD-148C-40CC-8FAF-A851F990668D}" type="slidenum">
              <a:rPr lang="en-US" altLang="el-GR"/>
              <a:pPr>
                <a:defRPr/>
              </a:pPr>
              <a:t>‹#›</a:t>
            </a:fld>
            <a:endParaRPr lang="en-US" altLang="el-GR"/>
          </a:p>
        </p:txBody>
      </p:sp>
    </p:spTree>
    <p:extLst>
      <p:ext uri="{BB962C8B-B14F-4D97-AF65-F5344CB8AC3E}">
        <p14:creationId xmlns:p14="http://schemas.microsoft.com/office/powerpoint/2010/main" val="138198994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u="sng"/>
            </a:lvl1pPr>
          </a:lstStyle>
          <a:p>
            <a:pPr>
              <a:defRPr/>
            </a:pPr>
            <a:endParaRPr lang="en-US"/>
          </a:p>
        </p:txBody>
      </p:sp>
      <p:sp>
        <p:nvSpPr>
          <p:cNvPr id="3" name="Rectangle 5"/>
          <p:cNvSpPr>
            <a:spLocks noGrp="1" noChangeArrowheads="1"/>
          </p:cNvSpPr>
          <p:nvPr>
            <p:ph type="ftr" sz="quarter" idx="11"/>
          </p:nvPr>
        </p:nvSpPr>
        <p:spPr/>
        <p:txBody>
          <a:bodyPr/>
          <a:lstStyle>
            <a:lvl1pPr>
              <a:defRPr u="sng"/>
            </a:lvl1pPr>
          </a:lstStyle>
          <a:p>
            <a:pPr>
              <a:defRPr/>
            </a:pPr>
            <a:endParaRPr lang="en-US"/>
          </a:p>
        </p:txBody>
      </p:sp>
      <p:sp>
        <p:nvSpPr>
          <p:cNvPr id="4" name="Rectangle 6"/>
          <p:cNvSpPr>
            <a:spLocks noGrp="1" noChangeArrowheads="1"/>
          </p:cNvSpPr>
          <p:nvPr>
            <p:ph type="sldNum" sz="quarter" idx="12"/>
          </p:nvPr>
        </p:nvSpPr>
        <p:spPr/>
        <p:txBody>
          <a:bodyPr/>
          <a:lstStyle>
            <a:lvl1pPr>
              <a:defRPr u="sng" smtClean="0"/>
            </a:lvl1pPr>
          </a:lstStyle>
          <a:p>
            <a:pPr>
              <a:defRPr/>
            </a:pPr>
            <a:fld id="{76FC0E56-9245-4151-A5AA-ADC47D728B6C}" type="slidenum">
              <a:rPr lang="en-US" altLang="el-GR"/>
              <a:pPr>
                <a:defRPr/>
              </a:pPr>
              <a:t>‹#›</a:t>
            </a:fld>
            <a:endParaRPr lang="en-US" altLang="el-GR"/>
          </a:p>
        </p:txBody>
      </p:sp>
    </p:spTree>
    <p:extLst>
      <p:ext uri="{BB962C8B-B14F-4D97-AF65-F5344CB8AC3E}">
        <p14:creationId xmlns:p14="http://schemas.microsoft.com/office/powerpoint/2010/main" val="1070252615"/>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24A032BE-E7A4-4ACD-B1FA-D5794FDADA63}" type="slidenum">
              <a:rPr lang="en-US" altLang="el-GR"/>
              <a:pPr>
                <a:defRPr/>
              </a:pPr>
              <a:t>‹#›</a:t>
            </a:fld>
            <a:endParaRPr lang="en-US" altLang="el-GR"/>
          </a:p>
        </p:txBody>
      </p:sp>
    </p:spTree>
    <p:extLst>
      <p:ext uri="{BB962C8B-B14F-4D97-AF65-F5344CB8AC3E}">
        <p14:creationId xmlns:p14="http://schemas.microsoft.com/office/powerpoint/2010/main" val="429235400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4"/>
          </p:nvPr>
        </p:nvSpPr>
        <p:spPr/>
        <p:txBody>
          <a:bodyPr/>
          <a:lstStyle>
            <a:lvl1pPr>
              <a:defRPr/>
            </a:lvl1pPr>
          </a:lstStyle>
          <a:p>
            <a:pPr>
              <a:defRPr/>
            </a:pPr>
            <a:endParaRPr lang="el-GR"/>
          </a:p>
        </p:txBody>
      </p:sp>
      <p:sp>
        <p:nvSpPr>
          <p:cNvPr id="5" name="Footer Placeholder 4"/>
          <p:cNvSpPr>
            <a:spLocks noGrp="1"/>
          </p:cNvSpPr>
          <p:nvPr>
            <p:ph type="ftr" sz="quarter" idx="15"/>
          </p:nvPr>
        </p:nvSpPr>
        <p:spPr/>
        <p:txBody>
          <a:bodyPr/>
          <a:lstStyle>
            <a:lvl1pPr>
              <a:defRPr/>
            </a:lvl1pPr>
          </a:lstStyle>
          <a:p>
            <a:pPr>
              <a:defRPr/>
            </a:pPr>
            <a:endParaRPr lang="el-GR"/>
          </a:p>
        </p:txBody>
      </p:sp>
      <p:sp>
        <p:nvSpPr>
          <p:cNvPr id="6" name="Slide Number Placeholder 5"/>
          <p:cNvSpPr>
            <a:spLocks noGrp="1"/>
          </p:cNvSpPr>
          <p:nvPr>
            <p:ph type="sldNum" sz="quarter" idx="16"/>
          </p:nvPr>
        </p:nvSpPr>
        <p:spPr/>
        <p:txBody>
          <a:bodyPr/>
          <a:lstStyle>
            <a:lvl1pPr>
              <a:defRPr/>
            </a:lvl1pPr>
          </a:lstStyle>
          <a:p>
            <a:pPr>
              <a:defRPr/>
            </a:pPr>
            <a:fld id="{2E85776C-4E79-4930-864B-36F0729A47EB}" type="slidenum">
              <a:rPr lang="el-GR" altLang="el-GR"/>
              <a:pPr>
                <a:defRPr/>
              </a:pPr>
              <a:t>‹#›</a:t>
            </a:fld>
            <a:endParaRPr lang="el-GR" altLang="el-GR"/>
          </a:p>
        </p:txBody>
      </p:sp>
    </p:spTree>
    <p:extLst>
      <p:ext uri="{BB962C8B-B14F-4D97-AF65-F5344CB8AC3E}">
        <p14:creationId xmlns:p14="http://schemas.microsoft.com/office/powerpoint/2010/main" val="1785676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u="sng"/>
            </a:lvl1pPr>
          </a:lstStyle>
          <a:p>
            <a:pPr>
              <a:defRPr/>
            </a:pPr>
            <a:endParaRPr lang="en-US"/>
          </a:p>
        </p:txBody>
      </p:sp>
      <p:sp>
        <p:nvSpPr>
          <p:cNvPr id="6" name="Rectangle 5"/>
          <p:cNvSpPr>
            <a:spLocks noGrp="1" noChangeArrowheads="1"/>
          </p:cNvSpPr>
          <p:nvPr>
            <p:ph type="ftr" sz="quarter" idx="11"/>
          </p:nvPr>
        </p:nvSpPr>
        <p:spPr/>
        <p:txBody>
          <a:bodyPr/>
          <a:lstStyle>
            <a:lvl1pPr>
              <a:defRPr u="sng"/>
            </a:lvl1pPr>
          </a:lstStyle>
          <a:p>
            <a:pPr>
              <a:defRPr/>
            </a:pPr>
            <a:endParaRPr lang="en-US"/>
          </a:p>
        </p:txBody>
      </p:sp>
      <p:sp>
        <p:nvSpPr>
          <p:cNvPr id="7" name="Rectangle 6"/>
          <p:cNvSpPr>
            <a:spLocks noGrp="1" noChangeArrowheads="1"/>
          </p:cNvSpPr>
          <p:nvPr>
            <p:ph type="sldNum" sz="quarter" idx="12"/>
          </p:nvPr>
        </p:nvSpPr>
        <p:spPr/>
        <p:txBody>
          <a:bodyPr/>
          <a:lstStyle>
            <a:lvl1pPr>
              <a:defRPr u="sng" smtClean="0"/>
            </a:lvl1pPr>
          </a:lstStyle>
          <a:p>
            <a:pPr>
              <a:defRPr/>
            </a:pPr>
            <a:fld id="{6C9F8FA3-772A-42B5-9B8B-52A1D8EC1F0B}" type="slidenum">
              <a:rPr lang="en-US" altLang="el-GR"/>
              <a:pPr>
                <a:defRPr/>
              </a:pPr>
              <a:t>‹#›</a:t>
            </a:fld>
            <a:endParaRPr lang="en-US" altLang="el-GR"/>
          </a:p>
        </p:txBody>
      </p:sp>
    </p:spTree>
    <p:extLst>
      <p:ext uri="{BB962C8B-B14F-4D97-AF65-F5344CB8AC3E}">
        <p14:creationId xmlns:p14="http://schemas.microsoft.com/office/powerpoint/2010/main" val="317809089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AA4C5E97-BAF8-4BC2-B207-9BEBB0071580}" type="slidenum">
              <a:rPr lang="en-US" altLang="el-GR"/>
              <a:pPr>
                <a:defRPr/>
              </a:pPr>
              <a:t>‹#›</a:t>
            </a:fld>
            <a:endParaRPr lang="en-US" altLang="el-GR"/>
          </a:p>
        </p:txBody>
      </p:sp>
    </p:spTree>
    <p:extLst>
      <p:ext uri="{BB962C8B-B14F-4D97-AF65-F5344CB8AC3E}">
        <p14:creationId xmlns:p14="http://schemas.microsoft.com/office/powerpoint/2010/main" val="2105125936"/>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a:defRPr u="sng"/>
            </a:lvl1pPr>
          </a:lstStyle>
          <a:p>
            <a:pPr>
              <a:defRPr/>
            </a:pPr>
            <a:endParaRPr lang="en-US"/>
          </a:p>
        </p:txBody>
      </p:sp>
      <p:sp>
        <p:nvSpPr>
          <p:cNvPr id="5" name="Rectangle 5"/>
          <p:cNvSpPr>
            <a:spLocks noGrp="1" noChangeArrowheads="1"/>
          </p:cNvSpPr>
          <p:nvPr>
            <p:ph type="ftr" sz="quarter" idx="11"/>
          </p:nvPr>
        </p:nvSpPr>
        <p:spPr/>
        <p:txBody>
          <a:bodyPr/>
          <a:lstStyle>
            <a:lvl1pPr>
              <a:defRPr u="sng"/>
            </a:lvl1pPr>
          </a:lstStyle>
          <a:p>
            <a:pPr>
              <a:defRPr/>
            </a:pPr>
            <a:endParaRPr lang="en-US"/>
          </a:p>
        </p:txBody>
      </p:sp>
      <p:sp>
        <p:nvSpPr>
          <p:cNvPr id="6" name="Rectangle 6"/>
          <p:cNvSpPr>
            <a:spLocks noGrp="1" noChangeArrowheads="1"/>
          </p:cNvSpPr>
          <p:nvPr>
            <p:ph type="sldNum" sz="quarter" idx="12"/>
          </p:nvPr>
        </p:nvSpPr>
        <p:spPr/>
        <p:txBody>
          <a:bodyPr/>
          <a:lstStyle>
            <a:lvl1pPr>
              <a:defRPr u="sng" smtClean="0"/>
            </a:lvl1pPr>
          </a:lstStyle>
          <a:p>
            <a:pPr>
              <a:defRPr/>
            </a:pPr>
            <a:fld id="{AD67EC71-E8E5-4928-AA2F-81EA8F47CA04}" type="slidenum">
              <a:rPr lang="en-US" altLang="el-GR"/>
              <a:pPr>
                <a:defRPr/>
              </a:pPr>
              <a:t>‹#›</a:t>
            </a:fld>
            <a:endParaRPr lang="en-US" altLang="el-GR"/>
          </a:p>
        </p:txBody>
      </p:sp>
    </p:spTree>
    <p:extLst>
      <p:ext uri="{BB962C8B-B14F-4D97-AF65-F5344CB8AC3E}">
        <p14:creationId xmlns:p14="http://schemas.microsoft.com/office/powerpoint/2010/main" val="823558293"/>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p:txBody>
          <a:bodyPr/>
          <a:lstStyle>
            <a:lvl1pPr>
              <a:defRPr u="sng"/>
            </a:lvl1pPr>
          </a:lstStyle>
          <a:p>
            <a:pPr>
              <a:defRPr/>
            </a:pPr>
            <a:endParaRPr lang="en-US"/>
          </a:p>
        </p:txBody>
      </p:sp>
      <p:sp>
        <p:nvSpPr>
          <p:cNvPr id="4" name="Rectangle 5"/>
          <p:cNvSpPr>
            <a:spLocks noGrp="1" noChangeArrowheads="1"/>
          </p:cNvSpPr>
          <p:nvPr>
            <p:ph type="ftr" sz="quarter" idx="11"/>
          </p:nvPr>
        </p:nvSpPr>
        <p:spPr/>
        <p:txBody>
          <a:bodyPr/>
          <a:lstStyle>
            <a:lvl1pPr>
              <a:defRPr u="sng"/>
            </a:lvl1pPr>
          </a:lstStyle>
          <a:p>
            <a:pPr>
              <a:defRPr/>
            </a:pPr>
            <a:endParaRPr lang="en-US"/>
          </a:p>
        </p:txBody>
      </p:sp>
      <p:sp>
        <p:nvSpPr>
          <p:cNvPr id="5" name="Rectangle 6"/>
          <p:cNvSpPr>
            <a:spLocks noGrp="1" noChangeArrowheads="1"/>
          </p:cNvSpPr>
          <p:nvPr>
            <p:ph type="sldNum" sz="quarter" idx="12"/>
          </p:nvPr>
        </p:nvSpPr>
        <p:spPr/>
        <p:txBody>
          <a:bodyPr/>
          <a:lstStyle>
            <a:lvl1pPr>
              <a:defRPr u="sng" smtClean="0"/>
            </a:lvl1pPr>
          </a:lstStyle>
          <a:p>
            <a:pPr>
              <a:defRPr/>
            </a:pPr>
            <a:fld id="{E2B04A9D-CB45-41E1-98D0-D8173BED46D3}" type="slidenum">
              <a:rPr lang="en-US" altLang="el-GR"/>
              <a:pPr>
                <a:defRPr/>
              </a:pPr>
              <a:t>‹#›</a:t>
            </a:fld>
            <a:endParaRPr lang="en-US" altLang="el-GR"/>
          </a:p>
        </p:txBody>
      </p:sp>
    </p:spTree>
    <p:extLst>
      <p:ext uri="{BB962C8B-B14F-4D97-AF65-F5344CB8AC3E}">
        <p14:creationId xmlns:p14="http://schemas.microsoft.com/office/powerpoint/2010/main" val="374947725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0"/>
          </p:nvPr>
        </p:nvSpPr>
        <p:spPr/>
        <p:txBody>
          <a:bodyPr/>
          <a:lstStyle>
            <a:lvl1pPr>
              <a:defRPr/>
            </a:lvl1pPr>
          </a:lstStyle>
          <a:p>
            <a:pPr>
              <a:defRPr/>
            </a:pPr>
            <a:endParaRPr lang="el-GR"/>
          </a:p>
        </p:txBody>
      </p:sp>
      <p:sp>
        <p:nvSpPr>
          <p:cNvPr id="9" name="Footer Placeholder 4"/>
          <p:cNvSpPr>
            <a:spLocks noGrp="1"/>
          </p:cNvSpPr>
          <p:nvPr>
            <p:ph type="ftr" sz="quarter" idx="11"/>
          </p:nvPr>
        </p:nvSpPr>
        <p:spPr/>
        <p:txBody>
          <a:bodyPr/>
          <a:lstStyle>
            <a:lvl1pPr>
              <a:defRPr/>
            </a:lvl1pPr>
          </a:lstStyle>
          <a:p>
            <a:pPr>
              <a:defRPr/>
            </a:pPr>
            <a:endParaRPr lang="el-GR"/>
          </a:p>
        </p:txBody>
      </p:sp>
      <p:sp>
        <p:nvSpPr>
          <p:cNvPr id="10" name="Slide Number Placeholder 5"/>
          <p:cNvSpPr>
            <a:spLocks noGrp="1"/>
          </p:cNvSpPr>
          <p:nvPr>
            <p:ph type="sldNum" sz="quarter" idx="12"/>
          </p:nvPr>
        </p:nvSpPr>
        <p:spPr/>
        <p:txBody>
          <a:bodyPr/>
          <a:lstStyle>
            <a:lvl1pPr>
              <a:defRPr smtClean="0"/>
            </a:lvl1pPr>
          </a:lstStyle>
          <a:p>
            <a:pPr>
              <a:defRPr/>
            </a:pPr>
            <a:fld id="{D5FB8E82-3920-486F-864D-99D220380B1C}" type="slidenum">
              <a:rPr lang="el-GR" altLang="el-GR"/>
              <a:pPr>
                <a:defRPr/>
              </a:pPr>
              <a:t>‹#›</a:t>
            </a:fld>
            <a:endParaRPr lang="el-GR" altLang="el-GR"/>
          </a:p>
        </p:txBody>
      </p:sp>
    </p:spTree>
    <p:extLst>
      <p:ext uri="{BB962C8B-B14F-4D97-AF65-F5344CB8AC3E}">
        <p14:creationId xmlns:p14="http://schemas.microsoft.com/office/powerpoint/2010/main" val="195908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endParaRPr lang="el-GR"/>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3575ACC1-76BE-4CCC-A1B4-A15E29C728A2}" type="slidenum">
              <a:rPr lang="el-GR" altLang="el-GR"/>
              <a:pPr>
                <a:defRPr/>
              </a:pPr>
              <a:t>‹#›</a:t>
            </a:fld>
            <a:endParaRPr lang="el-GR" altLang="el-GR"/>
          </a:p>
        </p:txBody>
      </p:sp>
    </p:spTree>
    <p:extLst>
      <p:ext uri="{BB962C8B-B14F-4D97-AF65-F5344CB8AC3E}">
        <p14:creationId xmlns:p14="http://schemas.microsoft.com/office/powerpoint/2010/main" val="68047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0" name="Title 9"/>
          <p:cNvSpPr>
            <a:spLocks noGrp="1"/>
          </p:cNvSpPr>
          <p:nvPr>
            <p:ph type="title"/>
          </p:nvPr>
        </p:nvSpPr>
        <p:spPr/>
        <p:txBody>
          <a:bodyPr/>
          <a:lstStyle/>
          <a:p>
            <a:r>
              <a:rPr lang="el-GR" smtClean="0"/>
              <a:t>Στυλ κύριου τίτλου</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9FE324A-B88E-4B56-B422-B6195EE9D7F4}" type="slidenum">
              <a:rPr lang="el-GR" altLang="el-GR"/>
              <a:pPr>
                <a:defRPr/>
              </a:pPr>
              <a:t>‹#›</a:t>
            </a:fld>
            <a:endParaRPr lang="el-GR" altLang="el-GR"/>
          </a:p>
        </p:txBody>
      </p:sp>
    </p:spTree>
    <p:extLst>
      <p:ext uri="{BB962C8B-B14F-4D97-AF65-F5344CB8AC3E}">
        <p14:creationId xmlns:p14="http://schemas.microsoft.com/office/powerpoint/2010/main" val="5624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1A8029B-EFB9-41CB-95EA-E9C3DA4AF587}" type="slidenum">
              <a:rPr lang="el-GR" altLang="el-GR"/>
              <a:pPr>
                <a:defRPr/>
              </a:pPr>
              <a:t>‹#›</a:t>
            </a:fld>
            <a:endParaRPr lang="el-GR" altLang="el-GR"/>
          </a:p>
        </p:txBody>
      </p:sp>
    </p:spTree>
    <p:extLst>
      <p:ext uri="{BB962C8B-B14F-4D97-AF65-F5344CB8AC3E}">
        <p14:creationId xmlns:p14="http://schemas.microsoft.com/office/powerpoint/2010/main" val="3175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BD45FCAB-D9EE-4921-9EFF-991D5FD7F6E6}" type="slidenum">
              <a:rPr lang="el-GR" altLang="el-GR"/>
              <a:pPr>
                <a:defRPr/>
              </a:pPr>
              <a:t>‹#›</a:t>
            </a:fld>
            <a:endParaRPr lang="el-GR" altLang="el-GR"/>
          </a:p>
        </p:txBody>
      </p:sp>
    </p:spTree>
    <p:extLst>
      <p:ext uri="{BB962C8B-B14F-4D97-AF65-F5344CB8AC3E}">
        <p14:creationId xmlns:p14="http://schemas.microsoft.com/office/powerpoint/2010/main" val="182716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A266208-C2EA-4DD9-B318-D0D04EE4E2E6}" type="slidenum">
              <a:rPr lang="el-GR" altLang="el-GR"/>
              <a:pPr>
                <a:defRPr/>
              </a:pPr>
              <a:t>‹#›</a:t>
            </a:fld>
            <a:endParaRPr lang="el-GR" altLang="el-GR"/>
          </a:p>
        </p:txBody>
      </p:sp>
    </p:spTree>
    <p:extLst>
      <p:ext uri="{BB962C8B-B14F-4D97-AF65-F5344CB8AC3E}">
        <p14:creationId xmlns:p14="http://schemas.microsoft.com/office/powerpoint/2010/main" val="268593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l-GR" smtClean="0"/>
              <a:t>Στυλ κύριου τίτλου</a:t>
            </a:r>
            <a:endParaRPr lang="en-US" dirty="0"/>
          </a:p>
        </p:txBody>
      </p:sp>
      <p:sp>
        <p:nvSpPr>
          <p:cNvPr id="9" name="Date Placeholder 4"/>
          <p:cNvSpPr>
            <a:spLocks noGrp="1"/>
          </p:cNvSpPr>
          <p:nvPr>
            <p:ph type="dt" sz="half" idx="10"/>
          </p:nvPr>
        </p:nvSpPr>
        <p:spPr/>
        <p:txBody>
          <a:bodyPr/>
          <a:lstStyle>
            <a:lvl1pPr>
              <a:defRPr/>
            </a:lvl1pPr>
          </a:lstStyle>
          <a:p>
            <a:pPr>
              <a:defRPr/>
            </a:pPr>
            <a:endParaRPr lang="el-GR"/>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p:txBody>
          <a:bodyPr/>
          <a:lstStyle>
            <a:lvl1pPr>
              <a:defRPr smtClean="0"/>
            </a:lvl1pPr>
          </a:lstStyle>
          <a:p>
            <a:pPr>
              <a:defRPr/>
            </a:pPr>
            <a:fld id="{D3EFBC1C-C77D-4895-BD08-0B46FE599382}" type="slidenum">
              <a:rPr lang="el-GR" altLang="el-GR"/>
              <a:pPr>
                <a:defRPr/>
              </a:pPr>
              <a:t>‹#›</a:t>
            </a:fld>
            <a:endParaRPr lang="el-GR" altLang="el-GR"/>
          </a:p>
        </p:txBody>
      </p:sp>
    </p:spTree>
    <p:extLst>
      <p:ext uri="{BB962C8B-B14F-4D97-AF65-F5344CB8AC3E}">
        <p14:creationId xmlns:p14="http://schemas.microsoft.com/office/powerpoint/2010/main" val="283926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a:defRPr/>
            </a:pPr>
            <a:endParaRPr lang="el-G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a:defRPr/>
            </a:pPr>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FFFFFF"/>
                </a:solidFill>
              </a:defRPr>
            </a:lvl1pPr>
          </a:lstStyle>
          <a:p>
            <a:pPr>
              <a:defRPr/>
            </a:pPr>
            <a:fld id="{648874B1-2021-458B-AD3B-AD2D99DB7710}" type="slidenum">
              <a:rPr lang="el-GR" altLang="el-GR"/>
              <a:pPr>
                <a:defRPr/>
              </a:pPr>
              <a:t>‹#›</a:t>
            </a:fld>
            <a:endParaRPr lang="el-GR" altLang="el-GR"/>
          </a:p>
        </p:txBody>
      </p:sp>
    </p:spTree>
  </p:cSld>
  <p:clrMap bg1="dk1" tx1="lt1" bg2="dk2" tx2="lt2" accent1="accent1" accent2="accent2" accent3="accent3" accent4="accent4" accent5="accent5" accent6="accent6" hlink="hlink" folHlink="folHlink"/>
  <p:sldLayoutIdLst>
    <p:sldLayoutId id="2147483902" r:id="rId1"/>
    <p:sldLayoutId id="2147483894" r:id="rId2"/>
    <p:sldLayoutId id="2147483903" r:id="rId3"/>
    <p:sldLayoutId id="2147483895" r:id="rId4"/>
    <p:sldLayoutId id="2147483896" r:id="rId5"/>
    <p:sldLayoutId id="2147483897" r:id="rId6"/>
    <p:sldLayoutId id="2147483898" r:id="rId7"/>
    <p:sldLayoutId id="2147483899" r:id="rId8"/>
    <p:sldLayoutId id="2147483904" r:id="rId9"/>
    <p:sldLayoutId id="2147483900" r:id="rId10"/>
    <p:sldLayoutId id="2147483901"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FFFFFF"/>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FFFFFF"/>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FFFFFF"/>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FFFFFF"/>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FFFFFF"/>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FFFFFF"/>
                </a:solidFill>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FFFFFF"/>
                </a:solidFill>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smtClean="0">
                <a:solidFill>
                  <a:srgbClr val="FFFFFF"/>
                </a:solidFill>
              </a:defRPr>
            </a:lvl1pPr>
          </a:lstStyle>
          <a:p>
            <a:pPr>
              <a:defRPr/>
            </a:pPr>
            <a:fld id="{B8A80632-AB59-4F5E-A8AF-1303E08AFC76}"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Abraham_Gottlob_Werner.jp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a:xfrm>
            <a:off x="450352" y="116633"/>
            <a:ext cx="8229600"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Από την Ιστορία της Γεωλογίας</a:t>
            </a:r>
          </a:p>
        </p:txBody>
      </p:sp>
      <p:sp>
        <p:nvSpPr>
          <p:cNvPr id="3" name="Θέση περιεχομένου 2"/>
          <p:cNvSpPr>
            <a:spLocks noGrp="1"/>
          </p:cNvSpPr>
          <p:nvPr>
            <p:ph idx="1"/>
          </p:nvPr>
        </p:nvSpPr>
        <p:spPr>
          <a:xfrm>
            <a:off x="-6848" y="836712"/>
            <a:ext cx="9144000" cy="4830762"/>
          </a:xfrm>
        </p:spPr>
        <p:txBody>
          <a:bodyPr/>
          <a:lstStyle/>
          <a:p>
            <a:pPr eaLnBrk="1" hangingPunct="1">
              <a:lnSpc>
                <a:spcPct val="80000"/>
              </a:lnSpc>
              <a:buFont typeface="Wingdings" panose="05000000000000000000" pitchFamily="2" charset="2"/>
              <a:buChar char="Ø"/>
              <a:defRPr/>
            </a:pPr>
            <a:r>
              <a:rPr lang="el-GR" sz="2000" u="sng" dirty="0"/>
              <a:t> </a:t>
            </a:r>
            <a:r>
              <a:rPr lang="el-GR" sz="2000" dirty="0" smtClean="0">
                <a:solidFill>
                  <a:schemeClr val="bg1">
                    <a:lumMod val="50000"/>
                  </a:schemeClr>
                </a:solidFill>
              </a:rPr>
              <a:t>Μία </a:t>
            </a:r>
            <a:r>
              <a:rPr lang="el-GR" sz="2000" dirty="0">
                <a:solidFill>
                  <a:schemeClr val="bg1">
                    <a:lumMod val="50000"/>
                  </a:schemeClr>
                </a:solidFill>
              </a:rPr>
              <a:t>πρώτη προσέγγιση των γεωλογικών φαινομένων </a:t>
            </a:r>
            <a:r>
              <a:rPr lang="el-GR" sz="2000" dirty="0" smtClean="0">
                <a:solidFill>
                  <a:schemeClr val="bg1">
                    <a:lumMod val="50000"/>
                  </a:schemeClr>
                </a:solidFill>
              </a:rPr>
              <a:t>μας </a:t>
            </a:r>
            <a:r>
              <a:rPr lang="el-GR" sz="2000" dirty="0">
                <a:solidFill>
                  <a:schemeClr val="bg1">
                    <a:lumMod val="50000"/>
                  </a:schemeClr>
                </a:solidFill>
              </a:rPr>
              <a:t>δίνουν οι Έλληνες φιλόσοφοι, όπως ο Θαλής ο Μιλήσιος (625-545π.χ.), ο Ηράκλειτος (570-470), ο Αριστοτέλης (384-322 π.χ.) ο Θεόφραστος (372-287 π.χ.), ο Στράβων (63 π.χ.-20 μ.χ.) και άλλοι. </a:t>
            </a:r>
            <a:endParaRPr lang="el-GR" sz="2000" u="sng" dirty="0">
              <a:solidFill>
                <a:schemeClr val="bg1">
                  <a:lumMod val="50000"/>
                </a:schemeClr>
              </a:solidFill>
            </a:endParaRPr>
          </a:p>
          <a:p>
            <a:pPr eaLnBrk="1" hangingPunct="1">
              <a:lnSpc>
                <a:spcPct val="80000"/>
              </a:lnSpc>
              <a:buFont typeface="Wingdings" panose="05000000000000000000" pitchFamily="2" charset="2"/>
              <a:buChar char="Ø"/>
              <a:defRPr/>
            </a:pPr>
            <a:r>
              <a:rPr lang="el-GR" sz="2000" u="sng" dirty="0">
                <a:solidFill>
                  <a:schemeClr val="bg1">
                    <a:lumMod val="50000"/>
                  </a:schemeClr>
                </a:solidFill>
                <a:effectLst>
                  <a:outerShdw blurRad="38100" dist="38100" dir="2700000" algn="tl">
                    <a:srgbClr val="000000"/>
                  </a:outerShdw>
                </a:effectLst>
              </a:rPr>
              <a:t>Ο Θαλής ο Μιλήσιος</a:t>
            </a:r>
            <a:r>
              <a:rPr lang="el-GR" sz="2000" dirty="0">
                <a:solidFill>
                  <a:schemeClr val="bg1">
                    <a:lumMod val="50000"/>
                  </a:schemeClr>
                </a:solidFill>
              </a:rPr>
              <a:t> φανταζόταν το σύμπαν, ως ρευστή μάζα, που είχε στο εσωτερικό της μία μεγάλη φούσκα σε σχήμα ημισφαιρίου. Η κοίλη επιφάνεια της φούσκας αποτελούσε τον ουρανό, ενώ στην επίπεδη επιφάνεια εκινείτο δίκην φελλού η επίσης επίπεδος γη. </a:t>
            </a:r>
            <a:endParaRPr lang="el-GR" sz="2000" dirty="0" smtClean="0">
              <a:solidFill>
                <a:schemeClr val="bg1">
                  <a:lumMod val="50000"/>
                </a:schemeClr>
              </a:solidFill>
            </a:endParaRPr>
          </a:p>
          <a:p>
            <a:pPr eaLnBrk="1" hangingPunct="1">
              <a:lnSpc>
                <a:spcPct val="80000"/>
              </a:lnSpc>
              <a:buFont typeface="Wingdings" panose="05000000000000000000" pitchFamily="2" charset="2"/>
              <a:buChar char="Ø"/>
              <a:defRPr/>
            </a:pPr>
            <a:r>
              <a:rPr lang="el-GR" sz="2000" u="sng" dirty="0" smtClean="0">
                <a:solidFill>
                  <a:schemeClr val="bg1">
                    <a:lumMod val="50000"/>
                  </a:schemeClr>
                </a:solidFill>
                <a:effectLst>
                  <a:outerShdw blurRad="38100" dist="38100" dir="2700000" algn="tl">
                    <a:srgbClr val="000000"/>
                  </a:outerShdw>
                </a:effectLst>
              </a:rPr>
              <a:t>Ο </a:t>
            </a:r>
            <a:r>
              <a:rPr lang="el-GR" sz="2000" u="sng" dirty="0">
                <a:solidFill>
                  <a:schemeClr val="bg1">
                    <a:lumMod val="50000"/>
                  </a:schemeClr>
                </a:solidFill>
                <a:effectLst>
                  <a:outerShdw blurRad="38100" dist="38100" dir="2700000" algn="tl">
                    <a:srgbClr val="000000"/>
                  </a:outerShdw>
                </a:effectLst>
              </a:rPr>
              <a:t>Ηράκλειτος</a:t>
            </a:r>
            <a:r>
              <a:rPr lang="el-GR" sz="2000" dirty="0">
                <a:solidFill>
                  <a:schemeClr val="bg1">
                    <a:lumMod val="50000"/>
                  </a:schemeClr>
                </a:solidFill>
              </a:rPr>
              <a:t>  και άλλοι θεωρούν ότι το </a:t>
            </a:r>
            <a:r>
              <a:rPr lang="el-GR" sz="2000" dirty="0" smtClean="0">
                <a:solidFill>
                  <a:schemeClr val="bg1">
                    <a:lumMod val="50000"/>
                  </a:schemeClr>
                </a:solidFill>
              </a:rPr>
              <a:t>πυρ </a:t>
            </a:r>
            <a:r>
              <a:rPr lang="el-GR" sz="2000" dirty="0">
                <a:solidFill>
                  <a:schemeClr val="bg1">
                    <a:lumMod val="50000"/>
                  </a:schemeClr>
                </a:solidFill>
              </a:rPr>
              <a:t>είναι η βάση δημιουργίας στον πλανήτη μας. </a:t>
            </a:r>
          </a:p>
          <a:p>
            <a:pPr eaLnBrk="1" hangingPunct="1">
              <a:lnSpc>
                <a:spcPct val="80000"/>
              </a:lnSpc>
              <a:buFont typeface="Wingdings" panose="05000000000000000000" pitchFamily="2" charset="2"/>
              <a:buChar char="Ø"/>
              <a:defRPr/>
            </a:pPr>
            <a:r>
              <a:rPr lang="el-GR" sz="2000" u="sng" dirty="0">
                <a:solidFill>
                  <a:schemeClr val="bg1">
                    <a:lumMod val="50000"/>
                  </a:schemeClr>
                </a:solidFill>
                <a:effectLst>
                  <a:outerShdw blurRad="38100" dist="38100" dir="2700000" algn="tl">
                    <a:srgbClr val="000000"/>
                  </a:outerShdw>
                </a:effectLst>
              </a:rPr>
              <a:t>Ο Αριστοτέλης</a:t>
            </a:r>
            <a:r>
              <a:rPr lang="el-GR" sz="2000" dirty="0">
                <a:solidFill>
                  <a:schemeClr val="bg1">
                    <a:lumMod val="50000"/>
                  </a:schemeClr>
                </a:solidFill>
              </a:rPr>
              <a:t>, ο ιδρυτής της </a:t>
            </a:r>
            <a:r>
              <a:rPr lang="el-GR" sz="2000" dirty="0" smtClean="0">
                <a:solidFill>
                  <a:schemeClr val="bg1">
                    <a:lumMod val="50000"/>
                  </a:schemeClr>
                </a:solidFill>
              </a:rPr>
              <a:t>περιπατητικής </a:t>
            </a:r>
            <a:r>
              <a:rPr lang="el-GR" sz="2000" dirty="0">
                <a:solidFill>
                  <a:schemeClr val="bg1">
                    <a:lumMod val="50000"/>
                  </a:schemeClr>
                </a:solidFill>
              </a:rPr>
              <a:t>Σχολής, υιοθέτησε την άποψη του Πυθαγόρα για την σφαιρικότητα της Γής και την απέδειξε επιστημονικά. Διετύπωσε ενδιαφέρουσες απόψεις για την προέλευση των νερών των πηγών, για την μεταφορά των προϊόντων της διάβρωσης της χέρσου με τη βοήθεια του νερού των ποταμών, για την βαθμιαία και περιοδική εναλλαγή ξηρών και θαλασσών, για τα αίτια γένεσης των σεισμών. </a:t>
            </a:r>
            <a:endParaRPr lang="el-GR" sz="2000" dirty="0" smtClean="0">
              <a:solidFill>
                <a:schemeClr val="bg1">
                  <a:lumMod val="50000"/>
                </a:schemeClr>
              </a:solidFill>
            </a:endParaRPr>
          </a:p>
          <a:p>
            <a:pPr lvl="0" eaLnBrk="1" hangingPunct="1">
              <a:lnSpc>
                <a:spcPct val="80000"/>
              </a:lnSpc>
              <a:buClr>
                <a:srgbClr val="2A99EC"/>
              </a:buClr>
              <a:buFont typeface="Wingdings" pitchFamily="2" charset="2"/>
              <a:buChar char="Ø"/>
              <a:defRPr/>
            </a:pPr>
            <a:r>
              <a:rPr lang="el-GR" sz="2000" u="sng" dirty="0">
                <a:solidFill>
                  <a:srgbClr val="0066CC">
                    <a:lumMod val="50000"/>
                  </a:srgbClr>
                </a:solidFill>
                <a:effectLst>
                  <a:outerShdw blurRad="38100" dist="38100" dir="2700000" algn="tl">
                    <a:srgbClr val="000000"/>
                  </a:outerShdw>
                </a:effectLst>
              </a:rPr>
              <a:t>Ο Θεόφραστος</a:t>
            </a:r>
            <a:r>
              <a:rPr lang="el-GR" sz="2000" dirty="0">
                <a:solidFill>
                  <a:srgbClr val="0066CC">
                    <a:lumMod val="50000"/>
                  </a:srgbClr>
                </a:solidFill>
              </a:rPr>
              <a:t> ήταν μαθητής του Αριστοτέλη και στο έργο του </a:t>
            </a:r>
            <a:r>
              <a:rPr lang="el-GR" sz="2000" dirty="0" smtClean="0">
                <a:solidFill>
                  <a:srgbClr val="0066CC">
                    <a:lumMod val="50000"/>
                  </a:srgbClr>
                </a:solidFill>
              </a:rPr>
              <a:t>"</a:t>
            </a:r>
            <a:r>
              <a:rPr lang="el-GR" sz="2000" dirty="0">
                <a:solidFill>
                  <a:srgbClr val="0066CC">
                    <a:lumMod val="50000"/>
                  </a:srgbClr>
                </a:solidFill>
              </a:rPr>
              <a:t>περί λίθων" ταξινομεί και περιγράφει ορυκτά και πετρώματα, αναφέρει δε χρήσεις και πρακτικές εφαρμογές. Ακόμη στη διατριβή του "περί ιχθύων" αναφέρεται σε υπολείμματα ψαριών που βρέθηκαν μέσα στα πετρώματα του Πόντου και της Παφλαγονίας και θεωρεί ότι αυτά ή έχουν παραχθεί από αυγά ψαριών </a:t>
            </a:r>
            <a:r>
              <a:rPr lang="el-GR" sz="2000" dirty="0" smtClean="0">
                <a:solidFill>
                  <a:srgbClr val="0066CC">
                    <a:lumMod val="50000"/>
                  </a:srgbClr>
                </a:solidFill>
              </a:rPr>
              <a:t>ή </a:t>
            </a:r>
            <a:r>
              <a:rPr lang="el-GR" sz="2000" dirty="0">
                <a:solidFill>
                  <a:srgbClr val="0066CC">
                    <a:lumMod val="50000"/>
                  </a:srgbClr>
                </a:solidFill>
              </a:rPr>
              <a:t>από ψάρια που είχαν παρασυρθεί από γειτονικά νερά και μετατράπηκαν τελικά σε λίθους.  </a:t>
            </a:r>
          </a:p>
          <a:p>
            <a:pPr eaLnBrk="1" hangingPunct="1">
              <a:lnSpc>
                <a:spcPct val="80000"/>
              </a:lnSpc>
              <a:buFont typeface="Wingdings" panose="05000000000000000000" pitchFamily="2" charset="2"/>
              <a:buChar char="Ø"/>
              <a:defRPr/>
            </a:pPr>
            <a:endParaRPr lang="el-GR" sz="2000" dirty="0">
              <a:solidFill>
                <a:schemeClr val="bg1">
                  <a:lumMod val="50000"/>
                </a:schemeClr>
              </a:solidFill>
            </a:endParaRPr>
          </a:p>
          <a:p>
            <a:pPr eaLnBrk="1" hangingPunct="1">
              <a:defRPr/>
            </a:pPr>
            <a:endParaRPr lang="el-GR" sz="2000"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457200" y="355600"/>
            <a:ext cx="8229600" cy="706438"/>
          </a:xfrm>
        </p:spPr>
        <p:txBody>
          <a:bodyPr>
            <a:spAutoFit/>
          </a:bodyPr>
          <a:lstStyle/>
          <a:p>
            <a:pPr algn="l" eaLnBrk="1" hangingPunct="1"/>
            <a:r>
              <a:rPr lang="el-GR" altLang="el-GR" u="sng" dirty="0" smtClean="0">
                <a:solidFill>
                  <a:schemeClr val="tx1"/>
                </a:solidFill>
              </a:rPr>
              <a:t>2</a:t>
            </a:r>
          </a:p>
        </p:txBody>
      </p:sp>
      <p:pic>
        <p:nvPicPr>
          <p:cNvPr id="54275" name="Picture 3" descr="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39838" y="720725"/>
            <a:ext cx="7261225" cy="5208588"/>
          </a:xfrm>
          <a:noFill/>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0213"/>
            <a:ext cx="5976938"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4"/>
          <p:cNvSpPr>
            <a:spLocks noGrp="1"/>
          </p:cNvSpPr>
          <p:nvPr>
            <p:ph type="title"/>
          </p:nvPr>
        </p:nvSpPr>
        <p:spPr>
          <a:xfrm>
            <a:off x="457200" y="355600"/>
            <a:ext cx="8229600" cy="706438"/>
          </a:xfrm>
        </p:spPr>
        <p:txBody>
          <a:bodyPr>
            <a:spAutoFit/>
          </a:bodyPr>
          <a:lstStyle/>
          <a:p>
            <a:pPr algn="l" eaLnBrk="1" hangingPunct="1"/>
            <a:r>
              <a:rPr lang="el-GR" altLang="el-GR" u="sng" dirty="0" smtClean="0">
                <a:solidFill>
                  <a:schemeClr val="tx1"/>
                </a:solidFill>
              </a:rPr>
              <a:t>2</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Περιβάλλοντα απόθεσης</a:t>
            </a:r>
            <a:endParaRPr lang="en-US" altLang="el-GR" dirty="0" smtClean="0"/>
          </a:p>
        </p:txBody>
      </p:sp>
      <p:pic>
        <p:nvPicPr>
          <p:cNvPr id="58371" name="Picture 3" descr="Diagram illustrating depositional environ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46238"/>
            <a:ext cx="7772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42938" y="285750"/>
            <a:ext cx="642937" cy="708025"/>
          </a:xfrm>
          <a:prstGeom prst="rect">
            <a:avLst/>
          </a:prstGeom>
          <a:noFill/>
        </p:spPr>
        <p:txBody>
          <a:bodyPr>
            <a:spAutoFit/>
          </a:bodyPr>
          <a:lstStyle/>
          <a:p>
            <a:pPr eaLnBrk="1" hangingPunct="1">
              <a:defRPr/>
            </a:pPr>
            <a:r>
              <a:rPr lang="el-GR" sz="4000" b="1" dirty="0" smtClean="0">
                <a:solidFill>
                  <a:schemeClr val="bg1">
                    <a:lumMod val="50000"/>
                  </a:schemeClr>
                </a:solidFill>
                <a:latin typeface="+mj-lt"/>
              </a:rPr>
              <a:t>3</a:t>
            </a:r>
            <a:endParaRPr lang="el-GR" sz="4000" b="1" dirty="0">
              <a:solidFill>
                <a:schemeClr val="bg1">
                  <a:lumMod val="50000"/>
                </a:schemeClr>
              </a:solidFill>
              <a:latin typeface="+mj-lt"/>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125760" y="210344"/>
            <a:ext cx="8892480" cy="1295400"/>
          </a:xfrm>
        </p:spPr>
        <p:style>
          <a:lnRef idx="2">
            <a:schemeClr val="dk1"/>
          </a:lnRef>
          <a:fillRef idx="1">
            <a:schemeClr val="lt1"/>
          </a:fillRef>
          <a:effectRef idx="0">
            <a:schemeClr val="dk1"/>
          </a:effectRef>
          <a:fontRef idx="minor">
            <a:schemeClr val="dk1"/>
          </a:fontRef>
        </p:style>
        <p:txBody>
          <a:bodyPr/>
          <a:lstStyle/>
          <a:p>
            <a:pPr algn="ctr" eaLnBrk="1" hangingPunct="1">
              <a:buFontTx/>
              <a:buNone/>
            </a:pPr>
            <a:r>
              <a:rPr lang="el-GR" altLang="el-GR" dirty="0" smtClean="0"/>
              <a:t>	Κάθε περιβάλλον απόθεσης μεταβαίνει πλευρικά σε κάποιο άλλο</a:t>
            </a:r>
            <a:r>
              <a:rPr lang="en-US" altLang="el-GR" dirty="0" smtClean="0"/>
              <a:t>. </a:t>
            </a:r>
          </a:p>
        </p:txBody>
      </p:sp>
      <p:pic>
        <p:nvPicPr>
          <p:cNvPr id="60419" name="Picture 3" descr="Facie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0" y="1714928"/>
            <a:ext cx="8534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395536" y="404664"/>
            <a:ext cx="503858" cy="762000"/>
          </a:xfrm>
          <a:prstGeom prst="rect">
            <a:avLst/>
          </a:prstGeom>
          <a:noFill/>
          <a:ln w="9525">
            <a:noFill/>
            <a:miter lim="800000"/>
            <a:headEnd/>
            <a:tailEnd/>
          </a:ln>
        </p:spPr>
        <p:txBody>
          <a:bodyPr wrap="square">
            <a:spAutoFit/>
          </a:bodyPr>
          <a:lstStyle/>
          <a:p>
            <a:pPr>
              <a:spcBef>
                <a:spcPct val="50000"/>
              </a:spcBef>
              <a:defRPr/>
            </a:pPr>
            <a:r>
              <a:rPr lang="en-US" sz="4400" b="1" dirty="0">
                <a:solidFill>
                  <a:schemeClr val="tx2"/>
                </a:solidFill>
                <a:latin typeface="+mj-lt"/>
              </a:rPr>
              <a:t>3</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88640"/>
            <a:ext cx="8856984" cy="6552728"/>
          </a:xfrm>
        </p:spPr>
        <p:txBody>
          <a:bodyPr/>
          <a:lstStyle/>
          <a:p>
            <a:pPr algn="just" eaLnBrk="1" hangingPunct="1">
              <a:buFont typeface="Wingdings" pitchFamily="2" charset="2"/>
              <a:buChar char="Ø"/>
              <a:defRPr/>
            </a:pPr>
            <a:r>
              <a:rPr lang="el-GR" sz="2200" dirty="0" smtClean="0">
                <a:solidFill>
                  <a:schemeClr val="bg1">
                    <a:lumMod val="50000"/>
                  </a:schemeClr>
                </a:solidFill>
              </a:rPr>
              <a:t>Αυτοί </a:t>
            </a:r>
            <a:r>
              <a:rPr lang="el-GR" sz="2200" dirty="0">
                <a:solidFill>
                  <a:schemeClr val="bg1">
                    <a:lumMod val="50000"/>
                  </a:schemeClr>
                </a:solidFill>
              </a:rPr>
              <a:t>οι νόμοι ίσως φαίνονται σε μας σήμερα </a:t>
            </a:r>
            <a:r>
              <a:rPr lang="el-GR" sz="2200" dirty="0" smtClean="0">
                <a:solidFill>
                  <a:schemeClr val="bg1">
                    <a:lumMod val="50000"/>
                  </a:schemeClr>
                </a:solidFill>
              </a:rPr>
              <a:t>προφανείς</a:t>
            </a:r>
            <a:r>
              <a:rPr lang="el-GR" sz="2200" dirty="0">
                <a:solidFill>
                  <a:schemeClr val="bg1">
                    <a:lumMod val="50000"/>
                  </a:schemeClr>
                </a:solidFill>
              </a:rPr>
              <a:t>, αλλά αυτοί σχημάτισαν το κλειδί για την κατανόηση των ιζηματογενών πετρωμάτων. </a:t>
            </a:r>
            <a:endParaRPr lang="el-GR" sz="2200" dirty="0" smtClean="0">
              <a:solidFill>
                <a:schemeClr val="bg1">
                  <a:lumMod val="50000"/>
                </a:schemeClr>
              </a:solidFill>
            </a:endParaRPr>
          </a:p>
          <a:p>
            <a:pPr algn="just" eaLnBrk="1" hangingPunct="1">
              <a:buFont typeface="Wingdings" pitchFamily="2" charset="2"/>
              <a:buChar char="Ø"/>
              <a:defRPr/>
            </a:pPr>
            <a:r>
              <a:rPr lang="el-GR" sz="2200" dirty="0" smtClean="0">
                <a:solidFill>
                  <a:schemeClr val="bg1">
                    <a:lumMod val="50000"/>
                  </a:schemeClr>
                </a:solidFill>
              </a:rPr>
              <a:t>Περαιτέρω</a:t>
            </a:r>
            <a:r>
              <a:rPr lang="el-GR" sz="2200" dirty="0">
                <a:solidFill>
                  <a:schemeClr val="bg1">
                    <a:lumMod val="50000"/>
                  </a:schemeClr>
                </a:solidFill>
              </a:rPr>
              <a:t>, </a:t>
            </a:r>
            <a:r>
              <a:rPr lang="el-GR" sz="2200" u="sng" dirty="0">
                <a:solidFill>
                  <a:schemeClr val="bg1">
                    <a:lumMod val="50000"/>
                  </a:schemeClr>
                </a:solidFill>
              </a:rPr>
              <a:t>οι δύο νόμοι</a:t>
            </a:r>
            <a:r>
              <a:rPr lang="el-GR" sz="2200" dirty="0">
                <a:solidFill>
                  <a:schemeClr val="bg1">
                    <a:lumMod val="50000"/>
                  </a:schemeClr>
                </a:solidFill>
              </a:rPr>
              <a:t> εισήγαγαν την ιδέα </a:t>
            </a:r>
            <a:r>
              <a:rPr lang="el-GR" sz="2200" u="sng" dirty="0">
                <a:solidFill>
                  <a:schemeClr val="bg1">
                    <a:lumMod val="50000"/>
                  </a:schemeClr>
                </a:solidFill>
              </a:rPr>
              <a:t>του χρόνου και της ακολουθίας στις γεωλογικές </a:t>
            </a:r>
            <a:r>
              <a:rPr lang="el-GR" sz="2200" u="sng" dirty="0" smtClean="0">
                <a:solidFill>
                  <a:schemeClr val="bg1">
                    <a:lumMod val="50000"/>
                  </a:schemeClr>
                </a:solidFill>
              </a:rPr>
              <a:t>διαδικασίες</a:t>
            </a:r>
            <a:r>
              <a:rPr lang="el-GR" sz="2200" dirty="0" smtClean="0">
                <a:solidFill>
                  <a:schemeClr val="bg1">
                    <a:lumMod val="50000"/>
                  </a:schemeClr>
                </a:solidFill>
              </a:rPr>
              <a:t> </a:t>
            </a:r>
            <a:r>
              <a:rPr lang="el-GR" sz="2200" dirty="0">
                <a:solidFill>
                  <a:schemeClr val="bg1">
                    <a:lumMod val="50000"/>
                  </a:schemeClr>
                </a:solidFill>
              </a:rPr>
              <a:t>και έδειξαν ότι τα ιζηματογενή πετρώματα μπορεί </a:t>
            </a:r>
            <a:r>
              <a:rPr lang="el-GR" sz="2200" u="sng" dirty="0">
                <a:solidFill>
                  <a:schemeClr val="bg1">
                    <a:lumMod val="50000"/>
                  </a:schemeClr>
                </a:solidFill>
              </a:rPr>
              <a:t>να μην είναι όλα της ίδιας ηλικίας</a:t>
            </a:r>
            <a:r>
              <a:rPr lang="el-GR" sz="2200" dirty="0">
                <a:solidFill>
                  <a:schemeClr val="bg1">
                    <a:lumMod val="50000"/>
                  </a:schemeClr>
                </a:solidFill>
              </a:rPr>
              <a:t> (δηλαδή ότι δημιουργήθηκαν στον ίδιο χρόνο). </a:t>
            </a:r>
          </a:p>
          <a:p>
            <a:pPr algn="just" eaLnBrk="1" hangingPunct="1">
              <a:buFontTx/>
              <a:buNone/>
              <a:defRPr/>
            </a:pPr>
            <a:r>
              <a:rPr lang="el-GR" sz="2200" dirty="0">
                <a:solidFill>
                  <a:schemeClr val="bg1">
                    <a:lumMod val="50000"/>
                  </a:schemeClr>
                </a:solidFill>
              </a:rPr>
              <a:t>   Από αυτούς τους νόμους ξεκίνησε να </a:t>
            </a:r>
            <a:r>
              <a:rPr lang="el-GR" sz="2200" dirty="0" smtClean="0">
                <a:solidFill>
                  <a:schemeClr val="bg1">
                    <a:lumMod val="50000"/>
                  </a:schemeClr>
                </a:solidFill>
              </a:rPr>
              <a:t>παίρνει </a:t>
            </a:r>
            <a:r>
              <a:rPr lang="el-GR" sz="2200" dirty="0">
                <a:solidFill>
                  <a:schemeClr val="bg1">
                    <a:lumMod val="50000"/>
                  </a:schemeClr>
                </a:solidFill>
              </a:rPr>
              <a:t>μορφή μία συστηματική επιστήμη της Γης. </a:t>
            </a:r>
            <a:r>
              <a:rPr lang="el-GR" altLang="el-GR" sz="2200" dirty="0" smtClean="0">
                <a:solidFill>
                  <a:schemeClr val="bg1">
                    <a:lumMod val="50000"/>
                  </a:schemeClr>
                </a:solidFill>
              </a:rPr>
              <a:t> </a:t>
            </a:r>
          </a:p>
          <a:p>
            <a:pPr lvl="0" algn="just" eaLnBrk="1" hangingPunct="1">
              <a:lnSpc>
                <a:spcPct val="90000"/>
              </a:lnSpc>
              <a:buClr>
                <a:srgbClr val="2A99EC"/>
              </a:buClr>
              <a:buFont typeface="Wingdings" panose="05000000000000000000" pitchFamily="2" charset="2"/>
              <a:buChar char="Ø"/>
            </a:pPr>
            <a:r>
              <a:rPr lang="el-GR" altLang="el-GR" sz="2200" dirty="0" smtClean="0">
                <a:solidFill>
                  <a:schemeClr val="bg1">
                    <a:lumMod val="50000"/>
                  </a:schemeClr>
                </a:solidFill>
              </a:rPr>
              <a:t>  Στα επόμενα εκατό χρόνια ή και περισσότερα η γεωλογική έρευνα εστιάστηκε στο πρόβλημα των απολιθωμάτων και οι απόψεις του </a:t>
            </a:r>
            <a:r>
              <a:rPr lang="el-GR" altLang="el-GR" sz="2200" dirty="0" err="1" smtClean="0">
                <a:solidFill>
                  <a:schemeClr val="bg1">
                    <a:lumMod val="50000"/>
                  </a:schemeClr>
                </a:solidFill>
              </a:rPr>
              <a:t>Steno</a:t>
            </a:r>
            <a:r>
              <a:rPr lang="el-GR" altLang="el-GR" sz="2200" dirty="0" smtClean="0">
                <a:solidFill>
                  <a:schemeClr val="bg1">
                    <a:lumMod val="50000"/>
                  </a:schemeClr>
                </a:solidFill>
              </a:rPr>
              <a:t> για τα απολιθώματα, βαθμιαία επικράτησαν, ότι δηλαδή αυτά είναι υπολείμματα οργανισμών που διατηρήθηκαν με τη βύθιση των στο αποτιθέμενο ίζημα. </a:t>
            </a:r>
          </a:p>
          <a:p>
            <a:pPr lvl="0" algn="just" eaLnBrk="1" hangingPunct="1">
              <a:lnSpc>
                <a:spcPct val="90000"/>
              </a:lnSpc>
              <a:buClr>
                <a:srgbClr val="2A99EC"/>
              </a:buClr>
              <a:buFont typeface="Wingdings" panose="05000000000000000000" pitchFamily="2" charset="2"/>
              <a:buChar char="Ø"/>
            </a:pPr>
            <a:r>
              <a:rPr lang="el-GR" altLang="el-GR" sz="2200" dirty="0" smtClean="0">
                <a:solidFill>
                  <a:schemeClr val="bg1">
                    <a:lumMod val="50000"/>
                  </a:schemeClr>
                </a:solidFill>
              </a:rPr>
              <a:t>  </a:t>
            </a:r>
            <a:r>
              <a:rPr lang="el-GR" altLang="el-GR" sz="2200" dirty="0">
                <a:solidFill>
                  <a:schemeClr val="bg1">
                    <a:lumMod val="50000"/>
                  </a:schemeClr>
                </a:solidFill>
              </a:rPr>
              <a:t>Το συμπέρασμα αυτό έφερε τους πρώτους σκαπανείς της γεωλογίας σε αναπόφευκτη σύγκρουση με την τότε Χριστιανική Εκκλησία επειδή οι θεωρίες και οι αρχές που αναπτύχθηκαν </a:t>
            </a:r>
            <a:r>
              <a:rPr lang="el-GR" altLang="el-GR" sz="2200" dirty="0" smtClean="0">
                <a:solidFill>
                  <a:schemeClr val="bg1">
                    <a:lumMod val="50000"/>
                  </a:schemeClr>
                </a:solidFill>
              </a:rPr>
              <a:t>ήταν </a:t>
            </a:r>
            <a:r>
              <a:rPr lang="el-GR" altLang="el-GR" sz="2200" dirty="0">
                <a:solidFill>
                  <a:schemeClr val="bg1">
                    <a:lumMod val="50000"/>
                  </a:schemeClr>
                </a:solidFill>
              </a:rPr>
              <a:t>ισχυρώς σε διαφωνία με τη θεωρία της γέννησης, όπως εκτίθεται στην Βίβλο. </a:t>
            </a:r>
          </a:p>
          <a:p>
            <a:pPr algn="just" eaLnBrk="1" hangingPunct="1">
              <a:buFontTx/>
              <a:buNone/>
              <a:defRPr/>
            </a:pPr>
            <a:endParaRPr lang="el-GR" sz="2400" dirty="0"/>
          </a:p>
          <a:p>
            <a:pPr eaLnBrk="1" hangingPunct="1">
              <a:defRPr/>
            </a:pPr>
            <a:endParaRPr lang="el-GR" sz="2400" dirty="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95536"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dirty="0" smtClean="0"/>
              <a:t>John Strachey </a:t>
            </a:r>
            <a:r>
              <a:rPr lang="el-GR" altLang="el-GR" dirty="0" smtClean="0"/>
              <a:t>(1671-1743)</a:t>
            </a:r>
          </a:p>
        </p:txBody>
      </p:sp>
      <p:pic>
        <p:nvPicPr>
          <p:cNvPr id="64515" name="Picture 2" descr="G:\Giwrgos\H\Μαθημα Παλαιοντολογια\archaeo\strachey's dra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3768" y="3834631"/>
            <a:ext cx="4572985" cy="2906737"/>
          </a:xfrm>
          <a:noFill/>
        </p:spPr>
      </p:pic>
      <p:sp>
        <p:nvSpPr>
          <p:cNvPr id="64516" name="TextBox 4"/>
          <p:cNvSpPr txBox="1">
            <a:spLocks noChangeArrowheads="1"/>
          </p:cNvSpPr>
          <p:nvPr/>
        </p:nvSpPr>
        <p:spPr bwMode="auto">
          <a:xfrm>
            <a:off x="55748" y="941531"/>
            <a:ext cx="898074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4638" indent="-274638">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
                <a:srgbClr val="FFFF00"/>
              </a:buClr>
              <a:buFont typeface="Wingdings" panose="05000000000000000000" pitchFamily="2" charset="2"/>
              <a:buChar char="Ø"/>
            </a:pPr>
            <a:r>
              <a:rPr lang="el-GR" altLang="el-GR" sz="2600" u="none" dirty="0">
                <a:solidFill>
                  <a:schemeClr val="bg1">
                    <a:lumMod val="50000"/>
                  </a:schemeClr>
                </a:solidFill>
              </a:rPr>
              <a:t>Δουλεύοντας σε  ανθρακωρυχεία της Δ. Αγγλίας (1719) διαπίστωσε και κατέγραψε  τη διεύθυνση, την κλίση  και τη διαδοχή των στρωμάτων, όπως επίσης και </a:t>
            </a:r>
            <a:r>
              <a:rPr lang="el-GR" altLang="el-GR" sz="2600" u="none" dirty="0" smtClean="0">
                <a:solidFill>
                  <a:schemeClr val="bg1">
                    <a:lumMod val="50000"/>
                  </a:schemeClr>
                </a:solidFill>
              </a:rPr>
              <a:t>τις μεταπτώσεις </a:t>
            </a:r>
            <a:r>
              <a:rPr lang="el-GR" altLang="el-GR" sz="2600" u="none" dirty="0">
                <a:solidFill>
                  <a:schemeClr val="bg1">
                    <a:lumMod val="50000"/>
                  </a:schemeClr>
                </a:solidFill>
              </a:rPr>
              <a:t>λόγω </a:t>
            </a:r>
            <a:r>
              <a:rPr lang="el-GR" altLang="el-GR" sz="2600" u="none" dirty="0" smtClean="0">
                <a:solidFill>
                  <a:schemeClr val="bg1">
                    <a:lumMod val="50000"/>
                  </a:schemeClr>
                </a:solidFill>
              </a:rPr>
              <a:t>ρηγμάτων. </a:t>
            </a:r>
            <a:endParaRPr lang="el-GR" altLang="el-GR" sz="2600" u="none" dirty="0">
              <a:solidFill>
                <a:schemeClr val="bg1">
                  <a:lumMod val="50000"/>
                </a:schemeClr>
              </a:solidFill>
            </a:endParaRPr>
          </a:p>
          <a:p>
            <a:pPr eaLnBrk="1" hangingPunct="1">
              <a:spcBef>
                <a:spcPct val="0"/>
              </a:spcBef>
              <a:buClr>
                <a:srgbClr val="FFFF00"/>
              </a:buClr>
              <a:buFont typeface="Wingdings" panose="05000000000000000000" pitchFamily="2" charset="2"/>
              <a:buChar char="Ø"/>
            </a:pPr>
            <a:r>
              <a:rPr lang="el-GR" altLang="el-GR" sz="2600" u="none" dirty="0">
                <a:solidFill>
                  <a:schemeClr val="bg1">
                    <a:lumMod val="50000"/>
                  </a:schemeClr>
                </a:solidFill>
              </a:rPr>
              <a:t>Όλα αυτά βοήθησαν στην κατανόηση της γεωλογίας της περιοχής.</a:t>
            </a:r>
          </a:p>
          <a:p>
            <a:pPr eaLnBrk="1" hangingPunct="1">
              <a:spcBef>
                <a:spcPct val="0"/>
              </a:spcBef>
              <a:buClr>
                <a:srgbClr val="FFFF00"/>
              </a:buClr>
              <a:buFont typeface="Wingdings" panose="05000000000000000000" pitchFamily="2" charset="2"/>
              <a:buChar char="Ø"/>
            </a:pPr>
            <a:r>
              <a:rPr lang="el-GR" altLang="el-GR" sz="2600" u="none" dirty="0">
                <a:solidFill>
                  <a:schemeClr val="bg1">
                    <a:lumMod val="50000"/>
                  </a:schemeClr>
                </a:solidFill>
              </a:rPr>
              <a:t>Οικονομικό αντίκρισμα</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a:xfrm>
            <a:off x="467544" y="116632"/>
            <a:ext cx="8229600" cy="490066"/>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sz="2800" dirty="0" smtClean="0"/>
              <a:t>Mikhail Vasilyevich </a:t>
            </a:r>
            <a:r>
              <a:rPr lang="en-GB" altLang="el-GR" sz="2800" dirty="0" err="1" smtClean="0"/>
              <a:t>Lomonosov</a:t>
            </a:r>
            <a:r>
              <a:rPr lang="el-GR" altLang="el-GR" sz="2800" dirty="0" smtClean="0"/>
              <a:t> (1711-1765)</a:t>
            </a:r>
          </a:p>
        </p:txBody>
      </p:sp>
      <p:sp>
        <p:nvSpPr>
          <p:cNvPr id="3" name="Θέση περιεχομένου 2"/>
          <p:cNvSpPr>
            <a:spLocks noGrp="1"/>
          </p:cNvSpPr>
          <p:nvPr>
            <p:ph sz="half" idx="1"/>
          </p:nvPr>
        </p:nvSpPr>
        <p:spPr>
          <a:xfrm>
            <a:off x="107504" y="1506856"/>
            <a:ext cx="4979988" cy="5373687"/>
          </a:xfrm>
        </p:spPr>
        <p:txBody>
          <a:bodyPr/>
          <a:lstStyle/>
          <a:p>
            <a:pPr algn="just" eaLnBrk="1" hangingPunct="1">
              <a:lnSpc>
                <a:spcPct val="90000"/>
              </a:lnSpc>
              <a:buFont typeface="Wingdings" pitchFamily="2" charset="2"/>
              <a:buChar char="Ø"/>
              <a:defRPr/>
            </a:pPr>
            <a:r>
              <a:rPr lang="el-GR" sz="2400" dirty="0">
                <a:solidFill>
                  <a:schemeClr val="bg1">
                    <a:lumMod val="50000"/>
                  </a:schemeClr>
                </a:solidFill>
              </a:rPr>
              <a:t>Θ</a:t>
            </a:r>
            <a:r>
              <a:rPr lang="el-GR" sz="2400" dirty="0" smtClean="0">
                <a:solidFill>
                  <a:schemeClr val="bg1">
                    <a:lumMod val="50000"/>
                  </a:schemeClr>
                </a:solidFill>
              </a:rPr>
              <a:t>εωρείται </a:t>
            </a:r>
            <a:r>
              <a:rPr lang="el-GR" sz="2400" dirty="0">
                <a:solidFill>
                  <a:schemeClr val="bg1">
                    <a:lumMod val="50000"/>
                  </a:schemeClr>
                </a:solidFill>
              </a:rPr>
              <a:t>μεγάλος γεωλόγος, με απόψεις σε γεωλογικά και ορυκτολογικά θέματα που ήταν πιο μπροστά της εποχής του. Διατύπωσε τη γνώμη ότι όλες οι </a:t>
            </a:r>
            <a:r>
              <a:rPr lang="el-GR" sz="2400" dirty="0" smtClean="0">
                <a:solidFill>
                  <a:schemeClr val="bg1">
                    <a:lumMod val="50000"/>
                  </a:schemeClr>
                </a:solidFill>
              </a:rPr>
              <a:t>μεταβολές </a:t>
            </a:r>
            <a:r>
              <a:rPr lang="el-GR" sz="2400" dirty="0">
                <a:solidFill>
                  <a:schemeClr val="bg1">
                    <a:lumMod val="50000"/>
                  </a:schemeClr>
                </a:solidFill>
              </a:rPr>
              <a:t>στην επιφάνεια της οφείλονται σε γεωλογικές δυνάμεις που </a:t>
            </a:r>
            <a:r>
              <a:rPr lang="el-GR" sz="2400" dirty="0" smtClean="0">
                <a:solidFill>
                  <a:schemeClr val="bg1">
                    <a:lumMod val="50000"/>
                  </a:schemeClr>
                </a:solidFill>
              </a:rPr>
              <a:t>δρουν </a:t>
            </a:r>
            <a:r>
              <a:rPr lang="el-GR" sz="2400" dirty="0">
                <a:solidFill>
                  <a:schemeClr val="bg1">
                    <a:lumMod val="50000"/>
                  </a:schemeClr>
                </a:solidFill>
              </a:rPr>
              <a:t>και σήμερα</a:t>
            </a:r>
            <a:r>
              <a:rPr lang="el-GR" sz="2400" dirty="0" smtClean="0">
                <a:solidFill>
                  <a:schemeClr val="bg1">
                    <a:lumMod val="50000"/>
                  </a:schemeClr>
                </a:solidFill>
              </a:rPr>
              <a:t>.</a:t>
            </a:r>
          </a:p>
          <a:p>
            <a:pPr algn="just" eaLnBrk="1" hangingPunct="1">
              <a:lnSpc>
                <a:spcPct val="90000"/>
              </a:lnSpc>
              <a:buFont typeface="Wingdings" pitchFamily="2" charset="2"/>
              <a:buChar char="Ø"/>
              <a:defRPr/>
            </a:pPr>
            <a:r>
              <a:rPr lang="el-GR" sz="2400" dirty="0" smtClean="0">
                <a:solidFill>
                  <a:schemeClr val="bg1">
                    <a:lumMod val="50000"/>
                  </a:schemeClr>
                </a:solidFill>
              </a:rPr>
              <a:t>Έτσι</a:t>
            </a:r>
            <a:r>
              <a:rPr lang="el-GR" sz="2400" dirty="0">
                <a:solidFill>
                  <a:schemeClr val="bg1">
                    <a:lumMod val="50000"/>
                  </a:schemeClr>
                </a:solidFill>
              </a:rPr>
              <a:t>, </a:t>
            </a:r>
            <a:r>
              <a:rPr lang="el-GR" sz="2400" dirty="0">
                <a:solidFill>
                  <a:schemeClr val="bg1">
                    <a:lumMod val="50000"/>
                  </a:schemeClr>
                </a:solidFill>
                <a:effectLst>
                  <a:outerShdw blurRad="38100" dist="38100" dir="2700000" algn="tl">
                    <a:srgbClr val="000000">
                      <a:alpha val="43137"/>
                    </a:srgbClr>
                  </a:outerShdw>
                </a:effectLst>
              </a:rPr>
              <a:t>υπήρξε  </a:t>
            </a:r>
            <a:r>
              <a:rPr lang="el-GR" sz="2400" u="sng" dirty="0">
                <a:solidFill>
                  <a:schemeClr val="bg1">
                    <a:lumMod val="50000"/>
                  </a:schemeClr>
                </a:solidFill>
              </a:rPr>
              <a:t>πρόδρομος της αρχής της ομοιομορφίας. </a:t>
            </a:r>
          </a:p>
          <a:p>
            <a:pPr eaLnBrk="1" hangingPunct="1">
              <a:defRPr/>
            </a:pPr>
            <a:endParaRPr lang="el-GR" sz="2400" dirty="0" smtClean="0"/>
          </a:p>
        </p:txBody>
      </p:sp>
      <p:pic>
        <p:nvPicPr>
          <p:cNvPr id="65540" name="Picture 2" descr="File:Lomonosovportrai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088" y="1052736"/>
            <a:ext cx="3540125" cy="4830763"/>
          </a:xfr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a:xfrm>
            <a:off x="323528" y="116632"/>
            <a:ext cx="8363272" cy="634082"/>
          </a:xfrm>
        </p:spPr>
        <p:style>
          <a:lnRef idx="2">
            <a:schemeClr val="dk1"/>
          </a:lnRef>
          <a:fillRef idx="1">
            <a:schemeClr val="lt1"/>
          </a:fillRef>
          <a:effectRef idx="0">
            <a:schemeClr val="dk1"/>
          </a:effectRef>
          <a:fontRef idx="minor">
            <a:schemeClr val="dk1"/>
          </a:fontRef>
        </p:style>
        <p:txBody>
          <a:bodyPr/>
          <a:lstStyle/>
          <a:p>
            <a:pPr eaLnBrk="1" hangingPunct="1"/>
            <a:r>
              <a:rPr lang="fr-FR" altLang="el-GR" sz="2400" dirty="0" smtClean="0"/>
              <a:t>Georges-Louis Leclerc, Comte de Buffon</a:t>
            </a:r>
            <a:r>
              <a:rPr lang="el-GR" altLang="el-GR" sz="2400" dirty="0" smtClean="0"/>
              <a:t> (1707-1788) </a:t>
            </a:r>
          </a:p>
        </p:txBody>
      </p:sp>
      <p:sp>
        <p:nvSpPr>
          <p:cNvPr id="3" name="Θέση περιεχομένου 2"/>
          <p:cNvSpPr>
            <a:spLocks noGrp="1"/>
          </p:cNvSpPr>
          <p:nvPr>
            <p:ph idx="1"/>
          </p:nvPr>
        </p:nvSpPr>
        <p:spPr>
          <a:xfrm>
            <a:off x="179512" y="908720"/>
            <a:ext cx="8856984" cy="5760640"/>
          </a:xfrm>
        </p:spPr>
        <p:txBody>
          <a:bodyPr/>
          <a:lstStyle/>
          <a:p>
            <a:pPr eaLnBrk="1" hangingPunct="1">
              <a:lnSpc>
                <a:spcPct val="90000"/>
              </a:lnSpc>
              <a:buFont typeface="Wingdings" pitchFamily="2" charset="2"/>
              <a:buChar char="Ø"/>
              <a:defRPr/>
            </a:pPr>
            <a:r>
              <a:rPr lang="el-GR" sz="2400" dirty="0">
                <a:solidFill>
                  <a:schemeClr val="bg1">
                    <a:lumMod val="50000"/>
                  </a:schemeClr>
                </a:solidFill>
              </a:rPr>
              <a:t>Υ</a:t>
            </a:r>
            <a:r>
              <a:rPr lang="el-GR" sz="2400" dirty="0" smtClean="0">
                <a:solidFill>
                  <a:schemeClr val="bg1">
                    <a:lumMod val="50000"/>
                  </a:schemeClr>
                </a:solidFill>
              </a:rPr>
              <a:t>πήρξε γεωλόγος </a:t>
            </a:r>
            <a:r>
              <a:rPr lang="el-GR" sz="2400" dirty="0">
                <a:solidFill>
                  <a:schemeClr val="bg1">
                    <a:lumMod val="50000"/>
                  </a:schemeClr>
                </a:solidFill>
              </a:rPr>
              <a:t>και βιολόγος. Ως βιολόγος είναι θερμός </a:t>
            </a:r>
            <a:r>
              <a:rPr lang="el-GR" sz="2400" u="sng" dirty="0">
                <a:solidFill>
                  <a:schemeClr val="bg1">
                    <a:lumMod val="50000"/>
                  </a:schemeClr>
                </a:solidFill>
              </a:rPr>
              <a:t>υποστηρικτής της θεωρίας της </a:t>
            </a:r>
            <a:r>
              <a:rPr lang="el-GR" sz="2400" u="sng" dirty="0" smtClean="0">
                <a:solidFill>
                  <a:schemeClr val="bg1">
                    <a:lumMod val="50000"/>
                  </a:schemeClr>
                </a:solidFill>
              </a:rPr>
              <a:t>σταθερότητας </a:t>
            </a:r>
            <a:r>
              <a:rPr lang="el-GR" sz="2400" u="sng" dirty="0">
                <a:solidFill>
                  <a:schemeClr val="bg1">
                    <a:lumMod val="50000"/>
                  </a:schemeClr>
                </a:solidFill>
              </a:rPr>
              <a:t>των "ειδών".</a:t>
            </a:r>
            <a:r>
              <a:rPr lang="el-GR" sz="2400" dirty="0">
                <a:solidFill>
                  <a:schemeClr val="bg1">
                    <a:lumMod val="50000"/>
                  </a:schemeClr>
                </a:solidFill>
              </a:rPr>
              <a:t> Στο έργο του "Epoques de la N</a:t>
            </a:r>
            <a:r>
              <a:rPr lang="en-US" sz="2400" dirty="0">
                <a:solidFill>
                  <a:schemeClr val="bg1">
                    <a:lumMod val="50000"/>
                  </a:schemeClr>
                </a:solidFill>
              </a:rPr>
              <a:t>a</a:t>
            </a:r>
            <a:r>
              <a:rPr lang="el-GR" sz="2400" dirty="0">
                <a:solidFill>
                  <a:schemeClr val="bg1">
                    <a:lumMod val="50000"/>
                  </a:schemeClr>
                </a:solidFill>
              </a:rPr>
              <a:t>ture" </a:t>
            </a:r>
            <a:r>
              <a:rPr lang="en-US" sz="2400" dirty="0">
                <a:solidFill>
                  <a:schemeClr val="bg1">
                    <a:lumMod val="50000"/>
                  </a:schemeClr>
                </a:solidFill>
              </a:rPr>
              <a:t>(“</a:t>
            </a:r>
            <a:r>
              <a:rPr lang="el-GR" sz="2400" dirty="0">
                <a:solidFill>
                  <a:schemeClr val="bg1">
                    <a:lumMod val="50000"/>
                  </a:schemeClr>
                </a:solidFill>
              </a:rPr>
              <a:t>Εποχές της Φύσης</a:t>
            </a:r>
            <a:r>
              <a:rPr lang="en-US" sz="2400" dirty="0">
                <a:solidFill>
                  <a:schemeClr val="bg1">
                    <a:lumMod val="50000"/>
                  </a:schemeClr>
                </a:solidFill>
              </a:rPr>
              <a:t>”</a:t>
            </a:r>
            <a:r>
              <a:rPr lang="el-GR" sz="2400" dirty="0">
                <a:solidFill>
                  <a:schemeClr val="bg1">
                    <a:lumMod val="50000"/>
                  </a:schemeClr>
                </a:solidFill>
              </a:rPr>
              <a:t>)</a:t>
            </a:r>
            <a:r>
              <a:rPr lang="en-US" sz="2400" dirty="0">
                <a:solidFill>
                  <a:schemeClr val="bg1">
                    <a:lumMod val="50000"/>
                  </a:schemeClr>
                </a:solidFill>
              </a:rPr>
              <a:t> </a:t>
            </a:r>
            <a:r>
              <a:rPr lang="el-GR" sz="2400" dirty="0">
                <a:solidFill>
                  <a:schemeClr val="bg1">
                    <a:lumMod val="50000"/>
                  </a:schemeClr>
                </a:solidFill>
              </a:rPr>
              <a:t>καθόρισε τις εποχές μέσα από τις οποίες πέρασε η γη στο διάβα της γεωλογικής της εξέλιξη. </a:t>
            </a:r>
          </a:p>
          <a:p>
            <a:pPr eaLnBrk="1" hangingPunct="1">
              <a:lnSpc>
                <a:spcPct val="90000"/>
              </a:lnSpc>
              <a:buFont typeface="Wingdings" pitchFamily="2" charset="2"/>
              <a:buChar char="Ø"/>
              <a:defRPr/>
            </a:pPr>
            <a:r>
              <a:rPr lang="el-GR" sz="2400" dirty="0">
                <a:solidFill>
                  <a:schemeClr val="bg1">
                    <a:lumMod val="50000"/>
                  </a:schemeClr>
                </a:solidFill>
              </a:rPr>
              <a:t>Οι εποχές αυτές είναι: </a:t>
            </a:r>
            <a:endParaRPr lang="el-GR" sz="24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α</a:t>
            </a:r>
            <a:r>
              <a:rPr lang="el-GR" sz="2200" dirty="0">
                <a:solidFill>
                  <a:schemeClr val="bg1">
                    <a:lumMod val="50000"/>
                  </a:schemeClr>
                </a:solidFill>
              </a:rPr>
              <a:t>. Η αστρική </a:t>
            </a:r>
            <a:endParaRPr lang="el-GR" sz="22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β</a:t>
            </a:r>
            <a:r>
              <a:rPr lang="el-GR" sz="2200" dirty="0">
                <a:solidFill>
                  <a:schemeClr val="bg1">
                    <a:lumMod val="50000"/>
                  </a:schemeClr>
                </a:solidFill>
              </a:rPr>
              <a:t>. Η εποχή της ψύξεως της γης και του σχηματισμού του γήινου μανδύα και της </a:t>
            </a:r>
            <a:r>
              <a:rPr lang="el-GR" sz="2200" dirty="0" smtClean="0">
                <a:solidFill>
                  <a:schemeClr val="bg1">
                    <a:lumMod val="50000"/>
                  </a:schemeClr>
                </a:solidFill>
              </a:rPr>
              <a:t>ατμόσφαιρας</a:t>
            </a:r>
            <a:r>
              <a:rPr lang="el-GR" sz="2200" dirty="0">
                <a:solidFill>
                  <a:schemeClr val="bg1">
                    <a:lumMod val="50000"/>
                  </a:schemeClr>
                </a:solidFill>
              </a:rPr>
              <a:t>. </a:t>
            </a:r>
            <a:endParaRPr lang="el-GR" sz="22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γ</a:t>
            </a:r>
            <a:r>
              <a:rPr lang="el-GR" sz="2200" dirty="0">
                <a:solidFill>
                  <a:schemeClr val="bg1">
                    <a:lumMod val="50000"/>
                  </a:schemeClr>
                </a:solidFill>
              </a:rPr>
              <a:t>. Η εποχή </a:t>
            </a:r>
            <a:r>
              <a:rPr lang="el-GR" sz="2200" dirty="0" smtClean="0">
                <a:solidFill>
                  <a:schemeClr val="bg1">
                    <a:lumMod val="50000"/>
                  </a:schemeClr>
                </a:solidFill>
              </a:rPr>
              <a:t>σχηματισμού </a:t>
            </a:r>
            <a:r>
              <a:rPr lang="el-GR" sz="2200" dirty="0">
                <a:solidFill>
                  <a:schemeClr val="bg1">
                    <a:lumMod val="50000"/>
                  </a:schemeClr>
                </a:solidFill>
              </a:rPr>
              <a:t>της πρωταρχικής θάλασσας και της δημιουργίας των κατωτέρω θαλασσίων οργανισμών. </a:t>
            </a:r>
            <a:endParaRPr lang="el-GR" sz="22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δ</a:t>
            </a:r>
            <a:r>
              <a:rPr lang="el-GR" sz="2200" dirty="0">
                <a:solidFill>
                  <a:schemeClr val="bg1">
                    <a:lumMod val="50000"/>
                  </a:schemeClr>
                </a:solidFill>
              </a:rPr>
              <a:t>. Η εποχή της διαρροής των υδάτων και της εκδήλωσης </a:t>
            </a:r>
            <a:r>
              <a:rPr lang="el-GR" sz="2200" dirty="0" smtClean="0">
                <a:solidFill>
                  <a:schemeClr val="bg1">
                    <a:lumMod val="50000"/>
                  </a:schemeClr>
                </a:solidFill>
              </a:rPr>
              <a:t>καταστροφικών </a:t>
            </a:r>
            <a:r>
              <a:rPr lang="el-GR" sz="2200" dirty="0">
                <a:solidFill>
                  <a:schemeClr val="bg1">
                    <a:lumMod val="50000"/>
                  </a:schemeClr>
                </a:solidFill>
              </a:rPr>
              <a:t>φαινομένων (εκρήξεις ηφαιστείων, σεισμοί). </a:t>
            </a:r>
            <a:endParaRPr lang="el-GR" sz="22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ε</a:t>
            </a:r>
            <a:r>
              <a:rPr lang="el-GR" sz="2200" dirty="0">
                <a:solidFill>
                  <a:schemeClr val="bg1">
                    <a:lumMod val="50000"/>
                  </a:schemeClr>
                </a:solidFill>
              </a:rPr>
              <a:t>. Η εποχή εξαφάνισης των μεγάλων χερσαίων ζώων. </a:t>
            </a:r>
            <a:endParaRPr lang="el-GR" sz="2200" dirty="0" smtClean="0">
              <a:solidFill>
                <a:schemeClr val="bg1">
                  <a:lumMod val="50000"/>
                </a:schemeClr>
              </a:solidFill>
            </a:endParaRPr>
          </a:p>
          <a:p>
            <a:pPr marL="804863" indent="-447675" eaLnBrk="1" hangingPunct="1">
              <a:lnSpc>
                <a:spcPct val="90000"/>
              </a:lnSpc>
              <a:buFont typeface="Wingdings" pitchFamily="2" charset="2"/>
              <a:buChar char="Ø"/>
              <a:defRPr/>
            </a:pPr>
            <a:r>
              <a:rPr lang="el-GR" sz="2200" dirty="0" err="1" smtClean="0">
                <a:solidFill>
                  <a:schemeClr val="bg1">
                    <a:lumMod val="50000"/>
                  </a:schemeClr>
                </a:solidFill>
              </a:rPr>
              <a:t>στ</a:t>
            </a:r>
            <a:r>
              <a:rPr lang="el-GR" sz="2200" dirty="0">
                <a:solidFill>
                  <a:schemeClr val="bg1">
                    <a:lumMod val="50000"/>
                  </a:schemeClr>
                </a:solidFill>
              </a:rPr>
              <a:t>. ο</a:t>
            </a:r>
            <a:r>
              <a:rPr lang="el-GR" sz="2200" i="1" dirty="0">
                <a:solidFill>
                  <a:schemeClr val="bg1">
                    <a:lumMod val="50000"/>
                  </a:schemeClr>
                </a:solidFill>
              </a:rPr>
              <a:t> </a:t>
            </a:r>
            <a:r>
              <a:rPr lang="el-GR" sz="2200" dirty="0" smtClean="0">
                <a:solidFill>
                  <a:schemeClr val="bg1">
                    <a:lumMod val="50000"/>
                  </a:schemeClr>
                </a:solidFill>
              </a:rPr>
              <a:t>διαμελισμός </a:t>
            </a:r>
            <a:r>
              <a:rPr lang="el-GR" sz="2200" dirty="0">
                <a:solidFill>
                  <a:schemeClr val="bg1">
                    <a:lumMod val="50000"/>
                  </a:schemeClr>
                </a:solidFill>
              </a:rPr>
              <a:t>της χέρσου και η εμφάνιση του </a:t>
            </a:r>
            <a:r>
              <a:rPr lang="el-GR" sz="2200" dirty="0" smtClean="0">
                <a:solidFill>
                  <a:schemeClr val="bg1">
                    <a:lumMod val="50000"/>
                  </a:schemeClr>
                </a:solidFill>
              </a:rPr>
              <a:t>ανθρώπου</a:t>
            </a:r>
          </a:p>
          <a:p>
            <a:pPr marL="804863" indent="-447675" eaLnBrk="1" hangingPunct="1">
              <a:lnSpc>
                <a:spcPct val="90000"/>
              </a:lnSpc>
              <a:buFont typeface="Wingdings" pitchFamily="2" charset="2"/>
              <a:buChar char="Ø"/>
              <a:defRPr/>
            </a:pPr>
            <a:r>
              <a:rPr lang="el-GR" sz="2200" dirty="0" smtClean="0">
                <a:solidFill>
                  <a:schemeClr val="bg1">
                    <a:lumMod val="50000"/>
                  </a:schemeClr>
                </a:solidFill>
              </a:rPr>
              <a:t> </a:t>
            </a:r>
            <a:r>
              <a:rPr lang="el-GR" sz="2200" dirty="0">
                <a:solidFill>
                  <a:schemeClr val="bg1">
                    <a:lumMod val="50000"/>
                  </a:schemeClr>
                </a:solidFill>
              </a:rPr>
              <a:t>ζ. Η εποχή του </a:t>
            </a:r>
            <a:r>
              <a:rPr lang="el-GR" sz="2200" dirty="0" smtClean="0">
                <a:solidFill>
                  <a:schemeClr val="bg1">
                    <a:lumMod val="50000"/>
                  </a:schemeClr>
                </a:solidFill>
              </a:rPr>
              <a:t>πολιτισμού</a:t>
            </a:r>
            <a:r>
              <a:rPr lang="el-GR" sz="2200" dirty="0">
                <a:solidFill>
                  <a:schemeClr val="bg1">
                    <a:lumMod val="50000"/>
                  </a:schemeClr>
                </a:solidFill>
              </a:rPr>
              <a:t>. </a:t>
            </a:r>
          </a:p>
          <a:p>
            <a:pPr eaLnBrk="1" hangingPunct="1">
              <a:defRPr/>
            </a:pPr>
            <a:endParaRPr lang="el-GR" sz="2400" dirty="0"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7504" y="116632"/>
            <a:ext cx="8750746" cy="868362"/>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sz="3600" dirty="0" smtClean="0"/>
              <a:t>Abraham </a:t>
            </a:r>
            <a:r>
              <a:rPr lang="en-US" altLang="el-GR" sz="3600" dirty="0" err="1" smtClean="0"/>
              <a:t>Gottlob</a:t>
            </a:r>
            <a:r>
              <a:rPr lang="en-US" altLang="el-GR" sz="3600" dirty="0" smtClean="0"/>
              <a:t> Werner (1749-1817)</a:t>
            </a:r>
          </a:p>
        </p:txBody>
      </p:sp>
      <p:sp>
        <p:nvSpPr>
          <p:cNvPr id="71683" name="Rectangle 3"/>
          <p:cNvSpPr>
            <a:spLocks noGrp="1" noChangeArrowheads="1"/>
          </p:cNvSpPr>
          <p:nvPr>
            <p:ph idx="1"/>
          </p:nvPr>
        </p:nvSpPr>
        <p:spPr>
          <a:xfrm>
            <a:off x="2699792" y="1285875"/>
            <a:ext cx="6444208" cy="4840288"/>
          </a:xfrm>
        </p:spPr>
        <p:txBody>
          <a:bodyPr/>
          <a:lstStyle/>
          <a:p>
            <a:pPr eaLnBrk="1" hangingPunct="1"/>
            <a:r>
              <a:rPr lang="el-GR" altLang="el-GR" dirty="0" smtClean="0">
                <a:solidFill>
                  <a:schemeClr val="bg1">
                    <a:lumMod val="50000"/>
                  </a:schemeClr>
                </a:solidFill>
              </a:rPr>
              <a:t>1775 σε μια μικρή ακαδημία εξόρυξης στο </a:t>
            </a:r>
            <a:r>
              <a:rPr lang="en-GB" altLang="el-GR" dirty="0" smtClean="0">
                <a:solidFill>
                  <a:schemeClr val="bg1">
                    <a:lumMod val="50000"/>
                  </a:schemeClr>
                </a:solidFill>
              </a:rPr>
              <a:t>Freiburg </a:t>
            </a:r>
            <a:r>
              <a:rPr lang="el-GR" altLang="el-GR" dirty="0" smtClean="0">
                <a:solidFill>
                  <a:schemeClr val="bg1">
                    <a:lumMod val="50000"/>
                  </a:schemeClr>
                </a:solidFill>
              </a:rPr>
              <a:t>διδάσκει για πρώτη φορά Γεωλογία</a:t>
            </a:r>
            <a:endParaRPr lang="en-US" altLang="el-GR" dirty="0" smtClean="0">
              <a:solidFill>
                <a:schemeClr val="bg1">
                  <a:lumMod val="50000"/>
                </a:schemeClr>
              </a:solidFill>
            </a:endParaRPr>
          </a:p>
          <a:p>
            <a:pPr eaLnBrk="1" hangingPunct="1"/>
            <a:r>
              <a:rPr lang="el-GR" altLang="el-GR" dirty="0" smtClean="0">
                <a:solidFill>
                  <a:schemeClr val="bg1">
                    <a:lumMod val="50000"/>
                  </a:schemeClr>
                </a:solidFill>
              </a:rPr>
              <a:t>Εισαγάγει τον όρο «σχηματισμός»</a:t>
            </a:r>
          </a:p>
          <a:p>
            <a:pPr eaLnBrk="1" hangingPunct="1"/>
            <a:r>
              <a:rPr lang="el-GR" altLang="el-GR" dirty="0" smtClean="0">
                <a:solidFill>
                  <a:schemeClr val="bg1">
                    <a:lumMod val="50000"/>
                  </a:schemeClr>
                </a:solidFill>
              </a:rPr>
              <a:t>Χωρίζει τις εξής τέσσερις σειρές α. Αρχέγονα Όρη</a:t>
            </a:r>
          </a:p>
          <a:p>
            <a:pPr eaLnBrk="1" hangingPunct="1"/>
            <a:r>
              <a:rPr lang="el-GR" altLang="el-GR" dirty="0" smtClean="0">
                <a:solidFill>
                  <a:schemeClr val="bg1">
                    <a:lumMod val="50000"/>
                  </a:schemeClr>
                </a:solidFill>
              </a:rPr>
              <a:t>β. Μεταβατικά Όρη</a:t>
            </a:r>
          </a:p>
          <a:p>
            <a:pPr eaLnBrk="1" hangingPunct="1"/>
            <a:r>
              <a:rPr lang="el-GR" altLang="el-GR" dirty="0" smtClean="0">
                <a:solidFill>
                  <a:schemeClr val="bg1">
                    <a:lumMod val="50000"/>
                  </a:schemeClr>
                </a:solidFill>
              </a:rPr>
              <a:t>γ. </a:t>
            </a:r>
            <a:r>
              <a:rPr lang="el-GR" altLang="el-GR" dirty="0" err="1" smtClean="0">
                <a:solidFill>
                  <a:schemeClr val="bg1">
                    <a:lumMod val="50000"/>
                  </a:schemeClr>
                </a:solidFill>
              </a:rPr>
              <a:t>Στρωματώδη</a:t>
            </a:r>
            <a:r>
              <a:rPr lang="el-GR" altLang="el-GR" dirty="0" smtClean="0">
                <a:solidFill>
                  <a:schemeClr val="bg1">
                    <a:lumMod val="50000"/>
                  </a:schemeClr>
                </a:solidFill>
              </a:rPr>
              <a:t> Όρη</a:t>
            </a:r>
          </a:p>
          <a:p>
            <a:pPr eaLnBrk="1" hangingPunct="1"/>
            <a:r>
              <a:rPr lang="el-GR" altLang="el-GR" dirty="0" smtClean="0">
                <a:solidFill>
                  <a:schemeClr val="bg1">
                    <a:lumMod val="50000"/>
                  </a:schemeClr>
                </a:solidFill>
              </a:rPr>
              <a:t>δ. </a:t>
            </a:r>
            <a:r>
              <a:rPr lang="el-GR" altLang="el-GR" dirty="0" err="1" smtClean="0">
                <a:solidFill>
                  <a:schemeClr val="bg1">
                    <a:lumMod val="50000"/>
                  </a:schemeClr>
                </a:solidFill>
              </a:rPr>
              <a:t>Προσχωσιγενή</a:t>
            </a:r>
            <a:r>
              <a:rPr lang="el-GR" altLang="el-GR" dirty="0" smtClean="0">
                <a:solidFill>
                  <a:schemeClr val="bg1">
                    <a:lumMod val="50000"/>
                  </a:schemeClr>
                </a:solidFill>
              </a:rPr>
              <a:t> Όρη</a:t>
            </a:r>
          </a:p>
        </p:txBody>
      </p:sp>
      <p:pic>
        <p:nvPicPr>
          <p:cNvPr id="71684" name="Picture 5" descr="http://upload.wikimedia.org/wikipedia/commons/thumb/f/f3/Abraham_Gottlob_Werner.jpg/150px-Abraham_Gottlob_Werner.jpg">
            <a:hlinkClick r:id="rId2" tooltip="Abraham Gottlob Wern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0" y="1700808"/>
            <a:ext cx="25003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p:nvPr>
        </p:nvSpPr>
        <p:spPr>
          <a:xfrm>
            <a:off x="395536" y="44624"/>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err="1" smtClean="0"/>
              <a:t>Νεπτουνισμός</a:t>
            </a:r>
            <a:endParaRPr lang="el-GR" altLang="el-GR" dirty="0" smtClean="0"/>
          </a:p>
        </p:txBody>
      </p:sp>
      <p:sp>
        <p:nvSpPr>
          <p:cNvPr id="3" name="Θέση περιεχομένου 2"/>
          <p:cNvSpPr>
            <a:spLocks noGrp="1"/>
          </p:cNvSpPr>
          <p:nvPr>
            <p:ph idx="1"/>
          </p:nvPr>
        </p:nvSpPr>
        <p:spPr>
          <a:xfrm>
            <a:off x="107505" y="764704"/>
            <a:ext cx="8928546" cy="5904656"/>
          </a:xfrm>
        </p:spPr>
        <p:txBody>
          <a:bodyPr/>
          <a:lstStyle/>
          <a:p>
            <a:pPr eaLnBrk="1" hangingPunct="1">
              <a:defRPr/>
            </a:pPr>
            <a:r>
              <a:rPr lang="el-GR" sz="2400" dirty="0" smtClean="0">
                <a:solidFill>
                  <a:schemeClr val="bg1">
                    <a:lumMod val="50000"/>
                  </a:schemeClr>
                </a:solidFill>
              </a:rPr>
              <a:t>Ο Werner απέρριψε τις ίδιες περί καταστροφισμού και πίστευε μάλλον ότι </a:t>
            </a:r>
            <a:r>
              <a:rPr lang="el-GR" sz="2400" u="sng" dirty="0" smtClean="0">
                <a:solidFill>
                  <a:schemeClr val="bg1">
                    <a:lumMod val="50000"/>
                  </a:schemeClr>
                </a:solidFill>
              </a:rPr>
              <a:t>όλα τα πετρώματα είχαν σχηματιστεί σε ένα παγκόσμιο ωκεανό.</a:t>
            </a:r>
            <a:r>
              <a:rPr lang="en-GB" sz="2400" u="sng" dirty="0" smtClean="0">
                <a:solidFill>
                  <a:schemeClr val="bg1">
                    <a:lumMod val="50000"/>
                  </a:schemeClr>
                </a:solidFill>
              </a:rPr>
              <a:t> </a:t>
            </a:r>
          </a:p>
          <a:p>
            <a:pPr eaLnBrk="1" hangingPunct="1">
              <a:defRPr/>
            </a:pPr>
            <a:r>
              <a:rPr lang="el-GR" sz="2400" dirty="0" smtClean="0">
                <a:solidFill>
                  <a:schemeClr val="bg1">
                    <a:lumMod val="50000"/>
                  </a:schemeClr>
                </a:solidFill>
              </a:rPr>
              <a:t>Τα ευρισκόμενα στα κατώτερα σημεία του φλοιού κρυσταλλικά πετρώματα, τα οποία στερούνται. απολιθωμάτων ο Werner αποδίδει την γένεση τους σε χημική εγκατακρήμνιση. </a:t>
            </a:r>
            <a:endParaRPr lang="en-GB" sz="2400" dirty="0" smtClean="0">
              <a:solidFill>
                <a:schemeClr val="bg1">
                  <a:lumMod val="50000"/>
                </a:schemeClr>
              </a:solidFill>
            </a:endParaRPr>
          </a:p>
          <a:p>
            <a:pPr eaLnBrk="1" hangingPunct="1">
              <a:defRPr/>
            </a:pPr>
            <a:r>
              <a:rPr lang="el-GR" sz="2400" dirty="0" smtClean="0">
                <a:solidFill>
                  <a:schemeClr val="bg1">
                    <a:lumMod val="50000"/>
                  </a:schemeClr>
                </a:solidFill>
              </a:rPr>
              <a:t>Τα ευρισκόμενα στα ανώτατα σημεία του φλοιού απολιθωματοφόρα πετρώματα αποδίδει την γένεση τους σε μία μηχανική γένεση που περιλαμβάνει την απόθεση των άμμων και της ιλύος παραχθέντων από τη διάβρωση ανυψωθέντων τμημάτων του υποκείμενου κρυσταλλικού φλοιού. Αυτή η μεγάλη θεωρία, με την έμφαση που έδινε στην απόθεση σε αρχέγονο ωκεανό έγινε πολύ γρήγορα γνωστή ως "νεπτουνισμός". </a:t>
            </a:r>
          </a:p>
          <a:p>
            <a:pPr eaLnBrk="1" hangingPunct="1">
              <a:defRPr/>
            </a:pPr>
            <a:endParaRPr lang="el-GR" sz="2400" dirty="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a:xfrm>
            <a:off x="253880" y="1628800"/>
            <a:ext cx="8229600"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Στους Ρωμαϊκούς Χρόνους</a:t>
            </a:r>
          </a:p>
        </p:txBody>
      </p:sp>
      <p:sp>
        <p:nvSpPr>
          <p:cNvPr id="41987" name="Θέση περιεχομένου 2"/>
          <p:cNvSpPr>
            <a:spLocks noGrp="1"/>
          </p:cNvSpPr>
          <p:nvPr>
            <p:ph idx="1"/>
          </p:nvPr>
        </p:nvSpPr>
        <p:spPr>
          <a:xfrm>
            <a:off x="0" y="2348880"/>
            <a:ext cx="9036496" cy="4830763"/>
          </a:xfrm>
        </p:spPr>
        <p:txBody>
          <a:bodyPr/>
          <a:lstStyle/>
          <a:p>
            <a:pPr eaLnBrk="1" hangingPunct="1">
              <a:lnSpc>
                <a:spcPct val="80000"/>
              </a:lnSpc>
              <a:buFont typeface="Wingdings" panose="05000000000000000000" pitchFamily="2" charset="2"/>
              <a:buChar char="Ø"/>
            </a:pPr>
            <a:r>
              <a:rPr lang="el-GR" altLang="el-GR" sz="2000" dirty="0" smtClean="0">
                <a:solidFill>
                  <a:schemeClr val="bg1">
                    <a:lumMod val="50000"/>
                  </a:schemeClr>
                </a:solidFill>
              </a:rPr>
              <a:t>Μεγάλη συμβολή δίνουν ο Σενέκας (3μ.x.-65μ.χ.) και ο </a:t>
            </a:r>
            <a:r>
              <a:rPr lang="el-GR" altLang="el-GR" sz="2000" dirty="0" err="1" smtClean="0">
                <a:solidFill>
                  <a:schemeClr val="bg1">
                    <a:lumMod val="50000"/>
                  </a:schemeClr>
                </a:solidFill>
              </a:rPr>
              <a:t>Πλίνιoς</a:t>
            </a:r>
            <a:r>
              <a:rPr lang="el-GR" altLang="el-GR" sz="2000" dirty="0" smtClean="0">
                <a:solidFill>
                  <a:schemeClr val="bg1">
                    <a:lumMod val="50000"/>
                  </a:schemeClr>
                </a:solidFill>
              </a:rPr>
              <a:t> (23-79μ.χ.). </a:t>
            </a:r>
          </a:p>
          <a:p>
            <a:pPr eaLnBrk="1" hangingPunct="1">
              <a:lnSpc>
                <a:spcPct val="80000"/>
              </a:lnSpc>
              <a:buFont typeface="Wingdings" panose="05000000000000000000" pitchFamily="2" charset="2"/>
              <a:buChar char="Ø"/>
            </a:pPr>
            <a:r>
              <a:rPr lang="el-GR" altLang="el-GR" sz="2000" dirty="0" smtClean="0">
                <a:solidFill>
                  <a:schemeClr val="bg1">
                    <a:lumMod val="50000"/>
                  </a:schemeClr>
                </a:solidFill>
              </a:rPr>
              <a:t>Ο Σενέκας ήταν φιλόσοφος, παιδαγωγός και συγγραφέας. Στο έργο του </a:t>
            </a:r>
            <a:r>
              <a:rPr lang="el-GR" altLang="el-GR" sz="2000" u="sng" dirty="0" smtClean="0">
                <a:solidFill>
                  <a:schemeClr val="bg1">
                    <a:lumMod val="50000"/>
                  </a:schemeClr>
                </a:solidFill>
              </a:rPr>
              <a:t>"Φυσικά ερωτήματα"</a:t>
            </a:r>
            <a:r>
              <a:rPr lang="el-GR" altLang="el-GR" sz="2000" dirty="0" smtClean="0">
                <a:solidFill>
                  <a:schemeClr val="bg1">
                    <a:lumMod val="50000"/>
                  </a:schemeClr>
                </a:solidFill>
              </a:rPr>
              <a:t> περιλαμβάνει θέματα μετεωρολογίας, αστρονομίας και σεισμολογίας. Ειδικότερα από γεωλογικής πλευράς αναφέρεται </a:t>
            </a:r>
            <a:r>
              <a:rPr lang="el-GR" altLang="el-GR" sz="2000" u="sng" dirty="0" smtClean="0">
                <a:solidFill>
                  <a:schemeClr val="bg1">
                    <a:lumMod val="50000"/>
                  </a:schemeClr>
                </a:solidFill>
              </a:rPr>
              <a:t>στα επιφανειακά και υπόγεια νερά και στους σεισμούς, διακρίνοντας τα διάφορα είδη σεισμών. </a:t>
            </a:r>
          </a:p>
          <a:p>
            <a:pPr eaLnBrk="1" hangingPunct="1">
              <a:lnSpc>
                <a:spcPct val="80000"/>
              </a:lnSpc>
              <a:buFont typeface="Wingdings" panose="05000000000000000000" pitchFamily="2" charset="2"/>
              <a:buChar char="Ø"/>
            </a:pPr>
            <a:r>
              <a:rPr lang="el-GR" altLang="el-GR" sz="2000" dirty="0" smtClean="0">
                <a:solidFill>
                  <a:schemeClr val="bg1">
                    <a:lumMod val="50000"/>
                  </a:schemeClr>
                </a:solidFill>
              </a:rPr>
              <a:t>Ο Πλίνιος ο πρεσβύτερος. Το σημαντικότερο έργο του ήταν η </a:t>
            </a:r>
            <a:r>
              <a:rPr lang="el-GR" altLang="el-GR" sz="2000" u="sng" dirty="0" smtClean="0">
                <a:solidFill>
                  <a:schemeClr val="bg1">
                    <a:lumMod val="50000"/>
                  </a:schemeClr>
                </a:solidFill>
              </a:rPr>
              <a:t>«Φυσική Ιστορία»</a:t>
            </a:r>
            <a:r>
              <a:rPr lang="el-GR" altLang="el-GR" sz="2000" dirty="0" smtClean="0">
                <a:solidFill>
                  <a:schemeClr val="bg1">
                    <a:lumMod val="50000"/>
                  </a:schemeClr>
                </a:solidFill>
              </a:rPr>
              <a:t> που </a:t>
            </a:r>
            <a:r>
              <a:rPr lang="el-GR" altLang="el-GR" sz="2000" dirty="0" err="1" smtClean="0">
                <a:solidFill>
                  <a:schemeClr val="bg1">
                    <a:lumMod val="50000"/>
                  </a:schemeClr>
                </a:solidFill>
              </a:rPr>
              <a:t>περιελάμβανε</a:t>
            </a:r>
            <a:r>
              <a:rPr lang="el-GR" altLang="el-GR" sz="2000" dirty="0" smtClean="0">
                <a:solidFill>
                  <a:schemeClr val="bg1">
                    <a:lumMod val="50000"/>
                  </a:schemeClr>
                </a:solidFill>
              </a:rPr>
              <a:t> 37 βιβλία. Ήταν μια εγκυκλοπαίδεια που κατέγραφε τις μέχρι τότε γνωστές γνώσεις σχετικές με τη φύση. Σε ότι αφορά στο χώρο των </a:t>
            </a:r>
            <a:r>
              <a:rPr lang="el-GR" altLang="el-GR" sz="2000" dirty="0" err="1" smtClean="0">
                <a:solidFill>
                  <a:schemeClr val="bg1">
                    <a:lumMod val="50000"/>
                  </a:schemeClr>
                </a:solidFill>
              </a:rPr>
              <a:t>γεωεπιστημών</a:t>
            </a:r>
            <a:r>
              <a:rPr lang="el-GR" altLang="el-GR" sz="2000" dirty="0" smtClean="0">
                <a:solidFill>
                  <a:schemeClr val="bg1">
                    <a:lumMod val="50000"/>
                  </a:schemeClr>
                </a:solidFill>
              </a:rPr>
              <a:t>, μέσα από το προαναφερθέν έργο του, θίγει </a:t>
            </a:r>
            <a:r>
              <a:rPr lang="el-GR" altLang="el-GR" sz="2000" u="sng" dirty="0" smtClean="0">
                <a:solidFill>
                  <a:schemeClr val="bg1">
                    <a:lumMod val="50000"/>
                  </a:schemeClr>
                </a:solidFill>
              </a:rPr>
              <a:t>θέματα </a:t>
            </a:r>
            <a:r>
              <a:rPr lang="el-GR" altLang="el-GR" sz="2000" u="sng" dirty="0" err="1" smtClean="0">
                <a:solidFill>
                  <a:schemeClr val="bg1">
                    <a:lumMod val="50000"/>
                  </a:schemeClr>
                </a:solidFill>
              </a:rPr>
              <a:t>κoιτασματoλoγίας</a:t>
            </a:r>
            <a:r>
              <a:rPr lang="el-GR" altLang="el-GR" sz="2000" u="sng" dirty="0" smtClean="0">
                <a:solidFill>
                  <a:schemeClr val="bg1">
                    <a:lumMod val="50000"/>
                  </a:schemeClr>
                </a:solidFill>
              </a:rPr>
              <a:t>, χρήσης μετάλλων και τρόποι εξαγωγής μετάλλων</a:t>
            </a:r>
            <a:r>
              <a:rPr lang="el-GR" altLang="el-GR" sz="2000" dirty="0" smtClean="0">
                <a:solidFill>
                  <a:schemeClr val="bg1">
                    <a:lumMod val="50000"/>
                  </a:schemeClr>
                </a:solidFill>
              </a:rPr>
              <a:t>. Επιπλέον αναφέρεται στην προέλευση των ορυκτών και στη χρήση τους και ιδιαίτερα στη χρήση των πολυτίμων λίθων για διακόσμηση, σφραγίδες, βάζα και στολίδια. Ακόμη συζητά  </a:t>
            </a:r>
            <a:r>
              <a:rPr lang="el-GR" altLang="el-GR" sz="2000" u="sng" dirty="0" smtClean="0">
                <a:solidFill>
                  <a:schemeClr val="bg1">
                    <a:lumMod val="50000"/>
                  </a:schemeClr>
                </a:solidFill>
              </a:rPr>
              <a:t>για τα ηφαίστεια και για σεισμούς και τα αίτια που τους γεννούν.</a:t>
            </a:r>
            <a:r>
              <a:rPr lang="el-GR" altLang="el-GR" sz="2000" dirty="0" smtClean="0">
                <a:solidFill>
                  <a:schemeClr val="bg1">
                    <a:lumMod val="50000"/>
                  </a:schemeClr>
                </a:solidFill>
              </a:rPr>
              <a:t> Σύμφωνα με τον Πλίνιο το </a:t>
            </a:r>
            <a:r>
              <a:rPr lang="el-GR" altLang="el-GR" sz="2000" dirty="0" err="1" smtClean="0">
                <a:solidFill>
                  <a:schemeClr val="bg1">
                    <a:lumMod val="50000"/>
                  </a:schemeClr>
                </a:solidFill>
              </a:rPr>
              <a:t>νεώτερο</a:t>
            </a:r>
            <a:r>
              <a:rPr lang="el-GR" altLang="el-GR" sz="2000" dirty="0" smtClean="0">
                <a:solidFill>
                  <a:schemeClr val="bg1">
                    <a:lumMod val="50000"/>
                  </a:schemeClr>
                </a:solidFill>
              </a:rPr>
              <a:t> ο Πλίνιος πέθανε ενώ περιέγραφε τη δραστηριότητα του Βεζούβιου κατά τη μεγάλη έκρηξή του το 79 </a:t>
            </a:r>
            <a:r>
              <a:rPr lang="el-GR" altLang="el-GR" sz="2000" dirty="0" err="1" smtClean="0">
                <a:solidFill>
                  <a:schemeClr val="bg1">
                    <a:lumMod val="50000"/>
                  </a:schemeClr>
                </a:solidFill>
              </a:rPr>
              <a:t>μ.χ.</a:t>
            </a:r>
            <a:r>
              <a:rPr lang="el-GR" altLang="el-GR" sz="2000" dirty="0" smtClean="0">
                <a:solidFill>
                  <a:schemeClr val="bg1">
                    <a:lumMod val="50000"/>
                  </a:schemeClr>
                </a:solidFill>
              </a:rPr>
              <a:t> που κατέστρεψε την Πομπηία. </a:t>
            </a:r>
          </a:p>
          <a:p>
            <a:pPr eaLnBrk="1" hangingPunct="1"/>
            <a:endParaRPr lang="el-GR" altLang="el-GR" sz="2000" dirty="0" smtClean="0"/>
          </a:p>
        </p:txBody>
      </p:sp>
      <p:sp>
        <p:nvSpPr>
          <p:cNvPr id="4" name="Θέση περιεχομένου 2"/>
          <p:cNvSpPr txBox="1">
            <a:spLocks/>
          </p:cNvSpPr>
          <p:nvPr/>
        </p:nvSpPr>
        <p:spPr bwMode="auto">
          <a:xfrm>
            <a:off x="-65620" y="0"/>
            <a:ext cx="9007896"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80000"/>
              </a:lnSpc>
              <a:buFont typeface="Wingdings" pitchFamily="2" charset="2"/>
              <a:buChar char="Ø"/>
              <a:defRPr/>
            </a:pPr>
            <a:r>
              <a:rPr lang="el-GR" sz="2000" u="sng" kern="0" dirty="0" smtClean="0">
                <a:solidFill>
                  <a:schemeClr val="bg1">
                    <a:lumMod val="50000"/>
                  </a:schemeClr>
                </a:solidFill>
                <a:effectLst>
                  <a:outerShdw blurRad="38100" dist="38100" dir="2700000" algn="tl">
                    <a:srgbClr val="000000"/>
                  </a:outerShdw>
                </a:effectLst>
              </a:rPr>
              <a:t>Ο Στράβων</a:t>
            </a:r>
            <a:r>
              <a:rPr lang="el-GR" sz="2000" u="none" kern="0" dirty="0" smtClean="0">
                <a:solidFill>
                  <a:schemeClr val="bg1">
                    <a:lumMod val="50000"/>
                  </a:schemeClr>
                </a:solidFill>
              </a:rPr>
              <a:t> ήταν γεωγράφος και ιστορικός. Το έργο του Στράβωνα θίγει θέματα γεωλογικά και ειδικότερα μιλάει για σεισμούς, για ηφαιστειότητα (Αίτνα, Βεζούβιο, </a:t>
            </a:r>
            <a:r>
              <a:rPr lang="el-GR" sz="2000" u="none" kern="0" dirty="0" err="1" smtClean="0">
                <a:solidFill>
                  <a:schemeClr val="bg1">
                    <a:lumMod val="50000"/>
                  </a:schemeClr>
                </a:solidFill>
              </a:rPr>
              <a:t>Λιπάρια</a:t>
            </a:r>
            <a:r>
              <a:rPr lang="el-GR" sz="2000" u="none" kern="0" dirty="0" smtClean="0">
                <a:solidFill>
                  <a:schemeClr val="bg1">
                    <a:lumMod val="50000"/>
                  </a:schemeClr>
                </a:solidFill>
              </a:rPr>
              <a:t> νησιά) και για γεωλογική δράση νερού στη δημιουργία προσχωματικών κοιτασμάτων. Περιγράφει γνωστά για την εποχή του κοιτάσματα μεταλλευμάτων χρυσού, αργύρου, χαλκού και σιδήρου και λατομεία μαρμάρου (Πεντέλη, </a:t>
            </a:r>
            <a:r>
              <a:rPr lang="el-GR" sz="2000" u="none" kern="0" dirty="0" err="1" smtClean="0">
                <a:solidFill>
                  <a:schemeClr val="bg1">
                    <a:lumMod val="50000"/>
                  </a:schemeClr>
                </a:solidFill>
              </a:rPr>
              <a:t>Πάρoς</a:t>
            </a:r>
            <a:endParaRPr lang="el-GR" sz="2000" u="none" kern="0" dirty="0" smtClean="0"/>
          </a:p>
          <a:p>
            <a:pPr eaLnBrk="1" hangingPunct="1">
              <a:defRPr/>
            </a:pPr>
            <a:endParaRPr lang="el-GR" sz="2000" u="none" kern="0" dirty="0" smtClean="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505" y="1516025"/>
            <a:ext cx="5256583" cy="3783424"/>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908720"/>
            <a:ext cx="3527945" cy="51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954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9900" y="116632"/>
            <a:ext cx="8229600" cy="562074"/>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i="1" dirty="0" smtClean="0"/>
              <a:t>Theory of the Earth</a:t>
            </a:r>
            <a:r>
              <a:rPr lang="en-US" altLang="el-GR" dirty="0" smtClean="0"/>
              <a:t> </a:t>
            </a:r>
          </a:p>
        </p:txBody>
      </p:sp>
      <p:sp>
        <p:nvSpPr>
          <p:cNvPr id="75779" name="Rectangle 3"/>
          <p:cNvSpPr>
            <a:spLocks noGrp="1" noChangeArrowheads="1"/>
          </p:cNvSpPr>
          <p:nvPr>
            <p:ph idx="1"/>
          </p:nvPr>
        </p:nvSpPr>
        <p:spPr>
          <a:xfrm>
            <a:off x="107504" y="904648"/>
            <a:ext cx="5976664" cy="2812384"/>
          </a:xfrm>
        </p:spPr>
        <p:txBody>
          <a:bodyPr/>
          <a:lstStyle/>
          <a:p>
            <a:pPr eaLnBrk="1" hangingPunct="1">
              <a:buClr>
                <a:srgbClr val="FFFF00"/>
              </a:buClr>
              <a:buFont typeface="Wingdings" panose="05000000000000000000" pitchFamily="2" charset="2"/>
              <a:buChar char="Ø"/>
            </a:pPr>
            <a:r>
              <a:rPr lang="en-GB" altLang="el-GR" sz="2400" dirty="0" smtClean="0">
                <a:solidFill>
                  <a:schemeClr val="bg1">
                    <a:lumMod val="50000"/>
                  </a:schemeClr>
                </a:solidFill>
              </a:rPr>
              <a:t>Hutton, 1785</a:t>
            </a:r>
            <a:endParaRPr lang="el-GR" altLang="el-GR" sz="2400" dirty="0" smtClean="0">
              <a:solidFill>
                <a:schemeClr val="bg1">
                  <a:lumMod val="50000"/>
                </a:schemeClr>
              </a:solidFill>
            </a:endParaRPr>
          </a:p>
          <a:p>
            <a:pPr eaLnBrk="1" hangingPunct="1">
              <a:buClr>
                <a:srgbClr val="FFFF00"/>
              </a:buClr>
              <a:buFont typeface="Wingdings" panose="05000000000000000000" pitchFamily="2" charset="2"/>
              <a:buChar char="Ø"/>
            </a:pPr>
            <a:r>
              <a:rPr lang="el-GR" altLang="el-GR" sz="2400" dirty="0" smtClean="0">
                <a:solidFill>
                  <a:schemeClr val="bg1">
                    <a:lumMod val="50000"/>
                  </a:schemeClr>
                </a:solidFill>
              </a:rPr>
              <a:t>Πατέρας της σύγχρονης Γεωλογίας</a:t>
            </a:r>
          </a:p>
          <a:p>
            <a:pPr eaLnBrk="1" hangingPunct="1">
              <a:buClr>
                <a:srgbClr val="FFFF00"/>
              </a:buClr>
              <a:buFont typeface="Wingdings" panose="05000000000000000000" pitchFamily="2" charset="2"/>
              <a:buChar char="Ø"/>
            </a:pPr>
            <a:r>
              <a:rPr lang="el-GR" altLang="el-GR" sz="2400" dirty="0" smtClean="0">
                <a:solidFill>
                  <a:schemeClr val="bg1">
                    <a:lumMod val="50000"/>
                  </a:schemeClr>
                </a:solidFill>
              </a:rPr>
              <a:t>Η γη ένα δυναμικό σύστημα</a:t>
            </a:r>
          </a:p>
          <a:p>
            <a:pPr eaLnBrk="1" hangingPunct="1">
              <a:buClr>
                <a:srgbClr val="FFFF00"/>
              </a:buClr>
              <a:buFont typeface="Wingdings" panose="05000000000000000000" pitchFamily="2" charset="2"/>
              <a:buChar char="Ø"/>
            </a:pPr>
            <a:r>
              <a:rPr lang="el-GR" altLang="el-GR" sz="2400" dirty="0" smtClean="0">
                <a:solidFill>
                  <a:schemeClr val="bg1">
                    <a:lumMod val="50000"/>
                  </a:schemeClr>
                </a:solidFill>
              </a:rPr>
              <a:t>Η έννοια του γεωλογικού χρόνου</a:t>
            </a:r>
          </a:p>
          <a:p>
            <a:pPr eaLnBrk="1" hangingPunct="1">
              <a:buClr>
                <a:srgbClr val="FFFF00"/>
              </a:buClr>
              <a:buFont typeface="Wingdings" panose="05000000000000000000" pitchFamily="2" charset="2"/>
              <a:buChar char="Ø"/>
            </a:pPr>
            <a:r>
              <a:rPr lang="el-GR" altLang="el-GR" sz="2400" dirty="0" smtClean="0">
                <a:solidFill>
                  <a:schemeClr val="bg1">
                    <a:lumMod val="50000"/>
                  </a:schemeClr>
                </a:solidFill>
              </a:rPr>
              <a:t>Ο κόσμος κυριαρχείται από κύκλους</a:t>
            </a:r>
          </a:p>
          <a:p>
            <a:pPr eaLnBrk="1" hangingPunct="1">
              <a:buClr>
                <a:srgbClr val="FFFF00"/>
              </a:buClr>
              <a:buFont typeface="Wingdings" panose="05000000000000000000" pitchFamily="2" charset="2"/>
              <a:buChar char="Ø"/>
            </a:pPr>
            <a:r>
              <a:rPr lang="el-GR" altLang="el-GR" sz="2400" dirty="0" smtClean="0">
                <a:solidFill>
                  <a:schemeClr val="bg1">
                    <a:lumMod val="50000"/>
                  </a:schemeClr>
                </a:solidFill>
              </a:rPr>
              <a:t>Ομοιομορφισμός</a:t>
            </a:r>
            <a:endParaRPr lang="en-US" altLang="el-GR" sz="2400" dirty="0" smtClean="0">
              <a:solidFill>
                <a:schemeClr val="bg1">
                  <a:lumMod val="50000"/>
                </a:schemeClr>
              </a:solidFill>
            </a:endParaRPr>
          </a:p>
        </p:txBody>
      </p:sp>
      <p:pic>
        <p:nvPicPr>
          <p:cNvPr id="75780" name="Picture 2" descr="f02_07_pg16"/>
          <p:cNvPicPr preferRelativeResize="0">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836712"/>
            <a:ext cx="2038995" cy="225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
          <p:cNvSpPr txBox="1">
            <a:spLocks noChangeArrowheads="1"/>
          </p:cNvSpPr>
          <p:nvPr/>
        </p:nvSpPr>
        <p:spPr bwMode="auto">
          <a:xfrm>
            <a:off x="5795963" y="3114350"/>
            <a:ext cx="33480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l-GR" sz="2000" b="1" u="none" dirty="0">
                <a:solidFill>
                  <a:schemeClr val="bg1">
                    <a:lumMod val="50000"/>
                  </a:schemeClr>
                </a:solidFill>
              </a:rPr>
              <a:t>James Hutton (1726-1797)</a:t>
            </a:r>
            <a:endParaRPr lang="el-GR" altLang="el-GR" sz="2000" b="1" u="none" dirty="0">
              <a:solidFill>
                <a:schemeClr val="bg1">
                  <a:lumMod val="50000"/>
                </a:schemeClr>
              </a:solidFill>
            </a:endParaRPr>
          </a:p>
        </p:txBody>
      </p:sp>
      <p:sp>
        <p:nvSpPr>
          <p:cNvPr id="6" name="Rectangle 2"/>
          <p:cNvSpPr txBox="1">
            <a:spLocks noChangeArrowheads="1"/>
          </p:cNvSpPr>
          <p:nvPr/>
        </p:nvSpPr>
        <p:spPr bwMode="auto">
          <a:xfrm>
            <a:off x="107504" y="3576535"/>
            <a:ext cx="8951763" cy="86836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2800" u="none" kern="0" dirty="0" smtClean="0">
                <a:solidFill>
                  <a:srgbClr val="0033CC"/>
                </a:solidFill>
              </a:rPr>
              <a:t>Η αρχή του ακτουαλισμού ή ομοιομορφίας</a:t>
            </a:r>
            <a:r>
              <a:rPr lang="en-US" altLang="el-GR" sz="2800" u="none" kern="0" dirty="0" smtClean="0">
                <a:solidFill>
                  <a:srgbClr val="0033CC"/>
                </a:solidFill>
              </a:rPr>
              <a:t> </a:t>
            </a:r>
            <a:r>
              <a:rPr lang="el-GR" altLang="el-GR" sz="2800" u="none" kern="0" dirty="0" smtClean="0">
                <a:solidFill>
                  <a:srgbClr val="0033CC"/>
                </a:solidFill>
              </a:rPr>
              <a:t>(</a:t>
            </a:r>
            <a:r>
              <a:rPr lang="en-GB" altLang="el-GR" sz="2800" u="none" kern="0" dirty="0" smtClean="0">
                <a:solidFill>
                  <a:srgbClr val="0033CC"/>
                </a:solidFill>
              </a:rPr>
              <a:t>Hutton, 1785)</a:t>
            </a:r>
            <a:endParaRPr lang="en-US" altLang="el-GR" sz="2800" u="none" kern="0" dirty="0" smtClean="0">
              <a:solidFill>
                <a:srgbClr val="0033CC"/>
              </a:solidFill>
            </a:endParaRPr>
          </a:p>
        </p:txBody>
      </p:sp>
      <p:sp>
        <p:nvSpPr>
          <p:cNvPr id="7" name="Rectangle 3"/>
          <p:cNvSpPr txBox="1">
            <a:spLocks noChangeArrowheads="1"/>
          </p:cNvSpPr>
          <p:nvPr/>
        </p:nvSpPr>
        <p:spPr bwMode="auto">
          <a:xfrm>
            <a:off x="107504" y="4506357"/>
            <a:ext cx="8951762" cy="229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533400" indent="-533400" eaLnBrk="1" hangingPunct="1">
              <a:buFontTx/>
              <a:buNone/>
            </a:pPr>
            <a:r>
              <a:rPr lang="el-GR" altLang="el-GR" sz="2000" u="none" kern="0" dirty="0" smtClean="0">
                <a:solidFill>
                  <a:schemeClr val="bg1">
                    <a:lumMod val="50000"/>
                  </a:schemeClr>
                </a:solidFill>
                <a:latin typeface="Palatino Linotype" panose="02040502050505030304" pitchFamily="18" charset="0"/>
              </a:rPr>
              <a:t>	«Το παρόν είναι το κλειδί για το παρελθόν»</a:t>
            </a:r>
            <a:endParaRPr lang="en-US" altLang="el-GR" sz="2000" u="none" kern="0" dirty="0" smtClean="0">
              <a:solidFill>
                <a:schemeClr val="bg1">
                  <a:lumMod val="50000"/>
                </a:schemeClr>
              </a:solidFill>
              <a:latin typeface="Palatino Linotype" panose="02040502050505030304" pitchFamily="18" charset="0"/>
            </a:endParaRPr>
          </a:p>
          <a:p>
            <a:pPr marL="533400" indent="-533400" eaLnBrk="1" hangingPunct="1"/>
            <a:r>
              <a:rPr lang="el-GR" altLang="el-GR" sz="2000" u="none" kern="0" dirty="0" smtClean="0">
                <a:solidFill>
                  <a:schemeClr val="bg1">
                    <a:lumMod val="50000"/>
                  </a:schemeClr>
                </a:solidFill>
              </a:rPr>
              <a:t>Ομοιόμορφοι φυσικοί νόμοι κυβερνούν τις γεωλογικές διαδικασίες.</a:t>
            </a:r>
          </a:p>
          <a:p>
            <a:pPr marL="533400" indent="-533400" eaLnBrk="1" hangingPunct="1"/>
            <a:r>
              <a:rPr lang="el-GR" altLang="el-GR" sz="2000" u="none" kern="0" dirty="0" smtClean="0">
                <a:solidFill>
                  <a:schemeClr val="bg1">
                    <a:lumMod val="50000"/>
                  </a:schemeClr>
                </a:solidFill>
              </a:rPr>
              <a:t>Οι γεωλογικές διαδικασίες είναι ομοιόμορφες κατά τη διάρκεια του γεωλογικού χρόνου.</a:t>
            </a:r>
          </a:p>
          <a:p>
            <a:pPr marL="533400" indent="-533400" eaLnBrk="1" hangingPunct="1"/>
            <a:r>
              <a:rPr lang="el-GR" altLang="el-GR" sz="2000" u="none" kern="0" dirty="0" smtClean="0">
                <a:solidFill>
                  <a:schemeClr val="bg1">
                    <a:lumMod val="50000"/>
                  </a:schemeClr>
                </a:solidFill>
              </a:rPr>
              <a:t>Οι φυσικοί και χημικοί νόμοι που κυβερνούν τη φύση είναι ομοιόμορφοι.</a:t>
            </a:r>
          </a:p>
          <a:p>
            <a:pPr marL="533400" indent="-533400" eaLnBrk="1" hangingPunct="1"/>
            <a:r>
              <a:rPr lang="el-GR" altLang="el-GR" sz="2000" u="none" kern="0" dirty="0" smtClean="0">
                <a:solidFill>
                  <a:schemeClr val="bg1">
                    <a:lumMod val="50000"/>
                  </a:schemeClr>
                </a:solidFill>
              </a:rPr>
              <a:t>Ο κόσμος μας κυριαρχείται από «κύκλους».</a:t>
            </a:r>
          </a:p>
          <a:p>
            <a:pPr marL="533400" indent="-533400" eaLnBrk="1" hangingPunct="1"/>
            <a:endParaRPr lang="el-GR" altLang="el-GR" sz="2800" u="none" kern="0" dirty="0" smtClean="0"/>
          </a:p>
          <a:p>
            <a:pPr marL="533400" indent="-533400" eaLnBrk="1" hangingPunct="1"/>
            <a:endParaRPr lang="en-US" altLang="el-GR" sz="2800" u="none" kern="0" dirty="0" smtClean="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052736"/>
            <a:ext cx="8928992" cy="5262811"/>
          </a:xfrm>
        </p:spPr>
        <p:txBody>
          <a:bodyPr/>
          <a:lstStyle/>
          <a:p>
            <a:pPr algn="just" eaLnBrk="1" hangingPunct="1">
              <a:lnSpc>
                <a:spcPct val="80000"/>
              </a:lnSpc>
              <a:buFont typeface="Wingdings" pitchFamily="2" charset="2"/>
              <a:buChar char="Ø"/>
              <a:defRPr/>
            </a:pPr>
            <a:r>
              <a:rPr lang="el-GR" sz="2000" dirty="0">
                <a:solidFill>
                  <a:schemeClr val="bg1">
                    <a:lumMod val="50000"/>
                  </a:schemeClr>
                </a:solidFill>
              </a:rPr>
              <a:t>Ο Hutton είχε εκπαιδευτεί στην νομική και την ιατρική, αλλά απέρριψε τα δύο αυτά επαγγέλματα και έγινε γεωλόγος και γεωργός. </a:t>
            </a:r>
          </a:p>
          <a:p>
            <a:pPr algn="just" eaLnBrk="1" hangingPunct="1">
              <a:lnSpc>
                <a:spcPct val="80000"/>
              </a:lnSpc>
              <a:buFont typeface="Wingdings" pitchFamily="2" charset="2"/>
              <a:buChar char="Ø"/>
              <a:defRPr/>
            </a:pPr>
            <a:r>
              <a:rPr lang="el-GR" sz="2000" dirty="0" smtClean="0">
                <a:solidFill>
                  <a:schemeClr val="bg1">
                    <a:lumMod val="50000"/>
                  </a:schemeClr>
                </a:solidFill>
              </a:rPr>
              <a:t>Ο </a:t>
            </a:r>
            <a:r>
              <a:rPr lang="el-GR" sz="2000" dirty="0">
                <a:solidFill>
                  <a:schemeClr val="bg1">
                    <a:lumMod val="50000"/>
                  </a:schemeClr>
                </a:solidFill>
              </a:rPr>
              <a:t>J. Hutton άρχισε να κάνει </a:t>
            </a:r>
            <a:r>
              <a:rPr lang="el-GR" sz="2000" dirty="0" smtClean="0">
                <a:solidFill>
                  <a:schemeClr val="bg1">
                    <a:lumMod val="50000"/>
                  </a:schemeClr>
                </a:solidFill>
              </a:rPr>
              <a:t>παρατηρήσεις </a:t>
            </a:r>
            <a:r>
              <a:rPr lang="el-GR" sz="2000" dirty="0">
                <a:solidFill>
                  <a:schemeClr val="bg1">
                    <a:lumMod val="50000"/>
                  </a:schemeClr>
                </a:solidFill>
              </a:rPr>
              <a:t>και συμπεράσματα που τελικά οδήγησαν σε </a:t>
            </a:r>
            <a:r>
              <a:rPr lang="el-GR" sz="2000" u="sng" dirty="0" smtClean="0">
                <a:solidFill>
                  <a:schemeClr val="bg1">
                    <a:lumMod val="50000"/>
                  </a:schemeClr>
                </a:solidFill>
              </a:rPr>
              <a:t>αμφισβήτηση </a:t>
            </a:r>
            <a:r>
              <a:rPr lang="el-GR" sz="2000" u="sng" dirty="0">
                <a:solidFill>
                  <a:schemeClr val="bg1">
                    <a:lumMod val="50000"/>
                  </a:schemeClr>
                </a:solidFill>
              </a:rPr>
              <a:t>των αρχών των νεπτουνιστών και της ιδέας ότι τα </a:t>
            </a:r>
            <a:r>
              <a:rPr lang="el-GR" sz="2000" u="sng" dirty="0" smtClean="0">
                <a:solidFill>
                  <a:schemeClr val="bg1">
                    <a:lumMod val="50000"/>
                  </a:schemeClr>
                </a:solidFill>
              </a:rPr>
              <a:t>πετρώματα </a:t>
            </a:r>
            <a:r>
              <a:rPr lang="el-GR" sz="2000" u="sng" dirty="0">
                <a:solidFill>
                  <a:schemeClr val="bg1">
                    <a:lumMod val="50000"/>
                  </a:schemeClr>
                </a:solidFill>
              </a:rPr>
              <a:t>που παρατηρούνται πάνω στην επιφάνεια της Γής </a:t>
            </a:r>
            <a:r>
              <a:rPr lang="el-GR" sz="2000" u="sng" dirty="0" smtClean="0">
                <a:solidFill>
                  <a:schemeClr val="bg1">
                    <a:lumMod val="50000"/>
                  </a:schemeClr>
                </a:solidFill>
              </a:rPr>
              <a:t>παράχθηκαν </a:t>
            </a:r>
            <a:r>
              <a:rPr lang="el-GR" sz="2000" u="sng" dirty="0">
                <a:solidFill>
                  <a:schemeClr val="bg1">
                    <a:lumMod val="50000"/>
                  </a:schemeClr>
                </a:solidFill>
              </a:rPr>
              <a:t>από μία σειρά καταστροφικών συμβάντων.</a:t>
            </a:r>
            <a:r>
              <a:rPr lang="el-GR" sz="2000" dirty="0">
                <a:solidFill>
                  <a:schemeClr val="bg1">
                    <a:lumMod val="50000"/>
                  </a:schemeClr>
                </a:solidFill>
              </a:rPr>
              <a:t> </a:t>
            </a:r>
            <a:endParaRPr lang="el-GR" sz="2000" dirty="0" smtClean="0">
              <a:solidFill>
                <a:schemeClr val="bg1">
                  <a:lumMod val="50000"/>
                </a:schemeClr>
              </a:solidFill>
            </a:endParaRPr>
          </a:p>
          <a:p>
            <a:pPr algn="just" eaLnBrk="1" hangingPunct="1">
              <a:lnSpc>
                <a:spcPct val="80000"/>
              </a:lnSpc>
              <a:buFont typeface="Wingdings" pitchFamily="2" charset="2"/>
              <a:buChar char="Ø"/>
              <a:defRPr/>
            </a:pPr>
            <a:r>
              <a:rPr lang="el-GR" sz="2000" dirty="0" smtClean="0">
                <a:solidFill>
                  <a:schemeClr val="bg1">
                    <a:lumMod val="50000"/>
                  </a:schemeClr>
                </a:solidFill>
              </a:rPr>
              <a:t>Ο </a:t>
            </a:r>
            <a:r>
              <a:rPr lang="el-GR" sz="2000" dirty="0">
                <a:solidFill>
                  <a:schemeClr val="bg1">
                    <a:lumMod val="50000"/>
                  </a:schemeClr>
                </a:solidFill>
              </a:rPr>
              <a:t>Hutton ήταν οξυδερκής παρατηρητής και αισθανόταν, με βάση τις παρατηρήσεις του στην ύπαιθρο, ότι θα μπορούσε να αναγνωρίσει σχέσεις στα πετρώματα που είχε μελετήσει που οφείλονταν σε κοινές λειτουργικές διαδικασίες, όπως είναι η διάβρωση, η απόθεση και η ηφαιστειότητα. </a:t>
            </a:r>
            <a:endParaRPr lang="el-GR" sz="2000" dirty="0" smtClean="0">
              <a:solidFill>
                <a:schemeClr val="bg1">
                  <a:lumMod val="50000"/>
                </a:schemeClr>
              </a:solidFill>
            </a:endParaRPr>
          </a:p>
          <a:p>
            <a:pPr algn="just" eaLnBrk="1" hangingPunct="1">
              <a:lnSpc>
                <a:spcPct val="80000"/>
              </a:lnSpc>
              <a:buFont typeface="Wingdings" pitchFamily="2" charset="2"/>
              <a:buChar char="Ø"/>
              <a:defRPr/>
            </a:pPr>
            <a:r>
              <a:rPr lang="el-GR" sz="2000" u="sng" dirty="0" smtClean="0">
                <a:solidFill>
                  <a:schemeClr val="bg1">
                    <a:lumMod val="50000"/>
                  </a:schemeClr>
                </a:solidFill>
              </a:rPr>
              <a:t>Η </a:t>
            </a:r>
            <a:r>
              <a:rPr lang="el-GR" sz="2000" u="sng" dirty="0">
                <a:solidFill>
                  <a:schemeClr val="bg1">
                    <a:lumMod val="50000"/>
                  </a:schemeClr>
                </a:solidFill>
              </a:rPr>
              <a:t>μεγαλύτερη </a:t>
            </a:r>
            <a:r>
              <a:rPr lang="el-GR" sz="2000" u="sng" dirty="0" smtClean="0">
                <a:solidFill>
                  <a:schemeClr val="bg1">
                    <a:lumMod val="50000"/>
                  </a:schemeClr>
                </a:solidFill>
              </a:rPr>
              <a:t>διόρασή </a:t>
            </a:r>
            <a:r>
              <a:rPr lang="el-GR" sz="2000" u="sng" dirty="0">
                <a:solidFill>
                  <a:schemeClr val="bg1">
                    <a:lumMod val="50000"/>
                  </a:schemeClr>
                </a:solidFill>
              </a:rPr>
              <a:t>του ήταν πιθανά η φύση του γεωλογικού χρόνου και οι εσωτερικές δυνάμεις που βρίσκονται σε δράση μέσα τη γη</a:t>
            </a:r>
            <a:r>
              <a:rPr lang="el-GR" sz="2000" dirty="0">
                <a:solidFill>
                  <a:schemeClr val="bg1">
                    <a:lumMod val="50000"/>
                  </a:schemeClr>
                </a:solidFill>
              </a:rPr>
              <a:t>. Ο Hutton έδειξε ότι δεν χρειάζεται η αρχή του καταστροφισμού στη γεωλογία. Πράγματι αυτός έκανε την σκέψη ότι εξαιτίας των εσωτερικών δυνάμεων ορισμένες περιοχές μπορούν να </a:t>
            </a:r>
            <a:r>
              <a:rPr lang="el-GR" sz="2000" dirty="0" smtClean="0">
                <a:solidFill>
                  <a:schemeClr val="bg1">
                    <a:lumMod val="50000"/>
                  </a:schemeClr>
                </a:solidFill>
              </a:rPr>
              <a:t>ανυψώνονται </a:t>
            </a:r>
            <a:r>
              <a:rPr lang="el-GR" sz="2000" dirty="0">
                <a:solidFill>
                  <a:schemeClr val="bg1">
                    <a:lumMod val="50000"/>
                  </a:schemeClr>
                </a:solidFill>
              </a:rPr>
              <a:t>και να υπόκεινται τότε σε διάβρωση  ενώ άλλες </a:t>
            </a:r>
            <a:r>
              <a:rPr lang="el-GR" sz="2000" dirty="0" smtClean="0">
                <a:solidFill>
                  <a:schemeClr val="bg1">
                    <a:lumMod val="50000"/>
                  </a:schemeClr>
                </a:solidFill>
              </a:rPr>
              <a:t>περιοχές </a:t>
            </a:r>
            <a:r>
              <a:rPr lang="el-GR" sz="2000" dirty="0">
                <a:solidFill>
                  <a:schemeClr val="bg1">
                    <a:lumMod val="50000"/>
                  </a:schemeClr>
                </a:solidFill>
              </a:rPr>
              <a:t>μπορούν να βυθίζονται και να γίνονται λεκάνες </a:t>
            </a:r>
            <a:r>
              <a:rPr lang="el-GR" sz="2000" dirty="0" smtClean="0">
                <a:solidFill>
                  <a:schemeClr val="bg1">
                    <a:lumMod val="50000"/>
                  </a:schemeClr>
                </a:solidFill>
              </a:rPr>
              <a:t>αποθέσεως </a:t>
            </a:r>
            <a:r>
              <a:rPr lang="el-GR" sz="2000" dirty="0">
                <a:solidFill>
                  <a:schemeClr val="bg1">
                    <a:lumMod val="50000"/>
                  </a:schemeClr>
                </a:solidFill>
              </a:rPr>
              <a:t>ιζημάτων, δίνοντας επαρκώς μεγάλες χρονικές </a:t>
            </a:r>
            <a:r>
              <a:rPr lang="el-GR" sz="2000" dirty="0" smtClean="0">
                <a:solidFill>
                  <a:schemeClr val="bg1">
                    <a:lumMod val="50000"/>
                  </a:schemeClr>
                </a:solidFill>
              </a:rPr>
              <a:t>περιόδους</a:t>
            </a:r>
            <a:r>
              <a:rPr lang="el-GR" sz="2000" dirty="0">
                <a:solidFill>
                  <a:schemeClr val="bg1">
                    <a:lumMod val="50000"/>
                  </a:schemeClr>
                </a:solidFill>
              </a:rPr>
              <a:t>. </a:t>
            </a:r>
          </a:p>
          <a:p>
            <a:pPr eaLnBrk="1" hangingPunct="1">
              <a:defRPr/>
            </a:pPr>
            <a:endParaRPr lang="el-GR" sz="2000" dirty="0" smtClean="0"/>
          </a:p>
        </p:txBody>
      </p:sp>
      <p:sp>
        <p:nvSpPr>
          <p:cNvPr id="4" name="Rectangle 2"/>
          <p:cNvSpPr>
            <a:spLocks noGrp="1" noChangeArrowheads="1"/>
          </p:cNvSpPr>
          <p:nvPr>
            <p:ph type="title"/>
          </p:nvPr>
        </p:nvSpPr>
        <p:spPr>
          <a:xfrm>
            <a:off x="467544" y="188640"/>
            <a:ext cx="8229600" cy="490066"/>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Ακτουαλισμός</a:t>
            </a:r>
            <a:r>
              <a:rPr lang="en-US" altLang="el-GR" dirty="0" smtClean="0"/>
              <a:t> </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260648"/>
            <a:ext cx="8579296" cy="5905202"/>
          </a:xfrm>
        </p:spPr>
        <p:txBody>
          <a:bodyPr/>
          <a:lstStyle/>
          <a:p>
            <a:pPr algn="just" eaLnBrk="1" hangingPunct="1">
              <a:lnSpc>
                <a:spcPct val="80000"/>
              </a:lnSpc>
              <a:buFont typeface="Wingdings" pitchFamily="2" charset="2"/>
              <a:buChar char="Ø"/>
              <a:defRPr/>
            </a:pPr>
            <a:r>
              <a:rPr lang="el-GR" sz="2400" dirty="0">
                <a:solidFill>
                  <a:schemeClr val="bg1">
                    <a:lumMod val="50000"/>
                  </a:schemeClr>
                </a:solidFill>
              </a:rPr>
              <a:t>Άλλες αξιοσημείωτες συμπληρώσεις του </a:t>
            </a:r>
            <a:r>
              <a:rPr lang="el-GR" sz="2400" dirty="0" err="1">
                <a:solidFill>
                  <a:schemeClr val="bg1">
                    <a:lumMod val="50000"/>
                  </a:schemeClr>
                </a:solidFill>
              </a:rPr>
              <a:t>Hutton</a:t>
            </a:r>
            <a:r>
              <a:rPr lang="el-GR" sz="2400" dirty="0">
                <a:solidFill>
                  <a:schemeClr val="bg1">
                    <a:lumMod val="50000"/>
                  </a:schemeClr>
                </a:solidFill>
              </a:rPr>
              <a:t> </a:t>
            </a:r>
            <a:r>
              <a:rPr lang="el-GR" sz="2400" dirty="0" smtClean="0">
                <a:solidFill>
                  <a:schemeClr val="bg1">
                    <a:lumMod val="50000"/>
                  </a:schemeClr>
                </a:solidFill>
              </a:rPr>
              <a:t>ήταν </a:t>
            </a:r>
            <a:r>
              <a:rPr lang="el-GR" sz="2400" u="sng" dirty="0">
                <a:solidFill>
                  <a:schemeClr val="bg1">
                    <a:lumMod val="50000"/>
                  </a:schemeClr>
                </a:solidFill>
              </a:rPr>
              <a:t>η ορθή ερμηνεία που έδωσε για τη φύση του γρανίτη και του βασάλτη.</a:t>
            </a:r>
            <a:r>
              <a:rPr lang="el-GR" sz="2400" dirty="0">
                <a:solidFill>
                  <a:schemeClr val="bg1">
                    <a:lumMod val="50000"/>
                  </a:schemeClr>
                </a:solidFill>
              </a:rPr>
              <a:t> Πάλι μέσα από προσεκτική </a:t>
            </a:r>
            <a:r>
              <a:rPr lang="el-GR" sz="2400" dirty="0" smtClean="0">
                <a:solidFill>
                  <a:schemeClr val="bg1">
                    <a:lumMod val="50000"/>
                  </a:schemeClr>
                </a:solidFill>
              </a:rPr>
              <a:t>παρατήρηση </a:t>
            </a:r>
            <a:r>
              <a:rPr lang="el-GR" sz="2400" dirty="0">
                <a:solidFill>
                  <a:schemeClr val="bg1">
                    <a:lumMod val="50000"/>
                  </a:schemeClr>
                </a:solidFill>
              </a:rPr>
              <a:t>και σκέψη, </a:t>
            </a:r>
            <a:r>
              <a:rPr lang="el-GR" sz="2400" dirty="0" smtClean="0">
                <a:solidFill>
                  <a:schemeClr val="bg1">
                    <a:lumMod val="50000"/>
                  </a:schemeClr>
                </a:solidFill>
              </a:rPr>
              <a:t>συμπέρανε </a:t>
            </a:r>
            <a:r>
              <a:rPr lang="el-GR" sz="2400" dirty="0">
                <a:solidFill>
                  <a:schemeClr val="bg1">
                    <a:lumMod val="50000"/>
                  </a:schemeClr>
                </a:solidFill>
              </a:rPr>
              <a:t>ότι οι βασάλτες και τα γρανιτικά πετρώματα ήσαν λειωμένα και με αυτή τη συνθήκη μετασχηματίστηκαν, αναγνωρίζοντας ένα ψήσιμο στα πετρώματα με τα οποία αυτά είχαν έλθει  σε επαφή. Το στοιχείο αυτό του Hutton ήταν </a:t>
            </a:r>
            <a:r>
              <a:rPr lang="el-GR" sz="2400" dirty="0" smtClean="0">
                <a:solidFill>
                  <a:schemeClr val="bg1">
                    <a:lumMod val="50000"/>
                  </a:schemeClr>
                </a:solidFill>
              </a:rPr>
              <a:t>πραγματικά </a:t>
            </a:r>
            <a:r>
              <a:rPr lang="el-GR" sz="2400" dirty="0">
                <a:solidFill>
                  <a:schemeClr val="bg1">
                    <a:lumMod val="50000"/>
                  </a:schemeClr>
                </a:solidFill>
              </a:rPr>
              <a:t>άκρως </a:t>
            </a:r>
            <a:r>
              <a:rPr lang="el-GR" sz="2400" dirty="0" smtClean="0">
                <a:solidFill>
                  <a:schemeClr val="bg1">
                    <a:lumMod val="50000"/>
                  </a:schemeClr>
                </a:solidFill>
              </a:rPr>
              <a:t>αποσπασματικό.</a:t>
            </a:r>
          </a:p>
          <a:p>
            <a:pPr algn="just" eaLnBrk="1" hangingPunct="1">
              <a:lnSpc>
                <a:spcPct val="80000"/>
              </a:lnSpc>
              <a:buFont typeface="Wingdings" pitchFamily="2" charset="2"/>
              <a:buChar char="Ø"/>
              <a:defRPr/>
            </a:pPr>
            <a:r>
              <a:rPr lang="el-GR" sz="2400" dirty="0" smtClean="0">
                <a:solidFill>
                  <a:schemeClr val="bg1">
                    <a:lumMod val="50000"/>
                  </a:schemeClr>
                </a:solidFill>
              </a:rPr>
              <a:t>Εν </a:t>
            </a:r>
            <a:r>
              <a:rPr lang="el-GR" sz="2400" dirty="0">
                <a:solidFill>
                  <a:schemeClr val="bg1">
                    <a:lumMod val="50000"/>
                  </a:schemeClr>
                </a:solidFill>
              </a:rPr>
              <a:t>τούτοις, </a:t>
            </a:r>
            <a:r>
              <a:rPr lang="el-GR" sz="2400" u="sng" dirty="0">
                <a:solidFill>
                  <a:schemeClr val="bg1">
                    <a:lumMod val="50000"/>
                  </a:schemeClr>
                </a:solidFill>
              </a:rPr>
              <a:t>η επιμονή του πάνω στην αξία της </a:t>
            </a:r>
            <a:r>
              <a:rPr lang="el-GR" sz="2400" u="sng" dirty="0" smtClean="0">
                <a:solidFill>
                  <a:schemeClr val="bg1">
                    <a:lumMod val="50000"/>
                  </a:schemeClr>
                </a:solidFill>
              </a:rPr>
              <a:t>υπόγειας </a:t>
            </a:r>
            <a:r>
              <a:rPr lang="el-GR" sz="2400" u="sng" dirty="0">
                <a:solidFill>
                  <a:schemeClr val="bg1">
                    <a:lumMod val="50000"/>
                  </a:schemeClr>
                </a:solidFill>
              </a:rPr>
              <a:t>θέρμανσης για την παραγωγή πετρωμάτων,</a:t>
            </a:r>
            <a:r>
              <a:rPr lang="el-GR" sz="2400" dirty="0">
                <a:solidFill>
                  <a:schemeClr val="bg1">
                    <a:lumMod val="50000"/>
                  </a:schemeClr>
                </a:solidFill>
              </a:rPr>
              <a:t> όπως ο γρανίτης, κέρδισε η ιδέα του το παρατσούκλι </a:t>
            </a:r>
            <a:r>
              <a:rPr lang="el-GR" sz="2400" u="sng" dirty="0">
                <a:solidFill>
                  <a:schemeClr val="bg1">
                    <a:lumMod val="50000"/>
                  </a:schemeClr>
                </a:solidFill>
              </a:rPr>
              <a:t>"πλουτωνισμός".</a:t>
            </a:r>
            <a:r>
              <a:rPr lang="el-GR" sz="2400" dirty="0">
                <a:solidFill>
                  <a:schemeClr val="bg1">
                    <a:lumMod val="50000"/>
                  </a:schemeClr>
                </a:solidFill>
              </a:rPr>
              <a:t> Έτσι, οι αρχές μιας δυναμικής γης, στην οποία οι εσωτερικές και οι εξωτερικές διεργασίες συνεχίζουν να δρουν υπεράνω πολύ μακρών </a:t>
            </a:r>
            <a:r>
              <a:rPr lang="el-GR" sz="2400" dirty="0" smtClean="0">
                <a:solidFill>
                  <a:schemeClr val="bg1">
                    <a:lumMod val="50000"/>
                  </a:schemeClr>
                </a:solidFill>
              </a:rPr>
              <a:t>χρονικών </a:t>
            </a:r>
            <a:r>
              <a:rPr lang="el-GR" sz="2400" dirty="0">
                <a:solidFill>
                  <a:schemeClr val="bg1">
                    <a:lumMod val="50000"/>
                  </a:schemeClr>
                </a:solidFill>
              </a:rPr>
              <a:t>περιόδων, αποκαλύφτηκαν. </a:t>
            </a:r>
            <a:r>
              <a:rPr lang="el-GR" sz="2400" u="sng" dirty="0">
                <a:solidFill>
                  <a:schemeClr val="bg1">
                    <a:lumMod val="50000"/>
                  </a:schemeClr>
                </a:solidFill>
              </a:rPr>
              <a:t>Ο θεμέλιος λίθος της μοντέρνας γεωλογίας ετέθηκε σταθερά. </a:t>
            </a:r>
          </a:p>
          <a:p>
            <a:pPr eaLnBrk="1" hangingPunct="1">
              <a:defRPr/>
            </a:pPr>
            <a:endParaRPr lang="el-GR" sz="2400" dirty="0" smtClean="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Τίτλος 1"/>
          <p:cNvSpPr>
            <a:spLocks noGrp="1"/>
          </p:cNvSpPr>
          <p:nvPr>
            <p:ph type="title"/>
          </p:nvPr>
        </p:nvSpPr>
        <p:spPr>
          <a:xfrm>
            <a:off x="239053" y="82529"/>
            <a:ext cx="8712968" cy="754183"/>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dirty="0" smtClean="0"/>
              <a:t>Georges </a:t>
            </a:r>
            <a:r>
              <a:rPr lang="en-US" altLang="el-GR" dirty="0" smtClean="0"/>
              <a:t>Cuvier </a:t>
            </a:r>
            <a:r>
              <a:rPr lang="el-GR" altLang="el-GR" dirty="0" smtClean="0"/>
              <a:t>(1769-1832) </a:t>
            </a:r>
          </a:p>
        </p:txBody>
      </p:sp>
      <p:sp>
        <p:nvSpPr>
          <p:cNvPr id="82947" name="Θέση περιεχομένου 2"/>
          <p:cNvSpPr>
            <a:spLocks noGrp="1"/>
          </p:cNvSpPr>
          <p:nvPr>
            <p:ph idx="1"/>
          </p:nvPr>
        </p:nvSpPr>
        <p:spPr>
          <a:xfrm>
            <a:off x="94912" y="3284984"/>
            <a:ext cx="8857109" cy="3573016"/>
          </a:xfrm>
        </p:spPr>
        <p:txBody>
          <a:bodyPr/>
          <a:lstStyle/>
          <a:p>
            <a:pPr algn="just" eaLnBrk="1" hangingPunct="1">
              <a:lnSpc>
                <a:spcPct val="80000"/>
              </a:lnSpc>
              <a:buFont typeface="Wingdings" panose="05000000000000000000" pitchFamily="2" charset="2"/>
              <a:buChar char="Ø"/>
            </a:pPr>
            <a:r>
              <a:rPr lang="en-GB" altLang="el-GR" sz="2400" dirty="0" smtClean="0">
                <a:solidFill>
                  <a:schemeClr val="bg1">
                    <a:lumMod val="50000"/>
                  </a:schemeClr>
                </a:solidFill>
              </a:rPr>
              <a:t>M</a:t>
            </a:r>
            <a:r>
              <a:rPr lang="el-GR" altLang="el-GR" sz="2400" dirty="0" err="1" smtClean="0">
                <a:solidFill>
                  <a:schemeClr val="bg1">
                    <a:lumMod val="50000"/>
                  </a:schemeClr>
                </a:solidFill>
              </a:rPr>
              <a:t>εγάλος</a:t>
            </a:r>
            <a:r>
              <a:rPr lang="el-GR" altLang="el-GR" sz="2400" dirty="0" smtClean="0">
                <a:solidFill>
                  <a:schemeClr val="bg1">
                    <a:lumMod val="50000"/>
                  </a:schemeClr>
                </a:solidFill>
              </a:rPr>
              <a:t> δάσκαλος της Παλαιοντολογίας. Ασχολήθηκε με την Ζωολογία</a:t>
            </a:r>
            <a:r>
              <a:rPr lang="en-US" altLang="el-GR" sz="2400" dirty="0" smtClean="0">
                <a:solidFill>
                  <a:schemeClr val="bg1">
                    <a:lumMod val="50000"/>
                  </a:schemeClr>
                </a:solidFill>
              </a:rPr>
              <a:t>, </a:t>
            </a:r>
            <a:r>
              <a:rPr lang="el-GR" altLang="el-GR" sz="2400" dirty="0" smtClean="0">
                <a:solidFill>
                  <a:schemeClr val="bg1">
                    <a:lumMod val="50000"/>
                  </a:schemeClr>
                </a:solidFill>
              </a:rPr>
              <a:t>την Συγκριτική Ανατομία και την Παλαιοντολογία των σπονδυλωτών. Δύο είναι τα βασικά γεωλογικά έργα του: </a:t>
            </a:r>
            <a:endParaRPr lang="en-GB" altLang="el-GR" sz="2400" dirty="0" smtClean="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400" u="sng" dirty="0" smtClean="0">
                <a:solidFill>
                  <a:schemeClr val="bg1">
                    <a:lumMod val="50000"/>
                  </a:schemeClr>
                </a:solidFill>
              </a:rPr>
              <a:t>α. "Δοκίμια της ορυκτολογικής Γεωγραφίας της περιοχής </a:t>
            </a:r>
            <a:r>
              <a:rPr lang="el-GR" altLang="el-GR" sz="2400" u="sng" dirty="0" err="1" smtClean="0">
                <a:solidFill>
                  <a:schemeClr val="bg1">
                    <a:lumMod val="50000"/>
                  </a:schemeClr>
                </a:solidFill>
              </a:rPr>
              <a:t>Παρισίων</a:t>
            </a:r>
            <a:r>
              <a:rPr lang="el-GR" altLang="el-GR" sz="2400" u="sng" dirty="0" smtClean="0">
                <a:solidFill>
                  <a:schemeClr val="bg1">
                    <a:lumMod val="50000"/>
                  </a:schemeClr>
                </a:solidFill>
              </a:rPr>
              <a:t>" και β. "Έρευνες επί απολιθωμάτων των σπονδυλωτών".</a:t>
            </a:r>
            <a:r>
              <a:rPr lang="el-GR" altLang="el-GR" sz="2400" dirty="0" smtClean="0">
                <a:solidFill>
                  <a:schemeClr val="bg1">
                    <a:lumMod val="50000"/>
                  </a:schemeClr>
                </a:solidFill>
              </a:rPr>
              <a:t> </a:t>
            </a:r>
            <a:endParaRPr lang="en-GB" altLang="el-GR" sz="2400" dirty="0" smtClean="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400" dirty="0" smtClean="0">
                <a:solidFill>
                  <a:schemeClr val="bg1">
                    <a:lumMod val="50000"/>
                  </a:schemeClr>
                </a:solidFill>
              </a:rPr>
              <a:t>Με βάση τα απολιθώματα, έδειξε την ύπαρξη ενός αριθμού εξάρσεων και συνιζήσεων στη λεκάνη των </a:t>
            </a:r>
            <a:r>
              <a:rPr lang="el-GR" altLang="el-GR" sz="2400" dirty="0" err="1" smtClean="0">
                <a:solidFill>
                  <a:schemeClr val="bg1">
                    <a:lumMod val="50000"/>
                  </a:schemeClr>
                </a:solidFill>
              </a:rPr>
              <a:t>Παρισίων</a:t>
            </a:r>
            <a:r>
              <a:rPr lang="el-GR" altLang="el-GR" sz="2400" dirty="0" smtClean="0">
                <a:solidFill>
                  <a:schemeClr val="bg1">
                    <a:lumMod val="50000"/>
                  </a:schemeClr>
                </a:solidFill>
              </a:rPr>
              <a:t>. </a:t>
            </a:r>
          </a:p>
          <a:p>
            <a:pPr algn="just" eaLnBrk="1" hangingPunct="1">
              <a:lnSpc>
                <a:spcPct val="80000"/>
              </a:lnSpc>
              <a:buFont typeface="Wingdings" panose="05000000000000000000" pitchFamily="2" charset="2"/>
              <a:buNone/>
            </a:pPr>
            <a:r>
              <a:rPr lang="el-GR" altLang="el-GR" sz="2400" dirty="0" smtClean="0">
                <a:solidFill>
                  <a:schemeClr val="bg1">
                    <a:lumMod val="50000"/>
                  </a:schemeClr>
                </a:solidFill>
              </a:rPr>
              <a:t>Ο </a:t>
            </a:r>
            <a:r>
              <a:rPr lang="el-GR" altLang="el-GR" sz="2400" dirty="0" err="1" smtClean="0">
                <a:solidFill>
                  <a:schemeClr val="bg1">
                    <a:lumMod val="50000"/>
                  </a:schemeClr>
                </a:solidFill>
              </a:rPr>
              <a:t>Cuvier</a:t>
            </a:r>
            <a:r>
              <a:rPr lang="el-GR" altLang="el-GR" sz="2400" dirty="0" smtClean="0">
                <a:solidFill>
                  <a:schemeClr val="bg1">
                    <a:lumMod val="50000"/>
                  </a:schemeClr>
                </a:solidFill>
              </a:rPr>
              <a:t> πίστευε ότι τα διάφορα στάδια εξέλιξης της Γης χωρίζονται από κατακλυσμιαία καταστροφικά φαινόμενα που εξαφανίζουν το μεγαλύτερο μέρος της πανίδας και χλωρίδας.</a:t>
            </a:r>
          </a:p>
          <a:p>
            <a:pPr eaLnBrk="1" hangingPunct="1"/>
            <a:endParaRPr lang="el-GR" altLang="el-GR" sz="2400" dirty="0" smtClean="0"/>
          </a:p>
        </p:txBody>
      </p:sp>
      <p:pic>
        <p:nvPicPr>
          <p:cNvPr id="82948" name="Picture 2" descr="http://www.nndb.com/people/745/000091472/georges-cuvi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45" y="908720"/>
            <a:ext cx="202812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1"/>
          <p:cNvSpPr>
            <a:spLocks noGrp="1"/>
          </p:cNvSpPr>
          <p:nvPr>
            <p:ph type="title"/>
          </p:nvPr>
        </p:nvSpPr>
        <p:spPr>
          <a:xfrm>
            <a:off x="457200" y="116632"/>
            <a:ext cx="8229600" cy="706090"/>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i="1" dirty="0" smtClean="0"/>
              <a:t>William </a:t>
            </a:r>
            <a:r>
              <a:rPr lang="en-US" altLang="el-GR" i="1" dirty="0" smtClean="0"/>
              <a:t>Smith</a:t>
            </a:r>
            <a:r>
              <a:rPr lang="el-GR" altLang="el-GR" i="1" dirty="0" smtClean="0"/>
              <a:t> </a:t>
            </a:r>
            <a:r>
              <a:rPr lang="el-GR" altLang="el-GR" dirty="0" smtClean="0"/>
              <a:t>(1769-1839) </a:t>
            </a:r>
          </a:p>
        </p:txBody>
      </p:sp>
      <p:sp>
        <p:nvSpPr>
          <p:cNvPr id="83971" name="Θέση περιεχομένου 2"/>
          <p:cNvSpPr>
            <a:spLocks noGrp="1"/>
          </p:cNvSpPr>
          <p:nvPr>
            <p:ph idx="1"/>
          </p:nvPr>
        </p:nvSpPr>
        <p:spPr>
          <a:xfrm>
            <a:off x="35496" y="980728"/>
            <a:ext cx="9001000" cy="5877272"/>
          </a:xfrm>
        </p:spPr>
        <p:txBody>
          <a:bodyPr/>
          <a:lstStyle/>
          <a:p>
            <a:pPr eaLnBrk="1" hangingPunct="1"/>
            <a:r>
              <a:rPr lang="el-GR" altLang="el-GR" sz="2200" i="1" dirty="0" smtClean="0">
                <a:solidFill>
                  <a:schemeClr val="bg1">
                    <a:lumMod val="50000"/>
                  </a:schemeClr>
                </a:solidFill>
              </a:rPr>
              <a:t>Ο</a:t>
            </a:r>
            <a:r>
              <a:rPr lang="en-US" altLang="el-GR" sz="2200" i="1" dirty="0" smtClean="0">
                <a:solidFill>
                  <a:schemeClr val="bg1">
                    <a:lumMod val="50000"/>
                  </a:schemeClr>
                </a:solidFill>
              </a:rPr>
              <a:t> </a:t>
            </a:r>
            <a:r>
              <a:rPr lang="el-GR" altLang="el-GR" sz="2200" dirty="0" smtClean="0">
                <a:solidFill>
                  <a:schemeClr val="bg1">
                    <a:lumMod val="50000"/>
                  </a:schemeClr>
                </a:solidFill>
              </a:rPr>
              <a:t>θεωρείται ένας από τους θεμελιωτές της Στρωματογραφίας και της Υπαίθριας Γεωλογίας. Ήταν μηχανικός στο επάγγελμα και ασχολήθηκε με την ιδιότητα αυτή καταρχήν σε ανθρακωρυχεία. </a:t>
            </a:r>
            <a:endParaRPr lang="en-GB" altLang="el-GR" sz="2200" dirty="0" smtClean="0">
              <a:solidFill>
                <a:schemeClr val="bg1">
                  <a:lumMod val="50000"/>
                </a:schemeClr>
              </a:solidFill>
            </a:endParaRPr>
          </a:p>
          <a:p>
            <a:pPr eaLnBrk="1" hangingPunct="1"/>
            <a:r>
              <a:rPr lang="el-GR" altLang="el-GR" sz="2200" dirty="0" smtClean="0">
                <a:solidFill>
                  <a:schemeClr val="bg1">
                    <a:lumMod val="50000"/>
                  </a:schemeClr>
                </a:solidFill>
              </a:rPr>
              <a:t>Η πρώτη εργασία του με τίτλο </a:t>
            </a:r>
            <a:r>
              <a:rPr lang="el-GR" altLang="el-GR" sz="2200" u="sng" dirty="0" smtClean="0">
                <a:solidFill>
                  <a:schemeClr val="bg1">
                    <a:lumMod val="50000"/>
                  </a:schemeClr>
                </a:solidFill>
              </a:rPr>
              <a:t>"Κατάσταση στα ανθρακωρυχεία του </a:t>
            </a:r>
            <a:r>
              <a:rPr lang="el-GR" altLang="el-GR" sz="2200" u="sng" dirty="0" err="1" smtClean="0">
                <a:solidFill>
                  <a:schemeClr val="bg1">
                    <a:lumMod val="50000"/>
                  </a:schemeClr>
                </a:solidFill>
              </a:rPr>
              <a:t>Nailsea</a:t>
            </a:r>
            <a:r>
              <a:rPr lang="el-GR" altLang="el-GR" sz="2200" u="sng" dirty="0" smtClean="0">
                <a:solidFill>
                  <a:schemeClr val="bg1">
                    <a:lumMod val="50000"/>
                  </a:schemeClr>
                </a:solidFill>
              </a:rPr>
              <a:t>" αποτελεί μια πρώτη παρουσία στις γεωλογικές επιστήμες.</a:t>
            </a:r>
            <a:r>
              <a:rPr lang="el-GR" altLang="el-GR" sz="2200" dirty="0" smtClean="0">
                <a:solidFill>
                  <a:schemeClr val="bg1">
                    <a:lumMod val="50000"/>
                  </a:schemeClr>
                </a:solidFill>
              </a:rPr>
              <a:t> Ασχολείται κατόπιν με θέματα Τεχνικής Γεωλογίας (διώρυγες, γέφυρες, θεμελιώσεις, αποχετεύσεις, αποστραγγίσεις, κατολισθήσεις </a:t>
            </a:r>
            <a:r>
              <a:rPr lang="el-GR" altLang="el-GR" sz="2200" dirty="0" err="1" smtClean="0">
                <a:solidFill>
                  <a:schemeClr val="bg1">
                    <a:lumMod val="50000"/>
                  </a:schemeClr>
                </a:solidFill>
              </a:rPr>
              <a:t>κ.λ.π</a:t>
            </a:r>
            <a:r>
              <a:rPr lang="el-GR" altLang="el-GR" sz="2200" dirty="0" smtClean="0">
                <a:solidFill>
                  <a:schemeClr val="bg1">
                    <a:lumMod val="50000"/>
                  </a:schemeClr>
                </a:solidFill>
              </a:rPr>
              <a:t>.) στην Αγγλική και Σκωτική χέρσο και αποκτά έτσι σημαντικές γνώσεις πάνω στη δομή και διάρθρωση των στρωμάτων αυτής της χέρσου. </a:t>
            </a:r>
            <a:endParaRPr lang="en-GB" altLang="el-GR" sz="2200" dirty="0" smtClean="0">
              <a:solidFill>
                <a:schemeClr val="bg1">
                  <a:lumMod val="50000"/>
                </a:schemeClr>
              </a:solidFill>
            </a:endParaRPr>
          </a:p>
          <a:p>
            <a:pPr eaLnBrk="1" hangingPunct="1"/>
            <a:r>
              <a:rPr lang="el-GR" altLang="el-GR" sz="2200" u="sng" dirty="0" smtClean="0">
                <a:solidFill>
                  <a:schemeClr val="bg1">
                    <a:lumMod val="50000"/>
                  </a:schemeClr>
                </a:solidFill>
              </a:rPr>
              <a:t>Το 1815 δημοσίευσε το πιο σημαντικό έργο του ο "Μεγάλος γεωλογικός χάρτης της Αγγλίας, Ουαλίας και Σκωτίας</a:t>
            </a:r>
            <a:r>
              <a:rPr lang="el-GR" altLang="el-GR" sz="2200" dirty="0" smtClean="0">
                <a:solidFill>
                  <a:schemeClr val="bg1">
                    <a:lumMod val="50000"/>
                  </a:schemeClr>
                </a:solidFill>
              </a:rPr>
              <a:t>". Το έργο αυτό περιλαμβάνει  την διάταξη των στρωμάτων, τη διαδοχή, τα σχετικά ύψη, ποικιλίες εδαφών, μεταλλεία και ανθρακωρυχεία, ελώδεις εκτάσεις, διώρυγες </a:t>
            </a:r>
            <a:r>
              <a:rPr lang="el-GR" altLang="el-GR" sz="2200" dirty="0" err="1" smtClean="0">
                <a:solidFill>
                  <a:schemeClr val="bg1">
                    <a:lumMod val="50000"/>
                  </a:schemeClr>
                </a:solidFill>
              </a:rPr>
              <a:t>κ.λ.π</a:t>
            </a:r>
            <a:r>
              <a:rPr lang="el-GR" altLang="el-GR" sz="2200" dirty="0" smtClean="0">
                <a:solidFill>
                  <a:schemeClr val="bg1">
                    <a:lumMod val="50000"/>
                  </a:schemeClr>
                </a:solidFill>
              </a:rPr>
              <a:t>. Για τον προαναφερθέντα γεωλογικό χάρτη χρησιμοποιεί </a:t>
            </a:r>
            <a:r>
              <a:rPr lang="el-GR" altLang="el-GR" sz="2200" i="1" dirty="0" smtClean="0">
                <a:solidFill>
                  <a:schemeClr val="bg1">
                    <a:lumMod val="50000"/>
                  </a:schemeClr>
                </a:solidFill>
              </a:rPr>
              <a:t> </a:t>
            </a:r>
            <a:r>
              <a:rPr lang="el-GR" altLang="el-GR" sz="2200" dirty="0" smtClean="0">
                <a:solidFill>
                  <a:schemeClr val="bg1">
                    <a:lumMod val="50000"/>
                  </a:schemeClr>
                </a:solidFill>
              </a:rPr>
              <a:t>20 χρώματα. Ακόμη ο χάρτης συνοδεύεται. από επεξηγηματικό φυλλάδιο. </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σάρωση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52716"/>
            <a:ext cx="4690120" cy="5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20688"/>
            <a:ext cx="3904706"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28169"/>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07504" y="116632"/>
            <a:ext cx="8928992" cy="7060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200" dirty="0" smtClean="0"/>
              <a:t>Η αρχή της διαδοχής των απολιθωμάτων (</a:t>
            </a:r>
            <a:r>
              <a:rPr lang="en-GB" altLang="el-GR" sz="2200" dirty="0" smtClean="0"/>
              <a:t>William Smith</a:t>
            </a:r>
            <a:r>
              <a:rPr lang="el-GR" altLang="el-GR" sz="2200" dirty="0" smtClean="0"/>
              <a:t>, 181</a:t>
            </a:r>
            <a:r>
              <a:rPr lang="en-GB" altLang="el-GR" sz="2200" dirty="0" smtClean="0"/>
              <a:t>6</a:t>
            </a:r>
            <a:r>
              <a:rPr lang="el-GR" altLang="el-GR" sz="2200" dirty="0" smtClean="0"/>
              <a:t>)</a:t>
            </a:r>
            <a:endParaRPr lang="en-US" altLang="el-GR" sz="2200" dirty="0" smtClean="0"/>
          </a:p>
        </p:txBody>
      </p:sp>
      <p:sp>
        <p:nvSpPr>
          <p:cNvPr id="87043" name="Rectangle 3"/>
          <p:cNvSpPr>
            <a:spLocks noGrp="1" noChangeArrowheads="1"/>
          </p:cNvSpPr>
          <p:nvPr>
            <p:ph type="body" idx="4294967295"/>
          </p:nvPr>
        </p:nvSpPr>
        <p:spPr>
          <a:xfrm>
            <a:off x="83455" y="4889492"/>
            <a:ext cx="8926712" cy="1577833"/>
          </a:xfrm>
        </p:spPr>
        <p:txBody>
          <a:bodyPr/>
          <a:lstStyle/>
          <a:p>
            <a:pPr eaLnBrk="1" hangingPunct="1">
              <a:lnSpc>
                <a:spcPct val="90000"/>
              </a:lnSpc>
              <a:buFontTx/>
              <a:buNone/>
            </a:pPr>
            <a:r>
              <a:rPr lang="el-GR" altLang="el-GR" sz="2400" dirty="0" smtClean="0">
                <a:solidFill>
                  <a:schemeClr val="bg1">
                    <a:lumMod val="50000"/>
                  </a:schemeClr>
                </a:solidFill>
              </a:rPr>
              <a:t>Τα απολιθώματα εμφανίζονται σε μία συνεχή κάθετη σειρά σε ιζηματογενή πετρώματα παντού στον κόσμο.</a:t>
            </a:r>
            <a:r>
              <a:rPr lang="en-US" altLang="el-GR" sz="2400" dirty="0" smtClean="0">
                <a:solidFill>
                  <a:schemeClr val="bg1">
                    <a:lumMod val="50000"/>
                  </a:schemeClr>
                </a:solidFill>
              </a:rPr>
              <a:t> </a:t>
            </a:r>
          </a:p>
          <a:p>
            <a:pPr eaLnBrk="1" hangingPunct="1">
              <a:lnSpc>
                <a:spcPct val="90000"/>
              </a:lnSpc>
              <a:buFontTx/>
              <a:buNone/>
            </a:pPr>
            <a:r>
              <a:rPr lang="el-GR" altLang="el-GR" sz="2400" dirty="0" smtClean="0">
                <a:solidFill>
                  <a:schemeClr val="bg1">
                    <a:lumMod val="50000"/>
                  </a:schemeClr>
                </a:solidFill>
              </a:rPr>
              <a:t>Οι Γεωλόγοι ερμηνεύουν αυτή τη διαδοχή ως το αποτέλεσμα της εξέλιξης.</a:t>
            </a:r>
            <a:endParaRPr lang="en-US" altLang="el-GR" sz="2400" dirty="0" smtClean="0">
              <a:solidFill>
                <a:schemeClr val="bg1">
                  <a:lumMod val="50000"/>
                </a:schemeClr>
              </a:solidFill>
            </a:endParaRPr>
          </a:p>
        </p:txBody>
      </p:sp>
      <p:sp>
        <p:nvSpPr>
          <p:cNvPr id="87044" name="Text Box 4"/>
          <p:cNvSpPr txBox="1">
            <a:spLocks noChangeArrowheads="1"/>
          </p:cNvSpPr>
          <p:nvPr/>
        </p:nvSpPr>
        <p:spPr bwMode="auto">
          <a:xfrm>
            <a:off x="106400" y="963281"/>
            <a:ext cx="66978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400" u="none" dirty="0">
                <a:solidFill>
                  <a:schemeClr val="bg1">
                    <a:lumMod val="50000"/>
                  </a:schemeClr>
                </a:solidFill>
              </a:rPr>
              <a:t>Το 1816 στο έργο του "Αναγνώριση </a:t>
            </a:r>
            <a:r>
              <a:rPr lang="el-GR" altLang="el-GR" sz="2400" u="none" dirty="0" smtClean="0">
                <a:solidFill>
                  <a:schemeClr val="bg1">
                    <a:lumMod val="50000"/>
                  </a:schemeClr>
                </a:solidFill>
              </a:rPr>
              <a:t>στρωμάτων </a:t>
            </a:r>
            <a:r>
              <a:rPr lang="el-GR" altLang="el-GR" sz="2400" u="none" dirty="0">
                <a:solidFill>
                  <a:schemeClr val="bg1">
                    <a:lumMod val="50000"/>
                  </a:schemeClr>
                </a:solidFill>
              </a:rPr>
              <a:t>από τα απολιθώματά τους" αναφέρει τα πιο χαρακτηριστικά είδη απολιθωμάτων για κάθε στρώμα. </a:t>
            </a:r>
            <a:endParaRPr lang="el-GR" altLang="el-GR" sz="2400" u="none" dirty="0" smtClean="0">
              <a:solidFill>
                <a:schemeClr val="bg1">
                  <a:lumMod val="50000"/>
                </a:schemeClr>
              </a:solidFill>
            </a:endParaRPr>
          </a:p>
          <a:p>
            <a:pPr>
              <a:spcBef>
                <a:spcPct val="0"/>
              </a:spcBef>
              <a:buClrTx/>
              <a:buFontTx/>
              <a:buNone/>
            </a:pPr>
            <a:r>
              <a:rPr lang="el-GR" altLang="el-GR" sz="2400" u="none" dirty="0" smtClean="0">
                <a:solidFill>
                  <a:schemeClr val="bg1">
                    <a:lumMod val="50000"/>
                  </a:schemeClr>
                </a:solidFill>
              </a:rPr>
              <a:t>Το </a:t>
            </a:r>
            <a:r>
              <a:rPr lang="el-GR" altLang="el-GR" sz="2400" u="none" dirty="0">
                <a:solidFill>
                  <a:schemeClr val="bg1">
                    <a:lumMod val="50000"/>
                  </a:schemeClr>
                </a:solidFill>
              </a:rPr>
              <a:t>1817 στο έργο του με τίτλο "</a:t>
            </a:r>
            <a:r>
              <a:rPr lang="el-GR" altLang="el-GR" sz="2400" u="none" dirty="0" err="1">
                <a:solidFill>
                  <a:schemeClr val="bg1">
                    <a:lumMod val="50000"/>
                  </a:schemeClr>
                </a:solidFill>
              </a:rPr>
              <a:t>Στρωματογραφικό</a:t>
            </a:r>
            <a:r>
              <a:rPr lang="el-GR" altLang="el-GR" sz="2400" u="none" dirty="0">
                <a:solidFill>
                  <a:schemeClr val="bg1">
                    <a:lumMod val="50000"/>
                  </a:schemeClr>
                </a:solidFill>
              </a:rPr>
              <a:t> σύστημα οργανικών απολιθωμάτων" περιγράφει 700 περίπου είδη απολιθωμάτων της Αγγλίας και της Ουαλίας και ορίζει την σημασία και την χρησιμότητά τους στην αναγνώριση των γεωλογικών στρωμάτων. </a:t>
            </a:r>
          </a:p>
        </p:txBody>
      </p:sp>
      <p:pic>
        <p:nvPicPr>
          <p:cNvPr id="87045" name="Picture 2" descr="f02_08_pg1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705150" y="908721"/>
            <a:ext cx="2305017" cy="36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Οι Βρετανοί </a:t>
            </a:r>
            <a:endParaRPr lang="en-US" altLang="el-GR" dirty="0" smtClean="0"/>
          </a:p>
        </p:txBody>
      </p:sp>
      <p:sp>
        <p:nvSpPr>
          <p:cNvPr id="89091" name="Rectangle 3"/>
          <p:cNvSpPr>
            <a:spLocks noGrp="1" noChangeArrowheads="1"/>
          </p:cNvSpPr>
          <p:nvPr>
            <p:ph idx="1"/>
          </p:nvPr>
        </p:nvSpPr>
        <p:spPr>
          <a:xfrm>
            <a:off x="25192" y="908720"/>
            <a:ext cx="4680520" cy="4830763"/>
          </a:xfrm>
        </p:spPr>
        <p:txBody>
          <a:bodyPr/>
          <a:lstStyle/>
          <a:p>
            <a:pPr eaLnBrk="1" hangingPunct="1"/>
            <a:r>
              <a:rPr lang="en-GB" altLang="el-GR" sz="2800" dirty="0" smtClean="0">
                <a:solidFill>
                  <a:schemeClr val="bg1">
                    <a:lumMod val="50000"/>
                  </a:schemeClr>
                </a:solidFill>
              </a:rPr>
              <a:t>1833 Adam Sedgwick</a:t>
            </a:r>
            <a:r>
              <a:rPr lang="en-US" altLang="el-GR" sz="2800" dirty="0" smtClean="0">
                <a:solidFill>
                  <a:schemeClr val="bg1">
                    <a:lumMod val="50000"/>
                  </a:schemeClr>
                </a:solidFill>
              </a:rPr>
              <a:t> </a:t>
            </a:r>
            <a:r>
              <a:rPr lang="el-GR" altLang="el-GR" sz="2800" dirty="0" smtClean="0">
                <a:solidFill>
                  <a:schemeClr val="bg1">
                    <a:lumMod val="50000"/>
                  </a:schemeClr>
                </a:solidFill>
              </a:rPr>
              <a:t>ορίζει το Κάμβριο</a:t>
            </a:r>
          </a:p>
          <a:p>
            <a:pPr eaLnBrk="1" hangingPunct="1"/>
            <a:r>
              <a:rPr lang="en-GB" altLang="el-GR" sz="2800" dirty="0" smtClean="0">
                <a:solidFill>
                  <a:schemeClr val="bg1">
                    <a:lumMod val="50000"/>
                  </a:schemeClr>
                </a:solidFill>
              </a:rPr>
              <a:t>1835 Roderick Murchison</a:t>
            </a:r>
            <a:r>
              <a:rPr lang="en-US" altLang="el-GR" sz="2800" dirty="0" smtClean="0">
                <a:solidFill>
                  <a:schemeClr val="bg1">
                    <a:lumMod val="50000"/>
                  </a:schemeClr>
                </a:solidFill>
              </a:rPr>
              <a:t> </a:t>
            </a:r>
            <a:r>
              <a:rPr lang="el-GR" altLang="el-GR" sz="2800" dirty="0" smtClean="0">
                <a:solidFill>
                  <a:schemeClr val="bg1">
                    <a:lumMod val="50000"/>
                  </a:schemeClr>
                </a:solidFill>
              </a:rPr>
              <a:t>το </a:t>
            </a:r>
            <a:r>
              <a:rPr lang="el-GR" altLang="el-GR" sz="2800" dirty="0" err="1" smtClean="0">
                <a:solidFill>
                  <a:schemeClr val="bg1">
                    <a:lumMod val="50000"/>
                  </a:schemeClr>
                </a:solidFill>
              </a:rPr>
              <a:t>Σιλούριο</a:t>
            </a:r>
            <a:r>
              <a:rPr lang="el-GR" altLang="el-GR" sz="2800" dirty="0" smtClean="0">
                <a:solidFill>
                  <a:schemeClr val="bg1">
                    <a:lumMod val="50000"/>
                  </a:schemeClr>
                </a:solidFill>
              </a:rPr>
              <a:t> και 1840 το </a:t>
            </a:r>
            <a:r>
              <a:rPr lang="el-GR" altLang="el-GR" sz="2800" dirty="0" err="1" smtClean="0">
                <a:solidFill>
                  <a:schemeClr val="bg1">
                    <a:lumMod val="50000"/>
                  </a:schemeClr>
                </a:solidFill>
              </a:rPr>
              <a:t>Πέρμιο</a:t>
            </a:r>
            <a:r>
              <a:rPr lang="el-GR" altLang="el-GR" sz="2800" dirty="0" smtClean="0">
                <a:solidFill>
                  <a:schemeClr val="bg1">
                    <a:lumMod val="50000"/>
                  </a:schemeClr>
                </a:solidFill>
              </a:rPr>
              <a:t> και το </a:t>
            </a:r>
            <a:r>
              <a:rPr lang="el-GR" altLang="el-GR" sz="2800" dirty="0" err="1" smtClean="0">
                <a:solidFill>
                  <a:schemeClr val="bg1">
                    <a:lumMod val="50000"/>
                  </a:schemeClr>
                </a:solidFill>
              </a:rPr>
              <a:t>Δεβόνιο</a:t>
            </a:r>
            <a:endParaRPr lang="el-GR" altLang="el-GR" sz="2800" dirty="0" smtClean="0">
              <a:solidFill>
                <a:schemeClr val="bg1">
                  <a:lumMod val="50000"/>
                </a:schemeClr>
              </a:solidFill>
            </a:endParaRPr>
          </a:p>
          <a:p>
            <a:pPr eaLnBrk="1" hangingPunct="1"/>
            <a:r>
              <a:rPr lang="en-GB" altLang="el-GR" sz="2800" dirty="0" smtClean="0">
                <a:solidFill>
                  <a:schemeClr val="bg1">
                    <a:lumMod val="50000"/>
                  </a:schemeClr>
                </a:solidFill>
              </a:rPr>
              <a:t>1855 William Logan </a:t>
            </a:r>
            <a:r>
              <a:rPr lang="el-GR" altLang="el-GR" sz="2800" dirty="0" smtClean="0">
                <a:solidFill>
                  <a:schemeClr val="bg1">
                    <a:lumMod val="50000"/>
                  </a:schemeClr>
                </a:solidFill>
              </a:rPr>
              <a:t>ορίζει το </a:t>
            </a:r>
            <a:r>
              <a:rPr lang="el-GR" altLang="el-GR" sz="2800" dirty="0" err="1" smtClean="0">
                <a:solidFill>
                  <a:schemeClr val="bg1">
                    <a:lumMod val="50000"/>
                  </a:schemeClr>
                </a:solidFill>
              </a:rPr>
              <a:t>Προκάμβριο</a:t>
            </a:r>
            <a:endParaRPr lang="el-GR" altLang="el-GR" sz="2800" dirty="0" smtClean="0">
              <a:solidFill>
                <a:schemeClr val="bg1">
                  <a:lumMod val="50000"/>
                </a:schemeClr>
              </a:solidFill>
            </a:endParaRPr>
          </a:p>
          <a:p>
            <a:pPr eaLnBrk="1" hangingPunct="1"/>
            <a:r>
              <a:rPr lang="el-GR" altLang="el-GR" sz="2800" dirty="0" smtClean="0">
                <a:solidFill>
                  <a:schemeClr val="bg1">
                    <a:lumMod val="50000"/>
                  </a:schemeClr>
                </a:solidFill>
              </a:rPr>
              <a:t>Στα μισά του 19</a:t>
            </a:r>
            <a:r>
              <a:rPr lang="el-GR" altLang="el-GR" sz="2800" baseline="30000" dirty="0" smtClean="0">
                <a:solidFill>
                  <a:schemeClr val="bg1">
                    <a:lumMod val="50000"/>
                  </a:schemeClr>
                </a:solidFill>
              </a:rPr>
              <a:t>ου</a:t>
            </a:r>
            <a:r>
              <a:rPr lang="el-GR" altLang="el-GR" sz="2800" dirty="0" smtClean="0">
                <a:solidFill>
                  <a:schemeClr val="bg1">
                    <a:lumMod val="50000"/>
                  </a:schemeClr>
                </a:solidFill>
              </a:rPr>
              <a:t> αιώνα μια γενική Γεωλογική κλίμακα είχε ήδη δημιουργηθεί βασισμένη στη στρωματογραφία και τα απολιθώματα</a:t>
            </a:r>
            <a:endParaRPr lang="en-US" altLang="el-GR" sz="2800" dirty="0" smtClean="0">
              <a:solidFill>
                <a:schemeClr val="bg1">
                  <a:lumMod val="50000"/>
                </a:schemeClr>
              </a:solidFill>
            </a:endParaRPr>
          </a:p>
        </p:txBody>
      </p:sp>
      <p:pic>
        <p:nvPicPr>
          <p:cNvPr id="4" name="Picture 2" descr="f03_02_pg30"/>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788024" y="1412776"/>
            <a:ext cx="4144018" cy="484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Τίτλος 1"/>
          <p:cNvSpPr>
            <a:spLocks noGrp="1"/>
          </p:cNvSpPr>
          <p:nvPr>
            <p:ph type="title"/>
          </p:nvPr>
        </p:nvSpPr>
        <p:spPr>
          <a:xfrm>
            <a:off x="457200" y="82496"/>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dirty="0" smtClean="0"/>
              <a:t>James Dwight Dana (1813–1895)</a:t>
            </a:r>
            <a:endParaRPr lang="el-GR" altLang="el-GR" dirty="0" smtClean="0"/>
          </a:p>
        </p:txBody>
      </p:sp>
      <p:sp>
        <p:nvSpPr>
          <p:cNvPr id="3" name="Θέση περιεχομένου 2"/>
          <p:cNvSpPr>
            <a:spLocks noGrp="1"/>
          </p:cNvSpPr>
          <p:nvPr>
            <p:ph idx="1"/>
          </p:nvPr>
        </p:nvSpPr>
        <p:spPr>
          <a:xfrm>
            <a:off x="107504" y="836712"/>
            <a:ext cx="5904656" cy="5446713"/>
          </a:xfrm>
        </p:spPr>
        <p:txBody>
          <a:bodyPr/>
          <a:lstStyle/>
          <a:p>
            <a:pPr eaLnBrk="1" hangingPunct="1">
              <a:buFont typeface="Wingdings" pitchFamily="2" charset="2"/>
              <a:buChar char="Ø"/>
              <a:defRPr/>
            </a:pPr>
            <a:r>
              <a:rPr lang="el-GR" sz="2400" dirty="0" smtClean="0">
                <a:solidFill>
                  <a:schemeClr val="bg1">
                    <a:lumMod val="50000"/>
                  </a:schemeClr>
                </a:solidFill>
                <a:effectLst>
                  <a:outerShdw blurRad="38100" dist="38100" dir="2700000" algn="tl">
                    <a:srgbClr val="000000">
                      <a:alpha val="43137"/>
                    </a:srgbClr>
                  </a:outerShdw>
                </a:effectLst>
              </a:rPr>
              <a:t>Ανήκει </a:t>
            </a:r>
            <a:r>
              <a:rPr lang="el-GR" sz="2400" dirty="0">
                <a:solidFill>
                  <a:schemeClr val="bg1">
                    <a:lumMod val="50000"/>
                  </a:schemeClr>
                </a:solidFill>
                <a:effectLst>
                  <a:outerShdw blurRad="38100" dist="38100" dir="2700000" algn="tl">
                    <a:srgbClr val="000000">
                      <a:alpha val="43137"/>
                    </a:srgbClr>
                  </a:outerShdw>
                </a:effectLst>
              </a:rPr>
              <a:t>στους μεγάλους γεωτεκτονικούς της εποχής του. </a:t>
            </a:r>
            <a:endParaRPr lang="el-GR" sz="2400" dirty="0" smtClean="0">
              <a:solidFill>
                <a:schemeClr val="bg1">
                  <a:lumMod val="50000"/>
                </a:schemeClr>
              </a:solidFill>
              <a:effectLst>
                <a:outerShdw blurRad="38100" dist="38100" dir="2700000" algn="tl">
                  <a:srgbClr val="000000">
                    <a:alpha val="43137"/>
                  </a:srgbClr>
                </a:outerShdw>
              </a:effectLst>
            </a:endParaRPr>
          </a:p>
          <a:p>
            <a:pPr eaLnBrk="1" hangingPunct="1">
              <a:buFont typeface="Wingdings" pitchFamily="2" charset="2"/>
              <a:buChar char="Ø"/>
              <a:defRPr/>
            </a:pPr>
            <a:r>
              <a:rPr lang="el-GR" sz="2400" dirty="0" smtClean="0">
                <a:solidFill>
                  <a:schemeClr val="bg1">
                    <a:lumMod val="50000"/>
                  </a:schemeClr>
                </a:solidFill>
                <a:effectLst>
                  <a:outerShdw blurRad="38100" dist="38100" dir="2700000" algn="tl">
                    <a:srgbClr val="000000">
                      <a:alpha val="43137"/>
                    </a:srgbClr>
                  </a:outerShdw>
                </a:effectLst>
              </a:rPr>
              <a:t>Είναι </a:t>
            </a:r>
            <a:r>
              <a:rPr lang="el-GR" sz="2400" dirty="0">
                <a:solidFill>
                  <a:schemeClr val="bg1">
                    <a:lumMod val="50000"/>
                  </a:schemeClr>
                </a:solidFill>
                <a:effectLst>
                  <a:outerShdw blurRad="38100" dist="38100" dir="2700000" algn="tl">
                    <a:srgbClr val="000000">
                      <a:alpha val="43137"/>
                    </a:srgbClr>
                  </a:outerShdw>
                </a:effectLst>
              </a:rPr>
              <a:t>ο </a:t>
            </a:r>
            <a:r>
              <a:rPr lang="el-GR" sz="2400" dirty="0" smtClean="0">
                <a:solidFill>
                  <a:schemeClr val="bg1">
                    <a:lumMod val="50000"/>
                  </a:schemeClr>
                </a:solidFill>
                <a:effectLst>
                  <a:outerShdw blurRad="38100" dist="38100" dir="2700000" algn="tl">
                    <a:srgbClr val="000000">
                      <a:alpha val="43137"/>
                    </a:srgbClr>
                  </a:outerShdw>
                </a:effectLst>
              </a:rPr>
              <a:t>θεμελιωτής </a:t>
            </a:r>
            <a:r>
              <a:rPr lang="el-GR" sz="2400" dirty="0">
                <a:solidFill>
                  <a:schemeClr val="bg1">
                    <a:lumMod val="50000"/>
                  </a:schemeClr>
                </a:solidFill>
                <a:effectLst>
                  <a:outerShdw blurRad="38100" dist="38100" dir="2700000" algn="tl">
                    <a:srgbClr val="000000">
                      <a:alpha val="43137"/>
                    </a:srgbClr>
                  </a:outerShdw>
                </a:effectLst>
              </a:rPr>
              <a:t>της </a:t>
            </a:r>
            <a:r>
              <a:rPr lang="el-GR" sz="2400" u="sng" dirty="0">
                <a:solidFill>
                  <a:schemeClr val="bg1">
                    <a:lumMod val="50000"/>
                  </a:schemeClr>
                </a:solidFill>
                <a:effectLst>
                  <a:outerShdw blurRad="38100" dist="38100" dir="2700000" algn="tl">
                    <a:srgbClr val="000000">
                      <a:alpha val="43137"/>
                    </a:srgbClr>
                  </a:outerShdw>
                </a:effectLst>
              </a:rPr>
              <a:t>θεωρίας των συρρικνώσεων</a:t>
            </a:r>
            <a:r>
              <a:rPr lang="el-GR" sz="2400" dirty="0">
                <a:solidFill>
                  <a:schemeClr val="bg1">
                    <a:lumMod val="50000"/>
                  </a:schemeClr>
                </a:solidFill>
                <a:effectLst>
                  <a:outerShdw blurRad="38100" dist="38100" dir="2700000" algn="tl">
                    <a:srgbClr val="000000">
                      <a:alpha val="43137"/>
                    </a:srgbClr>
                  </a:outerShdw>
                </a:effectLst>
              </a:rPr>
              <a:t>. </a:t>
            </a:r>
            <a:endParaRPr lang="el-GR" sz="2400" dirty="0" smtClean="0">
              <a:solidFill>
                <a:schemeClr val="bg1">
                  <a:lumMod val="50000"/>
                </a:schemeClr>
              </a:solidFill>
              <a:effectLst>
                <a:outerShdw blurRad="38100" dist="38100" dir="2700000" algn="tl">
                  <a:srgbClr val="000000">
                    <a:alpha val="43137"/>
                  </a:srgbClr>
                </a:outerShdw>
              </a:effectLst>
            </a:endParaRPr>
          </a:p>
          <a:p>
            <a:pPr eaLnBrk="1" hangingPunct="1">
              <a:buFont typeface="Wingdings" pitchFamily="2" charset="2"/>
              <a:buChar char="Ø"/>
              <a:defRPr/>
            </a:pPr>
            <a:r>
              <a:rPr lang="el-GR" sz="2400" dirty="0" smtClean="0">
                <a:solidFill>
                  <a:schemeClr val="bg1">
                    <a:lumMod val="50000"/>
                  </a:schemeClr>
                </a:solidFill>
                <a:effectLst>
                  <a:outerShdw blurRad="38100" dist="38100" dir="2700000" algn="tl">
                    <a:srgbClr val="000000">
                      <a:alpha val="43137"/>
                    </a:srgbClr>
                  </a:outerShdw>
                </a:effectLst>
              </a:rPr>
              <a:t>Θεωρεί </a:t>
            </a:r>
            <a:r>
              <a:rPr lang="el-GR" sz="2400" dirty="0">
                <a:solidFill>
                  <a:schemeClr val="bg1">
                    <a:lumMod val="50000"/>
                  </a:schemeClr>
                </a:solidFill>
                <a:effectLst>
                  <a:outerShdw blurRad="38100" dist="38100" dir="2700000" algn="tl">
                    <a:srgbClr val="000000">
                      <a:alpha val="43137"/>
                    </a:srgbClr>
                  </a:outerShdw>
                </a:effectLst>
              </a:rPr>
              <a:t>ότι ο σχηματισμός ενός όρους είναι το </a:t>
            </a:r>
            <a:r>
              <a:rPr lang="el-GR" sz="2400" dirty="0" smtClean="0">
                <a:solidFill>
                  <a:schemeClr val="bg1">
                    <a:lumMod val="50000"/>
                  </a:schemeClr>
                </a:solidFill>
                <a:effectLst>
                  <a:outerShdw blurRad="38100" dist="38100" dir="2700000" algn="tl">
                    <a:srgbClr val="000000">
                      <a:alpha val="43137"/>
                    </a:srgbClr>
                  </a:outerShdw>
                </a:effectLst>
              </a:rPr>
              <a:t>αποτέλεσμα </a:t>
            </a:r>
            <a:r>
              <a:rPr lang="el-GR" sz="2400" dirty="0">
                <a:solidFill>
                  <a:schemeClr val="bg1">
                    <a:lumMod val="50000"/>
                  </a:schemeClr>
                </a:solidFill>
                <a:effectLst>
                  <a:outerShdw blurRad="38100" dist="38100" dir="2700000" algn="tl">
                    <a:srgbClr val="000000">
                      <a:alpha val="43137"/>
                    </a:srgbClr>
                  </a:outerShdw>
                </a:effectLst>
              </a:rPr>
              <a:t>διεργασιών μακράς χρονικής </a:t>
            </a:r>
            <a:r>
              <a:rPr lang="el-GR" sz="2400" dirty="0" smtClean="0">
                <a:solidFill>
                  <a:schemeClr val="bg1">
                    <a:lumMod val="50000"/>
                  </a:schemeClr>
                </a:solidFill>
                <a:effectLst>
                  <a:outerShdw blurRad="38100" dist="38100" dir="2700000" algn="tl">
                    <a:srgbClr val="000000">
                      <a:alpha val="43137"/>
                    </a:srgbClr>
                  </a:outerShdw>
                </a:effectLst>
              </a:rPr>
              <a:t>διάρκειας</a:t>
            </a:r>
            <a:r>
              <a:rPr lang="el-GR" sz="2400" dirty="0">
                <a:solidFill>
                  <a:schemeClr val="bg1">
                    <a:lumMod val="50000"/>
                  </a:schemeClr>
                </a:solidFill>
                <a:effectLst>
                  <a:outerShdw blurRad="38100" dist="38100" dir="2700000" algn="tl">
                    <a:srgbClr val="000000">
                      <a:alpha val="43137"/>
                    </a:srgbClr>
                  </a:outerShdw>
                </a:effectLst>
              </a:rPr>
              <a:t>. </a:t>
            </a:r>
            <a:endParaRPr lang="el-GR" sz="2400" dirty="0" smtClean="0">
              <a:solidFill>
                <a:schemeClr val="bg1">
                  <a:lumMod val="50000"/>
                </a:schemeClr>
              </a:solidFill>
              <a:effectLst>
                <a:outerShdw blurRad="38100" dist="38100" dir="2700000" algn="tl">
                  <a:srgbClr val="000000">
                    <a:alpha val="43137"/>
                  </a:srgbClr>
                </a:outerShdw>
              </a:effectLst>
            </a:endParaRPr>
          </a:p>
          <a:p>
            <a:pPr eaLnBrk="1" hangingPunct="1">
              <a:buFont typeface="Wingdings" pitchFamily="2" charset="2"/>
              <a:buChar char="Ø"/>
              <a:defRPr/>
            </a:pPr>
            <a:r>
              <a:rPr lang="el-GR" sz="2400" dirty="0" smtClean="0">
                <a:solidFill>
                  <a:schemeClr val="bg1">
                    <a:lumMod val="50000"/>
                  </a:schemeClr>
                </a:solidFill>
                <a:effectLst>
                  <a:outerShdw blurRad="38100" dist="38100" dir="2700000" algn="tl">
                    <a:srgbClr val="000000">
                      <a:alpha val="43137"/>
                    </a:srgbClr>
                  </a:outerShdw>
                </a:effectLst>
              </a:rPr>
              <a:t>Επίσης </a:t>
            </a:r>
            <a:r>
              <a:rPr lang="el-GR" sz="2400" dirty="0">
                <a:solidFill>
                  <a:schemeClr val="bg1">
                    <a:lumMod val="50000"/>
                  </a:schemeClr>
                </a:solidFill>
                <a:effectLst>
                  <a:outerShdw blurRad="38100" dist="38100" dir="2700000" algn="tl">
                    <a:srgbClr val="000000">
                      <a:alpha val="43137"/>
                    </a:srgbClr>
                  </a:outerShdw>
                </a:effectLst>
              </a:rPr>
              <a:t>ερμηνεύει την ασύμμετρη δομή των οροσειρών, εξαιτίας της δράσεως δυνάμεων μονοπλεύρου κατευθύνσεως. </a:t>
            </a:r>
            <a:endParaRPr lang="el-GR" sz="2400" dirty="0" smtClean="0">
              <a:solidFill>
                <a:schemeClr val="bg1">
                  <a:lumMod val="50000"/>
                </a:schemeClr>
              </a:solidFill>
              <a:effectLst>
                <a:outerShdw blurRad="38100" dist="38100" dir="2700000" algn="tl">
                  <a:srgbClr val="000000">
                    <a:alpha val="43137"/>
                  </a:srgbClr>
                </a:outerShdw>
              </a:effectLst>
            </a:endParaRPr>
          </a:p>
          <a:p>
            <a:pPr eaLnBrk="1" hangingPunct="1">
              <a:buFont typeface="Wingdings" pitchFamily="2" charset="2"/>
              <a:buChar char="Ø"/>
              <a:defRPr/>
            </a:pPr>
            <a:r>
              <a:rPr lang="el-GR" sz="2400" u="sng" dirty="0" smtClean="0">
                <a:solidFill>
                  <a:schemeClr val="bg1">
                    <a:lumMod val="50000"/>
                  </a:schemeClr>
                </a:solidFill>
                <a:effectLst>
                  <a:outerShdw blurRad="38100" dist="38100" dir="2700000" algn="tl">
                    <a:srgbClr val="000000">
                      <a:alpha val="43137"/>
                    </a:srgbClr>
                  </a:outerShdw>
                </a:effectLst>
              </a:rPr>
              <a:t>Εισήγαγε </a:t>
            </a:r>
            <a:r>
              <a:rPr lang="el-GR" sz="2400" u="sng" dirty="0">
                <a:solidFill>
                  <a:schemeClr val="bg1">
                    <a:lumMod val="50000"/>
                  </a:schemeClr>
                </a:solidFill>
                <a:effectLst>
                  <a:outerShdw blurRad="38100" dist="38100" dir="2700000" algn="tl">
                    <a:srgbClr val="000000">
                      <a:alpha val="43137"/>
                    </a:srgbClr>
                  </a:outerShdw>
                </a:effectLst>
              </a:rPr>
              <a:t>τον όρο "Γεωσύγκλινο" </a:t>
            </a:r>
            <a:r>
              <a:rPr lang="el-GR" sz="2400" u="sng" dirty="0" smtClean="0">
                <a:solidFill>
                  <a:schemeClr val="bg1">
                    <a:lumMod val="50000"/>
                  </a:schemeClr>
                </a:solidFill>
                <a:effectLst>
                  <a:outerShdw blurRad="38100" dist="38100" dir="2700000" algn="tl">
                    <a:srgbClr val="000000">
                      <a:alpha val="43137"/>
                    </a:srgbClr>
                  </a:outerShdw>
                </a:effectLst>
              </a:rPr>
              <a:t>στηριγμένος </a:t>
            </a:r>
            <a:r>
              <a:rPr lang="el-GR" sz="2400" u="sng" dirty="0">
                <a:solidFill>
                  <a:schemeClr val="bg1">
                    <a:lumMod val="50000"/>
                  </a:schemeClr>
                </a:solidFill>
                <a:effectLst>
                  <a:outerShdw blurRad="38100" dist="38100" dir="2700000" algn="tl">
                    <a:srgbClr val="000000">
                      <a:alpha val="43137"/>
                    </a:srgbClr>
                  </a:outerShdw>
                </a:effectLst>
              </a:rPr>
              <a:t>στις εργασίες του Hall (1811-1898).</a:t>
            </a:r>
          </a:p>
        </p:txBody>
      </p:sp>
      <p:pic>
        <p:nvPicPr>
          <p:cNvPr id="92164" name="Picture 2" descr="File:James Dwight Dana by Warren, 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52736"/>
            <a:ext cx="30670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5763" y="85379"/>
            <a:ext cx="8229600" cy="68014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 Μεσαίωνας</a:t>
            </a:r>
          </a:p>
        </p:txBody>
      </p:sp>
      <p:sp>
        <p:nvSpPr>
          <p:cNvPr id="43011" name="Content Placeholder 2"/>
          <p:cNvSpPr>
            <a:spLocks noGrp="1"/>
          </p:cNvSpPr>
          <p:nvPr>
            <p:ph idx="1"/>
          </p:nvPr>
        </p:nvSpPr>
        <p:spPr>
          <a:xfrm>
            <a:off x="-1" y="995364"/>
            <a:ext cx="8532441" cy="5692774"/>
          </a:xfrm>
        </p:spPr>
        <p:txBody>
          <a:bodyPr/>
          <a:lstStyle/>
          <a:p>
            <a:pPr eaLnBrk="1" hangingPunct="1">
              <a:buClr>
                <a:srgbClr val="FFFF00"/>
              </a:buClr>
              <a:buFont typeface="Wingdings" panose="05000000000000000000" pitchFamily="2" charset="2"/>
              <a:buChar char="Ø"/>
            </a:pPr>
            <a:r>
              <a:rPr lang="el-GR" altLang="el-GR" sz="2200" dirty="0" smtClean="0">
                <a:solidFill>
                  <a:schemeClr val="bg1">
                    <a:lumMod val="50000"/>
                  </a:schemeClr>
                </a:solidFill>
              </a:rPr>
              <a:t>Αρχίζει η σκοτεινή περίοδος της επιστήμης. Η περίοδος αυτή αντιμετωπίζει τα επιστημονικά θέματα με φανταστικές και υπερφυσικές ερμηνείες. Κάθε προσπάθεια για ορθή ερμηνεία των φαινομένων χαρακτηρίζεται ως αίρεση και η ποινή είναι η πυρά. Είναι η περίοδος αμάθειας και φόβου. </a:t>
            </a:r>
          </a:p>
          <a:p>
            <a:pPr eaLnBrk="1" hangingPunct="1">
              <a:buClr>
                <a:srgbClr val="FFFF00"/>
              </a:buClr>
              <a:buFont typeface="Wingdings" panose="05000000000000000000" pitchFamily="2" charset="2"/>
              <a:buChar char="Ø"/>
            </a:pPr>
            <a:r>
              <a:rPr lang="el-GR" altLang="el-GR" sz="2200" dirty="0" smtClean="0">
                <a:solidFill>
                  <a:schemeClr val="bg1">
                    <a:lumMod val="50000"/>
                  </a:schemeClr>
                </a:solidFill>
              </a:rPr>
              <a:t>Οι δυτικές χώρες δεν έχουν να επιδείξουν τίποτα. Η γεωλογία αναπτύχθηκε στον Ισλαμικό κόσμο.</a:t>
            </a:r>
          </a:p>
          <a:p>
            <a:pPr eaLnBrk="1" hangingPunct="1">
              <a:buClr>
                <a:srgbClr val="FFFF00"/>
              </a:buClr>
              <a:buFont typeface="Wingdings" panose="05000000000000000000" pitchFamily="2" charset="2"/>
              <a:buChar char="Ø"/>
            </a:pPr>
            <a:r>
              <a:rPr lang="en-US" altLang="el-GR" sz="2200" dirty="0" smtClean="0">
                <a:solidFill>
                  <a:schemeClr val="bg1">
                    <a:lumMod val="50000"/>
                  </a:schemeClr>
                </a:solidFill>
              </a:rPr>
              <a:t>Ibn </a:t>
            </a:r>
            <a:r>
              <a:rPr lang="en-US" altLang="el-GR" sz="2200" dirty="0" err="1" smtClean="0">
                <a:solidFill>
                  <a:schemeClr val="bg1">
                    <a:lumMod val="50000"/>
                  </a:schemeClr>
                </a:solidFill>
              </a:rPr>
              <a:t>Sina</a:t>
            </a:r>
            <a:r>
              <a:rPr lang="el-GR" altLang="el-GR" sz="2200" dirty="0" smtClean="0">
                <a:solidFill>
                  <a:schemeClr val="bg1">
                    <a:lumMod val="50000"/>
                  </a:schemeClr>
                </a:solidFill>
              </a:rPr>
              <a:t> (11</a:t>
            </a:r>
            <a:r>
              <a:rPr lang="el-GR" altLang="el-GR" sz="2200" baseline="30000" dirty="0" smtClean="0">
                <a:solidFill>
                  <a:schemeClr val="bg1">
                    <a:lumMod val="50000"/>
                  </a:schemeClr>
                </a:solidFill>
              </a:rPr>
              <a:t>ος</a:t>
            </a:r>
            <a:r>
              <a:rPr lang="el-GR" altLang="el-GR" sz="2200" dirty="0" smtClean="0">
                <a:solidFill>
                  <a:schemeClr val="bg1">
                    <a:lumMod val="50000"/>
                  </a:schemeClr>
                </a:solidFill>
              </a:rPr>
              <a:t> </a:t>
            </a:r>
            <a:r>
              <a:rPr lang="el-GR" altLang="el-GR" sz="2200" dirty="0" err="1" smtClean="0">
                <a:solidFill>
                  <a:schemeClr val="bg1">
                    <a:lumMod val="50000"/>
                  </a:schemeClr>
                </a:solidFill>
              </a:rPr>
              <a:t>μ.χ.</a:t>
            </a:r>
            <a:r>
              <a:rPr lang="el-GR" altLang="el-GR" sz="2200" dirty="0" smtClean="0">
                <a:solidFill>
                  <a:schemeClr val="bg1">
                    <a:lumMod val="50000"/>
                  </a:schemeClr>
                </a:solidFill>
              </a:rPr>
              <a:t>) στο βιβλίο του </a:t>
            </a:r>
            <a:r>
              <a:rPr lang="el-GR" altLang="el-GR" sz="2200" i="1" dirty="0" smtClean="0">
                <a:solidFill>
                  <a:schemeClr val="bg1">
                    <a:lumMod val="50000"/>
                  </a:schemeClr>
                </a:solidFill>
              </a:rPr>
              <a:t>Ίαση από την άγνοια</a:t>
            </a:r>
            <a:r>
              <a:rPr lang="el-GR" altLang="el-GR" sz="2200" dirty="0" smtClean="0">
                <a:solidFill>
                  <a:schemeClr val="bg1">
                    <a:lumMod val="50000"/>
                  </a:schemeClr>
                </a:solidFill>
              </a:rPr>
              <a:t> αναφέρεται στα ορυκτά, το σχηματισμό των βουνών, τους σεισμούς, την προέλευση του νερού και την αρχή της υπέρθεσης.</a:t>
            </a:r>
          </a:p>
          <a:p>
            <a:pPr eaLnBrk="1" hangingPunct="1">
              <a:buClr>
                <a:srgbClr val="FFFF00"/>
              </a:buClr>
              <a:buFont typeface="Wingdings" panose="05000000000000000000" pitchFamily="2" charset="2"/>
              <a:buChar char="Ø"/>
            </a:pPr>
            <a:r>
              <a:rPr lang="el-GR" altLang="el-GR" sz="2200" dirty="0" smtClean="0">
                <a:solidFill>
                  <a:schemeClr val="bg1">
                    <a:lumMod val="50000"/>
                  </a:schemeClr>
                </a:solidFill>
              </a:rPr>
              <a:t>Ο </a:t>
            </a:r>
            <a:r>
              <a:rPr lang="en-US" altLang="el-GR" sz="2200" dirty="0" smtClean="0">
                <a:solidFill>
                  <a:schemeClr val="bg1">
                    <a:lumMod val="50000"/>
                  </a:schemeClr>
                </a:solidFill>
              </a:rPr>
              <a:t>Abu al-</a:t>
            </a:r>
            <a:r>
              <a:rPr lang="en-US" altLang="el-GR" sz="2200" dirty="0" err="1" smtClean="0">
                <a:solidFill>
                  <a:schemeClr val="bg1">
                    <a:lumMod val="50000"/>
                  </a:schemeClr>
                </a:solidFill>
              </a:rPr>
              <a:t>Rayhan</a:t>
            </a:r>
            <a:r>
              <a:rPr lang="en-US" altLang="el-GR" sz="2200" dirty="0" smtClean="0">
                <a:solidFill>
                  <a:schemeClr val="bg1">
                    <a:lumMod val="50000"/>
                  </a:schemeClr>
                </a:solidFill>
              </a:rPr>
              <a:t> al-</a:t>
            </a:r>
            <a:r>
              <a:rPr lang="en-US" altLang="el-GR" sz="2200" dirty="0" err="1" smtClean="0">
                <a:solidFill>
                  <a:schemeClr val="bg1">
                    <a:lumMod val="50000"/>
                  </a:schemeClr>
                </a:solidFill>
              </a:rPr>
              <a:t>Biruni</a:t>
            </a:r>
            <a:r>
              <a:rPr lang="el-GR" altLang="el-GR" sz="2200" dirty="0" smtClean="0">
                <a:solidFill>
                  <a:schemeClr val="bg1">
                    <a:lumMod val="50000"/>
                  </a:schemeClr>
                </a:solidFill>
              </a:rPr>
              <a:t> (11</a:t>
            </a:r>
            <a:r>
              <a:rPr lang="el-GR" altLang="el-GR" sz="2200" baseline="30000" dirty="0" smtClean="0">
                <a:solidFill>
                  <a:schemeClr val="bg1">
                    <a:lumMod val="50000"/>
                  </a:schemeClr>
                </a:solidFill>
              </a:rPr>
              <a:t>ος</a:t>
            </a:r>
            <a:r>
              <a:rPr lang="el-GR" altLang="el-GR" sz="2200" dirty="0" smtClean="0">
                <a:solidFill>
                  <a:schemeClr val="bg1">
                    <a:lumMod val="50000"/>
                  </a:schemeClr>
                </a:solidFill>
              </a:rPr>
              <a:t> </a:t>
            </a:r>
            <a:r>
              <a:rPr lang="el-GR" altLang="el-GR" sz="2200" dirty="0" err="1" smtClean="0">
                <a:solidFill>
                  <a:schemeClr val="bg1">
                    <a:lumMod val="50000"/>
                  </a:schemeClr>
                </a:solidFill>
              </a:rPr>
              <a:t>μ.χ.</a:t>
            </a:r>
            <a:r>
              <a:rPr lang="el-GR" altLang="el-GR" sz="2200" dirty="0" smtClean="0">
                <a:solidFill>
                  <a:schemeClr val="bg1">
                    <a:lumMod val="50000"/>
                  </a:schemeClr>
                </a:solidFill>
              </a:rPr>
              <a:t>) ασχολήθηκε με τη Γεωλογία της Ινδίας και υπέθεσε ότι ήταν κάποτε θάλασσα.</a:t>
            </a:r>
            <a:r>
              <a:rPr lang="en-GB" altLang="el-GR" sz="2200" dirty="0" smtClean="0">
                <a:solidFill>
                  <a:schemeClr val="bg1">
                    <a:lumMod val="50000"/>
                  </a:schemeClr>
                </a:solidFill>
              </a:rPr>
              <a:t> </a:t>
            </a:r>
            <a:endParaRPr lang="el-GR" altLang="el-GR" sz="2200" dirty="0" smtClean="0">
              <a:solidFill>
                <a:schemeClr val="bg1">
                  <a:lumMod val="50000"/>
                </a:schemeClr>
              </a:solidFill>
            </a:endParaRPr>
          </a:p>
          <a:p>
            <a:pPr eaLnBrk="1" hangingPunct="1">
              <a:buClr>
                <a:srgbClr val="FFFF00"/>
              </a:buClr>
              <a:buFont typeface="Wingdings" panose="05000000000000000000" pitchFamily="2" charset="2"/>
              <a:buChar char="Ø"/>
            </a:pPr>
            <a:r>
              <a:rPr lang="el-GR" altLang="el-GR" sz="2200" dirty="0" smtClean="0">
                <a:solidFill>
                  <a:schemeClr val="bg1">
                    <a:lumMod val="50000"/>
                  </a:schemeClr>
                </a:solidFill>
              </a:rPr>
              <a:t>Ο </a:t>
            </a:r>
            <a:r>
              <a:rPr lang="en-US" altLang="el-GR" sz="2200" dirty="0" smtClean="0">
                <a:solidFill>
                  <a:schemeClr val="bg1">
                    <a:lumMod val="50000"/>
                  </a:schemeClr>
                </a:solidFill>
              </a:rPr>
              <a:t>Shen </a:t>
            </a:r>
            <a:r>
              <a:rPr lang="en-US" altLang="el-GR" sz="2200" dirty="0" err="1" smtClean="0">
                <a:solidFill>
                  <a:schemeClr val="bg1">
                    <a:lumMod val="50000"/>
                  </a:schemeClr>
                </a:solidFill>
              </a:rPr>
              <a:t>Kuo</a:t>
            </a:r>
            <a:r>
              <a:rPr lang="el-GR" altLang="el-GR" sz="2200" dirty="0" smtClean="0">
                <a:solidFill>
                  <a:schemeClr val="bg1">
                    <a:lumMod val="50000"/>
                  </a:schemeClr>
                </a:solidFill>
              </a:rPr>
              <a:t> (11</a:t>
            </a:r>
            <a:r>
              <a:rPr lang="el-GR" altLang="el-GR" sz="2200" baseline="30000" dirty="0" smtClean="0">
                <a:solidFill>
                  <a:schemeClr val="bg1">
                    <a:lumMod val="50000"/>
                  </a:schemeClr>
                </a:solidFill>
              </a:rPr>
              <a:t>ος</a:t>
            </a:r>
            <a:r>
              <a:rPr lang="el-GR" altLang="el-GR" sz="2200" dirty="0" smtClean="0">
                <a:solidFill>
                  <a:schemeClr val="bg1">
                    <a:lumMod val="50000"/>
                  </a:schemeClr>
                </a:solidFill>
              </a:rPr>
              <a:t> </a:t>
            </a:r>
            <a:r>
              <a:rPr lang="el-GR" altLang="el-GR" sz="2200" dirty="0" err="1" smtClean="0">
                <a:solidFill>
                  <a:schemeClr val="bg1">
                    <a:lumMod val="50000"/>
                  </a:schemeClr>
                </a:solidFill>
              </a:rPr>
              <a:t>μ.χ.</a:t>
            </a:r>
            <a:r>
              <a:rPr lang="el-GR" altLang="el-GR" sz="2200" dirty="0" smtClean="0">
                <a:solidFill>
                  <a:schemeClr val="bg1">
                    <a:lumMod val="50000"/>
                  </a:schemeClr>
                </a:solidFill>
              </a:rPr>
              <a:t>) μίλησε για διάβρωση, αποσάθρωση και απόθεση των ιζημάτων και αναγνώρισε θαλάσσια απολιθώματα.</a:t>
            </a:r>
          </a:p>
          <a:p>
            <a:pPr eaLnBrk="1" hangingPunct="1">
              <a:buClr>
                <a:srgbClr val="FFFF00"/>
              </a:buClr>
              <a:buFont typeface="Wingdings" panose="05000000000000000000" pitchFamily="2" charset="2"/>
              <a:buChar char="Ø"/>
            </a:pPr>
            <a:endParaRPr lang="el-GR" altLang="el-GR" sz="2200" dirty="0"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782" y="2420888"/>
            <a:ext cx="981315" cy="160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6" descr="https://encrypted-tbn0.gstatic.com/images?q=tbn:ANd9GcRFVNVipYUMoHQJGoNus66K4MysDMcuR2-Z4DZ0S1PJJujVejD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1800"/>
          </a:p>
        </p:txBody>
      </p:sp>
      <p:pic>
        <p:nvPicPr>
          <p:cNvPr id="43014" name="Picture 8" descr="https://encrypted-tbn0.gstatic.com/images?q=tbn:ANd9GcRFVNVipYUMoHQJGoNus66K4MysDMcuR2-Z4DZ0S1PJJujVej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086643"/>
            <a:ext cx="1185480" cy="158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83568" y="113515"/>
            <a:ext cx="7772400" cy="621829"/>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sz="3600" b="1" i="1" dirty="0">
                <a:solidFill>
                  <a:srgbClr val="0033CC"/>
                </a:solidFill>
              </a:rPr>
              <a:t>Η Θεωρία των πλακών</a:t>
            </a:r>
          </a:p>
        </p:txBody>
      </p:sp>
      <p:pic>
        <p:nvPicPr>
          <p:cNvPr id="93187" name="Picture 7" descr="800px-Wegener_Expedition-1930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80728"/>
            <a:ext cx="3390528" cy="247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8"/>
          <p:cNvSpPr txBox="1">
            <a:spLocks noChangeArrowheads="1"/>
          </p:cNvSpPr>
          <p:nvPr/>
        </p:nvSpPr>
        <p:spPr bwMode="auto">
          <a:xfrm>
            <a:off x="0" y="781206"/>
            <a:ext cx="54360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 typeface="Wingdings" panose="05000000000000000000" pitchFamily="2" charset="2"/>
              <a:buChar char="Ø"/>
            </a:pPr>
            <a:r>
              <a:rPr lang="el-GR" altLang="el-GR" sz="2400" u="none" dirty="0">
                <a:solidFill>
                  <a:schemeClr val="bg1">
                    <a:lumMod val="50000"/>
                  </a:schemeClr>
                </a:solidFill>
              </a:rPr>
              <a:t>Το 1912 ο </a:t>
            </a:r>
            <a:r>
              <a:rPr lang="en-GB" altLang="el-GR" sz="2400" u="none" dirty="0">
                <a:solidFill>
                  <a:schemeClr val="bg1">
                    <a:lumMod val="50000"/>
                  </a:schemeClr>
                </a:solidFill>
              </a:rPr>
              <a:t>Alfred Wegener (</a:t>
            </a:r>
            <a:r>
              <a:rPr lang="el-GR" altLang="el-GR" sz="2400" u="none" dirty="0">
                <a:solidFill>
                  <a:schemeClr val="bg1">
                    <a:lumMod val="50000"/>
                  </a:schemeClr>
                </a:solidFill>
              </a:rPr>
              <a:t>1880-1930</a:t>
            </a:r>
            <a:r>
              <a:rPr lang="en-GB" altLang="el-GR" sz="2400" u="none" dirty="0">
                <a:solidFill>
                  <a:schemeClr val="bg1">
                    <a:lumMod val="50000"/>
                  </a:schemeClr>
                </a:solidFill>
              </a:rPr>
              <a:t>)</a:t>
            </a:r>
            <a:r>
              <a:rPr lang="el-GR" altLang="el-GR" sz="2400" u="none" dirty="0">
                <a:solidFill>
                  <a:schemeClr val="bg1">
                    <a:lumMod val="50000"/>
                  </a:schemeClr>
                </a:solidFill>
              </a:rPr>
              <a:t> ανέπτυξε τη θεωρία για τη μετακίνηση των </a:t>
            </a:r>
            <a:r>
              <a:rPr lang="el-GR" altLang="el-GR" sz="2400" u="none" dirty="0" err="1">
                <a:solidFill>
                  <a:schemeClr val="bg1">
                    <a:lumMod val="50000"/>
                  </a:schemeClr>
                </a:solidFill>
              </a:rPr>
              <a:t>Λιθοσφαιρικών</a:t>
            </a:r>
            <a:r>
              <a:rPr lang="el-GR" altLang="el-GR" sz="2400" u="none" dirty="0">
                <a:solidFill>
                  <a:schemeClr val="bg1">
                    <a:lumMod val="50000"/>
                  </a:schemeClr>
                </a:solidFill>
              </a:rPr>
              <a:t> Πλακών.</a:t>
            </a:r>
          </a:p>
          <a:p>
            <a:pPr eaLnBrk="1" hangingPunct="1">
              <a:spcBef>
                <a:spcPct val="0"/>
              </a:spcBef>
              <a:buClrTx/>
              <a:buFont typeface="Wingdings" panose="05000000000000000000" pitchFamily="2" charset="2"/>
              <a:buChar char="Ø"/>
            </a:pPr>
            <a:r>
              <a:rPr lang="el-GR" altLang="el-GR" sz="2400" u="none" dirty="0">
                <a:solidFill>
                  <a:schemeClr val="bg1">
                    <a:lumMod val="50000"/>
                  </a:schemeClr>
                </a:solidFill>
              </a:rPr>
              <a:t>Ο φλοιός της γης αποτελείται από μεγάλα </a:t>
            </a:r>
            <a:r>
              <a:rPr lang="el-GR" altLang="el-GR" sz="2400" u="none" dirty="0" err="1">
                <a:solidFill>
                  <a:schemeClr val="bg1">
                    <a:lumMod val="50000"/>
                  </a:schemeClr>
                </a:solidFill>
              </a:rPr>
              <a:t>τεμάχη</a:t>
            </a:r>
            <a:r>
              <a:rPr lang="el-GR" altLang="el-GR" sz="2400" u="none" dirty="0">
                <a:solidFill>
                  <a:schemeClr val="bg1">
                    <a:lumMod val="50000"/>
                  </a:schemeClr>
                </a:solidFill>
              </a:rPr>
              <a:t>, τις πλάκες, οι οποίες μπορούν και κινούνται πάνω στον ημίρρευστο μανδύα της γης.</a:t>
            </a:r>
          </a:p>
        </p:txBody>
      </p:sp>
      <p:sp>
        <p:nvSpPr>
          <p:cNvPr id="5" name="Θέση περιεχομένου 2"/>
          <p:cNvSpPr txBox="1">
            <a:spLocks/>
          </p:cNvSpPr>
          <p:nvPr/>
        </p:nvSpPr>
        <p:spPr>
          <a:xfrm>
            <a:off x="107552" y="3874056"/>
            <a:ext cx="4824536" cy="1882775"/>
          </a:xfrm>
          <a:prstGeom prst="rect">
            <a:avLst/>
          </a:prstGeom>
        </p:spPr>
        <p:txBody>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buNone/>
            </a:pPr>
            <a:r>
              <a:rPr lang="el-GR" altLang="el-GR" sz="2800" u="none" kern="0" dirty="0" smtClean="0">
                <a:solidFill>
                  <a:schemeClr val="bg1">
                    <a:lumMod val="50000"/>
                  </a:schemeClr>
                </a:solidFill>
              </a:rPr>
              <a:t>Χρειάστηκαν 50 χρόνια για να γίνει αποδεκτή και αποτέλεσε τη βάση για τη σύγχρονη αντίληψη για τη τεκτονική των </a:t>
            </a:r>
            <a:r>
              <a:rPr lang="el-GR" altLang="el-GR" sz="2800" u="none" kern="0" dirty="0" err="1" smtClean="0">
                <a:solidFill>
                  <a:schemeClr val="bg1">
                    <a:lumMod val="50000"/>
                  </a:schemeClr>
                </a:solidFill>
              </a:rPr>
              <a:t>λιθοσφαιρικών</a:t>
            </a:r>
            <a:r>
              <a:rPr lang="el-GR" altLang="el-GR" sz="2800" u="none" kern="0" dirty="0" smtClean="0">
                <a:solidFill>
                  <a:schemeClr val="bg1">
                    <a:lumMod val="50000"/>
                  </a:schemeClr>
                </a:solidFill>
              </a:rPr>
              <a:t> πλακών</a:t>
            </a:r>
            <a:endParaRPr lang="en-US" altLang="el-GR" sz="2800" u="none" kern="0" dirty="0" smtClean="0">
              <a:solidFill>
                <a:schemeClr val="bg1">
                  <a:lumMod val="50000"/>
                </a:schemeClr>
              </a:solidFill>
            </a:endParaRPr>
          </a:p>
          <a:p>
            <a:pPr eaLnBrk="1" hangingPunct="1"/>
            <a:endParaRPr lang="el-GR" altLang="el-GR" u="none" kern="0" dirty="0" smtClean="0"/>
          </a:p>
        </p:txBody>
      </p:sp>
      <p:pic>
        <p:nvPicPr>
          <p:cNvPr id="6" name="Picture 2" descr="File:Snider-Pellegrini Wegener fossil 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2040" y="3738189"/>
            <a:ext cx="4038600" cy="310038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1480" y="2924944"/>
            <a:ext cx="8229600"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γη στο σύμπαν</a:t>
            </a:r>
            <a:r>
              <a:rPr lang="en-US" altLang="el-GR" dirty="0" smtClean="0"/>
              <a:t> </a:t>
            </a:r>
          </a:p>
        </p:txBody>
      </p:sp>
      <p:sp>
        <p:nvSpPr>
          <p:cNvPr id="10243" name="Rectangle 3"/>
          <p:cNvSpPr>
            <a:spLocks noGrp="1" noChangeArrowheads="1"/>
          </p:cNvSpPr>
          <p:nvPr>
            <p:ph type="body" idx="1"/>
          </p:nvPr>
        </p:nvSpPr>
        <p:spPr>
          <a:xfrm>
            <a:off x="128072" y="4005064"/>
            <a:ext cx="8836416" cy="2520280"/>
          </a:xfrm>
        </p:spPr>
        <p:txBody>
          <a:bodyPr/>
          <a:lstStyle/>
          <a:p>
            <a:pPr eaLnBrk="1" hangingPunct="1">
              <a:buFontTx/>
              <a:buNone/>
            </a:pPr>
            <a:r>
              <a:rPr lang="en-US" altLang="el-GR" dirty="0" smtClean="0">
                <a:solidFill>
                  <a:schemeClr val="bg1">
                    <a:lumMod val="50000"/>
                  </a:schemeClr>
                </a:solidFill>
              </a:rPr>
              <a:t>	</a:t>
            </a:r>
            <a:r>
              <a:rPr lang="el-GR" altLang="el-GR" dirty="0" smtClean="0">
                <a:solidFill>
                  <a:schemeClr val="bg1">
                    <a:lumMod val="50000"/>
                  </a:schemeClr>
                </a:solidFill>
              </a:rPr>
              <a:t>Για να καταλάβουμε την προέλευση, την ιστορία, και τα χαρακτηριστικά του πλανήτη γη θα ήταν σκόπιμο να ξεκινήσουμε από το σύμπαν....</a:t>
            </a:r>
            <a:endParaRPr lang="en-US" altLang="el-GR" dirty="0" smtClean="0">
              <a:solidFill>
                <a:schemeClr val="bg1">
                  <a:lumMod val="50000"/>
                </a:schemeClr>
              </a:solidFill>
            </a:endParaRPr>
          </a:p>
        </p:txBody>
      </p:sp>
      <p:sp>
        <p:nvSpPr>
          <p:cNvPr id="5" name="Rectangle 2"/>
          <p:cNvSpPr txBox="1">
            <a:spLocks noChangeArrowheads="1"/>
          </p:cNvSpPr>
          <p:nvPr/>
        </p:nvSpPr>
        <p:spPr bwMode="auto">
          <a:xfrm>
            <a:off x="117788" y="260648"/>
            <a:ext cx="8856984" cy="187220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u="none" kern="0" dirty="0" smtClean="0">
                <a:solidFill>
                  <a:srgbClr val="0033CC"/>
                </a:solidFill>
              </a:rPr>
              <a:t>Γαλαξίες</a:t>
            </a:r>
            <a:br>
              <a:rPr lang="el-GR" altLang="el-GR" u="none" kern="0" dirty="0" smtClean="0">
                <a:solidFill>
                  <a:srgbClr val="0033CC"/>
                </a:solidFill>
              </a:rPr>
            </a:br>
            <a:r>
              <a:rPr lang="el-GR" altLang="el-GR" u="none" kern="0" dirty="0" smtClean="0">
                <a:solidFill>
                  <a:srgbClr val="0033CC"/>
                </a:solidFill>
              </a:rPr>
              <a:t>Το Ηλιακό Σύστημα</a:t>
            </a:r>
            <a:br>
              <a:rPr lang="el-GR" altLang="el-GR" u="none" kern="0" dirty="0" smtClean="0">
                <a:solidFill>
                  <a:srgbClr val="0033CC"/>
                </a:solidFill>
              </a:rPr>
            </a:br>
            <a:r>
              <a:rPr lang="el-GR" altLang="el-GR" u="none" kern="0" dirty="0" smtClean="0">
                <a:solidFill>
                  <a:srgbClr val="0033CC"/>
                </a:solidFill>
              </a:rPr>
              <a:t>Γένεση της Γης</a:t>
            </a:r>
          </a:p>
        </p:txBody>
      </p:sp>
    </p:spTree>
    <p:extLst>
      <p:ext uri="{BB962C8B-B14F-4D97-AF65-F5344CB8AC3E}">
        <p14:creationId xmlns:p14="http://schemas.microsoft.com/office/powerpoint/2010/main" val="1844999763"/>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457200" y="44624"/>
            <a:ext cx="82296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Ο Ήλιος</a:t>
            </a:r>
          </a:p>
        </p:txBody>
      </p:sp>
      <p:sp>
        <p:nvSpPr>
          <p:cNvPr id="20482" name="Rectangle 3"/>
          <p:cNvSpPr>
            <a:spLocks noGrp="1" noChangeArrowheads="1"/>
          </p:cNvSpPr>
          <p:nvPr>
            <p:ph idx="1"/>
          </p:nvPr>
        </p:nvSpPr>
        <p:spPr>
          <a:xfrm>
            <a:off x="250825" y="1125538"/>
            <a:ext cx="8642350" cy="5687838"/>
          </a:xfrm>
        </p:spPr>
        <p:txBody>
          <a:bodyPr/>
          <a:lstStyle/>
          <a:p>
            <a:pPr marL="0" indent="0" algn="just" eaLnBrk="1" hangingPunct="1">
              <a:lnSpc>
                <a:spcPct val="90000"/>
              </a:lnSpc>
              <a:buFontTx/>
              <a:buNone/>
              <a:defRPr/>
            </a:pPr>
            <a:r>
              <a:rPr lang="el-GR" altLang="el-GR" sz="2400" dirty="0" smtClean="0">
                <a:solidFill>
                  <a:schemeClr val="bg1">
                    <a:lumMod val="50000"/>
                  </a:schemeClr>
                </a:solidFill>
              </a:rPr>
              <a:t>Η ηλιακή ατμόσφαιρα δομείται από τρία κελύφη:</a:t>
            </a:r>
          </a:p>
          <a:p>
            <a:pPr marL="457200" indent="-457200" algn="just" eaLnBrk="1" hangingPunct="1">
              <a:lnSpc>
                <a:spcPct val="90000"/>
              </a:lnSpc>
              <a:buFont typeface="+mj-lt"/>
              <a:buAutoNum type="arabicPeriod"/>
              <a:defRPr/>
            </a:pPr>
            <a:r>
              <a:rPr lang="el-GR" altLang="el-GR" sz="2400" dirty="0" smtClean="0">
                <a:solidFill>
                  <a:schemeClr val="bg1">
                    <a:lumMod val="50000"/>
                  </a:schemeClr>
                </a:solidFill>
              </a:rPr>
              <a:t>την φωτόσφαιρα (μέχρι 20 </a:t>
            </a:r>
            <a:r>
              <a:rPr lang="el-GR" altLang="el-GR" sz="2400" dirty="0" err="1" smtClean="0">
                <a:solidFill>
                  <a:schemeClr val="bg1">
                    <a:lumMod val="50000"/>
                  </a:schemeClr>
                </a:solidFill>
              </a:rPr>
              <a:t>Κm</a:t>
            </a:r>
            <a:r>
              <a:rPr lang="el-GR" altLang="el-GR" sz="2400" dirty="0" smtClean="0">
                <a:solidFill>
                  <a:schemeClr val="bg1">
                    <a:lumMod val="50000"/>
                  </a:schemeClr>
                </a:solidFill>
              </a:rPr>
              <a:t>),</a:t>
            </a:r>
          </a:p>
          <a:p>
            <a:pPr marL="457200" indent="-457200" algn="just" eaLnBrk="1" hangingPunct="1">
              <a:lnSpc>
                <a:spcPct val="90000"/>
              </a:lnSpc>
              <a:buFont typeface="+mj-lt"/>
              <a:buAutoNum type="arabicPeriod"/>
              <a:defRPr/>
            </a:pPr>
            <a:r>
              <a:rPr lang="el-GR" altLang="el-GR" sz="2400" dirty="0" smtClean="0">
                <a:solidFill>
                  <a:schemeClr val="bg1">
                    <a:lumMod val="50000"/>
                  </a:schemeClr>
                </a:solidFill>
              </a:rPr>
              <a:t>τη χρωμόσφαιρα (μέχρι 15.000 </a:t>
            </a:r>
            <a:r>
              <a:rPr lang="el-GR" altLang="el-GR" sz="2400" dirty="0" err="1" smtClean="0">
                <a:solidFill>
                  <a:schemeClr val="bg1">
                    <a:lumMod val="50000"/>
                  </a:schemeClr>
                </a:solidFill>
              </a:rPr>
              <a:t>Km</a:t>
            </a:r>
            <a:r>
              <a:rPr lang="el-GR" altLang="el-GR" sz="2400" dirty="0" smtClean="0">
                <a:solidFill>
                  <a:schemeClr val="bg1">
                    <a:lumMod val="50000"/>
                  </a:schemeClr>
                </a:solidFill>
              </a:rPr>
              <a:t>) </a:t>
            </a:r>
          </a:p>
          <a:p>
            <a:pPr marL="457200" indent="-457200" algn="just" eaLnBrk="1" hangingPunct="1">
              <a:lnSpc>
                <a:spcPct val="90000"/>
              </a:lnSpc>
              <a:buFont typeface="+mj-lt"/>
              <a:buAutoNum type="arabicPeriod"/>
              <a:defRPr/>
            </a:pPr>
            <a:r>
              <a:rPr lang="el-GR" altLang="el-GR" sz="2400" dirty="0" smtClean="0">
                <a:solidFill>
                  <a:schemeClr val="bg1">
                    <a:lumMod val="50000"/>
                  </a:schemeClr>
                </a:solidFill>
              </a:rPr>
              <a:t>την κορώνα (μέχρι 5 εκατομμύρια </a:t>
            </a:r>
            <a:r>
              <a:rPr lang="en-US" altLang="el-GR" sz="2400" dirty="0" smtClean="0">
                <a:solidFill>
                  <a:schemeClr val="bg1">
                    <a:lumMod val="50000"/>
                  </a:schemeClr>
                </a:solidFill>
              </a:rPr>
              <a:t>k</a:t>
            </a:r>
            <a:r>
              <a:rPr lang="el-GR" altLang="el-GR" sz="2400" dirty="0" smtClean="0">
                <a:solidFill>
                  <a:schemeClr val="bg1">
                    <a:lumMod val="50000"/>
                  </a:schemeClr>
                </a:solidFill>
              </a:rPr>
              <a:t>m) </a:t>
            </a:r>
          </a:p>
          <a:p>
            <a:pPr algn="just" eaLnBrk="1" hangingPunct="1">
              <a:lnSpc>
                <a:spcPct val="90000"/>
              </a:lnSpc>
              <a:buFont typeface="Wingdings" pitchFamily="2" charset="2"/>
              <a:buChar char="Ø"/>
              <a:defRPr/>
            </a:pPr>
            <a:r>
              <a:rPr lang="el-GR" altLang="el-GR" sz="2400" dirty="0" smtClean="0">
                <a:solidFill>
                  <a:schemeClr val="bg1">
                    <a:lumMod val="50000"/>
                  </a:schemeClr>
                </a:solidFill>
              </a:rPr>
              <a:t>Η φωτόσφαιρα με θερμοκρασία 6000 </a:t>
            </a:r>
            <a:r>
              <a:rPr lang="en-US" altLang="el-GR" sz="2400" baseline="30000" dirty="0" smtClean="0">
                <a:solidFill>
                  <a:schemeClr val="bg1">
                    <a:lumMod val="50000"/>
                  </a:schemeClr>
                </a:solidFill>
              </a:rPr>
              <a:t>0</a:t>
            </a:r>
            <a:r>
              <a:rPr lang="en-US" altLang="el-GR" sz="2400" dirty="0" smtClean="0">
                <a:solidFill>
                  <a:schemeClr val="bg1">
                    <a:lumMod val="50000"/>
                  </a:schemeClr>
                </a:solidFill>
              </a:rPr>
              <a:t>C</a:t>
            </a:r>
            <a:r>
              <a:rPr lang="el-GR" altLang="el-GR" sz="2400" dirty="0" smtClean="0">
                <a:solidFill>
                  <a:schemeClr val="bg1">
                    <a:lumMod val="50000"/>
                  </a:schemeClr>
                </a:solidFill>
              </a:rPr>
              <a:t> καθορίζει τον ορατό δίσκο του ηλίου στον οποίο απαντούν συγκεντρώσεις σχετικά ψυχρού υλικού (</a:t>
            </a:r>
            <a:r>
              <a:rPr lang="en-US" altLang="el-GR" sz="2400" dirty="0" smtClean="0">
                <a:solidFill>
                  <a:schemeClr val="bg1">
                    <a:lumMod val="50000"/>
                  </a:schemeClr>
                </a:solidFill>
              </a:rPr>
              <a:t>3000</a:t>
            </a:r>
            <a:r>
              <a:rPr lang="en-US" altLang="el-GR" sz="2400" baseline="30000" dirty="0" smtClean="0">
                <a:solidFill>
                  <a:schemeClr val="bg1">
                    <a:lumMod val="50000"/>
                  </a:schemeClr>
                </a:solidFill>
              </a:rPr>
              <a:t> 0</a:t>
            </a:r>
            <a:r>
              <a:rPr lang="en-US" altLang="el-GR" sz="2400" dirty="0" smtClean="0">
                <a:solidFill>
                  <a:schemeClr val="bg1">
                    <a:lumMod val="50000"/>
                  </a:schemeClr>
                </a:solidFill>
              </a:rPr>
              <a:t>C </a:t>
            </a:r>
            <a:r>
              <a:rPr lang="el-GR" altLang="el-GR" sz="2400" dirty="0" smtClean="0">
                <a:solidFill>
                  <a:schemeClr val="bg1">
                    <a:lumMod val="50000"/>
                  </a:schemeClr>
                </a:solidFill>
              </a:rPr>
              <a:t>) οι ηλιακές κηλίδες, που το μέγεθός τους ποικίλει από δεκάδες μέχρι εκατοντάδες χιλιάδες χιλιόμετρα.</a:t>
            </a:r>
            <a:r>
              <a:rPr lang="en-US" altLang="el-GR" sz="2400" dirty="0" smtClean="0">
                <a:solidFill>
                  <a:schemeClr val="bg1">
                    <a:lumMod val="50000"/>
                  </a:schemeClr>
                </a:solidFill>
              </a:rPr>
              <a:t> </a:t>
            </a:r>
            <a:r>
              <a:rPr lang="el-GR" altLang="el-GR" sz="2400" dirty="0" smtClean="0">
                <a:solidFill>
                  <a:schemeClr val="bg1">
                    <a:lumMod val="50000"/>
                  </a:schemeClr>
                </a:solidFill>
              </a:rPr>
              <a:t>Το μέγιστο και το ελάχιστο των ηλιακών κηλίδων καλύπτει έναν ενδεκαετή κύκλο. </a:t>
            </a:r>
          </a:p>
          <a:p>
            <a:pPr algn="just" eaLnBrk="1" hangingPunct="1">
              <a:lnSpc>
                <a:spcPct val="90000"/>
              </a:lnSpc>
              <a:buFont typeface="Wingdings" pitchFamily="2" charset="2"/>
              <a:buChar char="Ø"/>
              <a:defRPr/>
            </a:pPr>
            <a:r>
              <a:rPr lang="el-GR" altLang="el-GR" sz="2400" dirty="0" smtClean="0">
                <a:solidFill>
                  <a:schemeClr val="bg1">
                    <a:lumMod val="50000"/>
                  </a:schemeClr>
                </a:solidFill>
              </a:rPr>
              <a:t>Η χρωμόσφαιρα και η κορώνα είναι εξαιρετικά ασταθείς. Μακρύς νηματοειδείς σχηματισμοί (προεκβολές) ανυψώνονται στην χρωμόσφαιρα. </a:t>
            </a:r>
          </a:p>
          <a:p>
            <a:pPr algn="just" eaLnBrk="1" hangingPunct="1">
              <a:lnSpc>
                <a:spcPct val="90000"/>
              </a:lnSpc>
              <a:buFont typeface="Wingdings" pitchFamily="2" charset="2"/>
              <a:buChar char="Ø"/>
              <a:defRPr/>
            </a:pPr>
            <a:r>
              <a:rPr lang="el-GR" altLang="el-GR" sz="2400" dirty="0" smtClean="0">
                <a:solidFill>
                  <a:schemeClr val="bg1">
                    <a:lumMod val="50000"/>
                  </a:schemeClr>
                </a:solidFill>
              </a:rPr>
              <a:t>Η κορώνα είναι μία συνεχής ισχυρή ροή των φορτισμένων </a:t>
            </a:r>
            <a:r>
              <a:rPr lang="el-GR" altLang="el-GR" sz="2400" dirty="0" err="1" smtClean="0">
                <a:solidFill>
                  <a:schemeClr val="bg1">
                    <a:lumMod val="50000"/>
                  </a:schemeClr>
                </a:solidFill>
              </a:rPr>
              <a:t>τεμαχιδίων</a:t>
            </a:r>
            <a:r>
              <a:rPr lang="el-GR" altLang="el-GR" sz="2400" dirty="0" smtClean="0">
                <a:solidFill>
                  <a:schemeClr val="bg1">
                    <a:lumMod val="50000"/>
                  </a:schemeClr>
                </a:solidFill>
              </a:rPr>
              <a:t> του ήλιου. </a:t>
            </a:r>
          </a:p>
        </p:txBody>
      </p:sp>
    </p:spTree>
    <p:extLst>
      <p:ext uri="{BB962C8B-B14F-4D97-AF65-F5344CB8AC3E}">
        <p14:creationId xmlns:p14="http://schemas.microsoft.com/office/powerpoint/2010/main" val="1268462215"/>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15516" y="116632"/>
            <a:ext cx="8712968" cy="164219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Η ενέργεια του ήλιου η δύναμη για πολλές γεωλογικές διεργασίες στην γη</a:t>
            </a:r>
            <a:endParaRPr lang="en-US" altLang="el-GR" sz="3600" dirty="0" smtClean="0"/>
          </a:p>
        </p:txBody>
      </p:sp>
      <p:sp>
        <p:nvSpPr>
          <p:cNvPr id="86019" name="Rectangle 3"/>
          <p:cNvSpPr>
            <a:spLocks noGrp="1" noChangeArrowheads="1"/>
          </p:cNvSpPr>
          <p:nvPr>
            <p:ph type="body" idx="1"/>
          </p:nvPr>
        </p:nvSpPr>
        <p:spPr>
          <a:xfrm>
            <a:off x="215516" y="1916832"/>
            <a:ext cx="8712968" cy="4209331"/>
          </a:xfrm>
        </p:spPr>
        <p:txBody>
          <a:bodyPr/>
          <a:lstStyle/>
          <a:p>
            <a:pPr eaLnBrk="1" hangingPunct="1"/>
            <a:r>
              <a:rPr lang="el-GR" altLang="el-GR" sz="2800" dirty="0" smtClean="0">
                <a:solidFill>
                  <a:schemeClr val="bg1">
                    <a:lumMod val="50000"/>
                  </a:schemeClr>
                </a:solidFill>
              </a:rPr>
              <a:t>Εξάτμιση του νερού, δημιουργία σύννεφων, βροχόπτωση, διάβρωση.</a:t>
            </a:r>
          </a:p>
          <a:p>
            <a:pPr eaLnBrk="1" hangingPunct="1"/>
            <a:r>
              <a:rPr lang="el-GR" altLang="el-GR" sz="2800" dirty="0" smtClean="0">
                <a:solidFill>
                  <a:schemeClr val="bg1">
                    <a:lumMod val="50000"/>
                  </a:schemeClr>
                </a:solidFill>
              </a:rPr>
              <a:t>Η άνιση θέρμανση της ατμόσφαιρας της γης προκαλεί ανέμους και θαλάσσια ρεύματα. </a:t>
            </a:r>
            <a:endParaRPr lang="en-US" altLang="el-GR" sz="2800" dirty="0" smtClean="0">
              <a:solidFill>
                <a:schemeClr val="bg1">
                  <a:lumMod val="50000"/>
                </a:schemeClr>
              </a:solidFill>
            </a:endParaRPr>
          </a:p>
          <a:p>
            <a:pPr eaLnBrk="1" hangingPunct="1"/>
            <a:r>
              <a:rPr lang="el-GR" altLang="el-GR" sz="2800" dirty="0" smtClean="0">
                <a:solidFill>
                  <a:schemeClr val="bg1">
                    <a:lumMod val="50000"/>
                  </a:schemeClr>
                </a:solidFill>
              </a:rPr>
              <a:t>Οι διαφορές στην ηλιακή θερμότητα προκαλούν παγετώνες ή αλλαγές στην κατανομή δασών και ερήμων. </a:t>
            </a:r>
          </a:p>
          <a:p>
            <a:pPr eaLnBrk="1" hangingPunct="1"/>
            <a:r>
              <a:rPr lang="el-GR" altLang="el-GR" sz="2800" dirty="0" smtClean="0">
                <a:solidFill>
                  <a:schemeClr val="bg1">
                    <a:lumMod val="50000"/>
                  </a:schemeClr>
                </a:solidFill>
              </a:rPr>
              <a:t>Ο ήλιος και το φεγγάρι επηρεάζουν τις παλίρροιες.</a:t>
            </a:r>
            <a:endParaRPr lang="en-US" altLang="el-GR" sz="2800" dirty="0" smtClean="0">
              <a:solidFill>
                <a:schemeClr val="bg1">
                  <a:lumMod val="50000"/>
                </a:schemeClr>
              </a:solidFill>
            </a:endParaRPr>
          </a:p>
        </p:txBody>
      </p:sp>
    </p:spTree>
    <p:extLst>
      <p:ext uri="{BB962C8B-B14F-4D97-AF65-F5344CB8AC3E}">
        <p14:creationId xmlns:p14="http://schemas.microsoft.com/office/powerpoint/2010/main" val="332900936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a:xfrm>
            <a:off x="421481" y="116632"/>
            <a:ext cx="8229600" cy="75173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Αναγέννηση</a:t>
            </a:r>
          </a:p>
        </p:txBody>
      </p:sp>
      <p:sp>
        <p:nvSpPr>
          <p:cNvPr id="44035" name="Θέση περιεχομένου 2"/>
          <p:cNvSpPr>
            <a:spLocks noGrp="1"/>
          </p:cNvSpPr>
          <p:nvPr>
            <p:ph idx="1"/>
          </p:nvPr>
        </p:nvSpPr>
        <p:spPr>
          <a:xfrm>
            <a:off x="35496" y="1052512"/>
            <a:ext cx="9001000" cy="5616847"/>
          </a:xfrm>
        </p:spPr>
        <p:txBody>
          <a:bodyPr/>
          <a:lstStyle/>
          <a:p>
            <a:pPr eaLnBrk="1" hangingPunct="1"/>
            <a:r>
              <a:rPr lang="el-GR" altLang="el-GR" sz="2200" dirty="0" smtClean="0">
                <a:solidFill>
                  <a:schemeClr val="bg1">
                    <a:lumMod val="50000"/>
                  </a:schemeClr>
                </a:solidFill>
              </a:rPr>
              <a:t>Στην Αναγέννηση οι γεωλογικές σκέψεις μπαίνουν σε ορθή επιστημονική βάση με τα έργα του </a:t>
            </a:r>
            <a:r>
              <a:rPr lang="el-GR" altLang="el-GR" sz="2200" u="sng" dirty="0" err="1" smtClean="0">
                <a:solidFill>
                  <a:schemeClr val="bg1">
                    <a:lumMod val="50000"/>
                  </a:schemeClr>
                </a:solidFill>
              </a:rPr>
              <a:t>Agricola</a:t>
            </a:r>
            <a:r>
              <a:rPr lang="el-GR" altLang="el-GR" sz="2200" u="sng" dirty="0" smtClean="0">
                <a:solidFill>
                  <a:schemeClr val="bg1">
                    <a:lumMod val="50000"/>
                  </a:schemeClr>
                </a:solidFill>
              </a:rPr>
              <a:t> </a:t>
            </a:r>
            <a:r>
              <a:rPr lang="el-GR" altLang="el-GR" sz="2200" dirty="0" smtClean="0">
                <a:solidFill>
                  <a:schemeClr val="bg1">
                    <a:lumMod val="50000"/>
                  </a:schemeClr>
                </a:solidFill>
              </a:rPr>
              <a:t>(1494-1555). θεωρείται </a:t>
            </a:r>
            <a:r>
              <a:rPr lang="el-GR" altLang="el-GR" sz="2200" u="sng" dirty="0" smtClean="0">
                <a:solidFill>
                  <a:schemeClr val="bg1">
                    <a:lumMod val="50000"/>
                  </a:schemeClr>
                </a:solidFill>
              </a:rPr>
              <a:t>ο πατέρας της Ορυκτολογίας.</a:t>
            </a:r>
            <a:r>
              <a:rPr lang="el-GR" altLang="el-GR" sz="2200" dirty="0" smtClean="0">
                <a:solidFill>
                  <a:schemeClr val="bg1">
                    <a:lumMod val="50000"/>
                  </a:schemeClr>
                </a:solidFill>
              </a:rPr>
              <a:t> Στο βιβλίο του </a:t>
            </a:r>
            <a:r>
              <a:rPr lang="el-GR" altLang="el-GR" sz="2200" u="sng" dirty="0" smtClean="0">
                <a:solidFill>
                  <a:schemeClr val="bg1">
                    <a:lumMod val="50000"/>
                  </a:schemeClr>
                </a:solidFill>
              </a:rPr>
              <a:t>"De </a:t>
            </a:r>
            <a:r>
              <a:rPr lang="el-GR" altLang="el-GR" sz="2200" u="sng" dirty="0" err="1" smtClean="0">
                <a:solidFill>
                  <a:schemeClr val="bg1">
                    <a:lumMod val="50000"/>
                  </a:schemeClr>
                </a:solidFill>
              </a:rPr>
              <a:t>natura</a:t>
            </a:r>
            <a:r>
              <a:rPr lang="el-GR" altLang="el-GR" sz="2200" u="sng" dirty="0" smtClean="0">
                <a:solidFill>
                  <a:schemeClr val="bg1">
                    <a:lumMod val="50000"/>
                  </a:schemeClr>
                </a:solidFill>
              </a:rPr>
              <a:t> </a:t>
            </a:r>
            <a:r>
              <a:rPr lang="el-GR" altLang="el-GR" sz="2200" u="sng" dirty="0" err="1" smtClean="0">
                <a:solidFill>
                  <a:schemeClr val="bg1">
                    <a:lumMod val="50000"/>
                  </a:schemeClr>
                </a:solidFill>
              </a:rPr>
              <a:t>fossilium</a:t>
            </a:r>
            <a:r>
              <a:rPr lang="el-GR" altLang="el-GR" sz="2200" u="sng" dirty="0" smtClean="0">
                <a:solidFill>
                  <a:schemeClr val="bg1">
                    <a:lumMod val="50000"/>
                  </a:schemeClr>
                </a:solidFill>
              </a:rPr>
              <a:t>"</a:t>
            </a:r>
            <a:r>
              <a:rPr lang="el-GR" altLang="el-GR" sz="2200" dirty="0" smtClean="0">
                <a:solidFill>
                  <a:schemeClr val="bg1">
                    <a:lumMod val="50000"/>
                  </a:schemeClr>
                </a:solidFill>
              </a:rPr>
              <a:t> (</a:t>
            </a:r>
            <a:r>
              <a:rPr lang="en-US" altLang="el-GR" sz="2200" dirty="0" smtClean="0">
                <a:solidFill>
                  <a:schemeClr val="bg1">
                    <a:lumMod val="50000"/>
                  </a:schemeClr>
                </a:solidFill>
              </a:rPr>
              <a:t>“</a:t>
            </a:r>
            <a:r>
              <a:rPr lang="el-GR" altLang="el-GR" sz="2200" dirty="0" smtClean="0">
                <a:solidFill>
                  <a:schemeClr val="bg1">
                    <a:lumMod val="50000"/>
                  </a:schemeClr>
                </a:solidFill>
              </a:rPr>
              <a:t>η φύση των ορυκτών</a:t>
            </a:r>
            <a:r>
              <a:rPr lang="en-US" altLang="el-GR" sz="2200" dirty="0" smtClean="0">
                <a:solidFill>
                  <a:schemeClr val="bg1">
                    <a:lumMod val="50000"/>
                  </a:schemeClr>
                </a:solidFill>
              </a:rPr>
              <a:t>”</a:t>
            </a:r>
            <a:r>
              <a:rPr lang="el-GR" altLang="el-GR" sz="2200" dirty="0" smtClean="0">
                <a:solidFill>
                  <a:schemeClr val="bg1">
                    <a:lumMod val="50000"/>
                  </a:schemeClr>
                </a:solidFill>
              </a:rPr>
              <a:t>) «περιγράφει πολλά </a:t>
            </a:r>
            <a:r>
              <a:rPr lang="el-GR" altLang="el-GR" sz="2200" u="sng" dirty="0" smtClean="0">
                <a:solidFill>
                  <a:schemeClr val="bg1">
                    <a:lumMod val="50000"/>
                  </a:schemeClr>
                </a:solidFill>
              </a:rPr>
              <a:t>ορυκτά.</a:t>
            </a:r>
            <a:r>
              <a:rPr lang="el-GR" altLang="el-GR" sz="2200" dirty="0" smtClean="0">
                <a:solidFill>
                  <a:schemeClr val="bg1">
                    <a:lumMod val="50000"/>
                  </a:schemeClr>
                </a:solidFill>
              </a:rPr>
              <a:t> Απορρίπτει όλα όσο αναφέρονταν από προγενέστερους συγγραφείς που χαρακτηρίζονταν από το παράξενο, το εντυπωσιακό, το απίθανο. Προσδιορίζει τον τρόπο προέλευσης των ορυκτών με συνδρομή της θερμοκρασίας (καθίζηση μέσα από διάλυμα) και προτείνει ταξινόμηση των ορυκτών με βάση τις φυσικές τους ιδιότητες (χρώμα, βάρος, διαφάνεια, γεύση, οσμή, σχήμα </a:t>
            </a:r>
            <a:r>
              <a:rPr lang="el-GR" altLang="el-GR" sz="2200" dirty="0" err="1" smtClean="0">
                <a:solidFill>
                  <a:schemeClr val="bg1">
                    <a:lumMod val="50000"/>
                  </a:schemeClr>
                </a:solidFill>
              </a:rPr>
              <a:t>κ.λ.π</a:t>
            </a:r>
            <a:r>
              <a:rPr lang="el-GR" altLang="el-GR" sz="2200" dirty="0" smtClean="0">
                <a:solidFill>
                  <a:schemeClr val="bg1">
                    <a:lumMod val="50000"/>
                  </a:schemeClr>
                </a:solidFill>
              </a:rPr>
              <a:t>.). </a:t>
            </a:r>
            <a:r>
              <a:rPr lang="el-GR" altLang="el-GR" sz="2200" u="sng" dirty="0" smtClean="0">
                <a:solidFill>
                  <a:schemeClr val="bg1">
                    <a:lumMod val="50000"/>
                  </a:schemeClr>
                </a:solidFill>
              </a:rPr>
              <a:t>Στο τομέα της Πετρολογίας</a:t>
            </a:r>
            <a:r>
              <a:rPr lang="el-GR" altLang="el-GR" sz="2200" dirty="0" smtClean="0">
                <a:solidFill>
                  <a:schemeClr val="bg1">
                    <a:lumMod val="50000"/>
                  </a:schemeClr>
                </a:solidFill>
              </a:rPr>
              <a:t> γίνεται αναφορά στην </a:t>
            </a:r>
            <a:r>
              <a:rPr lang="el-GR" altLang="el-GR" sz="2200" dirty="0" err="1" smtClean="0">
                <a:solidFill>
                  <a:schemeClr val="bg1">
                    <a:lumMod val="50000"/>
                  </a:schemeClr>
                </a:solidFill>
              </a:rPr>
              <a:t>διαγένεση</a:t>
            </a:r>
            <a:r>
              <a:rPr lang="el-GR" altLang="el-GR" sz="2200" dirty="0" smtClean="0">
                <a:solidFill>
                  <a:schemeClr val="bg1">
                    <a:lumMod val="50000"/>
                  </a:schemeClr>
                </a:solidFill>
              </a:rPr>
              <a:t> των ιζηματογενών πετρωμάτων και στην ουσία προσδιορίζει </a:t>
            </a:r>
            <a:r>
              <a:rPr lang="el-GR" altLang="el-GR" sz="2200" u="sng" dirty="0" smtClean="0">
                <a:solidFill>
                  <a:schemeClr val="bg1">
                    <a:lumMod val="50000"/>
                  </a:schemeClr>
                </a:solidFill>
              </a:rPr>
              <a:t>την παρουσία των κλαστικών και χημικών ιζημάτων.</a:t>
            </a:r>
            <a:r>
              <a:rPr lang="el-GR" altLang="el-GR" sz="2200" dirty="0" smtClean="0">
                <a:solidFill>
                  <a:schemeClr val="bg1">
                    <a:lumMod val="50000"/>
                  </a:schemeClr>
                </a:solidFill>
              </a:rPr>
              <a:t> Μιλάει για </a:t>
            </a:r>
            <a:r>
              <a:rPr lang="el-GR" altLang="el-GR" sz="2200" dirty="0" err="1" smtClean="0">
                <a:solidFill>
                  <a:schemeClr val="bg1">
                    <a:lumMod val="50000"/>
                  </a:schemeClr>
                </a:solidFill>
              </a:rPr>
              <a:t>βιογενείς</a:t>
            </a:r>
            <a:r>
              <a:rPr lang="el-GR" altLang="el-GR" sz="2200" dirty="0" smtClean="0">
                <a:solidFill>
                  <a:schemeClr val="bg1">
                    <a:lumMod val="50000"/>
                  </a:schemeClr>
                </a:solidFill>
              </a:rPr>
              <a:t> ασβεστόλιθους, μάρμαρα, βασάλτες, ελαφρόπετρα </a:t>
            </a:r>
            <a:r>
              <a:rPr lang="el-GR" altLang="el-GR" sz="2200" dirty="0" err="1" smtClean="0">
                <a:solidFill>
                  <a:schemeClr val="bg1">
                    <a:lumMod val="50000"/>
                  </a:schemeClr>
                </a:solidFill>
              </a:rPr>
              <a:t>κ.λ.π</a:t>
            </a:r>
            <a:r>
              <a:rPr lang="el-GR" altLang="el-GR" sz="2200" dirty="0" smtClean="0">
                <a:solidFill>
                  <a:schemeClr val="bg1">
                    <a:lumMod val="50000"/>
                  </a:schemeClr>
                </a:solidFill>
              </a:rPr>
              <a:t>. Στο έργο του </a:t>
            </a:r>
            <a:r>
              <a:rPr lang="el-GR" altLang="el-GR" sz="2200" u="sng" dirty="0" smtClean="0">
                <a:solidFill>
                  <a:schemeClr val="bg1">
                    <a:lumMod val="50000"/>
                  </a:schemeClr>
                </a:solidFill>
              </a:rPr>
              <a:t>"De </a:t>
            </a:r>
            <a:r>
              <a:rPr lang="el-GR" altLang="el-GR" sz="2200" u="sng" dirty="0" err="1" smtClean="0">
                <a:solidFill>
                  <a:schemeClr val="bg1">
                    <a:lumMod val="50000"/>
                  </a:schemeClr>
                </a:solidFill>
              </a:rPr>
              <a:t>re</a:t>
            </a:r>
            <a:r>
              <a:rPr lang="el-GR" altLang="el-GR" sz="2200" u="sng" dirty="0" smtClean="0">
                <a:solidFill>
                  <a:schemeClr val="bg1">
                    <a:lumMod val="50000"/>
                  </a:schemeClr>
                </a:solidFill>
              </a:rPr>
              <a:t> </a:t>
            </a:r>
            <a:r>
              <a:rPr lang="el-GR" altLang="el-GR" sz="2200" u="sng" dirty="0" err="1" smtClean="0">
                <a:solidFill>
                  <a:schemeClr val="bg1">
                    <a:lumMod val="50000"/>
                  </a:schemeClr>
                </a:solidFill>
              </a:rPr>
              <a:t>Metallica</a:t>
            </a:r>
            <a:r>
              <a:rPr lang="el-GR" altLang="el-GR" sz="2200" u="sng" dirty="0" smtClean="0">
                <a:solidFill>
                  <a:schemeClr val="bg1">
                    <a:lumMod val="50000"/>
                  </a:schemeClr>
                </a:solidFill>
              </a:rPr>
              <a:t>“</a:t>
            </a:r>
            <a:r>
              <a:rPr lang="en-US" altLang="el-GR" sz="2200" u="sng" dirty="0" smtClean="0">
                <a:solidFill>
                  <a:schemeClr val="bg1">
                    <a:lumMod val="50000"/>
                  </a:schemeClr>
                </a:solidFill>
              </a:rPr>
              <a:t>(“</a:t>
            </a:r>
            <a:r>
              <a:rPr lang="el-GR" altLang="el-GR" sz="2200" u="sng" dirty="0" smtClean="0">
                <a:solidFill>
                  <a:schemeClr val="bg1">
                    <a:lumMod val="50000"/>
                  </a:schemeClr>
                </a:solidFill>
              </a:rPr>
              <a:t>για Μεταλλικά</a:t>
            </a:r>
            <a:r>
              <a:rPr lang="en-US" altLang="el-GR" sz="2200" u="sng" dirty="0" smtClean="0">
                <a:solidFill>
                  <a:schemeClr val="bg1">
                    <a:lumMod val="50000"/>
                  </a:schemeClr>
                </a:solidFill>
              </a:rPr>
              <a:t>”)</a:t>
            </a:r>
            <a:r>
              <a:rPr lang="el-GR" altLang="el-GR" sz="2200" dirty="0" smtClean="0">
                <a:solidFill>
                  <a:schemeClr val="bg1">
                    <a:lumMod val="50000"/>
                  </a:schemeClr>
                </a:solidFill>
              </a:rPr>
              <a:t> πραγματεύεται </a:t>
            </a:r>
            <a:r>
              <a:rPr lang="el-GR" altLang="el-GR" sz="2200" u="sng" dirty="0" smtClean="0">
                <a:solidFill>
                  <a:schemeClr val="bg1">
                    <a:lumMod val="50000"/>
                  </a:schemeClr>
                </a:solidFill>
              </a:rPr>
              <a:t>την μεταλλουργία και την μεταλλευτική τέχνη.</a:t>
            </a:r>
            <a:r>
              <a:rPr lang="el-GR" altLang="el-GR" sz="2200" dirty="0" smtClean="0">
                <a:solidFill>
                  <a:schemeClr val="bg1">
                    <a:lumMod val="50000"/>
                  </a:schemeClr>
                </a:solidFill>
              </a:rPr>
              <a:t> </a:t>
            </a:r>
          </a:p>
          <a:p>
            <a:pPr eaLnBrk="1" hangingPunct="1"/>
            <a:endParaRPr lang="el-GR" altLang="el-GR" sz="2200" dirty="0" smtClean="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3852" y="889309"/>
            <a:ext cx="8882644"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buClr>
                <a:schemeClr val="tx2"/>
              </a:buClr>
              <a:buFontTx/>
              <a:buNone/>
            </a:pPr>
            <a:r>
              <a:rPr lang="el-GR" altLang="el-GR" sz="2800" u="none" dirty="0">
                <a:solidFill>
                  <a:schemeClr val="bg1">
                    <a:lumMod val="50000"/>
                  </a:schemeClr>
                </a:solidFill>
              </a:rPr>
              <a:t>Ο Δανός </a:t>
            </a:r>
            <a:r>
              <a:rPr lang="en-GB" altLang="el-GR" sz="2800" u="none" dirty="0">
                <a:solidFill>
                  <a:schemeClr val="bg1">
                    <a:lumMod val="50000"/>
                  </a:schemeClr>
                </a:solidFill>
              </a:rPr>
              <a:t>Niels </a:t>
            </a:r>
            <a:r>
              <a:rPr lang="en-GB" altLang="el-GR" sz="2800" u="none" dirty="0" err="1">
                <a:solidFill>
                  <a:schemeClr val="bg1">
                    <a:lumMod val="50000"/>
                  </a:schemeClr>
                </a:solidFill>
              </a:rPr>
              <a:t>Stensen</a:t>
            </a:r>
            <a:r>
              <a:rPr lang="en-GB" altLang="el-GR" sz="2800" u="none" dirty="0">
                <a:solidFill>
                  <a:schemeClr val="bg1">
                    <a:lumMod val="50000"/>
                  </a:schemeClr>
                </a:solidFill>
              </a:rPr>
              <a:t> </a:t>
            </a:r>
            <a:r>
              <a:rPr lang="el-GR" altLang="el-GR" sz="2800" u="none" dirty="0">
                <a:solidFill>
                  <a:schemeClr val="bg1">
                    <a:lumMod val="50000"/>
                  </a:schemeClr>
                </a:solidFill>
              </a:rPr>
              <a:t>ή γνωστός ως</a:t>
            </a:r>
            <a:r>
              <a:rPr lang="en-GB" altLang="el-GR" sz="2800" u="none" dirty="0">
                <a:solidFill>
                  <a:schemeClr val="bg1">
                    <a:lumMod val="50000"/>
                  </a:schemeClr>
                </a:solidFill>
              </a:rPr>
              <a:t> Steno (1638-86) </a:t>
            </a:r>
            <a:r>
              <a:rPr lang="el-GR" altLang="el-GR" sz="2800" u="none" dirty="0">
                <a:solidFill>
                  <a:schemeClr val="bg1">
                    <a:lumMod val="50000"/>
                  </a:schemeClr>
                </a:solidFill>
              </a:rPr>
              <a:t>θεωρείται ως ο πατέρας της Παλαιοντολογίας, της Στρωματογραφίας και της Κρυσταλλογραφίας. Βοήθησε στην κατανόηση της φύσης των απολιθωμάτων και προσδιόρισε την οργανική τους προέλευση</a:t>
            </a:r>
            <a:r>
              <a:rPr lang="el-GR" altLang="el-GR" sz="2800" u="none" dirty="0" smtClean="0">
                <a:solidFill>
                  <a:schemeClr val="bg1">
                    <a:lumMod val="50000"/>
                  </a:schemeClr>
                </a:solidFill>
              </a:rPr>
              <a:t>.</a:t>
            </a:r>
            <a:endParaRPr lang="en-GB" altLang="el-GR" sz="2800" dirty="0"/>
          </a:p>
        </p:txBody>
      </p:sp>
      <p:pic>
        <p:nvPicPr>
          <p:cNvPr id="45059" name="Picture 3" descr="C:\Documents and Settings\user\Desktop\archaeo\ste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452813"/>
            <a:ext cx="24003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Documents and Settings\user\Desktop\archaeo\c01f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325813"/>
            <a:ext cx="20240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Τίτλος 1"/>
          <p:cNvSpPr>
            <a:spLocks noGrp="1"/>
          </p:cNvSpPr>
          <p:nvPr>
            <p:ph type="title"/>
          </p:nvPr>
        </p:nvSpPr>
        <p:spPr>
          <a:xfrm>
            <a:off x="395536" y="154604"/>
            <a:ext cx="8229600" cy="682108"/>
          </a:xfrm>
        </p:spPr>
        <p:style>
          <a:lnRef idx="2">
            <a:schemeClr val="dk1"/>
          </a:lnRef>
          <a:fillRef idx="1">
            <a:schemeClr val="lt1"/>
          </a:fillRef>
          <a:effectRef idx="0">
            <a:schemeClr val="dk1"/>
          </a:effectRef>
          <a:fontRef idx="minor">
            <a:schemeClr val="dk1"/>
          </a:fontRef>
        </p:style>
        <p:txBody>
          <a:bodyPr/>
          <a:lstStyle/>
          <a:p>
            <a:pPr eaLnBrk="1" hangingPunct="1"/>
            <a:r>
              <a:rPr lang="en-GB" altLang="el-GR" dirty="0" smtClean="0"/>
              <a:t>Niels </a:t>
            </a:r>
            <a:r>
              <a:rPr lang="en-GB" altLang="el-GR" dirty="0" err="1" smtClean="0"/>
              <a:t>Stensen</a:t>
            </a:r>
            <a:endParaRPr lang="el-GR" altLang="el-GR"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Αρχές της στρωματογραφίας</a:t>
            </a:r>
            <a:r>
              <a:rPr lang="en-US" altLang="el-GR" dirty="0" smtClean="0"/>
              <a:t> </a:t>
            </a:r>
            <a:endParaRPr lang="en-GB" altLang="el-GR" dirty="0" smtClean="0"/>
          </a:p>
        </p:txBody>
      </p:sp>
      <p:sp>
        <p:nvSpPr>
          <p:cNvPr id="47107" name="Rectangle 3"/>
          <p:cNvSpPr>
            <a:spLocks noGrp="1" noChangeArrowheads="1"/>
          </p:cNvSpPr>
          <p:nvPr>
            <p:ph idx="1"/>
          </p:nvPr>
        </p:nvSpPr>
        <p:spPr>
          <a:xfrm>
            <a:off x="107504" y="1295400"/>
            <a:ext cx="8928992" cy="4830763"/>
          </a:xfrm>
        </p:spPr>
        <p:txBody>
          <a:bodyPr/>
          <a:lstStyle/>
          <a:p>
            <a:pPr eaLnBrk="1" hangingPunct="1">
              <a:buFontTx/>
              <a:buNone/>
            </a:pPr>
            <a:r>
              <a:rPr lang="el-GR" altLang="el-GR" dirty="0" smtClean="0">
                <a:solidFill>
                  <a:schemeClr val="bg1">
                    <a:lumMod val="50000"/>
                  </a:schemeClr>
                </a:solidFill>
              </a:rPr>
              <a:t>Οι Γεωλόγοι ανέπτυξαν ορισμένες βασικές αρχές για τη μελέτη των πετρωμάτων που μας επιτρέπουν να διαπιστώσουμε τη σειρά των συμβάντων όπως καταγράφηκαν από αυτά.</a:t>
            </a:r>
          </a:p>
          <a:p>
            <a:pPr eaLnBrk="1" hangingPunct="1">
              <a:buFontTx/>
              <a:buNone/>
            </a:pPr>
            <a:endParaRPr lang="el-GR" altLang="el-GR" dirty="0">
              <a:solidFill>
                <a:schemeClr val="bg1">
                  <a:lumMod val="50000"/>
                </a:schemeClr>
              </a:solidFill>
            </a:endParaRPr>
          </a:p>
          <a:p>
            <a:pPr eaLnBrk="1" hangingPunct="1">
              <a:buFontTx/>
              <a:buNone/>
            </a:pPr>
            <a:r>
              <a:rPr lang="el-GR" altLang="el-GR" dirty="0" smtClean="0">
                <a:solidFill>
                  <a:schemeClr val="bg1">
                    <a:lumMod val="50000"/>
                  </a:schemeClr>
                </a:solidFill>
              </a:rPr>
              <a:t>Ως σειρά εννοούμε την τοποθέτηση των συμβάντων χρονολογικά από το παλαιότερο προς το νεότερο, χωρίς να γνωρίζουμε τη διάρκειά τους σε έτη.</a:t>
            </a:r>
            <a:r>
              <a:rPr lang="en-GB" altLang="el-GR" dirty="0" smtClean="0">
                <a:solidFill>
                  <a:schemeClr val="bg1">
                    <a:lumMod val="50000"/>
                  </a:schemeClr>
                </a:solidFill>
              </a:rPr>
              <a:t>  </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536" y="116632"/>
            <a:ext cx="8229600" cy="7060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Οι «νόμοι» του </a:t>
            </a:r>
            <a:r>
              <a:rPr lang="en-GB" altLang="el-GR" dirty="0" smtClean="0"/>
              <a:t>Steno</a:t>
            </a:r>
            <a:endParaRPr lang="en-US" altLang="el-GR" dirty="0" smtClean="0"/>
          </a:p>
        </p:txBody>
      </p:sp>
      <p:sp>
        <p:nvSpPr>
          <p:cNvPr id="49155" name="Rectangle 3"/>
          <p:cNvSpPr>
            <a:spLocks noGrp="1" noChangeArrowheads="1"/>
          </p:cNvSpPr>
          <p:nvPr>
            <p:ph idx="1"/>
          </p:nvPr>
        </p:nvSpPr>
        <p:spPr>
          <a:xfrm>
            <a:off x="107504" y="1295400"/>
            <a:ext cx="8857109" cy="5373960"/>
          </a:xfrm>
        </p:spPr>
        <p:txBody>
          <a:bodyPr/>
          <a:lstStyle/>
          <a:p>
            <a:pPr marL="457200" indent="-457200" eaLnBrk="1" hangingPunct="1">
              <a:buFontTx/>
              <a:buAutoNum type="arabicPeriod"/>
            </a:pPr>
            <a:r>
              <a:rPr lang="el-GR" altLang="el-GR" sz="2400" dirty="0" smtClean="0">
                <a:solidFill>
                  <a:schemeClr val="bg1">
                    <a:lumMod val="50000"/>
                  </a:schemeClr>
                </a:solidFill>
              </a:rPr>
              <a:t>Η αρχή της υπέρθεσης (ή επαλληλίας) </a:t>
            </a:r>
            <a:r>
              <a:rPr lang="en-US" altLang="el-GR" sz="2400" dirty="0" smtClean="0">
                <a:solidFill>
                  <a:schemeClr val="bg1">
                    <a:lumMod val="50000"/>
                  </a:schemeClr>
                </a:solidFill>
              </a:rPr>
              <a:t>- </a:t>
            </a:r>
            <a:r>
              <a:rPr lang="el-GR" altLang="el-GR" sz="2400" dirty="0" smtClean="0">
                <a:solidFill>
                  <a:schemeClr val="bg1">
                    <a:lumMod val="50000"/>
                  </a:schemeClr>
                </a:solidFill>
              </a:rPr>
              <a:t>Σε οποιαδήποτε ακολουθία ιζηματογενών στρωμάτων, της οποίας η απόθεση ήταν συνεχής (άνευ διακοπών), το πιο νέο στρώμα είναι στην κορυφή της ακολουθίας και τα διαδοχικά παλαιότερα στρώματα βρίσκονται κάτω από αυτό </a:t>
            </a:r>
          </a:p>
          <a:p>
            <a:pPr marL="457200" indent="-457200" eaLnBrk="1" hangingPunct="1">
              <a:buFontTx/>
              <a:buAutoNum type="arabicPeriod"/>
            </a:pPr>
            <a:r>
              <a:rPr lang="el-GR" altLang="el-GR" sz="2400" dirty="0" smtClean="0">
                <a:solidFill>
                  <a:schemeClr val="bg1">
                    <a:lumMod val="50000"/>
                  </a:schemeClr>
                </a:solidFill>
              </a:rPr>
              <a:t>Η αρχή της αρχικής οριζοντιότητας </a:t>
            </a:r>
            <a:r>
              <a:rPr lang="en-US" altLang="el-GR" sz="2400" dirty="0" smtClean="0">
                <a:solidFill>
                  <a:schemeClr val="bg1">
                    <a:lumMod val="50000"/>
                  </a:schemeClr>
                </a:solidFill>
              </a:rPr>
              <a:t>–</a:t>
            </a:r>
            <a:r>
              <a:rPr lang="el-GR" altLang="el-GR" sz="2400" dirty="0" smtClean="0">
                <a:solidFill>
                  <a:schemeClr val="bg1">
                    <a:lumMod val="50000"/>
                  </a:schemeClr>
                </a:solidFill>
              </a:rPr>
              <a:t>Τα ιζήματα που μεταφέρονται με το νερό αποτέθηκαν σε στρώματα τα οποία δεν απέχουν και πολύ από του να είναι οριζόντια και παράλληλα ή σχεδόν παράλληλα προς την επιφάνεια πάνω στην οποία καθίζαναν. </a:t>
            </a:r>
            <a:endParaRPr lang="en-US" altLang="el-GR" sz="2400" dirty="0" smtClean="0">
              <a:solidFill>
                <a:schemeClr val="bg1">
                  <a:lumMod val="50000"/>
                </a:schemeClr>
              </a:solidFill>
            </a:endParaRPr>
          </a:p>
          <a:p>
            <a:pPr marL="457200" indent="-457200" eaLnBrk="1" hangingPunct="1">
              <a:buFontTx/>
              <a:buAutoNum type="arabicPeriod"/>
            </a:pPr>
            <a:r>
              <a:rPr lang="el-GR" altLang="el-GR" sz="2400" dirty="0" smtClean="0">
                <a:solidFill>
                  <a:schemeClr val="bg1">
                    <a:lumMod val="50000"/>
                  </a:schemeClr>
                </a:solidFill>
              </a:rPr>
              <a:t>Η αρχή της αρχικής πλευρικής συνέχειας - Τα ιζήματα αποτίθενται σε μεγάλες εκτάσεις και συνεχόμενα</a:t>
            </a:r>
            <a:r>
              <a:rPr lang="en-US" altLang="el-GR" sz="2400" dirty="0" smtClean="0">
                <a:solidFill>
                  <a:schemeClr val="bg1">
                    <a:lumMod val="50000"/>
                  </a:schemeClr>
                </a:solidFill>
              </a:rPr>
              <a:t>. </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_pg7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413000" y="177800"/>
            <a:ext cx="43116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hidden="1"/>
          <p:cNvSpPr>
            <a:spLocks noGrp="1" noChangeArrowheads="1"/>
          </p:cNvSpPr>
          <p:nvPr>
            <p:ph type="title"/>
          </p:nvPr>
        </p:nvSpPr>
        <p:spPr/>
        <p:txBody>
          <a:bodyPr/>
          <a:lstStyle/>
          <a:p>
            <a:pPr eaLnBrk="1" hangingPunct="1"/>
            <a:r>
              <a:rPr lang="en-US" altLang="el-GR" smtClean="0"/>
              <a:t>f_pg76</a:t>
            </a:r>
          </a:p>
        </p:txBody>
      </p:sp>
      <p:sp>
        <p:nvSpPr>
          <p:cNvPr id="5" name="TextBox 4"/>
          <p:cNvSpPr txBox="1"/>
          <p:nvPr/>
        </p:nvSpPr>
        <p:spPr>
          <a:xfrm>
            <a:off x="642938" y="285750"/>
            <a:ext cx="642937" cy="708025"/>
          </a:xfrm>
          <a:prstGeom prst="rect">
            <a:avLst/>
          </a:prstGeom>
          <a:noFill/>
        </p:spPr>
        <p:txBody>
          <a:bodyPr>
            <a:spAutoFit/>
          </a:bodyPr>
          <a:lstStyle/>
          <a:p>
            <a:pPr eaLnBrk="1" hangingPunct="1">
              <a:defRPr/>
            </a:pPr>
            <a:r>
              <a:rPr lang="el-GR" sz="4000" b="1" dirty="0">
                <a:solidFill>
                  <a:schemeClr val="bg1">
                    <a:lumMod val="50000"/>
                  </a:schemeClr>
                </a:solidFill>
                <a:latin typeface="+mj-lt"/>
              </a:rPr>
              <a:t>1</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FG08_02"/>
          <p:cNvPicPr>
            <a:picLocks noChangeAspect="1" noChangeArrowheads="1"/>
          </p:cNvPicPr>
          <p:nvPr/>
        </p:nvPicPr>
        <p:blipFill>
          <a:blip r:embed="rId2">
            <a:extLst>
              <a:ext uri="{28A0092B-C50C-407E-A947-70E740481C1C}">
                <a14:useLocalDpi xmlns:a14="http://schemas.microsoft.com/office/drawing/2010/main" val="0"/>
              </a:ext>
            </a:extLst>
          </a:blip>
          <a:srcRect l="1949" t="16678" r="638" b="20645"/>
          <a:stretch>
            <a:fillRect/>
          </a:stretch>
        </p:blipFill>
        <p:spPr bwMode="auto">
          <a:xfrm>
            <a:off x="107950" y="1484313"/>
            <a:ext cx="8726488"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2938" y="285750"/>
            <a:ext cx="642937" cy="708025"/>
          </a:xfrm>
          <a:prstGeom prst="rect">
            <a:avLst/>
          </a:prstGeom>
          <a:noFill/>
        </p:spPr>
        <p:txBody>
          <a:bodyPr>
            <a:spAutoFit/>
          </a:bodyPr>
          <a:lstStyle/>
          <a:p>
            <a:pPr eaLnBrk="1" hangingPunct="1">
              <a:defRPr/>
            </a:pPr>
            <a:r>
              <a:rPr lang="el-GR" sz="4000" b="1" dirty="0">
                <a:latin typeface="Times New Roman"/>
              </a:rPr>
              <a:t>1</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1797</TotalTime>
  <Words>2679</Words>
  <Application>Microsoft Office PowerPoint</Application>
  <PresentationFormat>Προβολή στην οθόνη (4:3)</PresentationFormat>
  <Paragraphs>149</Paragraphs>
  <Slides>33</Slides>
  <Notes>11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33</vt:i4>
      </vt:variant>
    </vt:vector>
  </HeadingPairs>
  <TitlesOfParts>
    <vt:vector size="42" baseType="lpstr">
      <vt:lpstr>Arial</vt:lpstr>
      <vt:lpstr>Calibri</vt:lpstr>
      <vt:lpstr>Georgia</vt:lpstr>
      <vt:lpstr>Palatino Linotype</vt:lpstr>
      <vt:lpstr>Times New Roman</vt:lpstr>
      <vt:lpstr>Trebuchet MS</vt:lpstr>
      <vt:lpstr>Wingdings</vt:lpstr>
      <vt:lpstr>Πνοή</vt:lpstr>
      <vt:lpstr>1_GD_BusPres_01_TP01136794 </vt:lpstr>
      <vt:lpstr>Από την Ιστορία της Γεωλογίας</vt:lpstr>
      <vt:lpstr>Στους Ρωμαϊκούς Χρόνους</vt:lpstr>
      <vt:lpstr>Ο Μεσαίωνας</vt:lpstr>
      <vt:lpstr>Η Αναγέννηση</vt:lpstr>
      <vt:lpstr>Niels Stensen</vt:lpstr>
      <vt:lpstr>Αρχές της στρωματογραφίας </vt:lpstr>
      <vt:lpstr>Οι «νόμοι» του Steno</vt:lpstr>
      <vt:lpstr>f_pg76</vt:lpstr>
      <vt:lpstr>Παρουσίαση του PowerPoint</vt:lpstr>
      <vt:lpstr>2</vt:lpstr>
      <vt:lpstr>2</vt:lpstr>
      <vt:lpstr>Περιβάλλοντα απόθεσης</vt:lpstr>
      <vt:lpstr>Παρουσίαση του PowerPoint</vt:lpstr>
      <vt:lpstr>Παρουσίαση του PowerPoint</vt:lpstr>
      <vt:lpstr>John Strachey (1671-1743)</vt:lpstr>
      <vt:lpstr>Mikhail Vasilyevich Lomonosov (1711-1765)</vt:lpstr>
      <vt:lpstr>Georges-Louis Leclerc, Comte de Buffon (1707-1788) </vt:lpstr>
      <vt:lpstr>Abraham Gottlob Werner (1749-1817)</vt:lpstr>
      <vt:lpstr>Νεπτουνισμός</vt:lpstr>
      <vt:lpstr>Παρουσίαση του PowerPoint</vt:lpstr>
      <vt:lpstr>Theory of the Earth </vt:lpstr>
      <vt:lpstr>Ακτουαλισμός </vt:lpstr>
      <vt:lpstr>Παρουσίαση του PowerPoint</vt:lpstr>
      <vt:lpstr>Georges Cuvier (1769-1832) </vt:lpstr>
      <vt:lpstr>William Smith (1769-1839) </vt:lpstr>
      <vt:lpstr>Παρουσίαση του PowerPoint</vt:lpstr>
      <vt:lpstr>Η αρχή της διαδοχής των απολιθωμάτων (William Smith, 1816)</vt:lpstr>
      <vt:lpstr>Οι Βρετανοί </vt:lpstr>
      <vt:lpstr>James Dwight Dana (1813–1895)</vt:lpstr>
      <vt:lpstr>Παρουσίαση του PowerPoint</vt:lpstr>
      <vt:lpstr>Η γη στο σύμπαν </vt:lpstr>
      <vt:lpstr>Ο Ήλιος</vt:lpstr>
      <vt:lpstr>Η ενέργεια του ήλιου η δύναμη για πολλές γεωλογικές διεργασίες στην γη</vt:lpstr>
    </vt:vector>
  </TitlesOfParts>
  <Company>ΣΠΙΤΙ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ΝΙΚΟΣ</dc:creator>
  <cp:lastModifiedBy>makis</cp:lastModifiedBy>
  <cp:revision>150</cp:revision>
  <dcterms:created xsi:type="dcterms:W3CDTF">2007-09-12T16:59:52Z</dcterms:created>
  <dcterms:modified xsi:type="dcterms:W3CDTF">2019-08-23T08:36:18Z</dcterms:modified>
</cp:coreProperties>
</file>