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4" r:id="rId4"/>
    <p:sldId id="257" r:id="rId5"/>
    <p:sldId id="258" r:id="rId6"/>
    <p:sldId id="259" r:id="rId7"/>
    <p:sldId id="307" r:id="rId8"/>
    <p:sldId id="308" r:id="rId9"/>
    <p:sldId id="309" r:id="rId10"/>
    <p:sldId id="310" r:id="rId11"/>
    <p:sldId id="311" r:id="rId12"/>
    <p:sldId id="312" r:id="rId13"/>
    <p:sldId id="260" r:id="rId14"/>
    <p:sldId id="261" r:id="rId15"/>
    <p:sldId id="262" r:id="rId16"/>
    <p:sldId id="271" r:id="rId17"/>
    <p:sldId id="263" r:id="rId18"/>
    <p:sldId id="272" r:id="rId19"/>
    <p:sldId id="264" r:id="rId20"/>
    <p:sldId id="265" r:id="rId21"/>
    <p:sldId id="266" r:id="rId22"/>
    <p:sldId id="267" r:id="rId23"/>
    <p:sldId id="268" r:id="rId24"/>
    <p:sldId id="269" r:id="rId25"/>
    <p:sldId id="270" r:id="rId26"/>
    <p:sldId id="313" r:id="rId27"/>
    <p:sldId id="314" r:id="rId28"/>
    <p:sldId id="315" r:id="rId29"/>
    <p:sldId id="316" r:id="rId30"/>
    <p:sldId id="317" r:id="rId31"/>
    <p:sldId id="318" r:id="rId32"/>
    <p:sldId id="319" r:id="rId33"/>
    <p:sldId id="320" r:id="rId34"/>
    <p:sldId id="321" r:id="rId35"/>
    <p:sldId id="275" r:id="rId36"/>
    <p:sldId id="276" r:id="rId37"/>
    <p:sldId id="277" r:id="rId38"/>
    <p:sldId id="278" r:id="rId39"/>
    <p:sldId id="279" r:id="rId40"/>
    <p:sldId id="280" r:id="rId41"/>
    <p:sldId id="281" r:id="rId42"/>
    <p:sldId id="282" r:id="rId43"/>
    <p:sldId id="283" r:id="rId44"/>
    <p:sldId id="299" r:id="rId45"/>
    <p:sldId id="300" r:id="rId46"/>
    <p:sldId id="301" r:id="rId47"/>
    <p:sldId id="302" r:id="rId48"/>
    <p:sldId id="303" r:id="rId49"/>
    <p:sldId id="304" r:id="rId50"/>
    <p:sldId id="305" r:id="rId51"/>
    <p:sldId id="306" r:id="rId5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831E5D1-A30C-445C-986E-3035E26B3F9C}" type="datetimeFigureOut">
              <a:rPr lang="el-GR" smtClean="0"/>
              <a:pPr/>
              <a:t>26/9/2019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3D817D0-EB66-46FE-A07D-882D62B9483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1E5D1-A30C-445C-986E-3035E26B3F9C}" type="datetimeFigureOut">
              <a:rPr lang="el-GR" smtClean="0"/>
              <a:pPr/>
              <a:t>26/9/2019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817D0-EB66-46FE-A07D-882D62B9483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el.wikipedia.org/wiki/%CE%95%CE%BB%CE%BB%CE%B7%CE%BD%CE%B9%CE%BA%CE%AE_%CE%B3%CE%BB%CF%8E%CF%83%CF%83%CE%B1" TargetMode="External"/><Relationship Id="rId4" Type="http://schemas.openxmlformats.org/officeDocument/2006/relationships/hyperlink" Target="http://el.wikipedia.org/wiki/%CE%99%CE%B1%CF%80%CF%89%CE%BD%CE%B9%CE%BA%CE%AE_%CE%B3%CE%BB%CF%8E%CF%83%CF%83%CE%B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eismo.geology.upatras.g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9512" y="1"/>
            <a:ext cx="8712968" cy="1052735"/>
          </a:xfrm>
        </p:spPr>
        <p:txBody>
          <a:bodyPr>
            <a:normAutofit fontScale="90000"/>
          </a:bodyPr>
          <a:lstStyle/>
          <a:p>
            <a:pPr lvl="0"/>
            <a:r>
              <a:rPr lang="el-GR" sz="4000" b="1" dirty="0" smtClean="0">
                <a:solidFill>
                  <a:srgbClr val="FF0000"/>
                </a:solidFill>
                <a:latin typeface="+mn-lt"/>
                <a:cs typeface="Times New Roman" pitchFamily="18" charset="0"/>
              </a:rPr>
              <a:t>ΣΕΙΣΜΟΙ</a:t>
            </a:r>
            <a:r>
              <a:rPr lang="en-US" sz="4000" b="1" dirty="0" smtClean="0">
                <a:solidFill>
                  <a:srgbClr val="FF0000"/>
                </a:solidFill>
                <a:latin typeface="+mn-lt"/>
                <a:cs typeface="Times New Roman" pitchFamily="18" charset="0"/>
              </a:rPr>
              <a:t/>
            </a:r>
            <a:br>
              <a:rPr lang="en-US" sz="4000" b="1" dirty="0" smtClean="0">
                <a:solidFill>
                  <a:srgbClr val="FF0000"/>
                </a:solidFill>
                <a:latin typeface="+mn-lt"/>
                <a:cs typeface="Times New Roman" pitchFamily="18" charset="0"/>
              </a:rPr>
            </a:br>
            <a:r>
              <a:rPr lang="el-GR" sz="2800" b="1" dirty="0" smtClean="0">
                <a:solidFill>
                  <a:srgbClr val="FF0000"/>
                </a:solidFill>
                <a:latin typeface="+mn-lt"/>
                <a:cs typeface="Times New Roman" pitchFamily="18" charset="0"/>
              </a:rPr>
              <a:t>ΕΙΣΑΓΩΓΗ</a:t>
            </a:r>
            <a:endParaRPr lang="el-GR" sz="2800" dirty="0">
              <a:solidFill>
                <a:srgbClr val="FF0000"/>
              </a:solidFill>
              <a:latin typeface="+mn-lt"/>
            </a:endParaRPr>
          </a:p>
        </p:txBody>
      </p:sp>
      <p:sp>
        <p:nvSpPr>
          <p:cNvPr id="3" name="2 - Υπότιτλος"/>
          <p:cNvSpPr>
            <a:spLocks noGrp="1"/>
          </p:cNvSpPr>
          <p:nvPr>
            <p:ph type="subTitle" idx="1"/>
          </p:nvPr>
        </p:nvSpPr>
        <p:spPr>
          <a:xfrm>
            <a:off x="107504" y="1124744"/>
            <a:ext cx="8928992" cy="5733256"/>
          </a:xfrm>
        </p:spPr>
        <p:txBody>
          <a:bodyPr>
            <a:normAutofit fontScale="85000" lnSpcReduction="20000"/>
          </a:bodyPr>
          <a:lstStyle/>
          <a:p>
            <a:r>
              <a:rPr lang="el-GR" sz="2800" dirty="0" smtClean="0">
                <a:solidFill>
                  <a:schemeClr val="tx1"/>
                </a:solidFill>
                <a:cs typeface="Times New Roman" pitchFamily="18" charset="0"/>
              </a:rPr>
              <a:t>Ο </a:t>
            </a:r>
            <a:r>
              <a:rPr lang="el-GR" sz="2800" dirty="0">
                <a:solidFill>
                  <a:schemeClr val="tx1"/>
                </a:solidFill>
                <a:cs typeface="Times New Roman" pitchFamily="18" charset="0"/>
              </a:rPr>
              <a:t>κλάδος των </a:t>
            </a:r>
            <a:r>
              <a:rPr lang="el-GR" sz="2800" dirty="0" err="1">
                <a:solidFill>
                  <a:schemeClr val="tx1"/>
                </a:solidFill>
                <a:cs typeface="Times New Roman" pitchFamily="18" charset="0"/>
              </a:rPr>
              <a:t>γεωεπιστημών</a:t>
            </a:r>
            <a:r>
              <a:rPr lang="el-GR" sz="2800" dirty="0">
                <a:solidFill>
                  <a:schemeClr val="tx1"/>
                </a:solidFill>
                <a:cs typeface="Times New Roman" pitchFamily="18" charset="0"/>
              </a:rPr>
              <a:t> που ασχολείται με τους σεισμούς </a:t>
            </a:r>
            <a:endParaRPr lang="en-US" sz="2800" dirty="0" smtClean="0">
              <a:solidFill>
                <a:schemeClr val="tx1"/>
              </a:solidFill>
              <a:cs typeface="Times New Roman" pitchFamily="18" charset="0"/>
            </a:endParaRPr>
          </a:p>
          <a:p>
            <a:r>
              <a:rPr lang="el-GR" sz="2800" dirty="0" smtClean="0">
                <a:solidFill>
                  <a:schemeClr val="tx1"/>
                </a:solidFill>
                <a:cs typeface="Times New Roman" pitchFamily="18" charset="0"/>
              </a:rPr>
              <a:t>            </a:t>
            </a:r>
            <a:endParaRPr lang="en-US" sz="2800" dirty="0" smtClean="0">
              <a:solidFill>
                <a:schemeClr val="tx1"/>
              </a:solidFill>
              <a:cs typeface="Times New Roman" pitchFamily="18" charset="0"/>
            </a:endParaRPr>
          </a:p>
          <a:p>
            <a:r>
              <a:rPr lang="el-GR" sz="2800" b="1" dirty="0" smtClean="0">
                <a:solidFill>
                  <a:srgbClr val="FF0000"/>
                </a:solidFill>
                <a:cs typeface="Times New Roman" pitchFamily="18" charset="0"/>
              </a:rPr>
              <a:t>ΣΕΙΣΜΟΛΟΓΙΑ</a:t>
            </a:r>
            <a:endParaRPr lang="el-GR" sz="2800" b="1" dirty="0">
              <a:solidFill>
                <a:srgbClr val="FF0000"/>
              </a:solidFill>
              <a:cs typeface="Times New Roman" pitchFamily="18" charset="0"/>
            </a:endParaRPr>
          </a:p>
          <a:p>
            <a:r>
              <a:rPr lang="el-GR" sz="2800" dirty="0">
                <a:solidFill>
                  <a:schemeClr val="tx1"/>
                </a:solidFill>
                <a:cs typeface="Times New Roman" pitchFamily="18" charset="0"/>
              </a:rPr>
              <a:t>Α. </a:t>
            </a:r>
            <a:r>
              <a:rPr lang="el-GR" sz="2800" dirty="0" err="1">
                <a:solidFill>
                  <a:schemeClr val="tx1"/>
                </a:solidFill>
                <a:cs typeface="Times New Roman" pitchFamily="18" charset="0"/>
              </a:rPr>
              <a:t>Μακροσεισμική</a:t>
            </a:r>
            <a:r>
              <a:rPr lang="el-GR" sz="2800" dirty="0">
                <a:solidFill>
                  <a:schemeClr val="tx1"/>
                </a:solidFill>
                <a:cs typeface="Times New Roman" pitchFamily="18" charset="0"/>
              </a:rPr>
              <a:t>                 Μελέτη σεισμών και αποτελέσματα αντιληπτά από τον άνθρωπο.</a:t>
            </a:r>
          </a:p>
          <a:p>
            <a:r>
              <a:rPr lang="el-GR" sz="2800" dirty="0">
                <a:solidFill>
                  <a:schemeClr val="tx1"/>
                </a:solidFill>
                <a:cs typeface="Times New Roman" pitchFamily="18" charset="0"/>
              </a:rPr>
              <a:t>Β. </a:t>
            </a:r>
            <a:r>
              <a:rPr lang="el-GR" sz="2800" dirty="0" err="1">
                <a:solidFill>
                  <a:schemeClr val="tx1"/>
                </a:solidFill>
                <a:cs typeface="Times New Roman" pitchFamily="18" charset="0"/>
              </a:rPr>
              <a:t>Μικροσεισμική</a:t>
            </a:r>
            <a:r>
              <a:rPr lang="el-GR" sz="2800" dirty="0">
                <a:solidFill>
                  <a:schemeClr val="tx1"/>
                </a:solidFill>
                <a:cs typeface="Times New Roman" pitchFamily="18" charset="0"/>
              </a:rPr>
              <a:t>                        //          //        με χρήση οργάνων.</a:t>
            </a:r>
          </a:p>
          <a:p>
            <a:r>
              <a:rPr lang="el-GR" sz="2800" dirty="0">
                <a:solidFill>
                  <a:schemeClr val="tx1"/>
                </a:solidFill>
                <a:cs typeface="Times New Roman" pitchFamily="18" charset="0"/>
              </a:rPr>
              <a:t>Εμείς θα ασχοληθούμε με την </a:t>
            </a:r>
            <a:r>
              <a:rPr lang="el-GR" sz="2800" dirty="0" err="1">
                <a:solidFill>
                  <a:schemeClr val="tx1"/>
                </a:solidFill>
                <a:cs typeface="Times New Roman" pitchFamily="18" charset="0"/>
              </a:rPr>
              <a:t>μακροσεισμική</a:t>
            </a:r>
            <a:r>
              <a:rPr lang="el-GR" sz="2800" dirty="0">
                <a:solidFill>
                  <a:schemeClr val="tx1"/>
                </a:solidFill>
                <a:cs typeface="Times New Roman" pitchFamily="18" charset="0"/>
              </a:rPr>
              <a:t>.</a:t>
            </a:r>
          </a:p>
          <a:p>
            <a:r>
              <a:rPr lang="el-GR" sz="2800" dirty="0">
                <a:solidFill>
                  <a:schemeClr val="tx1"/>
                </a:solidFill>
                <a:cs typeface="Times New Roman" pitchFamily="18" charset="0"/>
              </a:rPr>
              <a:t> </a:t>
            </a:r>
          </a:p>
          <a:p>
            <a:r>
              <a:rPr lang="el-GR" sz="3300" b="1" dirty="0" smtClean="0">
                <a:solidFill>
                  <a:srgbClr val="FF0000"/>
                </a:solidFill>
                <a:cs typeface="Times New Roman" pitchFamily="18" charset="0"/>
              </a:rPr>
              <a:t>ΜΑΚΡΟΣΕΙΣΜΙΚΗ</a:t>
            </a:r>
            <a:endParaRPr lang="el-GR" sz="3300" dirty="0">
              <a:solidFill>
                <a:srgbClr val="FF0000"/>
              </a:solidFill>
              <a:cs typeface="Times New Roman" pitchFamily="18" charset="0"/>
            </a:endParaRPr>
          </a:p>
          <a:p>
            <a:r>
              <a:rPr lang="el-GR" sz="2800" b="1" dirty="0">
                <a:solidFill>
                  <a:schemeClr val="tx1"/>
                </a:solidFill>
                <a:cs typeface="Times New Roman" pitchFamily="18" charset="0"/>
              </a:rPr>
              <a:t>Α. ΓΕΩΛΟΓΙΑ ΣΕΙΣΜΩΝ          Ε</a:t>
            </a:r>
            <a:r>
              <a:rPr lang="el-GR" sz="2800" dirty="0">
                <a:solidFill>
                  <a:schemeClr val="tx1"/>
                </a:solidFill>
                <a:cs typeface="Times New Roman" pitchFamily="18" charset="0"/>
              </a:rPr>
              <a:t>ξήγηση των γεωλογικών φαινομένων με βάση </a:t>
            </a:r>
            <a:r>
              <a:rPr lang="el-GR" sz="2800" dirty="0" err="1">
                <a:solidFill>
                  <a:schemeClr val="tx1"/>
                </a:solidFill>
                <a:cs typeface="Times New Roman" pitchFamily="18" charset="0"/>
              </a:rPr>
              <a:t>μακροσεισμικές</a:t>
            </a:r>
            <a:r>
              <a:rPr lang="el-GR" sz="2800" dirty="0">
                <a:solidFill>
                  <a:schemeClr val="tx1"/>
                </a:solidFill>
                <a:cs typeface="Times New Roman" pitchFamily="18" charset="0"/>
              </a:rPr>
              <a:t> παρατηρήσεις. </a:t>
            </a:r>
          </a:p>
          <a:p>
            <a:r>
              <a:rPr lang="el-GR" sz="2800" dirty="0">
                <a:solidFill>
                  <a:schemeClr val="tx1"/>
                </a:solidFill>
                <a:cs typeface="Times New Roman" pitchFamily="18" charset="0"/>
              </a:rPr>
              <a:t>Εξετάζει: 1. Αίτια γένεσης, 2. Τρόπος γένεσης, 3. Αίτια που επιταχύνουν το χρόνο γένεσης, 4. Είδη σεισμών και σεισμικών κινήσεων, 5. Αποτελέσματα σεισμών.</a:t>
            </a:r>
          </a:p>
          <a:p>
            <a:r>
              <a:rPr lang="el-GR" sz="2800" b="1" dirty="0">
                <a:solidFill>
                  <a:schemeClr val="tx1"/>
                </a:solidFill>
                <a:cs typeface="Times New Roman" pitchFamily="18" charset="0"/>
              </a:rPr>
              <a:t>Β. ΓΕΩΓΡΑΦΙΑ </a:t>
            </a:r>
            <a:r>
              <a:rPr lang="el-GR" sz="2800" b="1" dirty="0" smtClean="0">
                <a:solidFill>
                  <a:schemeClr val="tx1"/>
                </a:solidFill>
                <a:cs typeface="Times New Roman" pitchFamily="18" charset="0"/>
              </a:rPr>
              <a:t>ΣΕΙΣΜΩΝ</a:t>
            </a:r>
            <a:r>
              <a:rPr lang="el-GR" sz="2800" dirty="0" smtClean="0">
                <a:solidFill>
                  <a:schemeClr val="tx1"/>
                </a:solidFill>
                <a:cs typeface="Times New Roman" pitchFamily="18" charset="0"/>
              </a:rPr>
              <a:t>          </a:t>
            </a:r>
            <a:r>
              <a:rPr lang="el-GR" sz="2800" dirty="0">
                <a:solidFill>
                  <a:schemeClr val="tx1"/>
                </a:solidFill>
                <a:cs typeface="Times New Roman" pitchFamily="18" charset="0"/>
              </a:rPr>
              <a:t>Μελετά την γεωγραφική κατανομή των σεισμικών εστιών στη γη.</a:t>
            </a:r>
          </a:p>
          <a:p>
            <a:endParaRPr lang="el-GR" sz="2800" dirty="0"/>
          </a:p>
        </p:txBody>
      </p:sp>
      <p:cxnSp>
        <p:nvCxnSpPr>
          <p:cNvPr id="5" name="4 - Ευθύγραμμο βέλος σύνδεσης"/>
          <p:cNvCxnSpPr/>
          <p:nvPr/>
        </p:nvCxnSpPr>
        <p:spPr>
          <a:xfrm>
            <a:off x="3131840" y="2420888"/>
            <a:ext cx="576064"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2987824" y="3068960"/>
            <a:ext cx="576064"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a:off x="3131840" y="4581128"/>
            <a:ext cx="576064"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3347864" y="6237312"/>
            <a:ext cx="576064"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8739" y="476672"/>
            <a:ext cx="8699019" cy="5976664"/>
          </a:xfrm>
          <a:prstGeom prst="rect">
            <a:avLst/>
          </a:prstGeom>
        </p:spPr>
      </p:pic>
    </p:spTree>
    <p:extLst>
      <p:ext uri="{BB962C8B-B14F-4D97-AF65-F5344CB8AC3E}">
        <p14:creationId xmlns:p14="http://schemas.microsoft.com/office/powerpoint/2010/main" val="3185057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58962" y="692696"/>
            <a:ext cx="8519256" cy="5400600"/>
          </a:xfrm>
          <a:prstGeom prst="rect">
            <a:avLst/>
          </a:prstGeom>
        </p:spPr>
      </p:pic>
    </p:spTree>
    <p:extLst>
      <p:ext uri="{BB962C8B-B14F-4D97-AF65-F5344CB8AC3E}">
        <p14:creationId xmlns:p14="http://schemas.microsoft.com/office/powerpoint/2010/main" val="3987268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11559" y="340312"/>
            <a:ext cx="7956361" cy="6257039"/>
          </a:xfrm>
          <a:prstGeom prst="rect">
            <a:avLst/>
          </a:prstGeom>
        </p:spPr>
      </p:pic>
    </p:spTree>
    <p:extLst>
      <p:ext uri="{BB962C8B-B14F-4D97-AF65-F5344CB8AC3E}">
        <p14:creationId xmlns:p14="http://schemas.microsoft.com/office/powerpoint/2010/main" val="3216710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8856984" cy="6552728"/>
          </a:xfrm>
        </p:spPr>
        <p:txBody>
          <a:bodyPr>
            <a:normAutofit fontScale="92500"/>
          </a:bodyPr>
          <a:lstStyle/>
          <a:p>
            <a:pPr algn="ctr">
              <a:buNone/>
            </a:pPr>
            <a:r>
              <a:rPr lang="el-GR" dirty="0">
                <a:solidFill>
                  <a:srgbClr val="FF0000"/>
                </a:solidFill>
              </a:rPr>
              <a:t>Δύο είδη αισθητότητας</a:t>
            </a:r>
          </a:p>
          <a:p>
            <a:pPr>
              <a:buNone/>
            </a:pPr>
            <a:endParaRPr lang="el-GR" dirty="0"/>
          </a:p>
          <a:p>
            <a:pPr>
              <a:buNone/>
            </a:pPr>
            <a:r>
              <a:rPr lang="el-GR" b="1" dirty="0" smtClean="0">
                <a:solidFill>
                  <a:srgbClr val="FF0000"/>
                </a:solidFill>
              </a:rPr>
              <a:t>σεισμική </a:t>
            </a:r>
            <a:r>
              <a:rPr lang="el-GR" b="1" dirty="0">
                <a:solidFill>
                  <a:srgbClr val="FF0000"/>
                </a:solidFill>
              </a:rPr>
              <a:t>δόνηση </a:t>
            </a:r>
            <a:r>
              <a:rPr lang="el-GR" dirty="0">
                <a:solidFill>
                  <a:srgbClr val="FF0000"/>
                </a:solidFill>
              </a:rPr>
              <a:t>       </a:t>
            </a:r>
            <a:r>
              <a:rPr lang="el-GR" dirty="0" smtClean="0">
                <a:solidFill>
                  <a:srgbClr val="FF0000"/>
                </a:solidFill>
              </a:rPr>
              <a:t>              </a:t>
            </a:r>
            <a:r>
              <a:rPr lang="el-GR" u="sng" dirty="0" smtClean="0">
                <a:solidFill>
                  <a:srgbClr val="FF0000"/>
                </a:solidFill>
              </a:rPr>
              <a:t>κατακόρυφη</a:t>
            </a:r>
            <a:r>
              <a:rPr lang="el-GR" dirty="0" smtClean="0"/>
              <a:t> (</a:t>
            </a:r>
            <a:r>
              <a:rPr lang="el-GR" dirty="0" err="1" smtClean="0"/>
              <a:t>επικεντρική</a:t>
            </a:r>
            <a:endParaRPr lang="el-GR" dirty="0"/>
          </a:p>
          <a:p>
            <a:pPr>
              <a:buNone/>
            </a:pPr>
            <a:r>
              <a:rPr lang="el-GR" i="1" dirty="0" smtClean="0"/>
              <a:t>(αρχή παραλληλογράμμου)</a:t>
            </a:r>
            <a:r>
              <a:rPr lang="el-GR" dirty="0" smtClean="0"/>
              <a:t>      περιοχή γειτονικά μέρη).</a:t>
            </a:r>
          </a:p>
          <a:p>
            <a:pPr>
              <a:buNone/>
            </a:pPr>
            <a:r>
              <a:rPr lang="el-GR" dirty="0"/>
              <a:t> </a:t>
            </a:r>
            <a:r>
              <a:rPr lang="el-GR" dirty="0" smtClean="0"/>
              <a:t>                                                    </a:t>
            </a:r>
            <a:r>
              <a:rPr lang="el-GR" u="sng" dirty="0" smtClean="0">
                <a:solidFill>
                  <a:srgbClr val="FF0000"/>
                </a:solidFill>
              </a:rPr>
              <a:t>οριζόντια</a:t>
            </a:r>
            <a:r>
              <a:rPr lang="el-GR" dirty="0" smtClean="0"/>
              <a:t> </a:t>
            </a:r>
            <a:r>
              <a:rPr lang="el-GR" dirty="0"/>
              <a:t>(μακριά </a:t>
            </a:r>
            <a:r>
              <a:rPr lang="el-GR" dirty="0" err="1"/>
              <a:t>απ’την</a:t>
            </a:r>
            <a:r>
              <a:rPr lang="el-GR" dirty="0"/>
              <a:t> </a:t>
            </a:r>
            <a:endParaRPr lang="el-GR" dirty="0" smtClean="0"/>
          </a:p>
          <a:p>
            <a:pPr>
              <a:buNone/>
            </a:pPr>
            <a:r>
              <a:rPr lang="el-GR" dirty="0"/>
              <a:t> </a:t>
            </a:r>
            <a:r>
              <a:rPr lang="el-GR" dirty="0" smtClean="0"/>
              <a:t>                                                          </a:t>
            </a:r>
            <a:r>
              <a:rPr lang="el-GR" dirty="0" err="1" smtClean="0"/>
              <a:t>επικεντρική</a:t>
            </a:r>
            <a:r>
              <a:rPr lang="el-GR" dirty="0" smtClean="0"/>
              <a:t> </a:t>
            </a:r>
            <a:r>
              <a:rPr lang="el-GR" dirty="0"/>
              <a:t>περιοχή).</a:t>
            </a:r>
          </a:p>
          <a:p>
            <a:r>
              <a:rPr lang="el-GR" dirty="0">
                <a:solidFill>
                  <a:srgbClr val="00B050"/>
                </a:solidFill>
              </a:rPr>
              <a:t>ΕΠΙΜΗΚΗ: </a:t>
            </a:r>
            <a:r>
              <a:rPr lang="el-GR" dirty="0"/>
              <a:t>Η κατακόρυφη συνιστώσα          αίσθηση μιας τρομώδους κίνησης           χτύπημα στα </a:t>
            </a:r>
            <a:r>
              <a:rPr lang="el-GR" dirty="0" smtClean="0"/>
              <a:t>πόδια κύμα </a:t>
            </a:r>
            <a:r>
              <a:rPr lang="el-GR" dirty="0"/>
              <a:t>συμπίεσης.</a:t>
            </a:r>
          </a:p>
          <a:p>
            <a:r>
              <a:rPr lang="el-GR" dirty="0">
                <a:solidFill>
                  <a:srgbClr val="00B050"/>
                </a:solidFill>
              </a:rPr>
              <a:t>ΕΓΚΑΡΣΙΑ:</a:t>
            </a:r>
            <a:r>
              <a:rPr lang="el-GR" dirty="0"/>
              <a:t> κυματοειδής κίνηση (πλάτος από λίγα </a:t>
            </a:r>
            <a:r>
              <a:rPr lang="en-US" dirty="0"/>
              <a:t>mm</a:t>
            </a:r>
            <a:r>
              <a:rPr lang="el-GR" dirty="0"/>
              <a:t> μέχρι πολλά </a:t>
            </a:r>
            <a:r>
              <a:rPr lang="en-US" dirty="0"/>
              <a:t>km</a:t>
            </a:r>
            <a:r>
              <a:rPr lang="el-GR" dirty="0"/>
              <a:t>)        δεν γίνεται αντιληπτή </a:t>
            </a:r>
            <a:r>
              <a:rPr lang="el-GR" dirty="0" smtClean="0"/>
              <a:t>από τους                              ανθρώπους</a:t>
            </a:r>
            <a:r>
              <a:rPr lang="el-GR" dirty="0"/>
              <a:t>.</a:t>
            </a:r>
          </a:p>
          <a:p>
            <a:pPr>
              <a:buNone/>
            </a:pPr>
            <a:endParaRPr lang="el-GR" dirty="0"/>
          </a:p>
        </p:txBody>
      </p:sp>
      <p:sp>
        <p:nvSpPr>
          <p:cNvPr id="4" name="3 - Δεξιό βέλος"/>
          <p:cNvSpPr/>
          <p:nvPr/>
        </p:nvSpPr>
        <p:spPr>
          <a:xfrm rot="5400000">
            <a:off x="4283968" y="-387424"/>
            <a:ext cx="360040" cy="2664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4427984" y="1412776"/>
            <a:ext cx="288032" cy="19442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Ευθύγραμμο βέλος σύνδεσης"/>
          <p:cNvCxnSpPr/>
          <p:nvPr/>
        </p:nvCxnSpPr>
        <p:spPr>
          <a:xfrm>
            <a:off x="6516216" y="371703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4644008" y="422108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8388424" y="422108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3275856" y="573325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6632"/>
            <a:ext cx="8856984" cy="6624736"/>
          </a:xfrm>
        </p:spPr>
        <p:txBody>
          <a:bodyPr>
            <a:normAutofit fontScale="85000" lnSpcReduction="10000"/>
          </a:bodyPr>
          <a:lstStyle/>
          <a:p>
            <a:pPr>
              <a:buNone/>
            </a:pPr>
            <a:r>
              <a:rPr lang="el-GR" b="1" u="sng" dirty="0" smtClean="0">
                <a:solidFill>
                  <a:srgbClr val="FF0000"/>
                </a:solidFill>
              </a:rPr>
              <a:t>ΕΙΔΗ </a:t>
            </a:r>
            <a:r>
              <a:rPr lang="el-GR" b="1" u="sng" dirty="0">
                <a:solidFill>
                  <a:srgbClr val="FF0000"/>
                </a:solidFill>
              </a:rPr>
              <a:t>ΣΕΙΣΜΩΝ ΜΕ ΒΑΣΗ ΤΟΝ ΤΡΟΠΟ ΓΕΝΕΣΗΣ</a:t>
            </a:r>
            <a:endParaRPr lang="el-GR" u="sng" dirty="0">
              <a:solidFill>
                <a:srgbClr val="FF0000"/>
              </a:solidFill>
            </a:endParaRPr>
          </a:p>
          <a:p>
            <a:r>
              <a:rPr lang="el-GR" b="1" dirty="0">
                <a:solidFill>
                  <a:srgbClr val="00B050"/>
                </a:solidFill>
              </a:rPr>
              <a:t>1. Σεισμοί επιφάνειας</a:t>
            </a:r>
            <a:endParaRPr lang="el-GR" dirty="0">
              <a:solidFill>
                <a:srgbClr val="00B050"/>
              </a:solidFill>
            </a:endParaRPr>
          </a:p>
          <a:p>
            <a:r>
              <a:rPr lang="el-GR" b="1" dirty="0" smtClean="0">
                <a:solidFill>
                  <a:schemeClr val="tx2">
                    <a:lumMod val="60000"/>
                    <a:lumOff val="40000"/>
                  </a:schemeClr>
                </a:solidFill>
              </a:rPr>
              <a:t>Α</a:t>
            </a:r>
            <a:r>
              <a:rPr lang="el-GR" b="1" dirty="0">
                <a:solidFill>
                  <a:schemeClr val="tx2">
                    <a:lumMod val="60000"/>
                    <a:lumOff val="40000"/>
                  </a:schemeClr>
                </a:solidFill>
              </a:rPr>
              <a:t>. </a:t>
            </a:r>
            <a:r>
              <a:rPr lang="el-GR" b="1" dirty="0" err="1">
                <a:solidFill>
                  <a:schemeClr val="tx2">
                    <a:lumMod val="60000"/>
                    <a:lumOff val="40000"/>
                  </a:schemeClr>
                </a:solidFill>
              </a:rPr>
              <a:t>Εγκατακρημνισιγενείς</a:t>
            </a:r>
            <a:r>
              <a:rPr lang="el-GR" b="1" dirty="0">
                <a:solidFill>
                  <a:schemeClr val="tx2">
                    <a:lumMod val="60000"/>
                    <a:lumOff val="40000"/>
                  </a:schemeClr>
                </a:solidFill>
              </a:rPr>
              <a:t> </a:t>
            </a:r>
            <a:r>
              <a:rPr lang="el-GR" dirty="0"/>
              <a:t>(3%) (πτώση οροφών υπόγειων κοιλοτήτων, π.χ. σπηλαίων).</a:t>
            </a:r>
          </a:p>
          <a:p>
            <a:r>
              <a:rPr lang="el-GR" b="1" dirty="0" smtClean="0">
                <a:solidFill>
                  <a:schemeClr val="tx2">
                    <a:lumMod val="60000"/>
                    <a:lumOff val="40000"/>
                  </a:schemeClr>
                </a:solidFill>
              </a:rPr>
              <a:t>Β</a:t>
            </a:r>
            <a:r>
              <a:rPr lang="el-GR" b="1" dirty="0">
                <a:solidFill>
                  <a:schemeClr val="tx2">
                    <a:lumMod val="60000"/>
                    <a:lumOff val="40000"/>
                  </a:schemeClr>
                </a:solidFill>
              </a:rPr>
              <a:t>. Ηφαιστειογενείς ή εκρηξιγενείς </a:t>
            </a:r>
            <a:r>
              <a:rPr lang="el-GR" dirty="0"/>
              <a:t>(μικρό μέγεθος – 7%).</a:t>
            </a:r>
          </a:p>
          <a:p>
            <a:r>
              <a:rPr lang="el-GR" b="1" dirty="0" smtClean="0">
                <a:solidFill>
                  <a:schemeClr val="tx2">
                    <a:lumMod val="60000"/>
                    <a:lumOff val="40000"/>
                  </a:schemeClr>
                </a:solidFill>
              </a:rPr>
              <a:t>Γ</a:t>
            </a:r>
            <a:r>
              <a:rPr lang="el-GR" b="1" dirty="0">
                <a:solidFill>
                  <a:schemeClr val="tx2">
                    <a:lumMod val="60000"/>
                    <a:lumOff val="40000"/>
                  </a:schemeClr>
                </a:solidFill>
              </a:rPr>
              <a:t>. Τεκτονικοί</a:t>
            </a:r>
            <a:r>
              <a:rPr lang="el-GR" dirty="0">
                <a:solidFill>
                  <a:schemeClr val="tx2">
                    <a:lumMod val="60000"/>
                    <a:lumOff val="40000"/>
                  </a:schemeClr>
                </a:solidFill>
              </a:rPr>
              <a:t>      </a:t>
            </a:r>
            <a:r>
              <a:rPr lang="el-GR" dirty="0" err="1"/>
              <a:t>ηπειρογενετικοί</a:t>
            </a:r>
            <a:r>
              <a:rPr lang="el-GR" dirty="0"/>
              <a:t>  (</a:t>
            </a:r>
            <a:r>
              <a:rPr lang="el-GR" dirty="0" err="1"/>
              <a:t>κρατονικές</a:t>
            </a:r>
            <a:r>
              <a:rPr lang="el-GR" dirty="0"/>
              <a:t> </a:t>
            </a:r>
            <a:r>
              <a:rPr lang="el-GR" dirty="0" smtClean="0"/>
              <a:t>μάζες)</a:t>
            </a:r>
            <a:endParaRPr lang="el-GR" dirty="0"/>
          </a:p>
          <a:p>
            <a:pPr>
              <a:buNone/>
            </a:pPr>
            <a:r>
              <a:rPr lang="el-GR" dirty="0" smtClean="0"/>
              <a:t>                                  </a:t>
            </a:r>
            <a:r>
              <a:rPr lang="el-GR" dirty="0" err="1" smtClean="0"/>
              <a:t>Ορογενετικοί</a:t>
            </a:r>
            <a:r>
              <a:rPr lang="el-GR" dirty="0" smtClean="0"/>
              <a:t>        Πτυχωσιγενείς  1%.</a:t>
            </a:r>
            <a:endParaRPr lang="el-GR" dirty="0"/>
          </a:p>
          <a:p>
            <a:pPr>
              <a:buNone/>
            </a:pPr>
            <a:r>
              <a:rPr lang="el-GR" dirty="0" smtClean="0"/>
              <a:t>                                                                  Ρηξιγενείς  </a:t>
            </a:r>
            <a:r>
              <a:rPr lang="el-GR" dirty="0"/>
              <a:t>4%.</a:t>
            </a:r>
          </a:p>
          <a:p>
            <a:pPr>
              <a:buNone/>
            </a:pPr>
            <a:r>
              <a:rPr lang="el-GR" dirty="0" smtClean="0"/>
              <a:t>                                                                 </a:t>
            </a:r>
            <a:r>
              <a:rPr lang="el-GR" dirty="0" err="1" smtClean="0"/>
              <a:t>Μεταπτυχωσιγενείς</a:t>
            </a:r>
            <a:r>
              <a:rPr lang="el-GR" dirty="0" smtClean="0"/>
              <a:t> 85%</a:t>
            </a:r>
            <a:endParaRPr lang="el-GR" dirty="0"/>
          </a:p>
          <a:p>
            <a:r>
              <a:rPr lang="el-GR" b="1" dirty="0">
                <a:solidFill>
                  <a:srgbClr val="00B050"/>
                </a:solidFill>
              </a:rPr>
              <a:t>2. Σεισμοί ενδιαμέσου βάθους</a:t>
            </a:r>
            <a:r>
              <a:rPr lang="el-GR" dirty="0">
                <a:solidFill>
                  <a:srgbClr val="00B050"/>
                </a:solidFill>
              </a:rPr>
              <a:t>          </a:t>
            </a:r>
            <a:r>
              <a:rPr lang="el-GR" dirty="0"/>
              <a:t>Εστία κάτω από τα ενεργά ή πρόσφατα σβησμένα ηφαίστεια</a:t>
            </a:r>
          </a:p>
          <a:p>
            <a:r>
              <a:rPr lang="el-GR" b="1" dirty="0">
                <a:solidFill>
                  <a:srgbClr val="00B050"/>
                </a:solidFill>
              </a:rPr>
              <a:t>3. Σεισμοί βάθους</a:t>
            </a:r>
            <a:r>
              <a:rPr lang="el-GR" dirty="0">
                <a:solidFill>
                  <a:srgbClr val="00B050"/>
                </a:solidFill>
              </a:rPr>
              <a:t>          </a:t>
            </a:r>
            <a:r>
              <a:rPr lang="el-GR" dirty="0"/>
              <a:t>εστία κάτω από πρόσφατες πτυχωσιγενείς οροσειρές ή κάτω από τις μεγάλες τεκτονικές τάφρους των βαθιών θαλασσών.</a:t>
            </a:r>
          </a:p>
          <a:p>
            <a:pPr>
              <a:buNone/>
            </a:pPr>
            <a:endParaRPr lang="el-GR" dirty="0"/>
          </a:p>
        </p:txBody>
      </p:sp>
      <p:sp>
        <p:nvSpPr>
          <p:cNvPr id="4" name="3 - Δεξιό βέλος"/>
          <p:cNvSpPr/>
          <p:nvPr/>
        </p:nvSpPr>
        <p:spPr>
          <a:xfrm>
            <a:off x="2555776" y="2420888"/>
            <a:ext cx="2880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4932040" y="2852936"/>
            <a:ext cx="288032" cy="11521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Ευθύγραμμο βέλος σύνδεσης"/>
          <p:cNvCxnSpPr/>
          <p:nvPr/>
        </p:nvCxnSpPr>
        <p:spPr>
          <a:xfrm>
            <a:off x="3347864" y="515719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5148064" y="429309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16632"/>
            <a:ext cx="9036496" cy="6741368"/>
          </a:xfrm>
        </p:spPr>
        <p:txBody>
          <a:bodyPr>
            <a:normAutofit fontScale="70000" lnSpcReduction="20000"/>
          </a:bodyPr>
          <a:lstStyle/>
          <a:p>
            <a:pPr>
              <a:buNone/>
            </a:pPr>
            <a:r>
              <a:rPr lang="el-GR" sz="3400" b="1" dirty="0"/>
              <a:t>Ειδικότερα: </a:t>
            </a:r>
            <a:endParaRPr lang="el-GR" sz="3400" dirty="0"/>
          </a:p>
          <a:p>
            <a:pPr>
              <a:buNone/>
            </a:pPr>
            <a:r>
              <a:rPr lang="el-GR" sz="3400" u="sng" dirty="0">
                <a:solidFill>
                  <a:srgbClr val="FF0000"/>
                </a:solidFill>
              </a:rPr>
              <a:t>Οι ΕΓΚΑΤΑΚΡΗΜΝΙΣΙΓΕΝΕΙΣ ΣΕΙΣΜΟΙ.</a:t>
            </a:r>
            <a:r>
              <a:rPr lang="el-GR" sz="3400" dirty="0">
                <a:solidFill>
                  <a:srgbClr val="FF0000"/>
                </a:solidFill>
              </a:rPr>
              <a:t> </a:t>
            </a:r>
            <a:r>
              <a:rPr lang="el-GR" sz="3400" dirty="0"/>
              <a:t>Είναι οι δονήσεις που παράγονται κατά την κατακρήμνιση σπηλαίων που βρίσκονται κοντά στην επιφάνεια της Γης. Αυτά σχηματίζονται με την δράση του νερού, ιδίως όταν τα πετρώματα είναι ασβεστολιθικά. </a:t>
            </a:r>
          </a:p>
          <a:p>
            <a:r>
              <a:rPr lang="el-GR" sz="3400" dirty="0"/>
              <a:t>Ο μηχανισμός που γεννά τους σεισμούς αυτούς δεν είναι γνωστός ακόμα. Άλλοι πιστεύουν ότι γεννιούνται από την πτώση της οροφής του σπηλαίου και την κρούση στο πάτωμα και άλλοι ότι γεννιούνται κατά την διάρρηξη των πετρωμάτων την στιγμή της κατάρρευσης της οροφής του σπηλαίου. </a:t>
            </a:r>
            <a:endParaRPr lang="el-GR" sz="3400" dirty="0" smtClean="0"/>
          </a:p>
          <a:p>
            <a:pPr>
              <a:buNone/>
            </a:pPr>
            <a:endParaRPr lang="el-GR" sz="3400" dirty="0"/>
          </a:p>
          <a:p>
            <a:pPr>
              <a:buNone/>
            </a:pPr>
            <a:r>
              <a:rPr lang="el-GR" sz="3400" u="sng" dirty="0">
                <a:solidFill>
                  <a:srgbClr val="FF0000"/>
                </a:solidFill>
              </a:rPr>
              <a:t>Οι ΗΦΑΙΣΤΙΟΓΕΝΕΙΣ ΣΕΙΣΜΟΙ </a:t>
            </a:r>
            <a:r>
              <a:rPr lang="el-GR" sz="3400" dirty="0"/>
              <a:t>συνοδεύουν ή προηγούνται από τις ηφαιστειακές εκρήξεις και αποτελούν το 7% των σεισμών που συμβαίνουν ανά έτος στη Γη. </a:t>
            </a:r>
            <a:endParaRPr lang="el-GR" sz="3400" dirty="0" smtClean="0"/>
          </a:p>
          <a:p>
            <a:r>
              <a:rPr lang="el-GR" sz="3400" dirty="0" smtClean="0"/>
              <a:t>Κατά </a:t>
            </a:r>
            <a:r>
              <a:rPr lang="el-GR" sz="3400" dirty="0"/>
              <a:t>την άνοδο του μάγματος ελευθερώνονται αέρια. Αυτά λόγω χημικών αντιδράσεων παράγουν νέα αέρια που ασκούν πιέσεις στα πετρώματα και παράγουν τις πρόδρομες δονήσεις των ηφαιστειακών εκρήξεων. Αυτές παρατηρούνται λίγες εβδομάδες πριν την έκρηξη και τα επίκεντρά τους εμφανίζονται γύρω από όλο το ηφαίστειο</a:t>
            </a:r>
            <a:r>
              <a:rPr lang="el-GR" sz="3400" dirty="0" smtClean="0"/>
              <a:t>.</a:t>
            </a:r>
          </a:p>
          <a:p>
            <a:pPr>
              <a:buNone/>
            </a:pP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8579296" cy="6480720"/>
          </a:xfrm>
        </p:spPr>
        <p:txBody>
          <a:bodyPr>
            <a:normAutofit fontScale="92500" lnSpcReduction="20000"/>
          </a:bodyPr>
          <a:lstStyle/>
          <a:p>
            <a:r>
              <a:rPr lang="el-GR" dirty="0" smtClean="0"/>
              <a:t>Όταν το μάγμα πλησιάσει την επιφάνεια της Γης το υδρογόνο του ενώνεται με το οξυγόνο που υπάρχει στις διάφορες κοιλότητες σχηματίζοντας έτσι εκρηκτικό μίγμα που αναφλέγεται και εκρήγνυται με αποτέλεσμα το κομμάτιασμα του κρατήρα. Έτσι παράγονται οι «κύριοι» σεισμοί που συνοδεύουν την έκρηξη.</a:t>
            </a:r>
          </a:p>
          <a:p>
            <a:r>
              <a:rPr lang="el-GR" dirty="0" smtClean="0"/>
              <a:t>Ονομάζονται και εκρηξιγενείς επειδή γεννιούνται κατά την άσκηση πίεσης στα πετρώματα, η οποία (πίεση) παράγεται κατά την εκτόνωση των αερίων του μάγματος.    </a:t>
            </a:r>
          </a:p>
          <a:p>
            <a:pPr>
              <a:buNone/>
            </a:pPr>
            <a:endParaRPr lang="el-GR" dirty="0" smtClean="0"/>
          </a:p>
          <a:p>
            <a:pPr>
              <a:buNone/>
            </a:pPr>
            <a:r>
              <a:rPr lang="el-GR" u="sng" dirty="0" smtClean="0">
                <a:solidFill>
                  <a:srgbClr val="FF0000"/>
                </a:solidFill>
              </a:rPr>
              <a:t>Οι ΤΕΚΤΟΝΙΚΟΙ ΣΕΙΣΜΟΙ</a:t>
            </a:r>
            <a:r>
              <a:rPr lang="el-GR" dirty="0" smtClean="0"/>
              <a:t>. Αυτοί αποτελούν το 90% περίπου των σεισμών που γίνονται κατ’ έτος στη Γη. Γεννώνται δε σε όλα τα βάθη της Γης.  </a:t>
            </a:r>
          </a:p>
          <a:p>
            <a:pPr>
              <a:buNone/>
            </a:pP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16632"/>
            <a:ext cx="8928992" cy="6741368"/>
          </a:xfrm>
        </p:spPr>
        <p:txBody>
          <a:bodyPr>
            <a:normAutofit fontScale="77500" lnSpcReduction="20000"/>
          </a:bodyPr>
          <a:lstStyle/>
          <a:p>
            <a:pPr>
              <a:buNone/>
            </a:pPr>
            <a:r>
              <a:rPr lang="el-GR" b="1" u="sng" dirty="0" smtClean="0">
                <a:solidFill>
                  <a:srgbClr val="FF0000"/>
                </a:solidFill>
              </a:rPr>
              <a:t>ΑΙΤΙΑ </a:t>
            </a:r>
            <a:r>
              <a:rPr lang="el-GR" b="1" u="sng" dirty="0">
                <a:solidFill>
                  <a:srgbClr val="FF0000"/>
                </a:solidFill>
              </a:rPr>
              <a:t>ΕΠΙΣΠΕΥΣΗΣ ΤΟΥ ΧΡΟΝΟΥ ΓΕΝΕΣΗΣ ΤΩΝ ΣΕΙΣΜΩΝ</a:t>
            </a:r>
            <a:endParaRPr lang="el-GR" u="sng" dirty="0">
              <a:solidFill>
                <a:srgbClr val="FF0000"/>
              </a:solidFill>
            </a:endParaRPr>
          </a:p>
          <a:p>
            <a:r>
              <a:rPr lang="el-GR" dirty="0"/>
              <a:t>Υπάρχουν ενδείξεις ότι εξωγενείς παράγοντες είναι δυνατόν να επηρεάσουν την γένεση σεισμών. </a:t>
            </a:r>
          </a:p>
          <a:p>
            <a:r>
              <a:rPr lang="el-GR" dirty="0">
                <a:solidFill>
                  <a:srgbClr val="FF0000"/>
                </a:solidFill>
              </a:rPr>
              <a:t>Σαν πρώτο αίτιο </a:t>
            </a:r>
            <a:r>
              <a:rPr lang="el-GR" dirty="0"/>
              <a:t>θεωρείται η πλήρωση των τεχνητών λιμνών, ενώ άλλα αίτια είναι η τήξη των παγετώνων, οι παλίρροιες που οφείλονται στην έλξη της σελήνης, η διαφορά της βαρομετρικής πίεσης, κτλ.  </a:t>
            </a:r>
          </a:p>
          <a:p>
            <a:r>
              <a:rPr lang="el-GR" dirty="0"/>
              <a:t>Τα φαινόμενα αυτά επιδρούν στα επιφανειακά στρώματα της Γης και διαταράσσουν την ισορροπία των πετρωμάτων όταν αυτή είναι πολύ ευαίσθητη και ουσιαστικά να επισπεύσουν την έκλυση των σεισμών.</a:t>
            </a:r>
          </a:p>
          <a:p>
            <a:r>
              <a:rPr lang="el-GR" dirty="0"/>
              <a:t>Υπάρχουν 3 χαρακτηριστικές περιπτώσεις λιμνών που έδωσαν σεισμούς με μεγέθη Μ&gt;6.0.</a:t>
            </a:r>
          </a:p>
          <a:p>
            <a:r>
              <a:rPr lang="el-GR" dirty="0">
                <a:solidFill>
                  <a:srgbClr val="FF0000"/>
                </a:solidFill>
              </a:rPr>
              <a:t>Η λίμνη </a:t>
            </a:r>
            <a:r>
              <a:rPr lang="en-US" dirty="0" err="1">
                <a:solidFill>
                  <a:srgbClr val="FF0000"/>
                </a:solidFill>
              </a:rPr>
              <a:t>Kariba</a:t>
            </a:r>
            <a:r>
              <a:rPr lang="el-GR" dirty="0">
                <a:solidFill>
                  <a:srgbClr val="FF0000"/>
                </a:solidFill>
              </a:rPr>
              <a:t> </a:t>
            </a:r>
            <a:r>
              <a:rPr lang="el-GR" dirty="0"/>
              <a:t>στα σύνορα Ροδεσίας-Ζάμπιας παρουσίασε αυξημένη σεισμική δράση την περίοδο 1961-1963, </a:t>
            </a:r>
            <a:r>
              <a:rPr lang="el-GR" dirty="0">
                <a:solidFill>
                  <a:srgbClr val="FF0000"/>
                </a:solidFill>
              </a:rPr>
              <a:t>Η λίμνη των Κρεμαστών στην Ελλάδα </a:t>
            </a:r>
            <a:r>
              <a:rPr lang="el-GR" dirty="0"/>
              <a:t>που η φόρτωσή της σχετίστηκε με  αυξημένη σεισμική δράση και την έκλυση σεισμού το 1966 (Μ=6.2), και </a:t>
            </a:r>
            <a:r>
              <a:rPr lang="el-GR" dirty="0">
                <a:solidFill>
                  <a:srgbClr val="FF0000"/>
                </a:solidFill>
              </a:rPr>
              <a:t>η λίμνη στη περιοχή </a:t>
            </a:r>
            <a:r>
              <a:rPr lang="en-US" dirty="0" err="1">
                <a:solidFill>
                  <a:srgbClr val="FF0000"/>
                </a:solidFill>
              </a:rPr>
              <a:t>Koyna</a:t>
            </a:r>
            <a:r>
              <a:rPr lang="el-GR" dirty="0">
                <a:solidFill>
                  <a:srgbClr val="FF0000"/>
                </a:solidFill>
              </a:rPr>
              <a:t> στη Ιαπωνία</a:t>
            </a:r>
            <a:r>
              <a:rPr lang="el-GR" dirty="0"/>
              <a:t>.</a:t>
            </a:r>
          </a:p>
          <a:p>
            <a:pPr>
              <a:buNone/>
            </a:pP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8856984" cy="6552728"/>
          </a:xfrm>
        </p:spPr>
        <p:txBody>
          <a:bodyPr>
            <a:normAutofit fontScale="85000" lnSpcReduction="10000"/>
          </a:bodyPr>
          <a:lstStyle/>
          <a:p>
            <a:r>
              <a:rPr lang="el-GR" dirty="0" smtClean="0"/>
              <a:t>Επίσης, κατά μία εκδοχή, η πλήρωση της τεχνητής </a:t>
            </a:r>
            <a:r>
              <a:rPr lang="el-GR" dirty="0" smtClean="0">
                <a:solidFill>
                  <a:srgbClr val="FF0000"/>
                </a:solidFill>
              </a:rPr>
              <a:t>λίμνης του </a:t>
            </a:r>
            <a:r>
              <a:rPr lang="el-GR" dirty="0" err="1" smtClean="0">
                <a:solidFill>
                  <a:srgbClr val="FF0000"/>
                </a:solidFill>
              </a:rPr>
              <a:t>Πολυφύτου</a:t>
            </a:r>
            <a:r>
              <a:rPr lang="el-GR" dirty="0" smtClean="0">
                <a:solidFill>
                  <a:srgbClr val="FF0000"/>
                </a:solidFill>
              </a:rPr>
              <a:t> </a:t>
            </a:r>
            <a:r>
              <a:rPr lang="el-GR" dirty="0" smtClean="0"/>
              <a:t>στην δυτική Μακεδονία επίσπευσε την γένεση σεισμού με Μ=6.6 στην περιοχή μεταξύ Κοζάνης και Γρεβενών. </a:t>
            </a:r>
          </a:p>
          <a:p>
            <a:r>
              <a:rPr lang="el-GR" dirty="0" smtClean="0"/>
              <a:t>Ο μηχανισμός που η φόρτωση των τεχνητών λιμνών με νερό ενεργοποιεί σεισμική δράση δεν είναι γνωστός.</a:t>
            </a:r>
          </a:p>
          <a:p>
            <a:r>
              <a:rPr lang="el-GR" dirty="0" smtClean="0"/>
              <a:t>Το πιθανότερο θεωρείται </a:t>
            </a:r>
            <a:r>
              <a:rPr lang="el-GR" dirty="0" smtClean="0">
                <a:solidFill>
                  <a:srgbClr val="FF0000"/>
                </a:solidFill>
              </a:rPr>
              <a:t>ότι το νερό της λίμνης εισχωρεί με πίεση στον χώρο μεταξύ των πλευρών του σεισμογόνου ρήγματος </a:t>
            </a:r>
            <a:r>
              <a:rPr lang="el-GR" dirty="0" smtClean="0"/>
              <a:t>με συνέπεια η πίεση αυτή (πίεση πόρων) να ελαττώνει τις κάθετες δυνάμεις στις πλευρές του ρήγματος, οι οποίες συγκρατούν τις δύο πλευρές σε επαφή.</a:t>
            </a:r>
          </a:p>
          <a:p>
            <a:r>
              <a:rPr lang="el-GR" dirty="0" smtClean="0"/>
              <a:t>Η μείωση των καθέτων δυνάμεων έχει σαν συνέπεια την ελάττωση της τριβής μεταξύ των πλευρών του ρήγματος με συνέπεια να διευκολύνεται η ολίσθηση της μίας πλευράς σε σχέση με την άλλη δηλαδή με την γένεση σεισμού.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9036496" cy="6552728"/>
          </a:xfrm>
        </p:spPr>
        <p:txBody>
          <a:bodyPr>
            <a:normAutofit fontScale="77500" lnSpcReduction="20000"/>
          </a:bodyPr>
          <a:lstStyle/>
          <a:p>
            <a:pPr>
              <a:buNone/>
            </a:pPr>
            <a:r>
              <a:rPr lang="el-GR" b="1" u="sng" dirty="0" smtClean="0">
                <a:solidFill>
                  <a:srgbClr val="FF0000"/>
                </a:solidFill>
              </a:rPr>
              <a:t>ΣΕΙΣΜΙΚΗ </a:t>
            </a:r>
            <a:r>
              <a:rPr lang="el-GR" b="1" u="sng" dirty="0">
                <a:solidFill>
                  <a:srgbClr val="FF0000"/>
                </a:solidFill>
              </a:rPr>
              <a:t>ΑΚΟΛΟΥΘΙΑ (Είδη Σεισμών).</a:t>
            </a:r>
            <a:endParaRPr lang="el-GR" u="sng" dirty="0">
              <a:solidFill>
                <a:srgbClr val="FF0000"/>
              </a:solidFill>
            </a:endParaRPr>
          </a:p>
          <a:p>
            <a:r>
              <a:rPr lang="el-GR" dirty="0"/>
              <a:t>Ονομάζεται        το σύνολο των σεισμών που γεννιούνται σε ένα τόπο στη διάρκεια ενός χρονικού διαστήματος όπου η συχνότητα των σεισμών στον τόπο αυτό είναι σημαντικά αυξημένη.</a:t>
            </a:r>
          </a:p>
          <a:p>
            <a:r>
              <a:rPr lang="el-GR" dirty="0">
                <a:solidFill>
                  <a:srgbClr val="FF0000"/>
                </a:solidFill>
              </a:rPr>
              <a:t>Κύριος σεισμός         </a:t>
            </a:r>
            <a:r>
              <a:rPr lang="el-GR" dirty="0"/>
              <a:t>το μέγεθος του είναι αρκετά μεγαλύτερο από κάθε άλλο σεισμό.</a:t>
            </a:r>
          </a:p>
          <a:p>
            <a:r>
              <a:rPr lang="el-GR" dirty="0" err="1">
                <a:solidFill>
                  <a:srgbClr val="FF0000"/>
                </a:solidFill>
              </a:rPr>
              <a:t>Προσεισμοί</a:t>
            </a:r>
            <a:r>
              <a:rPr lang="el-GR" dirty="0"/>
              <a:t>            προσεισμική ακολουθία &gt; </a:t>
            </a:r>
            <a:r>
              <a:rPr lang="el-GR" dirty="0" err="1"/>
              <a:t>Μετασειμούς</a:t>
            </a:r>
            <a:r>
              <a:rPr lang="el-GR" dirty="0"/>
              <a:t>         μετασεισμική ακολουθία</a:t>
            </a:r>
          </a:p>
          <a:p>
            <a:r>
              <a:rPr lang="el-GR" dirty="0"/>
              <a:t>Ο κύριος σεισμός (</a:t>
            </a:r>
            <a:r>
              <a:rPr lang="en-US" dirty="0"/>
              <a:t>Mo</a:t>
            </a:r>
            <a:r>
              <a:rPr lang="el-GR" dirty="0"/>
              <a:t>) είναι &gt; του κύριο μετασεισμού (Μ1) τουλάχιστον κατά 1.2. Η διαφορά αυτή είναι μικρότερη </a:t>
            </a:r>
            <a:r>
              <a:rPr lang="el-GR" dirty="0" err="1"/>
              <a:t>απ΄</a:t>
            </a:r>
            <a:r>
              <a:rPr lang="el-GR" dirty="0"/>
              <a:t> τον μεγαλύτερο </a:t>
            </a:r>
            <a:r>
              <a:rPr lang="el-GR" dirty="0" err="1"/>
              <a:t>προσεισμό</a:t>
            </a:r>
            <a:r>
              <a:rPr lang="el-GR" dirty="0"/>
              <a:t>.</a:t>
            </a:r>
          </a:p>
          <a:p>
            <a:r>
              <a:rPr lang="el-GR" u="sng" dirty="0" err="1" smtClean="0">
                <a:solidFill>
                  <a:srgbClr val="00B050"/>
                </a:solidFill>
              </a:rPr>
              <a:t>Σμηνοειδείς</a:t>
            </a:r>
            <a:r>
              <a:rPr lang="el-GR" u="sng" dirty="0" smtClean="0">
                <a:solidFill>
                  <a:srgbClr val="00B050"/>
                </a:solidFill>
              </a:rPr>
              <a:t> </a:t>
            </a:r>
            <a:r>
              <a:rPr lang="el-GR" u="sng" dirty="0">
                <a:solidFill>
                  <a:srgbClr val="00B050"/>
                </a:solidFill>
              </a:rPr>
              <a:t>σεισμοί           </a:t>
            </a:r>
            <a:r>
              <a:rPr lang="el-GR" dirty="0"/>
              <a:t>δεν υπάρχουν διαφοροποιήσεις στα μεγέθη, ώστε να ξεχωρίσει ένας κύριος σεισμός.</a:t>
            </a:r>
          </a:p>
          <a:p>
            <a:r>
              <a:rPr lang="el-GR" b="1" u="sng" dirty="0">
                <a:solidFill>
                  <a:srgbClr val="00B050"/>
                </a:solidFill>
              </a:rPr>
              <a:t>Δευτερογενείς σεισμοί</a:t>
            </a:r>
            <a:r>
              <a:rPr lang="el-GR" dirty="0">
                <a:solidFill>
                  <a:srgbClr val="00B050"/>
                </a:solidFill>
              </a:rPr>
              <a:t>  </a:t>
            </a:r>
            <a:r>
              <a:rPr lang="el-GR" dirty="0"/>
              <a:t>(ένταση             </a:t>
            </a:r>
            <a:r>
              <a:rPr lang="el-GR" dirty="0">
                <a:solidFill>
                  <a:srgbClr val="FF0000"/>
                </a:solidFill>
              </a:rPr>
              <a:t>σύγχρονοι δευτερογενείς </a:t>
            </a:r>
            <a:r>
              <a:rPr lang="el-GR" dirty="0"/>
              <a:t>ή επικουρικοί (σύγχρονη δράση</a:t>
            </a:r>
            <a:r>
              <a:rPr lang="el-GR" dirty="0" smtClean="0"/>
              <a:t>).          (</a:t>
            </a:r>
            <a:r>
              <a:rPr lang="el-GR" dirty="0"/>
              <a:t>ανεξάρτητη </a:t>
            </a:r>
            <a:r>
              <a:rPr lang="el-GR" dirty="0" smtClean="0"/>
              <a:t>των</a:t>
            </a:r>
          </a:p>
          <a:p>
            <a:pPr>
              <a:buNone/>
            </a:pPr>
            <a:r>
              <a:rPr lang="el-GR" dirty="0"/>
              <a:t> </a:t>
            </a:r>
            <a:r>
              <a:rPr lang="el-GR" dirty="0" smtClean="0"/>
              <a:t>                                                                           πρωτογενών </a:t>
            </a:r>
            <a:r>
              <a:rPr lang="el-GR" dirty="0"/>
              <a:t>σεισμών</a:t>
            </a:r>
            <a:r>
              <a:rPr lang="el-GR" dirty="0" smtClean="0"/>
              <a:t>)</a:t>
            </a:r>
          </a:p>
          <a:p>
            <a:pPr>
              <a:buNone/>
            </a:pPr>
            <a:r>
              <a:rPr lang="el-GR" dirty="0"/>
              <a:t> </a:t>
            </a:r>
            <a:r>
              <a:rPr lang="el-GR" dirty="0" smtClean="0"/>
              <a:t>                                                                         </a:t>
            </a:r>
            <a:r>
              <a:rPr lang="el-GR" dirty="0">
                <a:solidFill>
                  <a:srgbClr val="FF0000"/>
                </a:solidFill>
              </a:rPr>
              <a:t>επακόλουθοι</a:t>
            </a:r>
            <a:r>
              <a:rPr lang="el-GR" dirty="0"/>
              <a:t> (μετά την </a:t>
            </a:r>
            <a:r>
              <a:rPr lang="el-GR" dirty="0" smtClean="0"/>
              <a:t> </a:t>
            </a:r>
          </a:p>
          <a:p>
            <a:pPr>
              <a:buNone/>
            </a:pPr>
            <a:r>
              <a:rPr lang="el-GR" dirty="0"/>
              <a:t> </a:t>
            </a:r>
            <a:r>
              <a:rPr lang="el-GR" dirty="0" smtClean="0"/>
              <a:t>                                                                          κατάπαυση του </a:t>
            </a:r>
            <a:r>
              <a:rPr lang="el-GR" dirty="0"/>
              <a:t>πρώτου). </a:t>
            </a:r>
            <a:r>
              <a:rPr lang="el-GR" dirty="0" smtClean="0"/>
              <a:t>                     </a:t>
            </a:r>
          </a:p>
        </p:txBody>
      </p:sp>
      <p:cxnSp>
        <p:nvCxnSpPr>
          <p:cNvPr id="4" name="3 - Ευθύγραμμο βέλος σύνδεσης"/>
          <p:cNvCxnSpPr/>
          <p:nvPr/>
        </p:nvCxnSpPr>
        <p:spPr>
          <a:xfrm>
            <a:off x="2123728" y="76470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2627784" y="177281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2267744" y="242088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3563888" y="407707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7 - Δεξιό βέλος"/>
          <p:cNvSpPr/>
          <p:nvPr/>
        </p:nvSpPr>
        <p:spPr>
          <a:xfrm>
            <a:off x="5004048" y="4725144"/>
            <a:ext cx="288032" cy="15121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691680" y="332656"/>
            <a:ext cx="5372176" cy="438582"/>
          </a:xfrm>
          <a:prstGeom prst="rect">
            <a:avLst/>
          </a:prstGeom>
        </p:spPr>
        <p:txBody>
          <a:bodyPr wrap="none">
            <a:spAutoFit/>
          </a:bodyPr>
          <a:lstStyle/>
          <a:p>
            <a:pPr marL="1849755" marR="1751171" algn="ctr">
              <a:lnSpc>
                <a:spcPts val="2681"/>
              </a:lnSpc>
            </a:pPr>
            <a:r>
              <a:rPr lang="el-GR" sz="30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ΣΕ</a:t>
            </a:r>
            <a:r>
              <a:rPr lang="el-GR" sz="3000" b="1" spc="-8"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Ι</a:t>
            </a:r>
            <a:r>
              <a:rPr lang="el-GR" sz="30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Σ</a:t>
            </a:r>
            <a:r>
              <a:rPr lang="el-GR" sz="3000" b="1" spc="-8"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Μ</a:t>
            </a:r>
            <a:r>
              <a:rPr lang="el-GR" sz="30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ΟΙ</a:t>
            </a:r>
            <a:endParaRPr lang="el-GR" sz="30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01" name="Ορθογώνιο 2100"/>
          <p:cNvSpPr/>
          <p:nvPr/>
        </p:nvSpPr>
        <p:spPr>
          <a:xfrm>
            <a:off x="2883280" y="919101"/>
            <a:ext cx="3450175" cy="507831"/>
          </a:xfrm>
          <a:prstGeom prst="rect">
            <a:avLst/>
          </a:prstGeom>
        </p:spPr>
        <p:txBody>
          <a:bodyPr wrap="none">
            <a:spAutoFit/>
          </a:bodyPr>
          <a:lstStyle/>
          <a:p>
            <a:r>
              <a:rPr lang="el-GR" sz="2700" dirty="0">
                <a:solidFill>
                  <a:srgbClr val="FF0000"/>
                </a:solidFill>
                <a:latin typeface="Verdana" panose="020B0604030504040204" pitchFamily="34" charset="0"/>
                <a:ea typeface="Times New Roman" panose="02020603050405020304" pitchFamily="18" charset="0"/>
                <a:cs typeface="Verdana" panose="020B0604030504040204" pitchFamily="34" charset="0"/>
              </a:rPr>
              <a:t>Τι</a:t>
            </a:r>
            <a:r>
              <a:rPr lang="el-GR" sz="2700"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είναι</a:t>
            </a:r>
            <a:r>
              <a:rPr lang="el-GR" sz="2700"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ο σεισμός</a:t>
            </a:r>
            <a:r>
              <a:rPr lang="el-GR" sz="2700"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rgbClr val="FF0000"/>
                </a:solidFill>
                <a:latin typeface="Verdana" panose="020B0604030504040204" pitchFamily="34" charset="0"/>
                <a:ea typeface="Times New Roman" panose="02020603050405020304" pitchFamily="18" charset="0"/>
                <a:cs typeface="Verdana" panose="020B0604030504040204" pitchFamily="34" charset="0"/>
              </a:rPr>
              <a:t>;</a:t>
            </a:r>
            <a:endParaRPr lang="el-GR" sz="2700" dirty="0">
              <a:solidFill>
                <a:srgbClr val="FF0000"/>
              </a:solidFill>
            </a:endParaRPr>
          </a:p>
        </p:txBody>
      </p:sp>
      <p:sp>
        <p:nvSpPr>
          <p:cNvPr id="2103" name="Ορθογώνιο 2102"/>
          <p:cNvSpPr/>
          <p:nvPr/>
        </p:nvSpPr>
        <p:spPr>
          <a:xfrm>
            <a:off x="72736" y="2082627"/>
            <a:ext cx="9071264" cy="2031325"/>
          </a:xfrm>
          <a:prstGeom prst="rect">
            <a:avLst/>
          </a:prstGeom>
        </p:spPr>
        <p:txBody>
          <a:bodyPr wrap="square">
            <a:spAutoFit/>
          </a:bodyPr>
          <a:lstStyle/>
          <a:p>
            <a:pPr marL="50959" marR="55721" algn="just">
              <a:lnSpc>
                <a:spcPct val="150000"/>
              </a:lnSpc>
            </a:pP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O σει</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μός</a:t>
            </a:r>
            <a:r>
              <a:rPr lang="el-GR" sz="2100" spc="-23"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είν</a:t>
            </a:r>
            <a:r>
              <a:rPr lang="el-GR" sz="21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ι η </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γένε</a:t>
            </a:r>
            <a:r>
              <a:rPr lang="el-GR" sz="2100" spc="-8" dirty="0">
                <a:solidFill>
                  <a:srgbClr val="FF0000"/>
                </a:solidFill>
                <a:latin typeface="Verdana" panose="020B0604030504040204" pitchFamily="34" charset="0"/>
                <a:ea typeface="Times New Roman" panose="02020603050405020304" pitchFamily="18" charset="0"/>
                <a:cs typeface="Verdana" panose="020B0604030504040204" pitchFamily="34" charset="0"/>
              </a:rPr>
              <a:t>σ</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η</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και </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μετ</a:t>
            </a:r>
            <a:r>
              <a:rPr lang="el-GR" sz="2100"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ά</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δο</a:t>
            </a:r>
            <a:r>
              <a:rPr lang="el-GR" sz="2100"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σ</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η</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ελασ</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ικών </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κυμάτων</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μέσα α</a:t>
            </a:r>
            <a:r>
              <a:rPr lang="el-GR" sz="21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π</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ό το φλοιό της</a:t>
            </a:r>
            <a:r>
              <a:rPr lang="el-GR" sz="21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γης, τα κύ</a:t>
            </a:r>
            <a:r>
              <a:rPr lang="el-GR" sz="21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ατα δημιουργούνται</a:t>
            </a:r>
            <a:endParaRPr lang="el-GR" sz="21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50959" marR="133350" algn="just">
              <a:lnSpc>
                <a:spcPct val="150000"/>
              </a:lnSpc>
            </a:pP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από</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τη</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δι</a:t>
            </a:r>
            <a:r>
              <a:rPr lang="el-GR" sz="2100"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ά</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ρρηξη</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των πε</a:t>
            </a:r>
            <a:r>
              <a:rPr lang="el-GR" sz="21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ρωμά</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ων</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a:t>
            </a:r>
            <a:r>
              <a:rPr lang="el-GR" sz="21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a:t>
            </a:r>
            <a:endParaRPr lang="el-GR" sz="21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50959" marR="956786" algn="just">
              <a:lnSpc>
                <a:spcPct val="150000"/>
              </a:lnSpc>
            </a:pP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συνέπεια</a:t>
            </a:r>
            <a:r>
              <a:rPr lang="el-GR" sz="21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των </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τεκ</a:t>
            </a:r>
            <a:r>
              <a:rPr lang="el-GR" sz="2100" spc="-8" dirty="0">
                <a:solidFill>
                  <a:srgbClr val="FF0000"/>
                </a:solidFill>
                <a:latin typeface="Verdana" panose="020B0604030504040204" pitchFamily="34" charset="0"/>
                <a:ea typeface="Times New Roman" panose="02020603050405020304" pitchFamily="18" charset="0"/>
                <a:cs typeface="Verdana" panose="020B0604030504040204" pitchFamily="34" charset="0"/>
              </a:rPr>
              <a:t>τ</a:t>
            </a:r>
            <a:r>
              <a:rPr lang="el-GR" sz="2100" dirty="0">
                <a:solidFill>
                  <a:srgbClr val="FF0000"/>
                </a:solidFill>
                <a:latin typeface="Verdana" panose="020B0604030504040204" pitchFamily="34" charset="0"/>
                <a:ea typeface="Times New Roman" panose="02020603050405020304" pitchFamily="18" charset="0"/>
                <a:cs typeface="Verdana" panose="020B0604030504040204" pitchFamily="34" charset="0"/>
              </a:rPr>
              <a:t>ονικών</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τά</a:t>
            </a:r>
            <a:r>
              <a:rPr lang="el-GR" sz="21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a:t>
            </a:r>
            <a:r>
              <a:rPr lang="el-GR" sz="21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εων</a:t>
            </a:r>
            <a:endParaRPr lang="el-GR" sz="21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05" name="Ορθογώνιο 2104"/>
          <p:cNvSpPr/>
          <p:nvPr/>
        </p:nvSpPr>
        <p:spPr>
          <a:xfrm>
            <a:off x="72737" y="4125177"/>
            <a:ext cx="8998527" cy="1620957"/>
          </a:xfrm>
          <a:prstGeom prst="rect">
            <a:avLst/>
          </a:prstGeom>
        </p:spPr>
        <p:txBody>
          <a:bodyPr wrap="square">
            <a:spAutoFit/>
          </a:bodyPr>
          <a:lstStyle/>
          <a:p>
            <a:pPr marL="50959" marR="1390174" algn="just"/>
            <a:r>
              <a:rPr lang="el-GR" sz="2400" dirty="0">
                <a:solidFill>
                  <a:schemeClr val="tx1">
                    <a:lumMod val="95000"/>
                    <a:lumOff val="5000"/>
                  </a:schemeClr>
                </a:solidFill>
                <a:latin typeface="Wingdings" panose="05000000000000000000" pitchFamily="2" charset="2"/>
                <a:ea typeface="Times New Roman" panose="02020603050405020304" pitchFamily="18" charset="0"/>
                <a:cs typeface="Wingdings" panose="05000000000000000000" pitchFamily="2" charset="2"/>
              </a:rPr>
              <a:t>n</a:t>
            </a:r>
            <a:r>
              <a:rPr lang="el-GR" sz="240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400" spc="173"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 σεισμός </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ίναι </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έ</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να φυσι</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ό</a:t>
            </a:r>
            <a:r>
              <a:rPr lang="el-GR" sz="2400" spc="19"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φαιν</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ό</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μενο</a:t>
            </a:r>
            <a:endParaRPr lang="el-GR" sz="24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50959" marR="19526" algn="just"/>
            <a:r>
              <a:rPr lang="el-GR" sz="2400" dirty="0">
                <a:solidFill>
                  <a:schemeClr val="tx1">
                    <a:lumMod val="95000"/>
                    <a:lumOff val="5000"/>
                  </a:schemeClr>
                </a:solidFill>
                <a:latin typeface="Wingdings" panose="05000000000000000000" pitchFamily="2" charset="2"/>
                <a:ea typeface="Times New Roman" panose="02020603050405020304" pitchFamily="18" charset="0"/>
                <a:cs typeface="Wingdings" panose="05000000000000000000" pitchFamily="2" charset="2"/>
              </a:rPr>
              <a:t>n</a:t>
            </a:r>
            <a:r>
              <a:rPr lang="el-GR" sz="240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400" spc="176"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εκδ</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η</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λώνεται</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ξ</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φνι</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ά</a:t>
            </a:r>
            <a:r>
              <a:rPr lang="el-GR" sz="2400" spc="19"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και</a:t>
            </a:r>
            <a:r>
              <a:rPr lang="el-GR" sz="24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δ</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 μπ</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ρεί</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να</a:t>
            </a:r>
            <a:r>
              <a:rPr lang="el-GR" sz="24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αποτρα</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π</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εί</a:t>
            </a:r>
            <a:endParaRPr lang="el-GR" sz="24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50959" marR="552450">
              <a:spcBef>
                <a:spcPts val="353"/>
              </a:spcBef>
            </a:pPr>
            <a:r>
              <a:rPr lang="el-GR" sz="2400" dirty="0">
                <a:solidFill>
                  <a:schemeClr val="tx1">
                    <a:lumMod val="95000"/>
                    <a:lumOff val="5000"/>
                  </a:schemeClr>
                </a:solidFill>
                <a:latin typeface="Wingdings" panose="05000000000000000000" pitchFamily="2" charset="2"/>
                <a:ea typeface="Times New Roman" panose="02020603050405020304" pitchFamily="18" charset="0"/>
                <a:cs typeface="Wingdings" panose="05000000000000000000" pitchFamily="2" charset="2"/>
              </a:rPr>
              <a:t>n</a:t>
            </a:r>
            <a:r>
              <a:rPr lang="el-GR" sz="240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400" spc="176"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πρ</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καλεί</a:t>
            </a:r>
            <a:r>
              <a:rPr lang="el-GR" sz="24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μεγάλες</a:t>
            </a:r>
            <a:r>
              <a:rPr lang="el-GR" sz="24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καταστροφές</a:t>
            </a:r>
            <a:r>
              <a:rPr lang="el-GR" sz="2400" spc="19"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τόσο στις υ</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π</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οδομές</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όσο</a:t>
            </a:r>
            <a:r>
              <a:rPr lang="el-GR" sz="24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και</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απώλε</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ι</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ες</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σε ανθρώπινες</a:t>
            </a:r>
            <a:r>
              <a:rPr lang="el-GR" sz="24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ζ</a:t>
            </a:r>
            <a:r>
              <a:rPr lang="el-GR" sz="24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ω</a:t>
            </a:r>
            <a:r>
              <a:rPr lang="el-GR" sz="24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ές</a:t>
            </a:r>
            <a:endParaRPr lang="el-GR" sz="24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2874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9036496" cy="6552728"/>
          </a:xfrm>
        </p:spPr>
        <p:txBody>
          <a:bodyPr>
            <a:normAutofit fontScale="92500" lnSpcReduction="10000"/>
          </a:bodyPr>
          <a:lstStyle/>
          <a:p>
            <a:pPr>
              <a:buNone/>
            </a:pPr>
            <a:r>
              <a:rPr lang="el-GR" sz="3000" b="1" u="sng" dirty="0" smtClean="0">
                <a:solidFill>
                  <a:srgbClr val="FF0000"/>
                </a:solidFill>
              </a:rPr>
              <a:t>ΜΑΚΡΟΣΕΙΣΜΙΚΑ </a:t>
            </a:r>
            <a:r>
              <a:rPr lang="el-GR" sz="3000" b="1" u="sng" dirty="0">
                <a:solidFill>
                  <a:srgbClr val="FF0000"/>
                </a:solidFill>
              </a:rPr>
              <a:t>ΑΠΟΤΕΛΕΣΜΑΤΑ ΤΩΝ ΣΕΙΣΜΩΝ</a:t>
            </a:r>
            <a:endParaRPr lang="el-GR" sz="3000" u="sng" dirty="0">
              <a:solidFill>
                <a:srgbClr val="FF0000"/>
              </a:solidFill>
            </a:endParaRPr>
          </a:p>
          <a:p>
            <a:pPr>
              <a:buNone/>
            </a:pPr>
            <a:r>
              <a:rPr lang="el-GR" b="1" u="sng" dirty="0"/>
              <a:t>1. Επίδραση στον άνθρωπο</a:t>
            </a:r>
            <a:r>
              <a:rPr lang="el-GR" dirty="0"/>
              <a:t>         φόβο – νευρική υπερδιέγερση.</a:t>
            </a:r>
          </a:p>
          <a:p>
            <a:pPr>
              <a:buNone/>
            </a:pPr>
            <a:r>
              <a:rPr lang="el-GR" b="1" u="sng" dirty="0"/>
              <a:t>2. Επίδραση στα ζώα</a:t>
            </a:r>
            <a:r>
              <a:rPr lang="el-GR" dirty="0"/>
              <a:t>           φόβο – νευρική υπερδιέγερση .</a:t>
            </a:r>
          </a:p>
          <a:p>
            <a:pPr>
              <a:buNone/>
            </a:pPr>
            <a:r>
              <a:rPr lang="el-GR" b="1" u="sng" dirty="0"/>
              <a:t>3. Αποτελέσματα στο έδαφος</a:t>
            </a:r>
            <a:r>
              <a:rPr lang="el-GR" dirty="0"/>
              <a:t>        διαρρήξεις-κατολισθήσεις-βυθίσεις-υψομετρικές διαφορές. </a:t>
            </a:r>
          </a:p>
          <a:p>
            <a:r>
              <a:rPr lang="el-GR" dirty="0" smtClean="0"/>
              <a:t>Εδαφικές </a:t>
            </a:r>
            <a:r>
              <a:rPr lang="el-GR" dirty="0"/>
              <a:t>ρωγμές (επιφανειακά μικρές σχισμές         κίνηση μικρών </a:t>
            </a:r>
            <a:r>
              <a:rPr lang="el-GR" dirty="0" err="1"/>
              <a:t>τεμαχών</a:t>
            </a:r>
            <a:r>
              <a:rPr lang="el-GR" dirty="0"/>
              <a:t>).</a:t>
            </a:r>
          </a:p>
          <a:p>
            <a:r>
              <a:rPr lang="el-GR" dirty="0" smtClean="0"/>
              <a:t>Εδαφικά </a:t>
            </a:r>
            <a:r>
              <a:rPr lang="el-GR" dirty="0"/>
              <a:t>χάσματα (μήκη χιλιομέτρων – ορατά βάθη μέχρι 100μ – ανοίγματα μερικών μέτρων          επιφανειακά ίχνη των σεισμικών ρηγμάτων).</a:t>
            </a:r>
          </a:p>
          <a:p>
            <a:r>
              <a:rPr lang="el-GR" dirty="0" smtClean="0"/>
              <a:t>Εδαφικές </a:t>
            </a:r>
            <a:r>
              <a:rPr lang="el-GR" dirty="0"/>
              <a:t>κατολισθήσεις, Εδαφικές βαθύνσεις, Υψομετρικές μεταβολές.</a:t>
            </a:r>
          </a:p>
          <a:p>
            <a:pPr>
              <a:buNone/>
            </a:pPr>
            <a:endParaRPr lang="el-GR" dirty="0"/>
          </a:p>
        </p:txBody>
      </p:sp>
      <p:cxnSp>
        <p:nvCxnSpPr>
          <p:cNvPr id="4" name="3 - Ευθύγραμμο βέλος σύνδεσης"/>
          <p:cNvCxnSpPr/>
          <p:nvPr/>
        </p:nvCxnSpPr>
        <p:spPr>
          <a:xfrm>
            <a:off x="4860032" y="98072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3923928" y="184482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5076056" y="278092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188640"/>
            <a:ext cx="8892480" cy="6669360"/>
          </a:xfrm>
        </p:spPr>
        <p:txBody>
          <a:bodyPr>
            <a:normAutofit/>
          </a:bodyPr>
          <a:lstStyle/>
          <a:p>
            <a:pPr>
              <a:buNone/>
            </a:pPr>
            <a:r>
              <a:rPr lang="el-GR" b="1" u="sng" dirty="0"/>
              <a:t>4. Αποτελέσματα των σεισμών στο νερό της ξηράς. </a:t>
            </a:r>
            <a:endParaRPr lang="el-GR" dirty="0"/>
          </a:p>
          <a:p>
            <a:r>
              <a:rPr lang="el-GR" dirty="0">
                <a:solidFill>
                  <a:srgbClr val="FF0000"/>
                </a:solidFill>
              </a:rPr>
              <a:t>Άμεσες μεταβολές        </a:t>
            </a:r>
            <a:r>
              <a:rPr lang="el-GR" dirty="0"/>
              <a:t>ταλαντώσεις του </a:t>
            </a:r>
            <a:r>
              <a:rPr lang="el-GR" dirty="0" smtClean="0"/>
              <a:t>νερού</a:t>
            </a:r>
            <a:endParaRPr lang="el-GR" dirty="0"/>
          </a:p>
          <a:p>
            <a:r>
              <a:rPr lang="el-GR" dirty="0" smtClean="0">
                <a:solidFill>
                  <a:srgbClr val="FF0000"/>
                </a:solidFill>
              </a:rPr>
              <a:t>Έμμεσες </a:t>
            </a:r>
            <a:r>
              <a:rPr lang="el-GR" dirty="0">
                <a:solidFill>
                  <a:srgbClr val="FF0000"/>
                </a:solidFill>
              </a:rPr>
              <a:t>μεταβολές </a:t>
            </a:r>
            <a:r>
              <a:rPr lang="el-GR" dirty="0" smtClean="0">
                <a:solidFill>
                  <a:srgbClr val="FF0000"/>
                </a:solidFill>
              </a:rPr>
              <a:t>     </a:t>
            </a:r>
            <a:r>
              <a:rPr lang="el-GR" dirty="0" smtClean="0"/>
              <a:t>διαταράξεις επιφανειακού ή εδαφικού νερού με: </a:t>
            </a:r>
          </a:p>
          <a:p>
            <a:pPr>
              <a:buNone/>
            </a:pPr>
            <a:r>
              <a:rPr lang="el-GR" dirty="0" smtClean="0"/>
              <a:t>1.αποξήρανση ή δημιουργία λιμνών – τελμάτων, </a:t>
            </a:r>
          </a:p>
          <a:p>
            <a:pPr>
              <a:buNone/>
            </a:pPr>
            <a:r>
              <a:rPr lang="el-GR" dirty="0" smtClean="0"/>
              <a:t>2</a:t>
            </a:r>
            <a:r>
              <a:rPr lang="el-GR" dirty="0"/>
              <a:t>. παροχή </a:t>
            </a:r>
            <a:r>
              <a:rPr lang="el-GR" dirty="0" smtClean="0"/>
              <a:t>πηγών</a:t>
            </a:r>
          </a:p>
          <a:p>
            <a:pPr>
              <a:buNone/>
            </a:pPr>
            <a:endParaRPr lang="el-GR" dirty="0"/>
          </a:p>
          <a:p>
            <a:pPr>
              <a:buNone/>
            </a:pPr>
            <a:r>
              <a:rPr lang="el-GR" dirty="0"/>
              <a:t>Σε ορισμένες περιπτώσεις διαδίδονται στην επιφάνεια του νερού σε κλειστούς χώρους (λίμνες-λιμάνια-ποτάμια) στάσιμα κύματα μεγάλης περιόδου, που βάζουν το νερό σε ελεύθερη ταλάντωση, και ονομάζονται </a:t>
            </a:r>
            <a:r>
              <a:rPr lang="en-US" b="1" dirty="0" err="1"/>
              <a:t>seiches</a:t>
            </a:r>
            <a:r>
              <a:rPr lang="el-GR" b="1" dirty="0"/>
              <a:t>.</a:t>
            </a:r>
            <a:endParaRPr lang="el-GR" dirty="0"/>
          </a:p>
          <a:p>
            <a:pPr>
              <a:buNone/>
            </a:pPr>
            <a:endParaRPr lang="el-GR" dirty="0"/>
          </a:p>
        </p:txBody>
      </p:sp>
      <p:cxnSp>
        <p:nvCxnSpPr>
          <p:cNvPr id="4" name="3 - Ευθύγραμμο βέλος σύνδεσης"/>
          <p:cNvCxnSpPr/>
          <p:nvPr/>
        </p:nvCxnSpPr>
        <p:spPr>
          <a:xfrm>
            <a:off x="3995936" y="105273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3995936" y="170080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idx="1"/>
          </p:nvPr>
        </p:nvSpPr>
        <p:spPr>
          <a:xfrm>
            <a:off x="179388" y="116632"/>
            <a:ext cx="8713787" cy="6552456"/>
          </a:xfrm>
        </p:spPr>
        <p:txBody>
          <a:bodyPr>
            <a:normAutofit fontScale="85000" lnSpcReduction="20000"/>
          </a:bodyPr>
          <a:lstStyle/>
          <a:p>
            <a:pPr>
              <a:buNone/>
            </a:pPr>
            <a:r>
              <a:rPr lang="el-GR" b="1" u="sng" dirty="0" smtClean="0"/>
              <a:t>5. Αποτελέσματα των σεισμών στη θάλασσα. </a:t>
            </a:r>
            <a:endParaRPr lang="el-GR" dirty="0" smtClean="0"/>
          </a:p>
          <a:p>
            <a:pPr>
              <a:buNone/>
            </a:pPr>
            <a:r>
              <a:rPr lang="el-GR" dirty="0" smtClean="0">
                <a:solidFill>
                  <a:srgbClr val="FF0000"/>
                </a:solidFill>
              </a:rPr>
              <a:t>Α. Θαλάσσιοι σεισμοί         </a:t>
            </a:r>
            <a:r>
              <a:rPr lang="el-GR" dirty="0" smtClean="0"/>
              <a:t>ώθηση από κάτω          διάθλαση προς την κατακόρυφο των </a:t>
            </a:r>
            <a:r>
              <a:rPr lang="el-GR" dirty="0" err="1" smtClean="0"/>
              <a:t>επιμήκων</a:t>
            </a:r>
            <a:r>
              <a:rPr lang="el-GR" dirty="0" smtClean="0"/>
              <a:t> κυμάτων (δονήσεις μικρής περιόδου)</a:t>
            </a:r>
          </a:p>
          <a:p>
            <a:pPr>
              <a:buNone/>
            </a:pPr>
            <a:r>
              <a:rPr lang="el-GR" dirty="0" smtClean="0">
                <a:solidFill>
                  <a:srgbClr val="FF0000"/>
                </a:solidFill>
              </a:rPr>
              <a:t>Β. Θαλάσσια κύματα βαρύτητας (</a:t>
            </a:r>
            <a:r>
              <a:rPr lang="en-US" dirty="0" smtClean="0">
                <a:solidFill>
                  <a:srgbClr val="FF0000"/>
                </a:solidFill>
              </a:rPr>
              <a:t>tsunamis</a:t>
            </a:r>
            <a:r>
              <a:rPr lang="el-GR" dirty="0" smtClean="0"/>
              <a:t>). Δονήσεις μεγάλου μήκους κύματος. Ταχύτητα διάδοσης </a:t>
            </a:r>
            <a:r>
              <a:rPr lang="en-US" dirty="0" smtClean="0"/>
              <a:t>U</a:t>
            </a:r>
            <a:r>
              <a:rPr lang="el-GR" dirty="0" smtClean="0"/>
              <a:t> =   </a:t>
            </a:r>
            <a:r>
              <a:rPr lang="en-US" dirty="0" err="1" smtClean="0"/>
              <a:t>gh</a:t>
            </a:r>
            <a:r>
              <a:rPr lang="el-GR" dirty="0" smtClean="0"/>
              <a:t>  (</a:t>
            </a:r>
            <a:r>
              <a:rPr lang="en-US" dirty="0" smtClean="0"/>
              <a:t>h</a:t>
            </a:r>
            <a:r>
              <a:rPr lang="el-GR" dirty="0" smtClean="0"/>
              <a:t>= το πάχος-βάθος του νερού)(μέση </a:t>
            </a:r>
            <a:r>
              <a:rPr lang="en-US" dirty="0" smtClean="0"/>
              <a:t>U</a:t>
            </a:r>
            <a:r>
              <a:rPr lang="el-GR" dirty="0" smtClean="0"/>
              <a:t> στους ωκεανούς περίπου 200</a:t>
            </a:r>
            <a:r>
              <a:rPr lang="en-US" dirty="0" smtClean="0"/>
              <a:t>m</a:t>
            </a:r>
            <a:r>
              <a:rPr lang="el-GR" dirty="0" smtClean="0"/>
              <a:t>/</a:t>
            </a:r>
            <a:r>
              <a:rPr lang="en-US" dirty="0" smtClean="0"/>
              <a:t>sec</a:t>
            </a:r>
            <a:r>
              <a:rPr lang="el-GR" dirty="0" smtClean="0"/>
              <a:t>)</a:t>
            </a:r>
          </a:p>
          <a:p>
            <a:pPr>
              <a:buNone/>
            </a:pPr>
            <a:r>
              <a:rPr lang="el-GR" dirty="0" smtClean="0"/>
              <a:t>Στα αβαθή νερά          μικρότερη ταχύτητα         μεγαλύτερο ύψος κύματος, για να διατηρηθεί η κινητική ενέργεια σταθερή.  </a:t>
            </a:r>
          </a:p>
          <a:p>
            <a:pPr>
              <a:buNone/>
            </a:pPr>
            <a:r>
              <a:rPr lang="el-GR" dirty="0" smtClean="0">
                <a:solidFill>
                  <a:srgbClr val="FF0000"/>
                </a:solidFill>
              </a:rPr>
              <a:t>Περίοδος των κυμάτων</a:t>
            </a:r>
            <a:r>
              <a:rPr lang="el-GR" dirty="0" smtClean="0"/>
              <a:t>: ¼ - ½ της ώρας</a:t>
            </a:r>
            <a:r>
              <a:rPr lang="el-GR" dirty="0" smtClean="0">
                <a:solidFill>
                  <a:srgbClr val="FF0000"/>
                </a:solidFill>
              </a:rPr>
              <a:t>, Ύψος        </a:t>
            </a:r>
            <a:r>
              <a:rPr lang="el-GR" dirty="0" smtClean="0"/>
              <a:t>δεκάδες μέτρα, </a:t>
            </a:r>
            <a:r>
              <a:rPr lang="el-GR" dirty="0" smtClean="0">
                <a:solidFill>
                  <a:srgbClr val="FF0000"/>
                </a:solidFill>
              </a:rPr>
              <a:t>Μήκος κύματος        </a:t>
            </a:r>
            <a:r>
              <a:rPr lang="el-GR" dirty="0" smtClean="0"/>
              <a:t>150 – 1000</a:t>
            </a:r>
            <a:r>
              <a:rPr lang="en-US" dirty="0" smtClean="0"/>
              <a:t>km</a:t>
            </a:r>
            <a:r>
              <a:rPr lang="el-GR" dirty="0" smtClean="0"/>
              <a:t>. </a:t>
            </a:r>
            <a:r>
              <a:rPr lang="el-GR" dirty="0" smtClean="0">
                <a:solidFill>
                  <a:srgbClr val="FF0000"/>
                </a:solidFill>
              </a:rPr>
              <a:t>Μηχανισμός γένεσης: </a:t>
            </a:r>
            <a:r>
              <a:rPr lang="el-GR" dirty="0" smtClean="0"/>
              <a:t>λόγω </a:t>
            </a:r>
            <a:r>
              <a:rPr lang="el-GR" dirty="0" err="1" smtClean="0"/>
              <a:t>εγκατακρημνίσεων</a:t>
            </a:r>
            <a:r>
              <a:rPr lang="el-GR" dirty="0" smtClean="0"/>
              <a:t>, λόγω κατολισθήσεων, λόγω υποθαλασσίων εκρήξεων           το νερό τείνει να γεμίσει τον δημιουργούμενο κενό χώρο       δημιουργία στην επιφάνεια του νερού εξ’ αιτίας της διαταραχής κυμάτων βαρύτητας.</a:t>
            </a:r>
          </a:p>
          <a:p>
            <a:pPr>
              <a:buNone/>
            </a:pPr>
            <a:endParaRPr lang="el-GR" dirty="0"/>
          </a:p>
        </p:txBody>
      </p:sp>
      <p:cxnSp>
        <p:nvCxnSpPr>
          <p:cNvPr id="5" name="4 - Ευθύγραμμο βέλος σύνδεσης"/>
          <p:cNvCxnSpPr/>
          <p:nvPr/>
        </p:nvCxnSpPr>
        <p:spPr>
          <a:xfrm>
            <a:off x="3419872" y="69269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6516216" y="76470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2771800" y="321297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6300192" y="321297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3923928" y="458112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a:off x="6732240" y="429309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5076056" y="522920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a:off x="6228184" y="558924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rot="16200000" flipH="1">
            <a:off x="7524328" y="2060848"/>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17 - Ευθεία γραμμή σύνδεσης"/>
          <p:cNvCxnSpPr/>
          <p:nvPr/>
        </p:nvCxnSpPr>
        <p:spPr>
          <a:xfrm rot="5400000">
            <a:off x="7596336" y="2132856"/>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a:off x="7740352" y="1988840"/>
            <a:ext cx="43204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8856984" cy="6480720"/>
          </a:xfrm>
        </p:spPr>
        <p:txBody>
          <a:bodyPr>
            <a:normAutofit fontScale="92500" lnSpcReduction="10000"/>
          </a:bodyPr>
          <a:lstStyle/>
          <a:p>
            <a:pPr>
              <a:buNone/>
            </a:pPr>
            <a:r>
              <a:rPr lang="el-GR" b="1" u="sng" dirty="0" smtClean="0"/>
              <a:t>6. Αποτελέσματα των σεισμών στις τεχνικές κατασκευές. </a:t>
            </a:r>
            <a:endParaRPr lang="el-GR" dirty="0" smtClean="0"/>
          </a:p>
          <a:p>
            <a:pPr>
              <a:buNone/>
            </a:pPr>
            <a:r>
              <a:rPr lang="el-GR" b="1" dirty="0" smtClean="0">
                <a:solidFill>
                  <a:srgbClr val="FF0000"/>
                </a:solidFill>
              </a:rPr>
              <a:t>Α. Άμεσες</a:t>
            </a:r>
            <a:r>
              <a:rPr lang="el-GR" dirty="0" smtClean="0">
                <a:solidFill>
                  <a:srgbClr val="FF0000"/>
                </a:solidFill>
              </a:rPr>
              <a:t>        </a:t>
            </a:r>
            <a:r>
              <a:rPr lang="el-GR" dirty="0" smtClean="0"/>
              <a:t>λόγω της διάδοσης των σεισμικών κυμάτων από το έδαφος στην κατασκευή</a:t>
            </a:r>
          </a:p>
          <a:p>
            <a:pPr marL="514350" indent="-514350">
              <a:buAutoNum type="arabicPeriod"/>
            </a:pPr>
            <a:r>
              <a:rPr lang="el-GR" dirty="0" smtClean="0"/>
              <a:t>Κατακόρυφη συνιστώσα           α. ελάττωση της κατακόρυφης αντίδρασης         ελάττωση τριβής και ολίσθηση αντικειμένων (πχ. Κεραμιδιών)</a:t>
            </a:r>
          </a:p>
          <a:p>
            <a:pPr>
              <a:buNone/>
            </a:pPr>
            <a:r>
              <a:rPr lang="el-GR" dirty="0" smtClean="0"/>
              <a:t>      β. Γένεση τάσεων συμπίεσης στα κτήρια      θραύση των πάνω γωνιών, πτώση στέγης.</a:t>
            </a:r>
          </a:p>
          <a:p>
            <a:pPr>
              <a:buNone/>
            </a:pPr>
            <a:r>
              <a:rPr lang="el-GR" dirty="0" smtClean="0"/>
              <a:t>2. Οριζόντια συνιστώσα         </a:t>
            </a:r>
            <a:r>
              <a:rPr lang="el-GR" dirty="0" err="1" smtClean="0"/>
              <a:t>διατμητική</a:t>
            </a:r>
            <a:r>
              <a:rPr lang="el-GR" dirty="0" smtClean="0"/>
              <a:t> παραμόρφωση       τάσεων συμπίεσης και εφελκυσμού, κάθετες μεταξύ τους            διαρρήξεις σε ορθές γωνίες.</a:t>
            </a:r>
          </a:p>
          <a:p>
            <a:pPr>
              <a:buNone/>
            </a:pPr>
            <a:r>
              <a:rPr lang="el-GR" b="1" dirty="0" smtClean="0">
                <a:solidFill>
                  <a:srgbClr val="FF0000"/>
                </a:solidFill>
              </a:rPr>
              <a:t>Β. Έμμεσες</a:t>
            </a:r>
            <a:r>
              <a:rPr lang="el-GR" dirty="0" smtClean="0">
                <a:solidFill>
                  <a:srgbClr val="FF0000"/>
                </a:solidFill>
              </a:rPr>
              <a:t>          </a:t>
            </a:r>
            <a:r>
              <a:rPr lang="el-GR" dirty="0" smtClean="0"/>
              <a:t>πυρκαγιές από βραχυκυκλώματα.</a:t>
            </a:r>
          </a:p>
          <a:p>
            <a:pPr>
              <a:buNone/>
            </a:pPr>
            <a:endParaRPr lang="el-GR" dirty="0"/>
          </a:p>
        </p:txBody>
      </p:sp>
      <p:cxnSp>
        <p:nvCxnSpPr>
          <p:cNvPr id="4" name="3 - Ευθύγραμμο βέλος σύνδεσης"/>
          <p:cNvCxnSpPr/>
          <p:nvPr/>
        </p:nvCxnSpPr>
        <p:spPr>
          <a:xfrm>
            <a:off x="1979712" y="141277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4716016" y="234888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4932040" y="278092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7020272" y="364502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3995936" y="458112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1547664" y="544522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a:off x="2195736" y="594928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3600" b="1" dirty="0" smtClean="0">
                <a:solidFill>
                  <a:srgbClr val="FF0000"/>
                </a:solidFill>
              </a:rPr>
              <a:t>ΜΕΤΡΗΣΗ ΤΩΝ ΣΕΙΣΜΩΝ (κλίμακα </a:t>
            </a:r>
            <a:r>
              <a:rPr lang="en-US" sz="3600" b="1" dirty="0" smtClean="0">
                <a:solidFill>
                  <a:srgbClr val="FF0000"/>
                </a:solidFill>
              </a:rPr>
              <a:t>Richter</a:t>
            </a:r>
            <a:r>
              <a:rPr lang="el-GR" sz="3600" b="1" dirty="0" smtClean="0">
                <a:solidFill>
                  <a:srgbClr val="FF0000"/>
                </a:solidFill>
              </a:rPr>
              <a:t>)</a:t>
            </a:r>
            <a:endParaRPr lang="el-GR" sz="3600" dirty="0">
              <a:solidFill>
                <a:srgbClr val="FF0000"/>
              </a:solidFill>
            </a:endParaRPr>
          </a:p>
        </p:txBody>
      </p:sp>
      <p:sp>
        <p:nvSpPr>
          <p:cNvPr id="3" name="2 - Θέση περιεχομένου"/>
          <p:cNvSpPr>
            <a:spLocks noGrp="1"/>
          </p:cNvSpPr>
          <p:nvPr>
            <p:ph idx="1"/>
          </p:nvPr>
        </p:nvSpPr>
        <p:spPr>
          <a:xfrm>
            <a:off x="107504" y="692696"/>
            <a:ext cx="8928992" cy="6048672"/>
          </a:xfrm>
        </p:spPr>
        <p:txBody>
          <a:bodyPr>
            <a:normAutofit fontScale="70000" lnSpcReduction="20000"/>
          </a:bodyPr>
          <a:lstStyle/>
          <a:p>
            <a:r>
              <a:rPr lang="el-GR" dirty="0" smtClean="0"/>
              <a:t>Το μέγεθος αποτελεί το μέτρο της </a:t>
            </a:r>
            <a:r>
              <a:rPr lang="el-GR" dirty="0" err="1" smtClean="0"/>
              <a:t>απελευθερούμενης</a:t>
            </a:r>
            <a:r>
              <a:rPr lang="el-GR" dirty="0" smtClean="0"/>
              <a:t> ενέργειας στη σεισμική εστία κατά τη γένεση του σεισμού.</a:t>
            </a:r>
          </a:p>
          <a:p>
            <a:r>
              <a:rPr lang="el-GR" dirty="0" smtClean="0"/>
              <a:t>Η διαφορά μιας μονάδας           περιέχεα 30 φορές περισσότερη ενέργεια.</a:t>
            </a:r>
          </a:p>
          <a:p>
            <a:r>
              <a:rPr lang="el-GR" dirty="0" smtClean="0"/>
              <a:t>Η ποσότητα που μετράει τα κατά τόπους αποτελέσματα λέγεται ένταση (μέτρηση σε κλίμακα π.χ. </a:t>
            </a:r>
            <a:r>
              <a:rPr lang="en-US" dirty="0" err="1" smtClean="0"/>
              <a:t>Mercalii</a:t>
            </a:r>
            <a:r>
              <a:rPr lang="en-US" dirty="0" smtClean="0"/>
              <a:t> </a:t>
            </a:r>
            <a:r>
              <a:rPr lang="el-GR" dirty="0" smtClean="0"/>
              <a:t>– </a:t>
            </a:r>
            <a:r>
              <a:rPr lang="en-US" dirty="0" err="1" smtClean="0"/>
              <a:t>Sieberg</a:t>
            </a:r>
            <a:r>
              <a:rPr lang="el-GR" dirty="0" smtClean="0"/>
              <a:t>).</a:t>
            </a:r>
          </a:p>
          <a:p>
            <a:r>
              <a:rPr lang="el-GR" dirty="0" smtClean="0"/>
              <a:t>Τα αποτελέσματα εξαρτώνται από πολλούς παράγοντες πχ. Βάθος – απόσταση – υπόβαθρο – κατασκευή. Π.Χ. Ένταση Ι όταν γράφεται μόνο από τους σεισμογράφους.</a:t>
            </a:r>
          </a:p>
          <a:p>
            <a:r>
              <a:rPr lang="el-GR" dirty="0" smtClean="0"/>
              <a:t>Ένταση ΙΙ όταν γίνεται αισθητός στους ανώτερους ορόφους οικοδομών.</a:t>
            </a:r>
          </a:p>
          <a:p>
            <a:r>
              <a:rPr lang="el-GR" dirty="0" smtClean="0"/>
              <a:t>Εντάσσω Χ όταν προκαλείται μερική καταστροφή σε ποσοστό 50% του ολικού.</a:t>
            </a:r>
          </a:p>
          <a:p>
            <a:r>
              <a:rPr lang="el-GR" dirty="0" smtClean="0"/>
              <a:t>Ένταση ΧΙ όταν καταστρέφονται όλα τα κτήρια.</a:t>
            </a:r>
          </a:p>
          <a:p>
            <a:r>
              <a:rPr lang="el-GR" dirty="0" smtClean="0"/>
              <a:t>Ένταση ΧΙΙ όταν καταρτούν όλες οι οικοδομές μέχρι τα θεμέλια.</a:t>
            </a:r>
          </a:p>
          <a:p>
            <a:r>
              <a:rPr lang="el-GR" dirty="0" smtClean="0"/>
              <a:t>Η κατανομή των σεισμών γίνεται με καμπύλες         ισόσειστες. </a:t>
            </a:r>
            <a:r>
              <a:rPr lang="el-GR" dirty="0" err="1" smtClean="0"/>
              <a:t>Πλειόσειστη</a:t>
            </a:r>
            <a:r>
              <a:rPr lang="el-GR" dirty="0" smtClean="0"/>
              <a:t> περιοχή           το τμήμα της γης με την μεγαλύτερη ένταση.</a:t>
            </a:r>
          </a:p>
          <a:p>
            <a:r>
              <a:rPr lang="el-GR" dirty="0" smtClean="0"/>
              <a:t>Το κέντρο συμμετρίας της </a:t>
            </a:r>
            <a:r>
              <a:rPr lang="el-GR" dirty="0" err="1" smtClean="0"/>
              <a:t>πλειόσειστης</a:t>
            </a:r>
            <a:r>
              <a:rPr lang="el-GR" dirty="0" smtClean="0"/>
              <a:t> περιοχής           </a:t>
            </a:r>
            <a:r>
              <a:rPr lang="el-GR" dirty="0" err="1" smtClean="0"/>
              <a:t>μακροσεισμικό</a:t>
            </a:r>
            <a:r>
              <a:rPr lang="el-GR" dirty="0" smtClean="0"/>
              <a:t> επίκεντρο.</a:t>
            </a:r>
          </a:p>
          <a:p>
            <a:pPr>
              <a:buNone/>
            </a:pPr>
            <a:endParaRPr lang="el-GR" dirty="0"/>
          </a:p>
        </p:txBody>
      </p:sp>
      <p:cxnSp>
        <p:nvCxnSpPr>
          <p:cNvPr id="4" name="3 - Ευθύγραμμο βέλος σύνδεσης"/>
          <p:cNvCxnSpPr/>
          <p:nvPr/>
        </p:nvCxnSpPr>
        <p:spPr>
          <a:xfrm>
            <a:off x="3563888" y="148478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5868144" y="515719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3059832" y="544522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6228184" y="580526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48680"/>
          </a:xfrm>
        </p:spPr>
        <p:txBody>
          <a:bodyPr>
            <a:normAutofit fontScale="90000"/>
          </a:bodyPr>
          <a:lstStyle/>
          <a:p>
            <a:r>
              <a:rPr lang="el-GR" b="1" dirty="0" smtClean="0">
                <a:solidFill>
                  <a:srgbClr val="FF0000"/>
                </a:solidFill>
              </a:rPr>
              <a:t>ΓΕΩΓΡΑΦΙΑ ΚΑΙ ΣΕΙΣΜΟΙ</a:t>
            </a:r>
            <a:endParaRPr lang="el-GR" dirty="0">
              <a:solidFill>
                <a:srgbClr val="FF0000"/>
              </a:solidFill>
            </a:endParaRPr>
          </a:p>
        </p:txBody>
      </p:sp>
      <p:sp>
        <p:nvSpPr>
          <p:cNvPr id="3" name="2 - Θέση περιεχομένου"/>
          <p:cNvSpPr>
            <a:spLocks noGrp="1"/>
          </p:cNvSpPr>
          <p:nvPr>
            <p:ph idx="1"/>
          </p:nvPr>
        </p:nvSpPr>
        <p:spPr>
          <a:xfrm>
            <a:off x="107504" y="620688"/>
            <a:ext cx="8928992" cy="6237312"/>
          </a:xfrm>
        </p:spPr>
        <p:txBody>
          <a:bodyPr>
            <a:normAutofit fontScale="70000" lnSpcReduction="20000"/>
          </a:bodyPr>
          <a:lstStyle/>
          <a:p>
            <a:pPr>
              <a:buNone/>
            </a:pPr>
            <a:r>
              <a:rPr lang="el-GR" b="1" dirty="0" smtClean="0">
                <a:solidFill>
                  <a:srgbClr val="00B050"/>
                </a:solidFill>
              </a:rPr>
              <a:t>Οι σεισμικές εστίες των μεγάλων σεισμών (</a:t>
            </a:r>
            <a:r>
              <a:rPr lang="en-US" b="1" dirty="0" smtClean="0">
                <a:solidFill>
                  <a:srgbClr val="00B050"/>
                </a:solidFill>
              </a:rPr>
              <a:t>VII</a:t>
            </a:r>
            <a:r>
              <a:rPr lang="el-GR" b="1" dirty="0" smtClean="0">
                <a:solidFill>
                  <a:srgbClr val="00B050"/>
                </a:solidFill>
              </a:rPr>
              <a:t>-</a:t>
            </a:r>
            <a:r>
              <a:rPr lang="en-US" b="1" dirty="0" smtClean="0">
                <a:solidFill>
                  <a:srgbClr val="00B050"/>
                </a:solidFill>
              </a:rPr>
              <a:t>XII</a:t>
            </a:r>
            <a:r>
              <a:rPr lang="el-GR" b="1" dirty="0" smtClean="0">
                <a:solidFill>
                  <a:srgbClr val="00B050"/>
                </a:solidFill>
              </a:rPr>
              <a:t>) διατάσσονται σε δύο ρηξιγενείς ζώνες της γης.</a:t>
            </a:r>
          </a:p>
          <a:p>
            <a:pPr>
              <a:buNone/>
            </a:pPr>
            <a:r>
              <a:rPr lang="el-GR" dirty="0" smtClean="0">
                <a:solidFill>
                  <a:schemeClr val="tx2">
                    <a:lumMod val="60000"/>
                    <a:lumOff val="40000"/>
                  </a:schemeClr>
                </a:solidFill>
              </a:rPr>
              <a:t>1. </a:t>
            </a:r>
            <a:r>
              <a:rPr lang="el-GR" b="1" dirty="0" err="1" smtClean="0">
                <a:solidFill>
                  <a:schemeClr val="tx2">
                    <a:lumMod val="60000"/>
                    <a:lumOff val="40000"/>
                  </a:schemeClr>
                </a:solidFill>
              </a:rPr>
              <a:t>Περιειρηνική</a:t>
            </a:r>
            <a:r>
              <a:rPr lang="el-GR" b="1" dirty="0" smtClean="0">
                <a:solidFill>
                  <a:schemeClr val="tx2">
                    <a:lumMod val="60000"/>
                    <a:lumOff val="40000"/>
                  </a:schemeClr>
                </a:solidFill>
              </a:rPr>
              <a:t> </a:t>
            </a:r>
            <a:r>
              <a:rPr lang="el-GR" dirty="0" smtClean="0"/>
              <a:t>(ακτές γύρω από τον Ειρηνικό – </a:t>
            </a:r>
            <a:r>
              <a:rPr lang="el-GR" dirty="0" err="1" smtClean="0"/>
              <a:t>Καραβαϊκή</a:t>
            </a:r>
            <a:r>
              <a:rPr lang="el-GR" dirty="0" smtClean="0"/>
              <a:t> – ΝΔ της Νέας Ζηλανδίας και Ν. Αντίλλες): 80% των σεισμών επιφανείας (Ιαπωνία – Δ. Μεξικό – Φιλιππίνες – τόξο των </a:t>
            </a:r>
            <a:r>
              <a:rPr lang="el-GR" dirty="0" err="1" smtClean="0"/>
              <a:t>Αλεουτών</a:t>
            </a:r>
            <a:r>
              <a:rPr lang="el-GR" dirty="0" smtClean="0"/>
              <a:t>)</a:t>
            </a:r>
          </a:p>
          <a:p>
            <a:pPr>
              <a:buNone/>
            </a:pPr>
            <a:r>
              <a:rPr lang="el-GR" dirty="0" smtClean="0"/>
              <a:t>     	             </a:t>
            </a:r>
            <a:r>
              <a:rPr lang="el-GR" b="1" dirty="0" smtClean="0">
                <a:solidFill>
                  <a:schemeClr val="accent6">
                    <a:lumMod val="75000"/>
                  </a:schemeClr>
                </a:solidFill>
              </a:rPr>
              <a:t>90% των σεισμών ενδιαμέσου βάθους, </a:t>
            </a:r>
          </a:p>
          <a:p>
            <a:pPr>
              <a:buNone/>
            </a:pPr>
            <a:r>
              <a:rPr lang="el-GR" b="1" dirty="0" smtClean="0">
                <a:solidFill>
                  <a:schemeClr val="accent6">
                    <a:lumMod val="75000"/>
                  </a:schemeClr>
                </a:solidFill>
              </a:rPr>
              <a:t>                 100% των σεισμών βάθους</a:t>
            </a:r>
          </a:p>
          <a:p>
            <a:pPr>
              <a:buNone/>
            </a:pPr>
            <a:r>
              <a:rPr lang="el-GR" dirty="0" smtClean="0">
                <a:solidFill>
                  <a:schemeClr val="tx2">
                    <a:lumMod val="60000"/>
                    <a:lumOff val="40000"/>
                  </a:schemeClr>
                </a:solidFill>
              </a:rPr>
              <a:t>2. </a:t>
            </a:r>
            <a:r>
              <a:rPr lang="el-GR" b="1" dirty="0" err="1" smtClean="0">
                <a:solidFill>
                  <a:schemeClr val="tx2">
                    <a:lumMod val="60000"/>
                    <a:lumOff val="40000"/>
                  </a:schemeClr>
                </a:solidFill>
              </a:rPr>
              <a:t>Μεσογειο</a:t>
            </a:r>
            <a:r>
              <a:rPr lang="el-GR" b="1" dirty="0" smtClean="0">
                <a:solidFill>
                  <a:schemeClr val="tx2">
                    <a:lumMod val="60000"/>
                    <a:lumOff val="40000"/>
                  </a:schemeClr>
                </a:solidFill>
              </a:rPr>
              <a:t> – </a:t>
            </a:r>
            <a:r>
              <a:rPr lang="el-GR" b="1" dirty="0" err="1" smtClean="0">
                <a:solidFill>
                  <a:schemeClr val="tx2">
                    <a:lumMod val="60000"/>
                    <a:lumOff val="40000"/>
                  </a:schemeClr>
                </a:solidFill>
              </a:rPr>
              <a:t>Υπερασειατική</a:t>
            </a:r>
            <a:r>
              <a:rPr lang="el-GR" b="1" dirty="0" smtClean="0">
                <a:solidFill>
                  <a:schemeClr val="tx2">
                    <a:lumMod val="60000"/>
                    <a:lumOff val="40000"/>
                  </a:schemeClr>
                </a:solidFill>
              </a:rPr>
              <a:t> </a:t>
            </a:r>
            <a:r>
              <a:rPr lang="el-GR" dirty="0" smtClean="0"/>
              <a:t>(</a:t>
            </a:r>
            <a:r>
              <a:rPr lang="el-GR" dirty="0" err="1" smtClean="0"/>
              <a:t>Παραμεσογειακές</a:t>
            </a:r>
            <a:r>
              <a:rPr lang="el-GR" dirty="0" smtClean="0"/>
              <a:t> χώρες – Ερυθρά θάλασσα – Περσικός κόλπος – Αραβικός ή </a:t>
            </a:r>
            <a:r>
              <a:rPr lang="el-GR" dirty="0" err="1" smtClean="0"/>
              <a:t>Βεγγαλικός</a:t>
            </a:r>
            <a:r>
              <a:rPr lang="el-GR" dirty="0" smtClean="0"/>
              <a:t> κόλπος – Α. Ινδίες – Ινδικό Αρχιπέλαγος – Ν. Γουινέα – ανατολική Αυστραλιανή θάλασσα μέχρι τις Αζόρες):</a:t>
            </a:r>
          </a:p>
          <a:p>
            <a:pPr>
              <a:buNone/>
            </a:pPr>
            <a:r>
              <a:rPr lang="el-GR" b="1" dirty="0" smtClean="0">
                <a:solidFill>
                  <a:schemeClr val="accent6">
                    <a:lumMod val="75000"/>
                  </a:schemeClr>
                </a:solidFill>
              </a:rPr>
              <a:t>                 23% των παγκόσμιων</a:t>
            </a:r>
          </a:p>
          <a:p>
            <a:pPr>
              <a:buNone/>
            </a:pPr>
            <a:r>
              <a:rPr lang="el-GR" b="1" dirty="0" smtClean="0">
                <a:solidFill>
                  <a:schemeClr val="accent6">
                    <a:lumMod val="75000"/>
                  </a:schemeClr>
                </a:solidFill>
              </a:rPr>
              <a:t>                 10% μεγάλων και μέσης τάξης σεισμών</a:t>
            </a:r>
          </a:p>
          <a:p>
            <a:pPr>
              <a:buNone/>
            </a:pPr>
            <a:r>
              <a:rPr lang="el-GR" b="1" dirty="0" smtClean="0">
                <a:solidFill>
                  <a:schemeClr val="accent6">
                    <a:lumMod val="75000"/>
                  </a:schemeClr>
                </a:solidFill>
              </a:rPr>
              <a:t>                   6% ενδιαμέσου βάθους</a:t>
            </a:r>
          </a:p>
          <a:p>
            <a:pPr>
              <a:buNone/>
            </a:pPr>
            <a:r>
              <a:rPr lang="el-GR" b="1" dirty="0" smtClean="0">
                <a:solidFill>
                  <a:schemeClr val="accent6">
                    <a:lumMod val="75000"/>
                  </a:schemeClr>
                </a:solidFill>
              </a:rPr>
              <a:t>   	                   Σπάνιοι οι μεγάλου βάθους σεισμοί</a:t>
            </a:r>
          </a:p>
          <a:p>
            <a:r>
              <a:rPr lang="el-GR" dirty="0" smtClean="0">
                <a:solidFill>
                  <a:srgbClr val="FF0000"/>
                </a:solidFill>
              </a:rPr>
              <a:t>Η Μ. Ασία με τη μεγαλύτερη σεισμική δράση.</a:t>
            </a:r>
          </a:p>
          <a:p>
            <a:pPr>
              <a:buNone/>
            </a:pPr>
            <a:r>
              <a:rPr lang="el-GR" b="1" dirty="0" smtClean="0">
                <a:solidFill>
                  <a:srgbClr val="00B050"/>
                </a:solidFill>
              </a:rPr>
              <a:t>Σεισμικά αδρανείς περιοχές         </a:t>
            </a:r>
            <a:r>
              <a:rPr lang="el-GR" dirty="0" smtClean="0"/>
              <a:t>λεκάνη Ειρηνικού , ηπειρωτικές ασπίδες Βραζιλίας, ΒΑ Αμερικής, Αυστραλίας, Βαλτικής ΓΙΑΤΙ έχουν δύσκαμπτα πετρώματα </a:t>
            </a:r>
            <a:r>
              <a:rPr lang="el-GR" dirty="0" err="1" smtClean="0"/>
              <a:t>προκάμβριας</a:t>
            </a:r>
            <a:r>
              <a:rPr lang="el-GR" dirty="0" smtClean="0"/>
              <a:t> ηλικίας.</a:t>
            </a:r>
          </a:p>
          <a:p>
            <a:pPr>
              <a:buNone/>
            </a:pPr>
            <a:endParaRPr lang="el-GR" dirty="0"/>
          </a:p>
        </p:txBody>
      </p:sp>
      <p:cxnSp>
        <p:nvCxnSpPr>
          <p:cNvPr id="4" name="3 - Ευθύγραμμο βέλος σύνδεσης"/>
          <p:cNvCxnSpPr/>
          <p:nvPr/>
        </p:nvCxnSpPr>
        <p:spPr>
          <a:xfrm>
            <a:off x="3491880" y="573325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301516" y="0"/>
            <a:ext cx="4612975"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Ρήγματα και Σεισμοί</a:t>
            </a:r>
            <a:endParaRPr lang="el-GR" sz="3000" dirty="0">
              <a:solidFill>
                <a:srgbClr val="0070C0"/>
              </a:solidFill>
            </a:endParaRPr>
          </a:p>
        </p:txBody>
      </p:sp>
      <p:sp>
        <p:nvSpPr>
          <p:cNvPr id="5" name="Ορθογώνιο 4"/>
          <p:cNvSpPr/>
          <p:nvPr/>
        </p:nvSpPr>
        <p:spPr>
          <a:xfrm>
            <a:off x="179510" y="803541"/>
            <a:ext cx="8856984" cy="388696"/>
          </a:xfrm>
          <a:prstGeom prst="rect">
            <a:avLst/>
          </a:prstGeom>
        </p:spPr>
        <p:txBody>
          <a:bodyPr wrap="square">
            <a:spAutoFit/>
          </a:bodyPr>
          <a:lstStyle/>
          <a:p>
            <a:pPr>
              <a:lnSpc>
                <a:spcPct val="107000"/>
              </a:lnSpc>
            </a:pP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Οι</a:t>
            </a:r>
            <a:r>
              <a:rPr lang="el-GR" spc="-11"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σεισμοί</a:t>
            </a:r>
            <a:r>
              <a:rPr lang="el-GR" spc="-26"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γίνο</a:t>
            </a:r>
            <a:r>
              <a:rPr lang="el-GR" spc="4" dirty="0">
                <a:solidFill>
                  <a:srgbClr val="FF0000"/>
                </a:solidFill>
                <a:latin typeface="Verdana" panose="020B0604030504040204" pitchFamily="34" charset="0"/>
                <a:ea typeface="Times New Roman" panose="02020603050405020304" pitchFamily="18" charset="0"/>
                <a:cs typeface="Verdana" panose="020B0604030504040204" pitchFamily="34" charset="0"/>
              </a:rPr>
              <a:t>ν</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ται</a:t>
            </a:r>
            <a:r>
              <a:rPr lang="el-GR" spc="-23"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κ</a:t>
            </a:r>
            <a:r>
              <a:rPr lang="el-GR" spc="4" dirty="0">
                <a:solidFill>
                  <a:srgbClr val="FF0000"/>
                </a:solidFill>
                <a:latin typeface="Verdana" panose="020B0604030504040204" pitchFamily="34" charset="0"/>
                <a:ea typeface="Times New Roman" panose="02020603050405020304" pitchFamily="18" charset="0"/>
                <a:cs typeface="Verdana" panose="020B0604030504040204" pitchFamily="34" charset="0"/>
              </a:rPr>
              <a:t>α</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τά</a:t>
            </a:r>
            <a:r>
              <a:rPr lang="el-GR" spc="-15"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ένα</a:t>
            </a:r>
            <a:r>
              <a:rPr lang="el-GR" spc="-4"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π</a:t>
            </a:r>
            <a:r>
              <a:rPr lang="el-GR" spc="4" dirty="0">
                <a:solidFill>
                  <a:srgbClr val="FF0000"/>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λύ</a:t>
            </a:r>
            <a:r>
              <a:rPr lang="el-GR" spc="-19"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μεγάλο</a:t>
            </a:r>
            <a:r>
              <a:rPr lang="el-GR" spc="-19"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π</a:t>
            </a:r>
            <a:r>
              <a:rPr lang="el-GR" spc="4" dirty="0">
                <a:solidFill>
                  <a:srgbClr val="FF0000"/>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σ</a:t>
            </a:r>
            <a:r>
              <a:rPr lang="el-GR" spc="4" dirty="0">
                <a:solidFill>
                  <a:srgbClr val="FF0000"/>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στό</a:t>
            </a:r>
            <a:r>
              <a:rPr lang="el-GR" spc="-26"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στα</a:t>
            </a:r>
            <a:r>
              <a:rPr lang="el-GR" spc="-8"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rgbClr val="FF0000"/>
                </a:solidFill>
                <a:latin typeface="Verdana" panose="020B0604030504040204" pitchFamily="34" charset="0"/>
                <a:ea typeface="Times New Roman" panose="02020603050405020304" pitchFamily="18" charset="0"/>
                <a:cs typeface="Verdana" panose="020B0604030504040204" pitchFamily="34" charset="0"/>
              </a:rPr>
              <a:t>όρια</a:t>
            </a:r>
            <a:r>
              <a:rPr lang="el-GR" spc="-8"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των π</a:t>
            </a:r>
            <a:r>
              <a:rPr lang="el-GR" spc="4"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λ</a:t>
            </a:r>
            <a:r>
              <a:rPr lang="el-GR"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α</a:t>
            </a:r>
            <a:r>
              <a:rPr lang="el-GR" spc="4"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κ</a:t>
            </a:r>
            <a:r>
              <a:rPr lang="el-GR"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ών</a:t>
            </a:r>
            <a:r>
              <a:rPr lang="el-GR" spc="-4"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a:t>
            </a:r>
            <a:r>
              <a:rPr lang="el-GR" dirty="0" smtClean="0">
                <a:solidFill>
                  <a:srgbClr val="FF0000"/>
                </a:solidFill>
                <a:latin typeface="Verdana" panose="020B0604030504040204" pitchFamily="34" charset="0"/>
                <a:ea typeface="Times New Roman" panose="02020603050405020304" pitchFamily="18" charset="0"/>
                <a:cs typeface="Verdana" panose="020B0604030504040204" pitchFamily="34" charset="0"/>
              </a:rPr>
              <a:t>!</a:t>
            </a:r>
            <a:endParaRPr lang="el-GR"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Εικόνα 5"/>
          <p:cNvPicPr>
            <a:picLocks noChangeAspect="1"/>
          </p:cNvPicPr>
          <p:nvPr/>
        </p:nvPicPr>
        <p:blipFill>
          <a:blip r:embed="rId2"/>
          <a:stretch>
            <a:fillRect/>
          </a:stretch>
        </p:blipFill>
        <p:spPr>
          <a:xfrm>
            <a:off x="251478" y="1412776"/>
            <a:ext cx="8713049" cy="4710522"/>
          </a:xfrm>
          <a:prstGeom prst="rect">
            <a:avLst/>
          </a:prstGeom>
        </p:spPr>
      </p:pic>
    </p:spTree>
    <p:extLst>
      <p:ext uri="{BB962C8B-B14F-4D97-AF65-F5344CB8AC3E}">
        <p14:creationId xmlns:p14="http://schemas.microsoft.com/office/powerpoint/2010/main" val="798847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07503" y="116632"/>
            <a:ext cx="4268121" cy="2849110"/>
          </a:xfrm>
          <a:prstGeom prst="rect">
            <a:avLst/>
          </a:prstGeom>
        </p:spPr>
      </p:pic>
      <p:pic>
        <p:nvPicPr>
          <p:cNvPr id="5" name="Εικόνα 4"/>
          <p:cNvPicPr>
            <a:picLocks noChangeAspect="1"/>
          </p:cNvPicPr>
          <p:nvPr/>
        </p:nvPicPr>
        <p:blipFill>
          <a:blip r:embed="rId3"/>
          <a:stretch>
            <a:fillRect/>
          </a:stretch>
        </p:blipFill>
        <p:spPr>
          <a:xfrm>
            <a:off x="4788024" y="3068960"/>
            <a:ext cx="3697568" cy="3719129"/>
          </a:xfrm>
          <a:prstGeom prst="rect">
            <a:avLst/>
          </a:prstGeom>
        </p:spPr>
      </p:pic>
      <p:pic>
        <p:nvPicPr>
          <p:cNvPr id="6" name="Εικόνα 5"/>
          <p:cNvPicPr>
            <a:picLocks noChangeAspect="1"/>
          </p:cNvPicPr>
          <p:nvPr/>
        </p:nvPicPr>
        <p:blipFill rotWithShape="1">
          <a:blip r:embed="rId4"/>
          <a:srcRect t="28231"/>
          <a:stretch/>
        </p:blipFill>
        <p:spPr>
          <a:xfrm>
            <a:off x="130391" y="3068960"/>
            <a:ext cx="4172325" cy="3672408"/>
          </a:xfrm>
          <a:prstGeom prst="rect">
            <a:avLst/>
          </a:prstGeom>
        </p:spPr>
      </p:pic>
      <p:pic>
        <p:nvPicPr>
          <p:cNvPr id="7" name="Εικόνα 6"/>
          <p:cNvPicPr>
            <a:picLocks noChangeAspect="1"/>
          </p:cNvPicPr>
          <p:nvPr/>
        </p:nvPicPr>
        <p:blipFill>
          <a:blip r:embed="rId5"/>
          <a:stretch>
            <a:fillRect/>
          </a:stretch>
        </p:blipFill>
        <p:spPr>
          <a:xfrm>
            <a:off x="4572000" y="116632"/>
            <a:ext cx="4386130" cy="2849110"/>
          </a:xfrm>
          <a:prstGeom prst="rect">
            <a:avLst/>
          </a:prstGeom>
        </p:spPr>
      </p:pic>
    </p:spTree>
    <p:extLst>
      <p:ext uri="{BB962C8B-B14F-4D97-AF65-F5344CB8AC3E}">
        <p14:creationId xmlns:p14="http://schemas.microsoft.com/office/powerpoint/2010/main" val="3100743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395536" y="560366"/>
            <a:ext cx="8474778" cy="5820961"/>
          </a:xfrm>
          <a:prstGeom prst="rect">
            <a:avLst/>
          </a:prstGeom>
        </p:spPr>
      </p:pic>
    </p:spTree>
    <p:extLst>
      <p:ext uri="{BB962C8B-B14F-4D97-AF65-F5344CB8AC3E}">
        <p14:creationId xmlns:p14="http://schemas.microsoft.com/office/powerpoint/2010/main" val="3075354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88024" y="266334"/>
            <a:ext cx="8360439" cy="6331017"/>
          </a:xfrm>
          <a:prstGeom prst="rect">
            <a:avLst/>
          </a:prstGeom>
        </p:spPr>
      </p:pic>
    </p:spTree>
    <p:extLst>
      <p:ext uri="{BB962C8B-B14F-4D97-AF65-F5344CB8AC3E}">
        <p14:creationId xmlns:p14="http://schemas.microsoft.com/office/powerpoint/2010/main" val="2995639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236760" y="404664"/>
            <a:ext cx="2246834" cy="553998"/>
          </a:xfrm>
          <a:prstGeom prst="rect">
            <a:avLst/>
          </a:prstGeom>
        </p:spPr>
        <p:txBody>
          <a:bodyPr wrap="none">
            <a:spAutoFit/>
          </a:bodyPr>
          <a:lstStyle/>
          <a:p>
            <a:r>
              <a:rPr lang="el-GR" sz="3000" dirty="0">
                <a:solidFill>
                  <a:srgbClr val="0070C0"/>
                </a:solidFill>
                <a:latin typeface="Arial" panose="020B0604020202020204" pitchFamily="34" charset="0"/>
                <a:ea typeface="Times New Roman" panose="02020603050405020304" pitchFamily="18" charset="0"/>
              </a:rPr>
              <a:t>Σε</a:t>
            </a:r>
            <a:r>
              <a:rPr lang="el-GR" sz="3000" spc="11" dirty="0">
                <a:solidFill>
                  <a:srgbClr val="0070C0"/>
                </a:solidFill>
                <a:latin typeface="Arial" panose="020B0604020202020204" pitchFamily="34" charset="0"/>
                <a:ea typeface="Times New Roman" panose="02020603050405020304" pitchFamily="18" charset="0"/>
              </a:rPr>
              <a:t>ι</a:t>
            </a:r>
            <a:r>
              <a:rPr lang="el-GR" sz="3000" dirty="0">
                <a:solidFill>
                  <a:srgbClr val="0070C0"/>
                </a:solidFill>
                <a:latin typeface="Arial" panose="020B0604020202020204" pitchFamily="34" charset="0"/>
                <a:ea typeface="Times New Roman" panose="02020603050405020304" pitchFamily="18" charset="0"/>
              </a:rPr>
              <a:t>σμο</a:t>
            </a:r>
            <a:r>
              <a:rPr lang="el-GR" sz="3000" spc="11" dirty="0">
                <a:solidFill>
                  <a:srgbClr val="0070C0"/>
                </a:solidFill>
                <a:latin typeface="Arial" panose="020B0604020202020204" pitchFamily="34" charset="0"/>
                <a:ea typeface="Times New Roman" panose="02020603050405020304" pitchFamily="18" charset="0"/>
              </a:rPr>
              <a:t>λ</a:t>
            </a:r>
            <a:r>
              <a:rPr lang="el-GR" sz="3000" dirty="0">
                <a:solidFill>
                  <a:srgbClr val="0070C0"/>
                </a:solidFill>
                <a:latin typeface="Arial" panose="020B0604020202020204" pitchFamily="34" charset="0"/>
                <a:ea typeface="Times New Roman" panose="02020603050405020304" pitchFamily="18" charset="0"/>
              </a:rPr>
              <a:t>ογ</a:t>
            </a:r>
            <a:r>
              <a:rPr lang="el-GR" sz="3000" spc="11" dirty="0">
                <a:solidFill>
                  <a:srgbClr val="0070C0"/>
                </a:solidFill>
                <a:latin typeface="Arial" panose="020B0604020202020204" pitchFamily="34" charset="0"/>
                <a:ea typeface="Times New Roman" panose="02020603050405020304" pitchFamily="18" charset="0"/>
              </a:rPr>
              <a:t>ί</a:t>
            </a:r>
            <a:r>
              <a:rPr lang="el-GR" sz="3000" dirty="0">
                <a:solidFill>
                  <a:srgbClr val="0070C0"/>
                </a:solidFill>
                <a:latin typeface="Arial" panose="020B0604020202020204" pitchFamily="34" charset="0"/>
                <a:ea typeface="Times New Roman" panose="02020603050405020304" pitchFamily="18" charset="0"/>
              </a:rPr>
              <a:t>α</a:t>
            </a:r>
            <a:endParaRPr lang="el-GR" sz="3000" dirty="0">
              <a:solidFill>
                <a:srgbClr val="0070C0"/>
              </a:solidFill>
            </a:endParaRPr>
          </a:p>
        </p:txBody>
      </p:sp>
      <p:sp>
        <p:nvSpPr>
          <p:cNvPr id="5" name="Ορθογώνιο 4"/>
          <p:cNvSpPr/>
          <p:nvPr/>
        </p:nvSpPr>
        <p:spPr>
          <a:xfrm>
            <a:off x="72737" y="1572876"/>
            <a:ext cx="8832272" cy="1195199"/>
          </a:xfrm>
          <a:prstGeom prst="rect">
            <a:avLst/>
          </a:prstGeom>
        </p:spPr>
        <p:txBody>
          <a:bodyPr wrap="square">
            <a:spAutoFit/>
          </a:bodyPr>
          <a:lstStyle/>
          <a:p>
            <a:pPr marL="49530" marR="3334" algn="just">
              <a:lnSpc>
                <a:spcPts val="2715"/>
              </a:lnSpc>
            </a:pP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H</a:t>
            </a:r>
            <a:r>
              <a:rPr lang="el-GR" sz="2700" spc="27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σει</a:t>
            </a:r>
            <a:r>
              <a:rPr lang="el-GR" sz="27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μολογ</a:t>
            </a:r>
            <a:r>
              <a:rPr lang="el-GR" sz="27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ί</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a:t>
            </a:r>
            <a:r>
              <a:rPr lang="el-GR" sz="2700" spc="28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μελετά</a:t>
            </a:r>
            <a:r>
              <a:rPr lang="el-GR" sz="2700" spc="27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η</a:t>
            </a:r>
            <a:r>
              <a:rPr lang="el-GR" sz="2700" spc="28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γ</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ένεση</a:t>
            </a:r>
            <a:r>
              <a:rPr lang="el-GR" sz="2700" spc="266"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των</a:t>
            </a:r>
            <a:endParaRPr lang="el-GR" sz="27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9530" algn="just">
              <a:lnSpc>
                <a:spcPts val="2880"/>
              </a:lnSpc>
              <a:spcBef>
                <a:spcPts val="75"/>
              </a:spcBef>
            </a:pP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σεισ</a:t>
            </a:r>
            <a:r>
              <a:rPr lang="el-GR" sz="27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μώ</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 </a:t>
            </a:r>
            <a:r>
              <a:rPr lang="el-GR" sz="27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η διά</a:t>
            </a:r>
            <a:r>
              <a:rPr lang="el-GR" sz="27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δ</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οσή </a:t>
            </a:r>
            <a:r>
              <a:rPr lang="el-GR" sz="27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ους </a:t>
            </a:r>
            <a:r>
              <a:rPr lang="el-GR" sz="27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στο</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εσωτ</a:t>
            </a:r>
            <a:r>
              <a:rPr lang="el-GR" sz="2700"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a:t>
            </a:r>
            <a:r>
              <a:rPr lang="el-GR" sz="27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ρ</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ικό</a:t>
            </a:r>
            <a:r>
              <a:rPr lang="el-GR" sz="27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7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η</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ς</a:t>
            </a:r>
            <a:r>
              <a:rPr lang="el-GR" sz="27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Γ</a:t>
            </a:r>
            <a:r>
              <a:rPr lang="el-GR" sz="2700"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η</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ς καθώς</a:t>
            </a:r>
            <a:r>
              <a:rPr lang="el-GR" sz="27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και </a:t>
            </a:r>
            <a:r>
              <a:rPr lang="el-GR" sz="2700"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τα </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απο</a:t>
            </a:r>
            <a:r>
              <a:rPr lang="el-GR" sz="27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ελέσμα</a:t>
            </a:r>
            <a:r>
              <a:rPr lang="el-GR" sz="2700"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a:t>
            </a:r>
            <a:r>
              <a:rPr lang="el-GR" sz="2700"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ά τους</a:t>
            </a:r>
            <a:endParaRPr lang="el-GR" sz="27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936" y="2807985"/>
            <a:ext cx="5868482" cy="309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721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1086" y="116632"/>
            <a:ext cx="4390708" cy="3168352"/>
          </a:xfrm>
          <a:prstGeom prst="rect">
            <a:avLst/>
          </a:prstGeom>
        </p:spPr>
      </p:pic>
      <p:pic>
        <p:nvPicPr>
          <p:cNvPr id="3" name="Εικόνα 2"/>
          <p:cNvPicPr>
            <a:picLocks noChangeAspect="1"/>
          </p:cNvPicPr>
          <p:nvPr/>
        </p:nvPicPr>
        <p:blipFill>
          <a:blip r:embed="rId3"/>
          <a:stretch>
            <a:fillRect/>
          </a:stretch>
        </p:blipFill>
        <p:spPr>
          <a:xfrm>
            <a:off x="4547778" y="116632"/>
            <a:ext cx="4530447" cy="3168352"/>
          </a:xfrm>
          <a:prstGeom prst="rect">
            <a:avLst/>
          </a:prstGeom>
        </p:spPr>
      </p:pic>
      <p:pic>
        <p:nvPicPr>
          <p:cNvPr id="4" name="Εικόνα 3"/>
          <p:cNvPicPr>
            <a:picLocks noChangeAspect="1"/>
          </p:cNvPicPr>
          <p:nvPr/>
        </p:nvPicPr>
        <p:blipFill>
          <a:blip r:embed="rId4"/>
          <a:stretch>
            <a:fillRect/>
          </a:stretch>
        </p:blipFill>
        <p:spPr>
          <a:xfrm>
            <a:off x="63686" y="3429000"/>
            <a:ext cx="3015254" cy="1998177"/>
          </a:xfrm>
          <a:prstGeom prst="rect">
            <a:avLst/>
          </a:prstGeom>
        </p:spPr>
      </p:pic>
      <p:pic>
        <p:nvPicPr>
          <p:cNvPr id="5" name="Εικόνα 4"/>
          <p:cNvPicPr>
            <a:picLocks noChangeAspect="1"/>
          </p:cNvPicPr>
          <p:nvPr/>
        </p:nvPicPr>
        <p:blipFill>
          <a:blip r:embed="rId5"/>
          <a:stretch>
            <a:fillRect/>
          </a:stretch>
        </p:blipFill>
        <p:spPr>
          <a:xfrm>
            <a:off x="3137265" y="3451592"/>
            <a:ext cx="2885904" cy="1975585"/>
          </a:xfrm>
          <a:prstGeom prst="rect">
            <a:avLst/>
          </a:prstGeom>
        </p:spPr>
      </p:pic>
      <p:pic>
        <p:nvPicPr>
          <p:cNvPr id="6" name="Εικόνα 5"/>
          <p:cNvPicPr>
            <a:picLocks noChangeAspect="1"/>
          </p:cNvPicPr>
          <p:nvPr/>
        </p:nvPicPr>
        <p:blipFill>
          <a:blip r:embed="rId6"/>
          <a:stretch>
            <a:fillRect/>
          </a:stretch>
        </p:blipFill>
        <p:spPr>
          <a:xfrm>
            <a:off x="6081494" y="3451592"/>
            <a:ext cx="2996731" cy="2007678"/>
          </a:xfrm>
          <a:prstGeom prst="rect">
            <a:avLst/>
          </a:prstGeom>
        </p:spPr>
      </p:pic>
    </p:spTree>
    <p:extLst>
      <p:ext uri="{BB962C8B-B14F-4D97-AF65-F5344CB8AC3E}">
        <p14:creationId xmlns:p14="http://schemas.microsoft.com/office/powerpoint/2010/main" val="19443643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4698" y="216072"/>
            <a:ext cx="5358728" cy="4365056"/>
          </a:xfrm>
          <a:prstGeom prst="rect">
            <a:avLst/>
          </a:prstGeom>
        </p:spPr>
      </p:pic>
      <p:pic>
        <p:nvPicPr>
          <p:cNvPr id="3" name="Εικόνα 2"/>
          <p:cNvPicPr>
            <a:picLocks noChangeAspect="1"/>
          </p:cNvPicPr>
          <p:nvPr/>
        </p:nvPicPr>
        <p:blipFill>
          <a:blip r:embed="rId3"/>
          <a:stretch>
            <a:fillRect/>
          </a:stretch>
        </p:blipFill>
        <p:spPr>
          <a:xfrm>
            <a:off x="5580112" y="188640"/>
            <a:ext cx="3502928" cy="5815705"/>
          </a:xfrm>
          <a:prstGeom prst="rect">
            <a:avLst/>
          </a:prstGeom>
        </p:spPr>
      </p:pic>
      <p:sp>
        <p:nvSpPr>
          <p:cNvPr id="4" name="Ορθογώνιο 3"/>
          <p:cNvSpPr/>
          <p:nvPr/>
        </p:nvSpPr>
        <p:spPr>
          <a:xfrm>
            <a:off x="124036" y="4797152"/>
            <a:ext cx="5299390" cy="1438855"/>
          </a:xfrm>
          <a:prstGeom prst="rect">
            <a:avLst/>
          </a:prstGeom>
        </p:spPr>
        <p:txBody>
          <a:bodyPr wrap="square">
            <a:spAutoFit/>
          </a:bodyPr>
          <a:lstStyle/>
          <a:p>
            <a:pPr>
              <a:lnSpc>
                <a:spcPts val="2093"/>
              </a:lnSpc>
            </a:pP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Η </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μασ</a:t>
            </a:r>
            <a:r>
              <a:rPr lang="el-GR"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ί</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a:t>
            </a:r>
            <a:r>
              <a:rPr lang="el-GR" spc="3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το</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υ</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π</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υ απ</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τελεί διεθνή όρ</a:t>
            </a:r>
            <a:r>
              <a:rPr lang="el-GR"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πρ</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ο</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έρχ</a:t>
            </a:r>
            <a:r>
              <a:rPr lang="el-GR"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ται</a:t>
            </a:r>
            <a:r>
              <a:rPr lang="el-GR" spc="-8"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από</a:t>
            </a:r>
            <a:r>
              <a:rPr lang="el-GR" spc="1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τις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hlinkClick r:id="rId4"/>
              </a:rPr>
              <a:t>ιαπωνικές</a:t>
            </a:r>
            <a:r>
              <a:rPr lang="el-GR" spc="15"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hlinkClick r:id="rId4"/>
              </a:rPr>
              <a:t>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hlinkClick r:id="rId4"/>
              </a:rPr>
              <a:t>λέξ</a:t>
            </a:r>
            <a:r>
              <a:rPr lang="el-GR" spc="4"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ε</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ις </a:t>
            </a:r>
            <a:r>
              <a:rPr lang="el-GR" i="1" dirty="0" err="1">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τσο</a:t>
            </a:r>
            <a:r>
              <a:rPr lang="el-GR" i="1" spc="-4" dirty="0" err="1">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υ</a:t>
            </a:r>
            <a:r>
              <a:rPr lang="el-GR" i="1" dirty="0" err="1">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-νάμι</a:t>
            </a:r>
            <a:r>
              <a:rPr lang="el-GR" i="1"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a:t>
            </a:r>
            <a:r>
              <a:rPr lang="el-GR" i="1" dirty="0" err="1">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ts</a:t>
            </a:r>
            <a:r>
              <a:rPr lang="el-GR" i="1" spc="8" dirty="0" err="1">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u</a:t>
            </a:r>
            <a:r>
              <a:rPr lang="el-GR"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a:t>
            </a:r>
            <a:r>
              <a:rPr lang="el-GR" spc="19" dirty="0">
                <a:solidFill>
                  <a:schemeClr val="tx1">
                    <a:lumMod val="95000"/>
                    <a:lumOff val="5000"/>
                  </a:schemeClr>
                </a:solidFill>
                <a:latin typeface="Verdana" panose="020B0604030504040204" pitchFamily="34" charset="0"/>
                <a:ea typeface="Times New Roman" panose="02020603050405020304" pitchFamily="18" charset="0"/>
                <a:cs typeface="Verdana" panose="020B0604030504040204" pitchFamily="34" charset="0"/>
              </a:rPr>
              <a:t> </a:t>
            </a:r>
            <a:r>
              <a:rPr lang="el-GR" dirty="0">
                <a:solidFill>
                  <a:schemeClr val="tx1">
                    <a:lumMod val="95000"/>
                    <a:lumOff val="5000"/>
                  </a:schemeClr>
                </a:solidFill>
                <a:latin typeface="MS Gothic" panose="020B0609070205080204" pitchFamily="49" charset="-128"/>
                <a:ea typeface="Times New Roman" panose="02020603050405020304" pitchFamily="18" charset="0"/>
                <a:cs typeface="MS Gothic" panose="020B0609070205080204" pitchFamily="49" charset="-128"/>
              </a:rPr>
              <a:t>津</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λιμ</a:t>
            </a:r>
            <a:r>
              <a:rPr lang="el-GR" spc="8"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ά</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νι</a:t>
            </a:r>
            <a:r>
              <a:rPr lang="el-GR" spc="19"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και </a:t>
            </a:r>
            <a:r>
              <a:rPr lang="el-GR" i="1" dirty="0" err="1">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nam</a:t>
            </a:r>
            <a:r>
              <a:rPr lang="el-GR" i="1" spc="4" dirty="0" err="1">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i</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a:t>
            </a:r>
            <a:r>
              <a:rPr lang="el-GR" spc="8"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chemeClr val="tx1">
                    <a:lumMod val="95000"/>
                    <a:lumOff val="5000"/>
                  </a:schemeClr>
                </a:solidFill>
                <a:latin typeface="MS Gothic" panose="020B0609070205080204" pitchFamily="49" charset="-128"/>
                <a:ea typeface="Times New Roman" panose="02020603050405020304" pitchFamily="18" charset="0"/>
                <a:cs typeface="MS Gothic" panose="020B0609070205080204" pitchFamily="49" charset="-128"/>
              </a:rPr>
              <a:t>波</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a:t>
            </a:r>
            <a:r>
              <a:rPr lang="el-GR" spc="-8"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κ</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ύμα), που θα μετ</a:t>
            </a:r>
            <a:r>
              <a:rPr lang="el-GR"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α</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φρά</a:t>
            </a:r>
            <a:r>
              <a:rPr lang="el-GR"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ζ</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ο</a:t>
            </a:r>
            <a:r>
              <a:rPr lang="el-GR" spc="-8"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ν</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ταν στα </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hlinkClick r:id="rId5"/>
              </a:rPr>
              <a:t>ελληνι</a:t>
            </a:r>
            <a:r>
              <a:rPr lang="el-GR"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hlinkClick r:id="rId5"/>
              </a:rPr>
              <a:t>κ</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hlinkClick r:id="rId5"/>
              </a:rPr>
              <a:t>ά</a:t>
            </a:r>
            <a:r>
              <a:rPr lang="el-GR" spc="23"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hlinkClick r:id="rId5"/>
              </a:rPr>
              <a:t> </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hlinkClick r:id="rId5"/>
              </a:rPr>
              <a:t>ως</a:t>
            </a:r>
            <a:r>
              <a:rPr lang="el-GR" spc="11"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«κ</a:t>
            </a:r>
            <a:r>
              <a:rPr lang="el-GR"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ύ</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μα</a:t>
            </a:r>
            <a:r>
              <a:rPr lang="el-GR" spc="19"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του λιμανιο</a:t>
            </a:r>
            <a:r>
              <a:rPr lang="el-GR"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ύ</a:t>
            </a:r>
            <a:r>
              <a:rPr lang="el-GR"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a:t>
            </a:r>
            <a:r>
              <a:rPr lang="el-GR"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a:t>
            </a:r>
            <a:endParaRPr lang="el-GR"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393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6206" y="950559"/>
            <a:ext cx="4806608" cy="3138683"/>
          </a:xfrm>
          <a:prstGeom prst="rect">
            <a:avLst/>
          </a:prstGeom>
        </p:spPr>
      </p:pic>
      <p:pic>
        <p:nvPicPr>
          <p:cNvPr id="3" name="Εικόνα 2"/>
          <p:cNvPicPr>
            <a:picLocks noChangeAspect="1"/>
          </p:cNvPicPr>
          <p:nvPr/>
        </p:nvPicPr>
        <p:blipFill>
          <a:blip r:embed="rId3"/>
          <a:stretch>
            <a:fillRect/>
          </a:stretch>
        </p:blipFill>
        <p:spPr>
          <a:xfrm>
            <a:off x="4909675" y="934064"/>
            <a:ext cx="4234325" cy="3155178"/>
          </a:xfrm>
          <a:prstGeom prst="rect">
            <a:avLst/>
          </a:prstGeom>
        </p:spPr>
      </p:pic>
    </p:spTree>
    <p:extLst>
      <p:ext uri="{BB962C8B-B14F-4D97-AF65-F5344CB8AC3E}">
        <p14:creationId xmlns:p14="http://schemas.microsoft.com/office/powerpoint/2010/main" val="3980062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93823" y="934889"/>
            <a:ext cx="4189163" cy="4037162"/>
          </a:xfrm>
          <a:prstGeom prst="rect">
            <a:avLst/>
          </a:prstGeom>
        </p:spPr>
      </p:pic>
      <p:pic>
        <p:nvPicPr>
          <p:cNvPr id="3" name="Εικόνα 2"/>
          <p:cNvPicPr>
            <a:picLocks noChangeAspect="1"/>
          </p:cNvPicPr>
          <p:nvPr/>
        </p:nvPicPr>
        <p:blipFill>
          <a:blip r:embed="rId3"/>
          <a:stretch>
            <a:fillRect/>
          </a:stretch>
        </p:blipFill>
        <p:spPr>
          <a:xfrm>
            <a:off x="4429332" y="2905754"/>
            <a:ext cx="4598683" cy="2616230"/>
          </a:xfrm>
          <a:prstGeom prst="rect">
            <a:avLst/>
          </a:prstGeom>
        </p:spPr>
      </p:pic>
      <p:pic>
        <p:nvPicPr>
          <p:cNvPr id="4" name="Εικόνα 3"/>
          <p:cNvPicPr>
            <a:picLocks noChangeAspect="1"/>
          </p:cNvPicPr>
          <p:nvPr/>
        </p:nvPicPr>
        <p:blipFill>
          <a:blip r:embed="rId4"/>
          <a:stretch>
            <a:fillRect/>
          </a:stretch>
        </p:blipFill>
        <p:spPr>
          <a:xfrm>
            <a:off x="4429333" y="2422270"/>
            <a:ext cx="4536281" cy="357188"/>
          </a:xfrm>
          <a:prstGeom prst="rect">
            <a:avLst/>
          </a:prstGeom>
        </p:spPr>
      </p:pic>
    </p:spTree>
    <p:extLst>
      <p:ext uri="{BB962C8B-B14F-4D97-AF65-F5344CB8AC3E}">
        <p14:creationId xmlns:p14="http://schemas.microsoft.com/office/powerpoint/2010/main" val="2404783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03618" y="1004573"/>
            <a:ext cx="2878055" cy="371475"/>
          </a:xfrm>
          <a:prstGeom prst="rect">
            <a:avLst/>
          </a:prstGeom>
        </p:spPr>
      </p:pic>
      <p:pic>
        <p:nvPicPr>
          <p:cNvPr id="3" name="Εικόνα 2"/>
          <p:cNvPicPr>
            <a:picLocks noChangeAspect="1"/>
          </p:cNvPicPr>
          <p:nvPr/>
        </p:nvPicPr>
        <p:blipFill>
          <a:blip r:embed="rId3"/>
          <a:stretch>
            <a:fillRect/>
          </a:stretch>
        </p:blipFill>
        <p:spPr>
          <a:xfrm>
            <a:off x="148291" y="1480633"/>
            <a:ext cx="2496938" cy="3827273"/>
          </a:xfrm>
          <a:prstGeom prst="rect">
            <a:avLst/>
          </a:prstGeom>
        </p:spPr>
      </p:pic>
      <p:pic>
        <p:nvPicPr>
          <p:cNvPr id="4" name="Εικόνα 3"/>
          <p:cNvPicPr>
            <a:picLocks noChangeAspect="1"/>
          </p:cNvPicPr>
          <p:nvPr/>
        </p:nvPicPr>
        <p:blipFill>
          <a:blip r:embed="rId4"/>
          <a:stretch>
            <a:fillRect/>
          </a:stretch>
        </p:blipFill>
        <p:spPr>
          <a:xfrm>
            <a:off x="3892670" y="1190310"/>
            <a:ext cx="4114800" cy="414338"/>
          </a:xfrm>
          <a:prstGeom prst="rect">
            <a:avLst/>
          </a:prstGeom>
        </p:spPr>
      </p:pic>
      <p:pic>
        <p:nvPicPr>
          <p:cNvPr id="5" name="Εικόνα 4"/>
          <p:cNvPicPr>
            <a:picLocks noChangeAspect="1"/>
          </p:cNvPicPr>
          <p:nvPr/>
        </p:nvPicPr>
        <p:blipFill>
          <a:blip r:embed="rId5"/>
          <a:stretch>
            <a:fillRect/>
          </a:stretch>
        </p:blipFill>
        <p:spPr>
          <a:xfrm>
            <a:off x="2718230" y="1774547"/>
            <a:ext cx="6322488" cy="3533360"/>
          </a:xfrm>
          <a:prstGeom prst="rect">
            <a:avLst/>
          </a:prstGeom>
        </p:spPr>
      </p:pic>
    </p:spTree>
    <p:extLst>
      <p:ext uri="{BB962C8B-B14F-4D97-AF65-F5344CB8AC3E}">
        <p14:creationId xmlns:p14="http://schemas.microsoft.com/office/powerpoint/2010/main" val="1456085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564083" y="1014891"/>
            <a:ext cx="2176137"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Θρύλοι</a:t>
            </a:r>
            <a:r>
              <a:rPr lang="el-GR" sz="3000" spc="-83" dirty="0">
                <a:solidFill>
                  <a:srgbClr val="0070C0"/>
                </a:solidFill>
                <a:latin typeface="Arial" panose="020B0604020202020204" pitchFamily="34" charset="0"/>
                <a:ea typeface="Times New Roman" panose="02020603050405020304" pitchFamily="18" charset="0"/>
              </a:rPr>
              <a:t> </a:t>
            </a:r>
            <a:r>
              <a:rPr lang="el-GR" sz="3000" dirty="0">
                <a:solidFill>
                  <a:srgbClr val="0070C0"/>
                </a:solidFill>
                <a:latin typeface="Arial" panose="020B0604020202020204" pitchFamily="34" charset="0"/>
                <a:ea typeface="Times New Roman" panose="02020603050405020304" pitchFamily="18" charset="0"/>
              </a:rPr>
              <a:t>….</a:t>
            </a:r>
            <a:endParaRPr lang="el-GR" sz="3000" dirty="0">
              <a:solidFill>
                <a:srgbClr val="0070C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84" y="1734849"/>
            <a:ext cx="5924551"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p:cNvSpPr/>
          <p:nvPr/>
        </p:nvSpPr>
        <p:spPr>
          <a:xfrm>
            <a:off x="6265718" y="1734849"/>
            <a:ext cx="2878282" cy="3229987"/>
          </a:xfrm>
          <a:prstGeom prst="rect">
            <a:avLst/>
          </a:prstGeom>
        </p:spPr>
        <p:txBody>
          <a:bodyPr wrap="square">
            <a:spAutoFit/>
          </a:bodyPr>
          <a:lstStyle/>
          <a:p>
            <a:pPr marL="27623" marR="51435" algn="ctr">
              <a:lnSpc>
                <a:spcPct val="107000"/>
              </a:lnSpc>
              <a:spcBef>
                <a:spcPts val="120"/>
              </a:spcBef>
            </a:pP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Ο</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ι</a:t>
            </a:r>
            <a:r>
              <a:rPr lang="el-GR" sz="2400" spc="-11"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ά</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ν</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θ</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ρω</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π</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οι</a:t>
            </a:r>
            <a:r>
              <a:rPr lang="el-GR" sz="2400" spc="-38"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α</a:t>
            </a:r>
            <a:r>
              <a:rPr lang="el-GR" sz="2400" spc="8" dirty="0">
                <a:solidFill>
                  <a:srgbClr val="0070C0"/>
                </a:solidFill>
                <a:latin typeface="Verdana" panose="020B0604030504040204" pitchFamily="34" charset="0"/>
                <a:ea typeface="Times New Roman" panose="02020603050405020304" pitchFamily="18" charset="0"/>
                <a:cs typeface="Verdana" panose="020B0604030504040204" pitchFamily="34" charset="0"/>
              </a:rPr>
              <a:t>π</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έδ</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ι</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δ</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α</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ν</a:t>
            </a:r>
            <a:r>
              <a:rPr lang="el-GR" sz="2400" spc="-23"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το</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υ</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ς</a:t>
            </a:r>
            <a:r>
              <a:rPr lang="el-GR" sz="2400" spc="-15"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σ</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ε</a:t>
            </a:r>
            <a:r>
              <a:rPr lang="el-GR" sz="2400" spc="-8" dirty="0">
                <a:solidFill>
                  <a:srgbClr val="0070C0"/>
                </a:solidFill>
                <a:latin typeface="Verdana" panose="020B0604030504040204" pitchFamily="34" charset="0"/>
                <a:ea typeface="Times New Roman" panose="02020603050405020304" pitchFamily="18" charset="0"/>
                <a:cs typeface="Verdana" panose="020B0604030504040204" pitchFamily="34" charset="0"/>
              </a:rPr>
              <a:t>ι</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σ</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μο</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ύ</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ς</a:t>
            </a:r>
            <a:r>
              <a:rPr lang="el-GR" sz="2400" spc="-34"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σ</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ε</a:t>
            </a:r>
            <a:r>
              <a:rPr lang="el-GR" sz="2400" spc="-8"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θε</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ϊ</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κή</a:t>
            </a:r>
            <a:r>
              <a:rPr lang="el-GR" sz="2400" spc="-11"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τ</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ι</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μωρία</a:t>
            </a:r>
            <a:r>
              <a:rPr lang="el-GR" sz="2400" spc="-15"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κ</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α</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ι</a:t>
            </a:r>
            <a:r>
              <a:rPr lang="el-GR" sz="2400" spc="-11"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υ</a:t>
            </a:r>
            <a:r>
              <a:rPr lang="el-GR" sz="2400" spc="8" dirty="0">
                <a:solidFill>
                  <a:srgbClr val="0070C0"/>
                </a:solidFill>
                <a:latin typeface="Verdana" panose="020B0604030504040204" pitchFamily="34" charset="0"/>
                <a:ea typeface="Times New Roman" panose="02020603050405020304" pitchFamily="18" charset="0"/>
                <a:cs typeface="Verdana" panose="020B0604030504040204" pitchFamily="34" charset="0"/>
              </a:rPr>
              <a:t>π</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ερφυ</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σ</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ι</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κά</a:t>
            </a:r>
            <a:r>
              <a:rPr lang="el-GR" sz="2400" spc="-30"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ό</a:t>
            </a:r>
            <a:r>
              <a:rPr lang="el-GR" sz="2400" spc="4" dirty="0">
                <a:solidFill>
                  <a:srgbClr val="0070C0"/>
                </a:solidFill>
                <a:latin typeface="Verdana" panose="020B0604030504040204" pitchFamily="34" charset="0"/>
                <a:ea typeface="Times New Roman" panose="02020603050405020304" pitchFamily="18" charset="0"/>
                <a:cs typeface="Verdana" panose="020B0604030504040204" pitchFamily="34" charset="0"/>
              </a:rPr>
              <a:t>ν</a:t>
            </a:r>
            <a:r>
              <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rPr>
              <a:t>τα…</a:t>
            </a:r>
          </a:p>
          <a:p>
            <a:pPr marL="27623" marR="51435" algn="ctr">
              <a:lnSpc>
                <a:spcPct val="107000"/>
              </a:lnSpc>
              <a:spcBef>
                <a:spcPts val="120"/>
              </a:spcBef>
            </a:pPr>
            <a:endParaRPr lang="el-GR" sz="2400" dirty="0">
              <a:solidFill>
                <a:srgbClr val="0070C0"/>
              </a:solidFill>
              <a:latin typeface="Verdana" panose="020B0604030504040204" pitchFamily="34" charset="0"/>
              <a:ea typeface="Times New Roman" panose="02020603050405020304" pitchFamily="18" charset="0"/>
              <a:cs typeface="Verdana" panose="020B0604030504040204" pitchFamily="34" charset="0"/>
            </a:endParaRPr>
          </a:p>
          <a:p>
            <a:pPr marL="27623" marR="51435" algn="ctr">
              <a:lnSpc>
                <a:spcPct val="107000"/>
              </a:lnSpc>
              <a:spcBef>
                <a:spcPts val="120"/>
              </a:spcBef>
            </a:pPr>
            <a:r>
              <a:rPr lang="el-GR" sz="2100"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Nam</a:t>
            </a:r>
            <a:r>
              <a:rPr lang="el-GR" sz="2100" spc="-4"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a</a:t>
            </a:r>
            <a:r>
              <a:rPr lang="el-GR" sz="2100"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zu</a:t>
            </a:r>
            <a:r>
              <a:rPr lang="el-GR" sz="2100" spc="472"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100" dirty="0">
                <a:solidFill>
                  <a:srgbClr val="0070C0"/>
                </a:solidFill>
                <a:latin typeface="Verdana" panose="020B0604030504040204" pitchFamily="34" charset="0"/>
                <a:ea typeface="Times New Roman" panose="02020603050405020304" pitchFamily="18" charset="0"/>
                <a:cs typeface="Verdana" panose="020B0604030504040204" pitchFamily="34" charset="0"/>
              </a:rPr>
              <a:t>- </a:t>
            </a:r>
            <a:r>
              <a:rPr lang="el-GR" sz="2100" spc="-34"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K</a:t>
            </a:r>
            <a:r>
              <a:rPr lang="el-GR" sz="2100"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ash</a:t>
            </a:r>
            <a:r>
              <a:rPr lang="el-GR" sz="2100" spc="4"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i</a:t>
            </a:r>
            <a:r>
              <a:rPr lang="el-GR" sz="2100" dirty="0" err="1">
                <a:solidFill>
                  <a:srgbClr val="0070C0"/>
                </a:solidFill>
                <a:latin typeface="Verdana" panose="020B0604030504040204" pitchFamily="34" charset="0"/>
                <a:ea typeface="Times New Roman" panose="02020603050405020304" pitchFamily="18" charset="0"/>
                <a:cs typeface="Verdana" panose="020B0604030504040204" pitchFamily="34" charset="0"/>
              </a:rPr>
              <a:t>mi</a:t>
            </a:r>
            <a:endParaRPr lang="el-GR" sz="21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121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564083" y="1014891"/>
            <a:ext cx="2176137"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Θρύλοι</a:t>
            </a:r>
            <a:r>
              <a:rPr lang="el-GR" sz="3000" spc="-83" dirty="0">
                <a:solidFill>
                  <a:srgbClr val="0070C0"/>
                </a:solidFill>
                <a:latin typeface="Arial" panose="020B0604020202020204" pitchFamily="34" charset="0"/>
                <a:ea typeface="Times New Roman" panose="02020603050405020304" pitchFamily="18" charset="0"/>
              </a:rPr>
              <a:t> </a:t>
            </a:r>
            <a:r>
              <a:rPr lang="el-GR" sz="3000" dirty="0">
                <a:solidFill>
                  <a:srgbClr val="0070C0"/>
                </a:solidFill>
                <a:latin typeface="Arial" panose="020B0604020202020204" pitchFamily="34" charset="0"/>
                <a:ea typeface="Times New Roman" panose="02020603050405020304" pitchFamily="18" charset="0"/>
              </a:rPr>
              <a:t>….</a:t>
            </a:r>
            <a:endParaRPr lang="el-GR" sz="3000" dirty="0">
              <a:solidFill>
                <a:srgbClr val="0070C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36" y="1545806"/>
            <a:ext cx="1898114" cy="227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8380" y="3596753"/>
            <a:ext cx="1899607" cy="27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5765619" y="5930828"/>
            <a:ext cx="89831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l-GR" sz="1350"/>
          </a:p>
        </p:txBody>
      </p:sp>
      <p:sp>
        <p:nvSpPr>
          <p:cNvPr id="9" name="Rectangle 8"/>
          <p:cNvSpPr>
            <a:spLocks noChangeArrowheads="1"/>
          </p:cNvSpPr>
          <p:nvPr/>
        </p:nvSpPr>
        <p:spPr bwMode="auto">
          <a:xfrm>
            <a:off x="5632368" y="3486476"/>
            <a:ext cx="94821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l-GR" sz="1350"/>
          </a:p>
        </p:txBody>
      </p:sp>
      <p:sp>
        <p:nvSpPr>
          <p:cNvPr id="10" name="Rectangle 10"/>
          <p:cNvSpPr>
            <a:spLocks noChangeArrowheads="1"/>
          </p:cNvSpPr>
          <p:nvPr/>
        </p:nvSpPr>
        <p:spPr bwMode="auto">
          <a:xfrm>
            <a:off x="2202874" y="1735781"/>
            <a:ext cx="6837218" cy="168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l-GR" altLang="el-GR" sz="2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Όταν κουράζεται ένας από τους οκτώ ελέφαντες που κουβαλούν τη Γη (Ινδία)</a:t>
            </a:r>
            <a:endParaRPr lang="el-GR" altLang="el-GR" sz="2100" dirty="0">
              <a:solidFill>
                <a:srgbClr val="0070C0"/>
              </a:solidFill>
            </a:endParaRPr>
          </a:p>
          <a:p>
            <a:pPr defTabSz="685800" eaLnBrk="0" fontAlgn="base" hangingPunct="0">
              <a:spcBef>
                <a:spcPct val="0"/>
              </a:spcBef>
              <a:spcAft>
                <a:spcPct val="0"/>
              </a:spcAft>
            </a:pPr>
            <a:r>
              <a:rPr lang="el-GR" altLang="el-GR" sz="2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Όταν ο βάτραχος που κουβαλάει τη Γη κουνιέται  (Μογγολία)</a:t>
            </a:r>
          </a:p>
          <a:p>
            <a:pPr eaLnBrk="0" fontAlgn="base" hangingPunct="0">
              <a:spcBef>
                <a:spcPct val="0"/>
              </a:spcBef>
              <a:spcAft>
                <a:spcPct val="0"/>
              </a:spcAft>
            </a:pPr>
            <a:r>
              <a:rPr lang="el-GR" altLang="el-GR" sz="2100" dirty="0">
                <a:solidFill>
                  <a:srgbClr val="0070C0"/>
                </a:solidFill>
                <a:latin typeface="Times New Roman" panose="02020603050405020304" pitchFamily="18" charset="0"/>
                <a:cs typeface="Times New Roman" panose="02020603050405020304" pitchFamily="18" charset="0"/>
              </a:rPr>
              <a:t> Όταν ο γίγαντας στου οποίου το κεφάλι ζούμε  φταρνίζεται (Αφρική)</a:t>
            </a:r>
            <a:endParaRPr lang="el-GR" altLang="el-GR" sz="1350" dirty="0">
              <a:latin typeface="Arial" panose="020B0604020202020204" pitchFamily="34" charset="0"/>
            </a:endParaRPr>
          </a:p>
        </p:txBody>
      </p:sp>
      <p:sp>
        <p:nvSpPr>
          <p:cNvPr id="11" name="Rectangle 11"/>
          <p:cNvSpPr>
            <a:spLocks noChangeArrowheads="1"/>
          </p:cNvSpPr>
          <p:nvPr/>
        </p:nvSpPr>
        <p:spPr bwMode="auto">
          <a:xfrm>
            <a:off x="2961409" y="3890279"/>
            <a:ext cx="5904257" cy="191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l-GR" altLang="el-GR"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altLang="el-GR"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Όταν ο θεός </a:t>
            </a:r>
            <a:r>
              <a:rPr lang="el-GR" altLang="el-GR"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Maimas</a:t>
            </a:r>
            <a:r>
              <a:rPr lang="el-GR" altLang="el-GR"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αποφασίζει να μετρήσει τους ανθρώπους  στο Περού τα βήματά του κάνουν σεισμό και τότε οι άνθρωποι βγαίνουν από τα σπίτια τους και φωνάζουν «είμαι εδώ, είμαι εδώ»</a:t>
            </a:r>
            <a:endParaRPr lang="el-GR" altLang="el-GR" sz="2400" dirty="0">
              <a:solidFill>
                <a:srgbClr val="0070C0"/>
              </a:solidFill>
              <a:latin typeface="Arial" panose="020B0604020202020204" pitchFamily="34" charset="0"/>
            </a:endParaRPr>
          </a:p>
        </p:txBody>
      </p:sp>
    </p:spTree>
    <p:extLst>
      <p:ext uri="{BB962C8B-B14F-4D97-AF65-F5344CB8AC3E}">
        <p14:creationId xmlns:p14="http://schemas.microsoft.com/office/powerpoint/2010/main" val="37999768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564083" y="1014891"/>
            <a:ext cx="2176137"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Θρύλοι</a:t>
            </a:r>
            <a:r>
              <a:rPr lang="el-GR" sz="3000" spc="-83" dirty="0">
                <a:solidFill>
                  <a:srgbClr val="0070C0"/>
                </a:solidFill>
                <a:latin typeface="Arial" panose="020B0604020202020204" pitchFamily="34" charset="0"/>
                <a:ea typeface="Times New Roman" panose="02020603050405020304" pitchFamily="18" charset="0"/>
              </a:rPr>
              <a:t> </a:t>
            </a:r>
            <a:r>
              <a:rPr lang="el-GR" sz="3000" dirty="0">
                <a:solidFill>
                  <a:srgbClr val="0070C0"/>
                </a:solidFill>
                <a:latin typeface="Arial" panose="020B0604020202020204" pitchFamily="34" charset="0"/>
                <a:ea typeface="Times New Roman" panose="02020603050405020304" pitchFamily="18" charset="0"/>
              </a:rPr>
              <a:t>….</a:t>
            </a:r>
            <a:endParaRPr lang="el-GR" sz="3000" dirty="0">
              <a:solidFill>
                <a:srgbClr val="0070C0"/>
              </a:solidFill>
            </a:endParaRPr>
          </a:p>
        </p:txBody>
      </p:sp>
      <p:sp>
        <p:nvSpPr>
          <p:cNvPr id="8" name="Rectangle 9"/>
          <p:cNvSpPr>
            <a:spLocks noChangeArrowheads="1"/>
          </p:cNvSpPr>
          <p:nvPr/>
        </p:nvSpPr>
        <p:spPr bwMode="auto">
          <a:xfrm>
            <a:off x="5765619" y="5930828"/>
            <a:ext cx="89831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l-GR" sz="1350"/>
          </a:p>
        </p:txBody>
      </p:sp>
      <p:sp>
        <p:nvSpPr>
          <p:cNvPr id="9" name="Rectangle 8"/>
          <p:cNvSpPr>
            <a:spLocks noChangeArrowheads="1"/>
          </p:cNvSpPr>
          <p:nvPr/>
        </p:nvSpPr>
        <p:spPr bwMode="auto">
          <a:xfrm>
            <a:off x="5632368" y="3486476"/>
            <a:ext cx="94821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l-GR" sz="135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989" y="1764400"/>
            <a:ext cx="6042422" cy="417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055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761826" y="943290"/>
            <a:ext cx="3390964"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Εσωτερικό της Γης</a:t>
            </a:r>
            <a:endParaRPr lang="el-GR" sz="30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0" y="1526396"/>
            <a:ext cx="5056584" cy="437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117"/>
          <a:stretch/>
        </p:blipFill>
        <p:spPr bwMode="auto">
          <a:xfrm>
            <a:off x="5336741" y="1526396"/>
            <a:ext cx="3196941" cy="222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48540"/>
          <a:stretch/>
        </p:blipFill>
        <p:spPr bwMode="auto">
          <a:xfrm>
            <a:off x="5336741" y="3852773"/>
            <a:ext cx="3219202" cy="212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7412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761826" y="943290"/>
            <a:ext cx="3390964"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Εσωτερικό της Γης</a:t>
            </a:r>
            <a:endParaRPr lang="el-GR" sz="3000" dirty="0">
              <a:solidFill>
                <a:srgbClr val="0070C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8" y="1422445"/>
            <a:ext cx="2266248" cy="353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533" y="1862394"/>
            <a:ext cx="2083069" cy="23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228" y="3014012"/>
            <a:ext cx="4324643" cy="290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Ορθογώνιο 7"/>
          <p:cNvSpPr/>
          <p:nvPr/>
        </p:nvSpPr>
        <p:spPr>
          <a:xfrm>
            <a:off x="4784720" y="2461539"/>
            <a:ext cx="4252151" cy="415498"/>
          </a:xfrm>
          <a:prstGeom prst="rect">
            <a:avLst/>
          </a:prstGeom>
        </p:spPr>
        <p:txBody>
          <a:bodyPr wrap="square">
            <a:spAutoFit/>
          </a:bodyPr>
          <a:lstStyle/>
          <a:p>
            <a:r>
              <a:rPr lang="el-GR" sz="2100" dirty="0">
                <a:solidFill>
                  <a:srgbClr val="FF0000"/>
                </a:solidFill>
                <a:latin typeface="Arial" panose="020B0604020202020204" pitchFamily="34" charset="0"/>
                <a:ea typeface="Times New Roman" panose="02020603050405020304" pitchFamily="18" charset="0"/>
              </a:rPr>
              <a:t>Ο Σεισμός της Λισσαβόνας 1755</a:t>
            </a:r>
            <a:endParaRPr lang="el-GR" sz="2100" dirty="0">
              <a:solidFill>
                <a:srgbClr val="FF0000"/>
              </a:solidFill>
            </a:endParaRPr>
          </a:p>
        </p:txBody>
      </p:sp>
    </p:spTree>
    <p:extLst>
      <p:ext uri="{BB962C8B-B14F-4D97-AF65-F5344CB8AC3E}">
        <p14:creationId xmlns:p14="http://schemas.microsoft.com/office/powerpoint/2010/main" val="1358788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648072"/>
          </a:xfrm>
        </p:spPr>
        <p:txBody>
          <a:bodyPr>
            <a:normAutofit/>
          </a:bodyPr>
          <a:lstStyle/>
          <a:p>
            <a:r>
              <a:rPr lang="el-GR" sz="3600" b="1" dirty="0" smtClean="0">
                <a:solidFill>
                  <a:srgbClr val="FF0000"/>
                </a:solidFill>
              </a:rPr>
              <a:t>ΓΕΩΛΟΓΙΑ ΣΕΙΣΜΩΝ</a:t>
            </a:r>
            <a:endParaRPr lang="el-GR" sz="3600" dirty="0">
              <a:solidFill>
                <a:srgbClr val="FF0000"/>
              </a:solidFill>
            </a:endParaRPr>
          </a:p>
        </p:txBody>
      </p:sp>
      <p:sp>
        <p:nvSpPr>
          <p:cNvPr id="3" name="2 - Θέση περιεχομένου"/>
          <p:cNvSpPr>
            <a:spLocks noGrp="1"/>
          </p:cNvSpPr>
          <p:nvPr>
            <p:ph idx="1"/>
          </p:nvPr>
        </p:nvSpPr>
        <p:spPr>
          <a:xfrm>
            <a:off x="179512" y="764704"/>
            <a:ext cx="8784976" cy="5904656"/>
          </a:xfrm>
        </p:spPr>
        <p:txBody>
          <a:bodyPr>
            <a:normAutofit fontScale="77500" lnSpcReduction="20000"/>
          </a:bodyPr>
          <a:lstStyle/>
          <a:p>
            <a:pPr>
              <a:buNone/>
            </a:pPr>
            <a:r>
              <a:rPr lang="el-GR" b="1" u="sng" dirty="0" smtClean="0">
                <a:solidFill>
                  <a:srgbClr val="FF0000"/>
                </a:solidFill>
              </a:rPr>
              <a:t>      ΑΙΤΙΑ </a:t>
            </a:r>
            <a:r>
              <a:rPr lang="el-GR" b="1" u="sng" dirty="0">
                <a:solidFill>
                  <a:srgbClr val="FF0000"/>
                </a:solidFill>
              </a:rPr>
              <a:t>ΓΕΝΕΣΗΣ ΤΩΝ ΣΕΙΣΜΩΝ</a:t>
            </a:r>
            <a:r>
              <a:rPr lang="el-GR" dirty="0">
                <a:solidFill>
                  <a:srgbClr val="FF0000"/>
                </a:solidFill>
              </a:rPr>
              <a:t> </a:t>
            </a:r>
            <a:r>
              <a:rPr lang="el-GR" dirty="0" smtClean="0">
                <a:solidFill>
                  <a:srgbClr val="FF0000"/>
                </a:solidFill>
              </a:rPr>
              <a:t>               </a:t>
            </a:r>
            <a:r>
              <a:rPr lang="el-GR" dirty="0" err="1" smtClean="0"/>
              <a:t>Διαστροφισμός</a:t>
            </a:r>
            <a:r>
              <a:rPr lang="el-GR" dirty="0" smtClean="0"/>
              <a:t> </a:t>
            </a:r>
            <a:r>
              <a:rPr lang="el-GR" dirty="0"/>
              <a:t>και εξωγενείς δυνάμεις         ανταγωνιστική δράση          </a:t>
            </a:r>
            <a:r>
              <a:rPr lang="el-GR" b="1" dirty="0"/>
              <a:t>ΑΠΟΤΕΛΕΣΜΑ</a:t>
            </a:r>
            <a:r>
              <a:rPr lang="el-GR" dirty="0"/>
              <a:t>         οριζόντιες κινήσεις (</a:t>
            </a:r>
            <a:r>
              <a:rPr lang="el-GR" dirty="0" err="1"/>
              <a:t>ορογενετικές</a:t>
            </a:r>
            <a:r>
              <a:rPr lang="el-GR" dirty="0"/>
              <a:t>) + κατακόρυφες ανοδικές και καθοδικές (</a:t>
            </a:r>
            <a:r>
              <a:rPr lang="el-GR" dirty="0" err="1"/>
              <a:t>ηπειρογεντικές</a:t>
            </a:r>
            <a:r>
              <a:rPr lang="el-GR" dirty="0"/>
              <a:t>)           ΠΡΟΚΛΗΣΗ         Παραμόρφωση στα πετρώματα του φλοιού και του άνω μανδύα          </a:t>
            </a:r>
            <a:r>
              <a:rPr lang="el-GR" b="1" dirty="0"/>
              <a:t>πρόκληση σεισμών.</a:t>
            </a:r>
            <a:endParaRPr lang="el-GR" dirty="0"/>
          </a:p>
          <a:p>
            <a:r>
              <a:rPr lang="el-GR" dirty="0"/>
              <a:t>Από καταβολής της η Γη βρίσκεται συνεχώς κάτω από την επήρεια διάφορων δυνάμεων που προκαλούν παραμορφώσεις και σχετικές μεταθέσεις των πετρωμάτων της.  </a:t>
            </a:r>
          </a:p>
          <a:p>
            <a:r>
              <a:rPr lang="el-GR" dirty="0"/>
              <a:t>Διάφορες υποθέσεις έγιναν κατά καιρούς για την κατανόηση των άμεσων αιτίων των γεωδυναμικών φαινόμενων. Τέτοιες είναι:</a:t>
            </a:r>
          </a:p>
          <a:p>
            <a:pPr lvl="0"/>
            <a:r>
              <a:rPr lang="el-GR" b="1" dirty="0"/>
              <a:t>Η συστολή της Γης</a:t>
            </a:r>
            <a:endParaRPr lang="el-GR" dirty="0"/>
          </a:p>
          <a:p>
            <a:pPr lvl="0"/>
            <a:r>
              <a:rPr lang="el-GR" b="1" dirty="0"/>
              <a:t>Η διαστολή της Γης</a:t>
            </a:r>
            <a:endParaRPr lang="el-GR" dirty="0"/>
          </a:p>
          <a:p>
            <a:pPr lvl="0"/>
            <a:r>
              <a:rPr lang="el-GR" b="1" dirty="0"/>
              <a:t>Η μετάθεση των ηπείρων </a:t>
            </a:r>
            <a:endParaRPr lang="el-GR" dirty="0"/>
          </a:p>
          <a:p>
            <a:pPr lvl="0"/>
            <a:r>
              <a:rPr lang="el-GR" b="1" dirty="0"/>
              <a:t>Τα ρεύματα μεταφοράς στον μανδύα </a:t>
            </a:r>
            <a:endParaRPr lang="el-GR" dirty="0"/>
          </a:p>
          <a:p>
            <a:pPr lvl="0"/>
            <a:r>
              <a:rPr lang="el-GR" b="1" dirty="0"/>
              <a:t>Οι ωκεάνιες τάφροι</a:t>
            </a:r>
            <a:endParaRPr lang="el-GR" dirty="0"/>
          </a:p>
          <a:p>
            <a:pPr>
              <a:buNone/>
            </a:pPr>
            <a:endParaRPr lang="el-GR" dirty="0"/>
          </a:p>
        </p:txBody>
      </p:sp>
      <p:cxnSp>
        <p:nvCxnSpPr>
          <p:cNvPr id="4" name="3 - Ευθύγραμμο βέλος σύνδεσης"/>
          <p:cNvCxnSpPr/>
          <p:nvPr/>
        </p:nvCxnSpPr>
        <p:spPr>
          <a:xfrm>
            <a:off x="4932040" y="101435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3275856" y="126876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6732240" y="126876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2627784" y="155679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7740352" y="184482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a:off x="2195736" y="213285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2915816" y="249289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2361482" y="943290"/>
            <a:ext cx="4612975"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Ιστορία της Σεισμολογίας</a:t>
            </a:r>
            <a:endParaRPr lang="el-GR" sz="3000" dirty="0">
              <a:solidFill>
                <a:srgbClr val="0070C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29" y="3238492"/>
            <a:ext cx="4300043" cy="269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29" y="1432236"/>
            <a:ext cx="1239823" cy="170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Ορθογώνιο 5"/>
          <p:cNvSpPr/>
          <p:nvPr/>
        </p:nvSpPr>
        <p:spPr>
          <a:xfrm>
            <a:off x="1444538" y="2172912"/>
            <a:ext cx="2854179" cy="300082"/>
          </a:xfrm>
          <a:prstGeom prst="rect">
            <a:avLst/>
          </a:prstGeom>
        </p:spPr>
        <p:txBody>
          <a:bodyPr wrap="none">
            <a:spAutoFit/>
          </a:bodyPr>
          <a:lstStyle/>
          <a:p>
            <a:r>
              <a:rPr lang="el-GR" sz="1350" b="1" spc="4"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R</a:t>
            </a:r>
            <a:r>
              <a:rPr lang="el-GR" sz="1350" b="1"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o</a:t>
            </a:r>
            <a:r>
              <a:rPr lang="el-GR" sz="1350" b="1" spc="8"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b</a:t>
            </a:r>
            <a:r>
              <a:rPr lang="el-GR" sz="1350" b="1"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e</a:t>
            </a:r>
            <a:r>
              <a:rPr lang="el-GR" sz="1350" b="1" spc="4"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r</a:t>
            </a:r>
            <a:r>
              <a:rPr lang="el-GR" sz="1350" b="1"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t</a:t>
            </a:r>
            <a:r>
              <a:rPr lang="el-GR" sz="1350" b="1" spc="-19" dirty="0">
                <a:solidFill>
                  <a:srgbClr val="FF3300"/>
                </a:solidFill>
                <a:latin typeface="Verdana" panose="020B0604030504040204" pitchFamily="34" charset="0"/>
                <a:ea typeface="Times New Roman" panose="02020603050405020304" pitchFamily="18" charset="0"/>
                <a:cs typeface="Verdana" panose="020B0604030504040204" pitchFamily="34" charset="0"/>
              </a:rPr>
              <a:t> </a:t>
            </a:r>
            <a:r>
              <a:rPr lang="el-GR" sz="1350" b="1"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M</a:t>
            </a:r>
            <a:r>
              <a:rPr lang="el-GR" sz="1350" b="1" spc="4"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a</a:t>
            </a:r>
            <a:r>
              <a:rPr lang="el-GR" sz="1350" b="1" dirty="0" err="1">
                <a:solidFill>
                  <a:srgbClr val="FF3300"/>
                </a:solidFill>
                <a:latin typeface="Verdana" panose="020B0604030504040204" pitchFamily="34" charset="0"/>
                <a:ea typeface="Times New Roman" panose="02020603050405020304" pitchFamily="18" charset="0"/>
                <a:cs typeface="Verdana" panose="020B0604030504040204" pitchFamily="34" charset="0"/>
              </a:rPr>
              <a:t>llet</a:t>
            </a:r>
            <a:r>
              <a:rPr lang="el-GR" sz="1350" b="1" dirty="0">
                <a:solidFill>
                  <a:srgbClr val="FF3300"/>
                </a:solidFill>
                <a:latin typeface="Verdana" panose="020B0604030504040204" pitchFamily="34" charset="0"/>
                <a:ea typeface="Times New Roman" panose="02020603050405020304" pitchFamily="18" charset="0"/>
                <a:cs typeface="Verdana" panose="020B0604030504040204" pitchFamily="34" charset="0"/>
              </a:rPr>
              <a:t> (</a:t>
            </a:r>
            <a:r>
              <a:rPr lang="el-GR" sz="1350" b="1" spc="4" dirty="0">
                <a:solidFill>
                  <a:srgbClr val="FF3300"/>
                </a:solidFill>
                <a:latin typeface="Verdana" panose="020B0604030504040204" pitchFamily="34" charset="0"/>
                <a:ea typeface="Times New Roman" panose="02020603050405020304" pitchFamily="18" charset="0"/>
                <a:cs typeface="Verdana" panose="020B0604030504040204" pitchFamily="34" charset="0"/>
              </a:rPr>
              <a:t>1</a:t>
            </a:r>
            <a:r>
              <a:rPr lang="el-GR" sz="1350" b="1" dirty="0">
                <a:solidFill>
                  <a:srgbClr val="FF3300"/>
                </a:solidFill>
                <a:latin typeface="Verdana" panose="020B0604030504040204" pitchFamily="34" charset="0"/>
                <a:ea typeface="Times New Roman" panose="02020603050405020304" pitchFamily="18" charset="0"/>
                <a:cs typeface="Verdana" panose="020B0604030504040204" pitchFamily="34" charset="0"/>
              </a:rPr>
              <a:t>8</a:t>
            </a:r>
            <a:r>
              <a:rPr lang="el-GR" sz="1350" b="1" spc="8" dirty="0">
                <a:solidFill>
                  <a:srgbClr val="FF3300"/>
                </a:solidFill>
                <a:latin typeface="Verdana" panose="020B0604030504040204" pitchFamily="34" charset="0"/>
                <a:ea typeface="Times New Roman" panose="02020603050405020304" pitchFamily="18" charset="0"/>
                <a:cs typeface="Verdana" panose="020B0604030504040204" pitchFamily="34" charset="0"/>
              </a:rPr>
              <a:t>1</a:t>
            </a:r>
            <a:r>
              <a:rPr lang="el-GR" sz="1350" b="1" spc="-8" dirty="0">
                <a:solidFill>
                  <a:srgbClr val="FF3300"/>
                </a:solidFill>
                <a:latin typeface="Verdana" panose="020B0604030504040204" pitchFamily="34" charset="0"/>
                <a:ea typeface="Times New Roman" panose="02020603050405020304" pitchFamily="18" charset="0"/>
                <a:cs typeface="Verdana" panose="020B0604030504040204" pitchFamily="34" charset="0"/>
              </a:rPr>
              <a:t>0</a:t>
            </a:r>
            <a:r>
              <a:rPr lang="el-GR" sz="1350" b="1" spc="4" dirty="0">
                <a:solidFill>
                  <a:srgbClr val="FF3300"/>
                </a:solidFill>
                <a:latin typeface="Verdana" panose="020B0604030504040204" pitchFamily="34" charset="0"/>
                <a:ea typeface="Times New Roman" panose="02020603050405020304" pitchFamily="18" charset="0"/>
                <a:cs typeface="Verdana" panose="020B0604030504040204" pitchFamily="34" charset="0"/>
              </a:rPr>
              <a:t>–1881)</a:t>
            </a:r>
            <a:endParaRPr lang="el-GR" sz="135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891" y="1432236"/>
            <a:ext cx="1257854" cy="170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Ορθογώνιο 6"/>
          <p:cNvSpPr/>
          <p:nvPr/>
        </p:nvSpPr>
        <p:spPr>
          <a:xfrm>
            <a:off x="6217833" y="2175202"/>
            <a:ext cx="2598917" cy="300082"/>
          </a:xfrm>
          <a:prstGeom prst="rect">
            <a:avLst/>
          </a:prstGeom>
        </p:spPr>
        <p:txBody>
          <a:bodyPr wrap="none">
            <a:spAutoFit/>
          </a:bodyPr>
          <a:lstStyle/>
          <a:p>
            <a:r>
              <a:rPr lang="el-GR" sz="1350" b="1" spc="-4" dirty="0" err="1">
                <a:solidFill>
                  <a:srgbClr val="FF0000"/>
                </a:solidFill>
                <a:latin typeface="Verdana" panose="020B0604030504040204" pitchFamily="34" charset="0"/>
                <a:ea typeface="Times New Roman" panose="02020603050405020304" pitchFamily="18" charset="0"/>
                <a:cs typeface="Verdana" panose="020B0604030504040204" pitchFamily="34" charset="0"/>
              </a:rPr>
              <a:t>J</a:t>
            </a:r>
            <a:r>
              <a:rPr lang="el-GR" sz="1350" b="1" dirty="0" err="1">
                <a:solidFill>
                  <a:srgbClr val="FF0000"/>
                </a:solidFill>
                <a:latin typeface="Verdana" panose="020B0604030504040204" pitchFamily="34" charset="0"/>
                <a:ea typeface="Times New Roman" panose="02020603050405020304" pitchFamily="18" charset="0"/>
                <a:cs typeface="Verdana" panose="020B0604030504040204" pitchFamily="34" charset="0"/>
              </a:rPr>
              <a:t>ohn</a:t>
            </a:r>
            <a:r>
              <a:rPr lang="el-GR" sz="1350" b="1" spc="-19"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sz="1350" b="1" spc="-8" dirty="0" err="1">
                <a:solidFill>
                  <a:srgbClr val="FF0000"/>
                </a:solidFill>
                <a:latin typeface="Verdana" panose="020B0604030504040204" pitchFamily="34" charset="0"/>
                <a:ea typeface="Times New Roman" panose="02020603050405020304" pitchFamily="18" charset="0"/>
                <a:cs typeface="Verdana" panose="020B0604030504040204" pitchFamily="34" charset="0"/>
              </a:rPr>
              <a:t>M</a:t>
            </a:r>
            <a:r>
              <a:rPr lang="el-GR" sz="1350" b="1" dirty="0" err="1">
                <a:solidFill>
                  <a:srgbClr val="FF0000"/>
                </a:solidFill>
                <a:latin typeface="Verdana" panose="020B0604030504040204" pitchFamily="34" charset="0"/>
                <a:ea typeface="Times New Roman" panose="02020603050405020304" pitchFamily="18" charset="0"/>
                <a:cs typeface="Verdana" panose="020B0604030504040204" pitchFamily="34" charset="0"/>
              </a:rPr>
              <a:t>ilne</a:t>
            </a:r>
            <a:r>
              <a:rPr lang="el-GR" sz="1350" b="1" spc="8"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sz="1350" b="1" dirty="0">
                <a:solidFill>
                  <a:srgbClr val="FF0000"/>
                </a:solidFill>
                <a:latin typeface="Verdana" panose="020B0604030504040204" pitchFamily="34" charset="0"/>
                <a:ea typeface="Times New Roman" panose="02020603050405020304" pitchFamily="18" charset="0"/>
                <a:cs typeface="Verdana" panose="020B0604030504040204" pitchFamily="34" charset="0"/>
              </a:rPr>
              <a:t>(1850</a:t>
            </a:r>
            <a:r>
              <a:rPr lang="el-GR" sz="1350" b="1" spc="-26" dirty="0">
                <a:solidFill>
                  <a:srgbClr val="FF0000"/>
                </a:solidFill>
                <a:latin typeface="Verdana" panose="020B0604030504040204" pitchFamily="34" charset="0"/>
                <a:ea typeface="Times New Roman" panose="02020603050405020304" pitchFamily="18" charset="0"/>
                <a:cs typeface="Verdana" panose="020B0604030504040204" pitchFamily="34" charset="0"/>
              </a:rPr>
              <a:t> </a:t>
            </a:r>
            <a:r>
              <a:rPr lang="el-GR" sz="1350" b="1" dirty="0">
                <a:solidFill>
                  <a:srgbClr val="FF0000"/>
                </a:solidFill>
                <a:latin typeface="Verdana" panose="020B0604030504040204" pitchFamily="34" charset="0"/>
                <a:ea typeface="Times New Roman" panose="02020603050405020304" pitchFamily="18" charset="0"/>
                <a:cs typeface="Verdana" panose="020B0604030504040204" pitchFamily="34" charset="0"/>
              </a:rPr>
              <a:t>-1913)</a:t>
            </a:r>
            <a:endParaRPr lang="el-GR" sz="1350" dirty="0">
              <a:solidFill>
                <a:srgbClr val="FF0000"/>
              </a:solidFill>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359" y="3238492"/>
            <a:ext cx="3909440" cy="269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44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9" name="Εικόνα 4128"/>
          <p:cNvPicPr>
            <a:picLocks noChangeAspect="1"/>
          </p:cNvPicPr>
          <p:nvPr/>
        </p:nvPicPr>
        <p:blipFill>
          <a:blip r:embed="rId2"/>
          <a:stretch>
            <a:fillRect/>
          </a:stretch>
        </p:blipFill>
        <p:spPr>
          <a:xfrm>
            <a:off x="116457" y="2147985"/>
            <a:ext cx="4528868" cy="2901700"/>
          </a:xfrm>
          <a:prstGeom prst="rect">
            <a:avLst/>
          </a:prstGeom>
        </p:spPr>
      </p:pic>
      <p:pic>
        <p:nvPicPr>
          <p:cNvPr id="4131" name="Εικόνα 4130"/>
          <p:cNvPicPr>
            <a:picLocks noChangeAspect="1"/>
          </p:cNvPicPr>
          <p:nvPr/>
        </p:nvPicPr>
        <p:blipFill>
          <a:blip r:embed="rId3"/>
          <a:stretch>
            <a:fillRect/>
          </a:stretch>
        </p:blipFill>
        <p:spPr>
          <a:xfrm>
            <a:off x="4687212" y="2147985"/>
            <a:ext cx="4364660" cy="2901701"/>
          </a:xfrm>
          <a:prstGeom prst="rect">
            <a:avLst/>
          </a:prstGeom>
        </p:spPr>
      </p:pic>
      <p:sp>
        <p:nvSpPr>
          <p:cNvPr id="117" name="Ορθογώνιο 116"/>
          <p:cNvSpPr/>
          <p:nvPr/>
        </p:nvSpPr>
        <p:spPr>
          <a:xfrm>
            <a:off x="2361482" y="943290"/>
            <a:ext cx="4612975"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Ιστορία της Σεισμολογίας</a:t>
            </a:r>
            <a:endParaRPr lang="el-GR" sz="3000" dirty="0">
              <a:solidFill>
                <a:srgbClr val="0070C0"/>
              </a:solidFill>
            </a:endParaRPr>
          </a:p>
        </p:txBody>
      </p:sp>
    </p:spTree>
    <p:extLst>
      <p:ext uri="{BB962C8B-B14F-4D97-AF65-F5344CB8AC3E}">
        <p14:creationId xmlns:p14="http://schemas.microsoft.com/office/powerpoint/2010/main" val="1222378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216324" y="488293"/>
            <a:ext cx="6380012"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Θεωρία των </a:t>
            </a:r>
            <a:r>
              <a:rPr lang="el-GR" sz="3000" dirty="0" err="1">
                <a:solidFill>
                  <a:srgbClr val="0070C0"/>
                </a:solidFill>
                <a:latin typeface="Arial" panose="020B0604020202020204" pitchFamily="34" charset="0"/>
                <a:ea typeface="Times New Roman" panose="02020603050405020304" pitchFamily="18" charset="0"/>
              </a:rPr>
              <a:t>Λιθοσφαιρικών</a:t>
            </a:r>
            <a:r>
              <a:rPr lang="el-GR" sz="3000" dirty="0">
                <a:solidFill>
                  <a:srgbClr val="0070C0"/>
                </a:solidFill>
                <a:latin typeface="Arial" panose="020B0604020202020204" pitchFamily="34" charset="0"/>
                <a:ea typeface="Times New Roman" panose="02020603050405020304" pitchFamily="18" charset="0"/>
              </a:rPr>
              <a:t> Πλακών</a:t>
            </a:r>
            <a:endParaRPr lang="el-GR" sz="3000" dirty="0">
              <a:solidFill>
                <a:srgbClr val="0070C0"/>
              </a:solidFill>
            </a:endParaRPr>
          </a:p>
        </p:txBody>
      </p:sp>
      <p:pic>
        <p:nvPicPr>
          <p:cNvPr id="5" name="Εικόνα 4"/>
          <p:cNvPicPr>
            <a:picLocks noChangeAspect="1"/>
          </p:cNvPicPr>
          <p:nvPr/>
        </p:nvPicPr>
        <p:blipFill>
          <a:blip r:embed="rId2"/>
          <a:stretch>
            <a:fillRect/>
          </a:stretch>
        </p:blipFill>
        <p:spPr>
          <a:xfrm>
            <a:off x="976942" y="1474204"/>
            <a:ext cx="6748013" cy="4430114"/>
          </a:xfrm>
          <a:prstGeom prst="rect">
            <a:avLst/>
          </a:prstGeom>
        </p:spPr>
      </p:pic>
    </p:spTree>
    <p:extLst>
      <p:ext uri="{BB962C8B-B14F-4D97-AF65-F5344CB8AC3E}">
        <p14:creationId xmlns:p14="http://schemas.microsoft.com/office/powerpoint/2010/main" val="42618058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93408" y="952208"/>
            <a:ext cx="3296774" cy="2528724"/>
          </a:xfrm>
          <a:prstGeom prst="rect">
            <a:avLst/>
          </a:prstGeom>
        </p:spPr>
      </p:pic>
      <p:pic>
        <p:nvPicPr>
          <p:cNvPr id="5" name="Εικόνα 4"/>
          <p:cNvPicPr>
            <a:picLocks noChangeAspect="1"/>
          </p:cNvPicPr>
          <p:nvPr/>
        </p:nvPicPr>
        <p:blipFill>
          <a:blip r:embed="rId3"/>
          <a:stretch>
            <a:fillRect/>
          </a:stretch>
        </p:blipFill>
        <p:spPr>
          <a:xfrm>
            <a:off x="3502795" y="1813466"/>
            <a:ext cx="5507024" cy="2989738"/>
          </a:xfrm>
          <a:prstGeom prst="rect">
            <a:avLst/>
          </a:prstGeom>
        </p:spPr>
      </p:pic>
      <p:sp>
        <p:nvSpPr>
          <p:cNvPr id="7" name="Ορθογώνιο 6"/>
          <p:cNvSpPr/>
          <p:nvPr/>
        </p:nvSpPr>
        <p:spPr>
          <a:xfrm>
            <a:off x="3443037" y="670126"/>
            <a:ext cx="5558782" cy="1107996"/>
          </a:xfrm>
          <a:prstGeom prst="rect">
            <a:avLst/>
          </a:prstGeom>
        </p:spPr>
        <p:txBody>
          <a:bodyPr wrap="square">
            <a:spAutoFit/>
          </a:bodyPr>
          <a:lstStyle/>
          <a:p>
            <a:pPr marL="48578"/>
            <a:r>
              <a:rPr lang="el-GR" sz="1650" dirty="0">
                <a:latin typeface="Verdana" panose="020B0604030504040204" pitchFamily="34" charset="0"/>
                <a:ea typeface="Times New Roman" panose="02020603050405020304" pitchFamily="18" charset="0"/>
                <a:cs typeface="Verdana" panose="020B0604030504040204" pitchFamily="34" charset="0"/>
              </a:rPr>
              <a:t>7 μεγ</a:t>
            </a:r>
            <a:r>
              <a:rPr lang="el-GR" sz="1650" spc="-4" dirty="0">
                <a:latin typeface="Verdana" panose="020B0604030504040204" pitchFamily="34" charset="0"/>
                <a:ea typeface="Times New Roman" panose="02020603050405020304" pitchFamily="18" charset="0"/>
                <a:cs typeface="Verdana" panose="020B0604030504040204" pitchFamily="34" charset="0"/>
              </a:rPr>
              <a:t>ά</a:t>
            </a:r>
            <a:r>
              <a:rPr lang="el-GR" sz="1650" dirty="0">
                <a:latin typeface="Verdana" panose="020B0604030504040204" pitchFamily="34" charset="0"/>
                <a:ea typeface="Times New Roman" panose="02020603050405020304" pitchFamily="18" charset="0"/>
                <a:cs typeface="Verdana" panose="020B0604030504040204" pitchFamily="34" charset="0"/>
              </a:rPr>
              <a:t>λες πλάκες: Ηπε</a:t>
            </a:r>
            <a:r>
              <a:rPr lang="el-GR" sz="1650" spc="8" dirty="0">
                <a:latin typeface="Verdana" panose="020B0604030504040204" pitchFamily="34" charset="0"/>
                <a:ea typeface="Times New Roman" panose="02020603050405020304" pitchFamily="18" charset="0"/>
                <a:cs typeface="Verdana" panose="020B0604030504040204" pitchFamily="34" charset="0"/>
              </a:rPr>
              <a:t>ι</a:t>
            </a:r>
            <a:r>
              <a:rPr lang="el-GR" sz="1650" dirty="0">
                <a:latin typeface="Verdana" panose="020B0604030504040204" pitchFamily="34" charset="0"/>
                <a:ea typeface="Times New Roman" panose="02020603050405020304" pitchFamily="18" charset="0"/>
                <a:cs typeface="Verdana" panose="020B0604030504040204" pitchFamily="34" charset="0"/>
              </a:rPr>
              <a:t>ρ</a:t>
            </a:r>
            <a:r>
              <a:rPr lang="el-GR" sz="1650" spc="-4" dirty="0">
                <a:latin typeface="Verdana" panose="020B0604030504040204" pitchFamily="34" charset="0"/>
                <a:ea typeface="Times New Roman" panose="02020603050405020304" pitchFamily="18" charset="0"/>
                <a:cs typeface="Verdana" panose="020B0604030504040204" pitchFamily="34" charset="0"/>
              </a:rPr>
              <a:t>ω</a:t>
            </a:r>
            <a:r>
              <a:rPr lang="el-GR" sz="1650" dirty="0">
                <a:latin typeface="Verdana" panose="020B0604030504040204" pitchFamily="34" charset="0"/>
                <a:ea typeface="Times New Roman" panose="02020603050405020304" pitchFamily="18" charset="0"/>
                <a:cs typeface="Verdana" panose="020B0604030504040204" pitchFamily="34" charset="0"/>
              </a:rPr>
              <a:t>τι</a:t>
            </a:r>
            <a:r>
              <a:rPr lang="el-GR" sz="1650" spc="-4" dirty="0">
                <a:latin typeface="Verdana" panose="020B0604030504040204" pitchFamily="34" charset="0"/>
                <a:ea typeface="Times New Roman" panose="02020603050405020304" pitchFamily="18" charset="0"/>
                <a:cs typeface="Verdana" panose="020B0604030504040204" pitchFamily="34" charset="0"/>
              </a:rPr>
              <a:t>κ</a:t>
            </a:r>
            <a:r>
              <a:rPr lang="el-GR" sz="1650" dirty="0">
                <a:latin typeface="Verdana" panose="020B0604030504040204" pitchFamily="34" charset="0"/>
                <a:ea typeface="Times New Roman" panose="02020603050405020304" pitchFamily="18" charset="0"/>
                <a:cs typeface="Verdana" panose="020B0604030504040204" pitchFamily="34" charset="0"/>
              </a:rPr>
              <a:t>ό</a:t>
            </a:r>
            <a:r>
              <a:rPr lang="el-GR" sz="1650" spc="-38" dirty="0">
                <a:latin typeface="Verdana" panose="020B0604030504040204" pitchFamily="34" charset="0"/>
                <a:ea typeface="Times New Roman" panose="02020603050405020304" pitchFamily="18" charset="0"/>
                <a:cs typeface="Verdana" panose="020B0604030504040204" pitchFamily="34" charset="0"/>
              </a:rPr>
              <a:t> </a:t>
            </a:r>
            <a:r>
              <a:rPr lang="el-GR" sz="1650" dirty="0">
                <a:latin typeface="Verdana" panose="020B0604030504040204" pitchFamily="34" charset="0"/>
                <a:ea typeface="Times New Roman" panose="02020603050405020304" pitchFamily="18" charset="0"/>
                <a:cs typeface="Verdana" panose="020B0604030504040204" pitchFamily="34" charset="0"/>
              </a:rPr>
              <a:t>σύ</a:t>
            </a:r>
            <a:r>
              <a:rPr lang="el-GR" sz="1650" spc="4" dirty="0">
                <a:latin typeface="Verdana" panose="020B0604030504040204" pitchFamily="34" charset="0"/>
                <a:ea typeface="Times New Roman" panose="02020603050405020304" pitchFamily="18" charset="0"/>
                <a:cs typeface="Verdana" panose="020B0604030504040204" pitchFamily="34" charset="0"/>
              </a:rPr>
              <a:t>σ</a:t>
            </a:r>
            <a:r>
              <a:rPr lang="el-GR" sz="1650" dirty="0">
                <a:latin typeface="Verdana" panose="020B0604030504040204" pitchFamily="34" charset="0"/>
                <a:ea typeface="Times New Roman" panose="02020603050405020304" pitchFamily="18" charset="0"/>
                <a:cs typeface="Verdana" panose="020B0604030504040204" pitchFamily="34" charset="0"/>
              </a:rPr>
              <a:t>τημα</a:t>
            </a:r>
            <a:r>
              <a:rPr lang="el-GR" sz="1650" spc="-11" dirty="0">
                <a:latin typeface="Verdana" panose="020B0604030504040204" pitchFamily="34" charset="0"/>
                <a:ea typeface="Times New Roman" panose="02020603050405020304" pitchFamily="18" charset="0"/>
                <a:cs typeface="Verdana" panose="020B0604030504040204" pitchFamily="34" charset="0"/>
              </a:rPr>
              <a:t> </a:t>
            </a:r>
            <a:r>
              <a:rPr lang="el-GR" sz="1650" dirty="0">
                <a:latin typeface="Verdana" panose="020B0604030504040204" pitchFamily="34" charset="0"/>
                <a:ea typeface="Times New Roman" panose="02020603050405020304" pitchFamily="18" charset="0"/>
                <a:cs typeface="Verdana" panose="020B0604030504040204" pitchFamily="34" charset="0"/>
              </a:rPr>
              <a:t>δ</a:t>
            </a:r>
            <a:r>
              <a:rPr lang="el-GR" sz="1650" spc="4" dirty="0">
                <a:latin typeface="Verdana" panose="020B0604030504040204" pitchFamily="34" charset="0"/>
                <a:ea typeface="Times New Roman" panose="02020603050405020304" pitchFamily="18" charset="0"/>
                <a:cs typeface="Verdana" panose="020B0604030504040204" pitchFamily="34" charset="0"/>
              </a:rPr>
              <a:t>ι</a:t>
            </a:r>
            <a:r>
              <a:rPr lang="el-GR" sz="1650" dirty="0">
                <a:latin typeface="Verdana" panose="020B0604030504040204" pitchFamily="34" charset="0"/>
                <a:ea typeface="Times New Roman" panose="02020603050405020304" pitchFamily="18" charset="0"/>
                <a:cs typeface="Verdana" panose="020B0604030504040204" pitchFamily="34" charset="0"/>
              </a:rPr>
              <a:t>άρ</a:t>
            </a:r>
            <a:r>
              <a:rPr lang="el-GR" sz="1650" spc="-4" dirty="0">
                <a:latin typeface="Verdana" panose="020B0604030504040204" pitchFamily="34" charset="0"/>
                <a:ea typeface="Times New Roman" panose="02020603050405020304" pitchFamily="18" charset="0"/>
                <a:cs typeface="Verdana" panose="020B0604030504040204" pitchFamily="34" charset="0"/>
              </a:rPr>
              <a:t>ρ</a:t>
            </a:r>
            <a:r>
              <a:rPr lang="el-GR" sz="1650" dirty="0">
                <a:latin typeface="Verdana" panose="020B0604030504040204" pitchFamily="34" charset="0"/>
                <a:ea typeface="Times New Roman" panose="02020603050405020304" pitchFamily="18" charset="0"/>
                <a:cs typeface="Verdana" panose="020B0604030504040204" pitchFamily="34" charset="0"/>
              </a:rPr>
              <a:t>ηξη</a:t>
            </a:r>
            <a:r>
              <a:rPr lang="el-GR" sz="1650" spc="-4" dirty="0">
                <a:latin typeface="Verdana" panose="020B0604030504040204" pitchFamily="34" charset="0"/>
                <a:ea typeface="Times New Roman" panose="02020603050405020304" pitchFamily="18" charset="0"/>
                <a:cs typeface="Verdana" panose="020B0604030504040204" pitchFamily="34" charset="0"/>
              </a:rPr>
              <a:t>ς</a:t>
            </a:r>
            <a:r>
              <a:rPr lang="el-GR" sz="1650" dirty="0">
                <a:latin typeface="Verdana" panose="020B0604030504040204" pitchFamily="34" charset="0"/>
                <a:ea typeface="Times New Roman" panose="02020603050405020304" pitchFamily="18" charset="0"/>
                <a:cs typeface="Verdana" panose="020B0604030504040204" pitchFamily="34" charset="0"/>
              </a:rPr>
              <a:t>-</a:t>
            </a:r>
            <a:r>
              <a:rPr lang="el-GR" sz="1650" spc="-11" dirty="0">
                <a:latin typeface="Verdana" panose="020B0604030504040204" pitchFamily="34" charset="0"/>
                <a:ea typeface="Times New Roman" panose="02020603050405020304" pitchFamily="18" charset="0"/>
                <a:cs typeface="Verdana" panose="020B0604030504040204" pitchFamily="34" charset="0"/>
              </a:rPr>
              <a:t> </a:t>
            </a:r>
            <a:r>
              <a:rPr lang="el-GR" sz="1650" dirty="0">
                <a:latin typeface="Verdana" panose="020B0604030504040204" pitchFamily="34" charset="0"/>
                <a:ea typeface="Times New Roman" panose="02020603050405020304" pitchFamily="18" charset="0"/>
                <a:cs typeface="Verdana" panose="020B0604030504040204" pitchFamily="34" charset="0"/>
              </a:rPr>
              <a:t>σύγ</a:t>
            </a:r>
            <a:r>
              <a:rPr lang="el-GR" sz="1650" spc="-4" dirty="0">
                <a:latin typeface="Verdana" panose="020B0604030504040204" pitchFamily="34" charset="0"/>
                <a:ea typeface="Times New Roman" panose="02020603050405020304" pitchFamily="18" charset="0"/>
                <a:cs typeface="Verdana" panose="020B0604030504040204" pitchFamily="34" charset="0"/>
              </a:rPr>
              <a:t>κλ</a:t>
            </a:r>
            <a:r>
              <a:rPr lang="el-GR" sz="1650" spc="8" dirty="0">
                <a:latin typeface="Verdana" panose="020B0604030504040204" pitchFamily="34" charset="0"/>
                <a:ea typeface="Times New Roman" panose="02020603050405020304" pitchFamily="18" charset="0"/>
                <a:cs typeface="Verdana" panose="020B0604030504040204" pitchFamily="34" charset="0"/>
              </a:rPr>
              <a:t>ι</a:t>
            </a:r>
            <a:r>
              <a:rPr lang="el-GR" sz="1650" dirty="0">
                <a:latin typeface="Verdana" panose="020B0604030504040204" pitchFamily="34" charset="0"/>
                <a:ea typeface="Times New Roman" panose="02020603050405020304" pitchFamily="18" charset="0"/>
                <a:cs typeface="Verdana" panose="020B0604030504040204" pitchFamily="34" charset="0"/>
              </a:rPr>
              <a:t>ση</a:t>
            </a:r>
            <a:r>
              <a:rPr lang="el-GR" sz="1650" spc="-19" dirty="0">
                <a:latin typeface="Verdana" panose="020B0604030504040204" pitchFamily="34" charset="0"/>
                <a:ea typeface="Times New Roman" panose="02020603050405020304" pitchFamily="18" charset="0"/>
                <a:cs typeface="Verdana" panose="020B0604030504040204" pitchFamily="34" charset="0"/>
              </a:rPr>
              <a:t> </a:t>
            </a:r>
            <a:r>
              <a:rPr lang="el-GR" sz="1650" spc="-4" dirty="0" err="1">
                <a:latin typeface="Verdana" panose="020B0604030504040204" pitchFamily="34" charset="0"/>
                <a:ea typeface="Times New Roman" panose="02020603050405020304" pitchFamily="18" charset="0"/>
                <a:cs typeface="Verdana" panose="020B0604030504040204" pitchFamily="34" charset="0"/>
              </a:rPr>
              <a:t>λ</a:t>
            </a:r>
            <a:r>
              <a:rPr lang="el-GR" sz="1650" spc="8" dirty="0" err="1">
                <a:latin typeface="Verdana" panose="020B0604030504040204" pitchFamily="34" charset="0"/>
                <a:ea typeface="Times New Roman" panose="02020603050405020304" pitchFamily="18" charset="0"/>
                <a:cs typeface="Verdana" panose="020B0604030504040204" pitchFamily="34" charset="0"/>
              </a:rPr>
              <a:t>ι</a:t>
            </a:r>
            <a:r>
              <a:rPr lang="el-GR" sz="1650" dirty="0" err="1">
                <a:latin typeface="Verdana" panose="020B0604030504040204" pitchFamily="34" charset="0"/>
                <a:ea typeface="Times New Roman" panose="02020603050405020304" pitchFamily="18" charset="0"/>
                <a:cs typeface="Verdana" panose="020B0604030504040204" pitchFamily="34" charset="0"/>
              </a:rPr>
              <a:t>θοσ</a:t>
            </a:r>
            <a:r>
              <a:rPr lang="el-GR" sz="1650" spc="-8" dirty="0" err="1">
                <a:latin typeface="Verdana" panose="020B0604030504040204" pitchFamily="34" charset="0"/>
                <a:ea typeface="Times New Roman" panose="02020603050405020304" pitchFamily="18" charset="0"/>
                <a:cs typeface="Verdana" panose="020B0604030504040204" pitchFamily="34" charset="0"/>
              </a:rPr>
              <a:t>φ</a:t>
            </a:r>
            <a:r>
              <a:rPr lang="el-GR" sz="1650" dirty="0" err="1">
                <a:latin typeface="Verdana" panose="020B0604030504040204" pitchFamily="34" charset="0"/>
                <a:ea typeface="Times New Roman" panose="02020603050405020304" pitchFamily="18" charset="0"/>
                <a:cs typeface="Verdana" panose="020B0604030504040204" pitchFamily="34" charset="0"/>
              </a:rPr>
              <a:t>α</a:t>
            </a:r>
            <a:r>
              <a:rPr lang="el-GR" sz="1650" spc="8" dirty="0" err="1">
                <a:latin typeface="Verdana" panose="020B0604030504040204" pitchFamily="34" charset="0"/>
                <a:ea typeface="Times New Roman" panose="02020603050405020304" pitchFamily="18" charset="0"/>
                <a:cs typeface="Verdana" panose="020B0604030504040204" pitchFamily="34" charset="0"/>
              </a:rPr>
              <a:t>ι</a:t>
            </a:r>
            <a:r>
              <a:rPr lang="el-GR" sz="1650" dirty="0" err="1">
                <a:latin typeface="Verdana" panose="020B0604030504040204" pitchFamily="34" charset="0"/>
                <a:ea typeface="Times New Roman" panose="02020603050405020304" pitchFamily="18" charset="0"/>
                <a:cs typeface="Verdana" panose="020B0604030504040204" pitchFamily="34" charset="0"/>
              </a:rPr>
              <a:t>ρ</a:t>
            </a:r>
            <a:r>
              <a:rPr lang="el-GR" sz="1650" spc="4" dirty="0" err="1">
                <a:latin typeface="Verdana" panose="020B0604030504040204" pitchFamily="34" charset="0"/>
                <a:ea typeface="Times New Roman" panose="02020603050405020304" pitchFamily="18" charset="0"/>
                <a:cs typeface="Verdana" panose="020B0604030504040204" pitchFamily="34" charset="0"/>
              </a:rPr>
              <a:t>ι</a:t>
            </a:r>
            <a:r>
              <a:rPr lang="el-GR" sz="1650" spc="-4" dirty="0" err="1">
                <a:latin typeface="Verdana" panose="020B0604030504040204" pitchFamily="34" charset="0"/>
                <a:ea typeface="Times New Roman" panose="02020603050405020304" pitchFamily="18" charset="0"/>
                <a:cs typeface="Verdana" panose="020B0604030504040204" pitchFamily="34" charset="0"/>
              </a:rPr>
              <a:t>κ</a:t>
            </a:r>
            <a:r>
              <a:rPr lang="el-GR" sz="1650" dirty="0" err="1">
                <a:latin typeface="Verdana" panose="020B0604030504040204" pitchFamily="34" charset="0"/>
                <a:ea typeface="Times New Roman" panose="02020603050405020304" pitchFamily="18" charset="0"/>
                <a:cs typeface="Verdana" panose="020B0604030504040204" pitchFamily="34" charset="0"/>
              </a:rPr>
              <a:t>ών</a:t>
            </a:r>
            <a:r>
              <a:rPr lang="el-GR" sz="1650" dirty="0">
                <a:latin typeface="Verdana" panose="020B0604030504040204" pitchFamily="34" charset="0"/>
                <a:ea typeface="Times New Roman" panose="02020603050405020304" pitchFamily="18" charset="0"/>
                <a:cs typeface="Verdana" panose="020B0604030504040204" pitchFamily="34" charset="0"/>
              </a:rPr>
              <a:t> </a:t>
            </a:r>
            <a:r>
              <a:rPr lang="el-GR" sz="1650" spc="4" dirty="0">
                <a:latin typeface="Verdana" panose="020B0604030504040204" pitchFamily="34" charset="0"/>
                <a:ea typeface="Times New Roman" panose="02020603050405020304" pitchFamily="18" charset="0"/>
                <a:cs typeface="Verdana" panose="020B0604030504040204" pitchFamily="34" charset="0"/>
              </a:rPr>
              <a:t>π</a:t>
            </a:r>
            <a:r>
              <a:rPr lang="el-GR" sz="1650" dirty="0">
                <a:latin typeface="Verdana" panose="020B0604030504040204" pitchFamily="34" charset="0"/>
                <a:ea typeface="Times New Roman" panose="02020603050405020304" pitchFamily="18" charset="0"/>
                <a:cs typeface="Verdana" panose="020B0604030504040204" pitchFamily="34" charset="0"/>
              </a:rPr>
              <a:t>λα</a:t>
            </a:r>
            <a:r>
              <a:rPr lang="el-GR" sz="1650" spc="-4" dirty="0">
                <a:latin typeface="Verdana" panose="020B0604030504040204" pitchFamily="34" charset="0"/>
                <a:ea typeface="Times New Roman" panose="02020603050405020304" pitchFamily="18" charset="0"/>
                <a:cs typeface="Verdana" panose="020B0604030504040204" pitchFamily="34" charset="0"/>
              </a:rPr>
              <a:t>κ</a:t>
            </a:r>
            <a:r>
              <a:rPr lang="el-GR" sz="1650" dirty="0">
                <a:latin typeface="Verdana" panose="020B0604030504040204" pitchFamily="34" charset="0"/>
                <a:ea typeface="Times New Roman" panose="02020603050405020304" pitchFamily="18" charset="0"/>
                <a:cs typeface="Verdana" panose="020B0604030504040204" pitchFamily="34" charset="0"/>
              </a:rPr>
              <a:t>ών. </a:t>
            </a:r>
            <a:r>
              <a:rPr lang="el-GR" sz="1650" spc="4" dirty="0" err="1">
                <a:latin typeface="Verdana" panose="020B0604030504040204" pitchFamily="34" charset="0"/>
                <a:ea typeface="Times New Roman" panose="02020603050405020304" pitchFamily="18" charset="0"/>
                <a:cs typeface="Verdana" panose="020B0604030504040204" pitchFamily="34" charset="0"/>
              </a:rPr>
              <a:t>Μ</a:t>
            </a:r>
            <a:r>
              <a:rPr lang="el-GR" sz="1650" dirty="0" err="1">
                <a:latin typeface="Verdana" panose="020B0604030504040204" pitchFamily="34" charset="0"/>
                <a:ea typeface="Times New Roman" panose="02020603050405020304" pitchFamily="18" charset="0"/>
                <a:cs typeface="Verdana" panose="020B0604030504040204" pitchFamily="34" charset="0"/>
              </a:rPr>
              <a:t>εσ</a:t>
            </a:r>
            <a:r>
              <a:rPr lang="el-GR" sz="1650" spc="4" dirty="0" err="1">
                <a:latin typeface="Verdana" panose="020B0604030504040204" pitchFamily="34" charset="0"/>
                <a:ea typeface="Times New Roman" panose="02020603050405020304" pitchFamily="18" charset="0"/>
                <a:cs typeface="Verdana" panose="020B0604030504040204" pitchFamily="34" charset="0"/>
              </a:rPr>
              <a:t>ο</a:t>
            </a:r>
            <a:r>
              <a:rPr lang="el-GR" sz="1650" dirty="0">
                <a:latin typeface="Verdana" panose="020B0604030504040204" pitchFamily="34" charset="0"/>
                <a:ea typeface="Times New Roman" panose="02020603050405020304" pitchFamily="18" charset="0"/>
                <a:cs typeface="Verdana" panose="020B0604030504040204" pitchFamily="34" charset="0"/>
              </a:rPr>
              <a:t>-ω</a:t>
            </a:r>
            <a:r>
              <a:rPr lang="el-GR" sz="1650" spc="-4" dirty="0">
                <a:latin typeface="Verdana" panose="020B0604030504040204" pitchFamily="34" charset="0"/>
                <a:ea typeface="Times New Roman" panose="02020603050405020304" pitchFamily="18" charset="0"/>
                <a:cs typeface="Verdana" panose="020B0604030504040204" pitchFamily="34" charset="0"/>
              </a:rPr>
              <a:t>κ</a:t>
            </a:r>
            <a:r>
              <a:rPr lang="el-GR" sz="1650" dirty="0">
                <a:latin typeface="Verdana" panose="020B0604030504040204" pitchFamily="34" charset="0"/>
                <a:ea typeface="Times New Roman" panose="02020603050405020304" pitchFamily="18" charset="0"/>
                <a:cs typeface="Verdana" panose="020B0604030504040204" pitchFamily="34" charset="0"/>
              </a:rPr>
              <a:t>εάνι</a:t>
            </a:r>
            <a:r>
              <a:rPr lang="el-GR" sz="1650" spc="-11" dirty="0">
                <a:latin typeface="Verdana" panose="020B0604030504040204" pitchFamily="34" charset="0"/>
                <a:ea typeface="Times New Roman" panose="02020603050405020304" pitchFamily="18" charset="0"/>
                <a:cs typeface="Verdana" panose="020B0604030504040204" pitchFamily="34" charset="0"/>
              </a:rPr>
              <a:t>ε</a:t>
            </a:r>
            <a:r>
              <a:rPr lang="el-GR" sz="1650" dirty="0">
                <a:latin typeface="Verdana" panose="020B0604030504040204" pitchFamily="34" charset="0"/>
                <a:ea typeface="Times New Roman" panose="02020603050405020304" pitchFamily="18" charset="0"/>
                <a:cs typeface="Verdana" panose="020B0604030504040204" pitchFamily="34" charset="0"/>
              </a:rPr>
              <a:t>ς</a:t>
            </a:r>
            <a:r>
              <a:rPr lang="el-GR" sz="1650" spc="-41" dirty="0">
                <a:latin typeface="Verdana" panose="020B0604030504040204" pitchFamily="34" charset="0"/>
                <a:ea typeface="Times New Roman" panose="02020603050405020304" pitchFamily="18" charset="0"/>
                <a:cs typeface="Verdana" panose="020B0604030504040204" pitchFamily="34" charset="0"/>
              </a:rPr>
              <a:t> </a:t>
            </a:r>
            <a:r>
              <a:rPr lang="el-GR" sz="1650" dirty="0">
                <a:latin typeface="Verdana" panose="020B0604030504040204" pitchFamily="34" charset="0"/>
                <a:ea typeface="Times New Roman" panose="02020603050405020304" pitchFamily="18" charset="0"/>
                <a:cs typeface="Verdana" panose="020B0604030504040204" pitchFamily="34" charset="0"/>
              </a:rPr>
              <a:t>ράχες</a:t>
            </a:r>
            <a:r>
              <a:rPr lang="el-GR" sz="1650" spc="356" dirty="0">
                <a:latin typeface="Verdana" panose="020B0604030504040204" pitchFamily="34" charset="0"/>
                <a:ea typeface="Times New Roman" panose="02020603050405020304" pitchFamily="18" charset="0"/>
                <a:cs typeface="Verdana" panose="020B0604030504040204" pitchFamily="34" charset="0"/>
              </a:rPr>
              <a:t> </a:t>
            </a:r>
            <a:r>
              <a:rPr lang="el-GR" sz="1650" dirty="0">
                <a:latin typeface="Verdana" panose="020B0604030504040204" pitchFamily="34" charset="0"/>
                <a:ea typeface="Times New Roman" panose="02020603050405020304" pitchFamily="18" charset="0"/>
                <a:cs typeface="Verdana" panose="020B0604030504040204" pitchFamily="34" charset="0"/>
              </a:rPr>
              <a:t>- α</a:t>
            </a:r>
            <a:r>
              <a:rPr lang="el-GR" sz="1650" spc="4" dirty="0">
                <a:latin typeface="Verdana" panose="020B0604030504040204" pitchFamily="34" charset="0"/>
                <a:ea typeface="Times New Roman" panose="02020603050405020304" pitchFamily="18" charset="0"/>
                <a:cs typeface="Verdana" panose="020B0604030504040204" pitchFamily="34" charset="0"/>
              </a:rPr>
              <a:t>π</a:t>
            </a:r>
            <a:r>
              <a:rPr lang="el-GR" sz="1650" dirty="0">
                <a:latin typeface="Verdana" panose="020B0604030504040204" pitchFamily="34" charset="0"/>
                <a:ea typeface="Times New Roman" panose="02020603050405020304" pitchFamily="18" charset="0"/>
                <a:cs typeface="Verdana" panose="020B0604030504040204" pitchFamily="34" charset="0"/>
              </a:rPr>
              <a:t>όκ</a:t>
            </a:r>
            <a:r>
              <a:rPr lang="el-GR" sz="1650" spc="-4" dirty="0">
                <a:latin typeface="Verdana" panose="020B0604030504040204" pitchFamily="34" charset="0"/>
                <a:ea typeface="Times New Roman" panose="02020603050405020304" pitchFamily="18" charset="0"/>
                <a:cs typeface="Verdana" panose="020B0604030504040204" pitchFamily="34" charset="0"/>
              </a:rPr>
              <a:t>λ</a:t>
            </a:r>
            <a:r>
              <a:rPr lang="el-GR" sz="1650" spc="8" dirty="0">
                <a:latin typeface="Verdana" panose="020B0604030504040204" pitchFamily="34" charset="0"/>
                <a:ea typeface="Times New Roman" panose="02020603050405020304" pitchFamily="18" charset="0"/>
                <a:cs typeface="Verdana" panose="020B0604030504040204" pitchFamily="34" charset="0"/>
              </a:rPr>
              <a:t>ι</a:t>
            </a:r>
            <a:r>
              <a:rPr lang="el-GR" sz="1650" dirty="0">
                <a:latin typeface="Verdana" panose="020B0604030504040204" pitchFamily="34" charset="0"/>
                <a:ea typeface="Times New Roman" panose="02020603050405020304" pitchFamily="18" charset="0"/>
                <a:cs typeface="Verdana" panose="020B0604030504040204" pitchFamily="34" charset="0"/>
              </a:rPr>
              <a:t>ση</a:t>
            </a:r>
            <a:r>
              <a:rPr lang="el-GR" sz="1650" spc="-23" dirty="0">
                <a:latin typeface="Verdana" panose="020B0604030504040204" pitchFamily="34" charset="0"/>
                <a:ea typeface="Times New Roman" panose="02020603050405020304" pitchFamily="18" charset="0"/>
                <a:cs typeface="Verdana" panose="020B0604030504040204" pitchFamily="34" charset="0"/>
              </a:rPr>
              <a:t> </a:t>
            </a:r>
            <a:r>
              <a:rPr lang="el-GR" sz="1650" dirty="0">
                <a:latin typeface="Verdana" panose="020B0604030504040204" pitchFamily="34" charset="0"/>
                <a:ea typeface="Times New Roman" panose="02020603050405020304" pitchFamily="18" charset="0"/>
                <a:cs typeface="Verdana" panose="020B0604030504040204" pitchFamily="34" charset="0"/>
              </a:rPr>
              <a:t>δημ</a:t>
            </a:r>
            <a:r>
              <a:rPr lang="el-GR" sz="1650" spc="8" dirty="0">
                <a:latin typeface="Verdana" panose="020B0604030504040204" pitchFamily="34" charset="0"/>
                <a:ea typeface="Times New Roman" panose="02020603050405020304" pitchFamily="18" charset="0"/>
                <a:cs typeface="Verdana" panose="020B0604030504040204" pitchFamily="34" charset="0"/>
              </a:rPr>
              <a:t>ι</a:t>
            </a:r>
            <a:r>
              <a:rPr lang="el-GR" sz="1650" dirty="0">
                <a:latin typeface="Verdana" panose="020B0604030504040204" pitchFamily="34" charset="0"/>
                <a:ea typeface="Times New Roman" panose="02020603050405020304" pitchFamily="18" charset="0"/>
                <a:cs typeface="Verdana" panose="020B0604030504040204" pitchFamily="34" charset="0"/>
              </a:rPr>
              <a:t>ουργ</a:t>
            </a:r>
            <a:r>
              <a:rPr lang="el-GR" sz="1650" spc="4" dirty="0">
                <a:latin typeface="Verdana" panose="020B0604030504040204" pitchFamily="34" charset="0"/>
                <a:ea typeface="Times New Roman" panose="02020603050405020304" pitchFamily="18" charset="0"/>
                <a:cs typeface="Verdana" panose="020B0604030504040204" pitchFamily="34" charset="0"/>
              </a:rPr>
              <a:t>ί</a:t>
            </a:r>
            <a:r>
              <a:rPr lang="el-GR" sz="1650" dirty="0">
                <a:latin typeface="Verdana" panose="020B0604030504040204" pitchFamily="34" charset="0"/>
                <a:ea typeface="Times New Roman" panose="02020603050405020304" pitchFamily="18" charset="0"/>
                <a:cs typeface="Verdana" panose="020B0604030504040204" pitchFamily="34" charset="0"/>
              </a:rPr>
              <a:t>α</a:t>
            </a:r>
            <a:r>
              <a:rPr lang="el-GR" sz="1650" spc="-26" dirty="0">
                <a:latin typeface="Verdana" panose="020B0604030504040204" pitchFamily="34" charset="0"/>
                <a:ea typeface="Times New Roman" panose="02020603050405020304" pitchFamily="18" charset="0"/>
                <a:cs typeface="Verdana" panose="020B0604030504040204" pitchFamily="34" charset="0"/>
              </a:rPr>
              <a:t> </a:t>
            </a:r>
            <a:r>
              <a:rPr lang="el-GR" sz="1650" spc="-4" dirty="0">
                <a:latin typeface="Verdana" panose="020B0604030504040204" pitchFamily="34" charset="0"/>
                <a:ea typeface="Times New Roman" panose="02020603050405020304" pitchFamily="18" charset="0"/>
                <a:cs typeface="Verdana" panose="020B0604030504040204" pitchFamily="34" charset="0"/>
              </a:rPr>
              <a:t>φ</a:t>
            </a:r>
            <a:r>
              <a:rPr lang="el-GR" sz="1650" dirty="0">
                <a:latin typeface="Verdana" panose="020B0604030504040204" pitchFamily="34" charset="0"/>
                <a:ea typeface="Times New Roman" panose="02020603050405020304" pitchFamily="18" charset="0"/>
                <a:cs typeface="Verdana" panose="020B0604030504040204" pitchFamily="34" charset="0"/>
              </a:rPr>
              <a:t>λο</a:t>
            </a:r>
            <a:r>
              <a:rPr lang="el-GR" sz="1650" spc="4" dirty="0">
                <a:latin typeface="Verdana" panose="020B0604030504040204" pitchFamily="34" charset="0"/>
                <a:ea typeface="Times New Roman" panose="02020603050405020304" pitchFamily="18" charset="0"/>
                <a:cs typeface="Verdana" panose="020B0604030504040204" pitchFamily="34" charset="0"/>
              </a:rPr>
              <a:t>ι</a:t>
            </a:r>
            <a:r>
              <a:rPr lang="el-GR" sz="1650" dirty="0">
                <a:latin typeface="Verdana" panose="020B0604030504040204" pitchFamily="34" charset="0"/>
                <a:ea typeface="Times New Roman" panose="02020603050405020304" pitchFamily="18" charset="0"/>
                <a:cs typeface="Verdana" panose="020B0604030504040204" pitchFamily="34" charset="0"/>
              </a:rPr>
              <a:t>ού</a:t>
            </a:r>
            <a:endParaRPr lang="el-GR" sz="165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Εικόνα 7"/>
          <p:cNvPicPr>
            <a:picLocks noChangeAspect="1"/>
          </p:cNvPicPr>
          <p:nvPr/>
        </p:nvPicPr>
        <p:blipFill>
          <a:blip r:embed="rId4"/>
          <a:stretch>
            <a:fillRect/>
          </a:stretch>
        </p:blipFill>
        <p:spPr>
          <a:xfrm>
            <a:off x="93408" y="3695121"/>
            <a:ext cx="3296774" cy="2216165"/>
          </a:xfrm>
          <a:prstGeom prst="rect">
            <a:avLst/>
          </a:prstGeom>
        </p:spPr>
      </p:pic>
      <p:sp>
        <p:nvSpPr>
          <p:cNvPr id="9" name="Ορθογώνιο 8"/>
          <p:cNvSpPr/>
          <p:nvPr/>
        </p:nvSpPr>
        <p:spPr>
          <a:xfrm>
            <a:off x="3390180" y="5180412"/>
            <a:ext cx="5680494" cy="759182"/>
          </a:xfrm>
          <a:prstGeom prst="rect">
            <a:avLst/>
          </a:prstGeom>
        </p:spPr>
        <p:txBody>
          <a:bodyPr wrap="square">
            <a:spAutoFit/>
          </a:bodyPr>
          <a:lstStyle/>
          <a:p>
            <a:pPr marL="49530" marR="30004">
              <a:lnSpc>
                <a:spcPts val="1260"/>
              </a:lnSpc>
            </a:pP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Οι</a:t>
            </a:r>
            <a:r>
              <a:rPr lang="el-GR" sz="1500" spc="-11"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κ</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νήσε</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ς</a:t>
            </a:r>
            <a:r>
              <a:rPr lang="el-GR" sz="1500" spc="-30"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των</a:t>
            </a:r>
            <a:r>
              <a:rPr lang="el-GR" sz="1500" spc="-11"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λ</a:t>
            </a:r>
            <a:r>
              <a:rPr lang="el-GR" sz="1500" spc="4"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θοσφα</a:t>
            </a:r>
            <a:r>
              <a:rPr lang="el-GR" sz="1500" spc="8"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ρ</a:t>
            </a:r>
            <a:r>
              <a:rPr lang="el-GR" sz="1500" spc="8"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κ</a:t>
            </a:r>
            <a:r>
              <a:rPr lang="el-GR" sz="1500" spc="-4"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ώ</a:t>
            </a:r>
            <a:r>
              <a:rPr lang="el-GR" sz="1500" dirty="0" err="1">
                <a:solidFill>
                  <a:srgbClr val="00B050"/>
                </a:solidFill>
                <a:latin typeface="Verdana" panose="020B0604030504040204" pitchFamily="34" charset="0"/>
                <a:ea typeface="Times New Roman" panose="02020603050405020304" pitchFamily="18" charset="0"/>
                <a:cs typeface="Verdana" panose="020B0604030504040204" pitchFamily="34" charset="0"/>
              </a:rPr>
              <a:t>ν</a:t>
            </a:r>
            <a:r>
              <a:rPr lang="el-GR" sz="1500" spc="-38"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π</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λα</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κ</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ών</a:t>
            </a:r>
            <a:r>
              <a:rPr lang="el-GR" sz="1500" spc="-23"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ε</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ί</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ναι</a:t>
            </a:r>
            <a:r>
              <a:rPr lang="el-GR" sz="1500" spc="-19"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υ</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π</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εύθυνες</a:t>
            </a:r>
            <a:r>
              <a:rPr lang="el-GR" sz="1500" spc="-30"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γ</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α</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την συ</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σ</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σώρευ</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σ</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η τεκτ</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ο</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ν</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κ</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ώ</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ν</a:t>
            </a:r>
            <a:r>
              <a:rPr lang="el-GR" sz="1500" spc="-30"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τά</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σ</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εων</a:t>
            </a:r>
            <a:r>
              <a:rPr lang="el-GR" sz="1500" spc="-23"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στα</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πετρώματα</a:t>
            </a:r>
            <a:r>
              <a:rPr lang="el-GR" sz="1500" spc="-15"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με</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α</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π</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οτέλ</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ε</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σ</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μ</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α</a:t>
            </a:r>
            <a:r>
              <a:rPr lang="el-GR" sz="1500" spc="-26"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την θραύση</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 </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τους και τη </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δ</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ημ</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ουργ</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ί</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α σε</a:t>
            </a:r>
            <a:r>
              <a:rPr lang="el-GR" sz="1500" spc="8" dirty="0">
                <a:solidFill>
                  <a:srgbClr val="00B050"/>
                </a:solidFill>
                <a:latin typeface="Verdana" panose="020B0604030504040204" pitchFamily="34" charset="0"/>
                <a:ea typeface="Times New Roman" panose="02020603050405020304" pitchFamily="18" charset="0"/>
                <a:cs typeface="Verdana" panose="020B0604030504040204" pitchFamily="34" charset="0"/>
              </a:rPr>
              <a:t>ι</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σμώ</a:t>
            </a:r>
            <a:r>
              <a:rPr lang="el-GR" sz="1500" spc="-4" dirty="0">
                <a:solidFill>
                  <a:srgbClr val="00B050"/>
                </a:solidFill>
                <a:latin typeface="Verdana" panose="020B0604030504040204" pitchFamily="34" charset="0"/>
                <a:ea typeface="Times New Roman" panose="02020603050405020304" pitchFamily="18" charset="0"/>
                <a:cs typeface="Verdana" panose="020B0604030504040204" pitchFamily="34" charset="0"/>
              </a:rPr>
              <a:t>ν</a:t>
            </a:r>
            <a:r>
              <a:rPr lang="el-GR" sz="1500" dirty="0">
                <a:solidFill>
                  <a:srgbClr val="00B050"/>
                </a:solidFill>
                <a:latin typeface="Verdana" panose="020B0604030504040204" pitchFamily="34" charset="0"/>
                <a:ea typeface="Times New Roman" panose="02020603050405020304" pitchFamily="18" charset="0"/>
                <a:cs typeface="Verdana" panose="020B0604030504040204" pitchFamily="34" charset="0"/>
              </a:rPr>
              <a:t>…!!!</a:t>
            </a:r>
            <a:endParaRPr lang="el-GR" sz="15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8515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361482" y="943290"/>
            <a:ext cx="4612975"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Καταγραφή των Σεισμών</a:t>
            </a:r>
            <a:endParaRPr lang="el-GR" sz="30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75" y="1547813"/>
            <a:ext cx="2562887" cy="350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609" y="1474205"/>
            <a:ext cx="3480758" cy="180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16" y="1547813"/>
            <a:ext cx="2615062" cy="328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9770" y="3359321"/>
            <a:ext cx="3128413" cy="258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583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7" y="961356"/>
            <a:ext cx="1320022" cy="23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188" y="946092"/>
            <a:ext cx="2332042" cy="21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1525906" y="3136435"/>
            <a:ext cx="5629037" cy="297517"/>
          </a:xfrm>
          <a:prstGeom prst="rect">
            <a:avLst/>
          </a:prstGeom>
        </p:spPr>
        <p:txBody>
          <a:bodyPr wrap="square">
            <a:spAutoFit/>
          </a:bodyPr>
          <a:lstStyle/>
          <a:p>
            <a:pPr marR="2817495" algn="ctr">
              <a:lnSpc>
                <a:spcPts val="1583"/>
              </a:lnSpc>
              <a:spcBef>
                <a:spcPts val="113"/>
              </a:spcBef>
            </a:pPr>
            <a:r>
              <a:rPr lang="el-GR" sz="1350" spc="-131"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T</a:t>
            </a:r>
            <a:r>
              <a:rPr lang="el-GR" sz="1350"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eledy</a:t>
            </a:r>
            <a:r>
              <a:rPr lang="el-GR" sz="1350" spc="4"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n</a:t>
            </a:r>
            <a:r>
              <a:rPr lang="el-GR" sz="1350"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e</a:t>
            </a:r>
            <a:r>
              <a:rPr lang="el-GR" sz="1350" spc="-8" dirty="0">
                <a:solidFill>
                  <a:srgbClr val="FF0000"/>
                </a:solidFill>
                <a:latin typeface="Tahoma" panose="020B0604030504040204" pitchFamily="34" charset="0"/>
                <a:ea typeface="MS Gothic" panose="020B0609070205080204" pitchFamily="49" charset="-128"/>
                <a:cs typeface="Times New Roman" panose="02020603050405020304" pitchFamily="18" charset="0"/>
              </a:rPr>
              <a:t> </a:t>
            </a:r>
            <a:r>
              <a:rPr lang="el-GR" sz="1350" spc="8" dirty="0">
                <a:solidFill>
                  <a:srgbClr val="FF0000"/>
                </a:solidFill>
                <a:latin typeface="Tahoma" panose="020B0604030504040204" pitchFamily="34" charset="0"/>
                <a:ea typeface="MS Gothic" panose="020B0609070205080204" pitchFamily="49" charset="-128"/>
                <a:cs typeface="Times New Roman" panose="02020603050405020304" pitchFamily="18" charset="0"/>
              </a:rPr>
              <a:t>S</a:t>
            </a:r>
            <a:r>
              <a:rPr lang="el-GR" sz="1350" spc="-4" dirty="0">
                <a:solidFill>
                  <a:srgbClr val="FF0000"/>
                </a:solidFill>
                <a:latin typeface="Tahoma" panose="020B0604030504040204" pitchFamily="34" charset="0"/>
                <a:ea typeface="MS Gothic" panose="020B0609070205080204" pitchFamily="49" charset="-128"/>
                <a:cs typeface="Times New Roman" panose="02020603050405020304" pitchFamily="18" charset="0"/>
              </a:rPr>
              <a:t>-</a:t>
            </a:r>
            <a:r>
              <a:rPr lang="el-GR" sz="1350" dirty="0">
                <a:solidFill>
                  <a:srgbClr val="FF0000"/>
                </a:solidFill>
                <a:latin typeface="Tahoma" panose="020B0604030504040204" pitchFamily="34" charset="0"/>
                <a:ea typeface="MS Gothic" panose="020B0609070205080204" pitchFamily="49" charset="-128"/>
                <a:cs typeface="Times New Roman" panose="02020603050405020304" pitchFamily="18" charset="0"/>
              </a:rPr>
              <a:t>13    </a:t>
            </a:r>
            <a:endParaRPr lang="el-GR" sz="82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380" y="923510"/>
            <a:ext cx="2932636" cy="214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5332905" y="3067216"/>
            <a:ext cx="4308668" cy="297517"/>
          </a:xfrm>
          <a:prstGeom prst="rect">
            <a:avLst/>
          </a:prstGeom>
        </p:spPr>
        <p:txBody>
          <a:bodyPr wrap="square">
            <a:spAutoFit/>
          </a:bodyPr>
          <a:lstStyle/>
          <a:p>
            <a:pPr marR="2817495" algn="ctr">
              <a:lnSpc>
                <a:spcPts val="1583"/>
              </a:lnSpc>
              <a:spcBef>
                <a:spcPts val="113"/>
              </a:spcBef>
            </a:pPr>
            <a:r>
              <a:rPr lang="en-US" sz="1350"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Streckeisen</a:t>
            </a:r>
            <a:r>
              <a:rPr lang="en-US" sz="1350" dirty="0">
                <a:solidFill>
                  <a:srgbClr val="FF0000"/>
                </a:solidFill>
                <a:latin typeface="Tahoma" panose="020B0604030504040204" pitchFamily="34" charset="0"/>
                <a:ea typeface="MS Gothic" panose="020B0609070205080204" pitchFamily="49" charset="-128"/>
                <a:cs typeface="Times New Roman" panose="02020603050405020304" pitchFamily="18" charset="0"/>
              </a:rPr>
              <a:t> TS-2</a:t>
            </a:r>
            <a:endParaRPr lang="el-GR" sz="82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001" y="3427503"/>
            <a:ext cx="1690553" cy="214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Ορθογώνιο 7"/>
          <p:cNvSpPr/>
          <p:nvPr/>
        </p:nvSpPr>
        <p:spPr>
          <a:xfrm>
            <a:off x="935678" y="5691025"/>
            <a:ext cx="4308668" cy="297517"/>
          </a:xfrm>
          <a:prstGeom prst="rect">
            <a:avLst/>
          </a:prstGeom>
        </p:spPr>
        <p:txBody>
          <a:bodyPr wrap="square">
            <a:spAutoFit/>
          </a:bodyPr>
          <a:lstStyle/>
          <a:p>
            <a:pPr marR="2817495" algn="ctr">
              <a:lnSpc>
                <a:spcPts val="1583"/>
              </a:lnSpc>
              <a:spcBef>
                <a:spcPts val="113"/>
              </a:spcBef>
            </a:pPr>
            <a:r>
              <a:rPr lang="en-US" sz="1350"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Episensor</a:t>
            </a:r>
            <a:endParaRPr lang="el-GR" sz="82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8" y="3445618"/>
            <a:ext cx="2008156" cy="217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0612" y="3244097"/>
            <a:ext cx="1998408" cy="26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Ορθογώνιο 10"/>
          <p:cNvSpPr/>
          <p:nvPr/>
        </p:nvSpPr>
        <p:spPr>
          <a:xfrm>
            <a:off x="4087977" y="5631523"/>
            <a:ext cx="4308668" cy="297517"/>
          </a:xfrm>
          <a:prstGeom prst="rect">
            <a:avLst/>
          </a:prstGeom>
        </p:spPr>
        <p:txBody>
          <a:bodyPr wrap="square">
            <a:spAutoFit/>
          </a:bodyPr>
          <a:lstStyle/>
          <a:p>
            <a:pPr marR="2817495" algn="ctr">
              <a:lnSpc>
                <a:spcPts val="1583"/>
              </a:lnSpc>
              <a:spcBef>
                <a:spcPts val="113"/>
              </a:spcBef>
            </a:pPr>
            <a:r>
              <a:rPr lang="en-US" sz="1350" dirty="0" err="1">
                <a:solidFill>
                  <a:srgbClr val="FF0000"/>
                </a:solidFill>
                <a:latin typeface="Tahoma" panose="020B0604030504040204" pitchFamily="34" charset="0"/>
                <a:ea typeface="MS Gothic" panose="020B0609070205080204" pitchFamily="49" charset="-128"/>
                <a:cs typeface="Times New Roman" panose="02020603050405020304" pitchFamily="18" charset="0"/>
              </a:rPr>
              <a:t>Guralp</a:t>
            </a:r>
            <a:r>
              <a:rPr lang="en-US" sz="1350" dirty="0">
                <a:solidFill>
                  <a:srgbClr val="FF0000"/>
                </a:solidFill>
                <a:latin typeface="Tahoma" panose="020B0604030504040204" pitchFamily="34" charset="0"/>
                <a:ea typeface="MS Gothic" panose="020B0609070205080204" pitchFamily="49" charset="-128"/>
                <a:cs typeface="Times New Roman" panose="02020603050405020304" pitchFamily="18" charset="0"/>
              </a:rPr>
              <a:t> CMG-40</a:t>
            </a:r>
            <a:endParaRPr lang="el-GR" sz="82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958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36299" y="943290"/>
            <a:ext cx="6055743"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Γιατί γίνονται σεισμοί στην Ελλάδα</a:t>
            </a:r>
            <a:endParaRPr lang="el-GR" sz="3000" dirty="0">
              <a:solidFill>
                <a:srgbClr val="0070C0"/>
              </a:solidFill>
            </a:endParaRPr>
          </a:p>
        </p:txBody>
      </p:sp>
      <p:sp>
        <p:nvSpPr>
          <p:cNvPr id="3" name="Ορθογώνιο 2"/>
          <p:cNvSpPr/>
          <p:nvPr/>
        </p:nvSpPr>
        <p:spPr>
          <a:xfrm>
            <a:off x="84108" y="1474205"/>
            <a:ext cx="8928340" cy="646331"/>
          </a:xfrm>
          <a:prstGeom prst="rect">
            <a:avLst/>
          </a:prstGeom>
        </p:spPr>
        <p:txBody>
          <a:bodyPr wrap="square">
            <a:spAutoFit/>
          </a:bodyPr>
          <a:lstStyle/>
          <a:p>
            <a:pPr algn="ct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Η Ελλά</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δ</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α</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κα</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τ</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έχει</a:t>
            </a:r>
            <a:r>
              <a:rPr lang="el-GR" spc="15"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την</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π</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ρώτη</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θέ</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σ</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η </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σ</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την</a:t>
            </a:r>
            <a:r>
              <a:rPr lang="el-GR" spc="-15"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Ε</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υ</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ρώ</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π</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η</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 α</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π</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ό</a:t>
            </a:r>
            <a:r>
              <a:rPr lang="el-GR" spc="11"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π</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λε</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υ</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ράς </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σ</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ε</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ι</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σ</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μ</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ι</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κότη</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τα</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ς</a:t>
            </a:r>
            <a:r>
              <a:rPr lang="el-GR" spc="-15"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και</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την</a:t>
            </a:r>
            <a:r>
              <a:rPr lang="el-GR" spc="-4"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έκτη παγκοσμ</a:t>
            </a:r>
            <a:r>
              <a:rPr lang="el-GR" spc="8" dirty="0">
                <a:solidFill>
                  <a:srgbClr val="FF0000"/>
                </a:solidFill>
                <a:latin typeface="Verdana" panose="020B0604030504040204" pitchFamily="34" charset="0"/>
                <a:ea typeface="MS Gothic" panose="020B0609070205080204" pitchFamily="49" charset="-128"/>
                <a:cs typeface="Verdana" panose="020B0604030504040204" pitchFamily="34" charset="0"/>
              </a:rPr>
              <a:t>ί</a:t>
            </a:r>
            <a:r>
              <a:rPr lang="el-GR" dirty="0">
                <a:solidFill>
                  <a:srgbClr val="FF0000"/>
                </a:solidFill>
                <a:latin typeface="Verdana" panose="020B0604030504040204" pitchFamily="34" charset="0"/>
                <a:ea typeface="MS Gothic" panose="020B0609070205080204" pitchFamily="49" charset="-128"/>
                <a:cs typeface="Verdana" panose="020B0604030504040204" pitchFamily="34" charset="0"/>
              </a:rPr>
              <a:t>ως.</a:t>
            </a:r>
            <a:endParaRPr lang="el-GR"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7" y="2288270"/>
            <a:ext cx="4363109" cy="346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615" y="2288270"/>
            <a:ext cx="4418833" cy="340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239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446" y="982443"/>
            <a:ext cx="4198906" cy="488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05" y="982443"/>
            <a:ext cx="3979470" cy="48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8695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338" y="958025"/>
            <a:ext cx="5164074" cy="24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3792474" y="4173174"/>
            <a:ext cx="5351526" cy="1569660"/>
          </a:xfrm>
          <a:prstGeom prst="rect">
            <a:avLst/>
          </a:prstGeom>
        </p:spPr>
        <p:txBody>
          <a:bodyPr wrap="square">
            <a:spAutoFit/>
          </a:bodyPr>
          <a:lstStyle/>
          <a:p>
            <a:r>
              <a:rPr lang="el-GR" sz="2400" dirty="0"/>
              <a:t>Στην Ελλάδα γίνεται κατά μέσο όρο ένας σεισμός με μέγεθος 6.5 κάθε 2 χρόνια, ενώ ένας σεισμός με μέγεθος 7.5 κάθε 70 χρόνια..</a:t>
            </a:r>
          </a:p>
        </p:txBody>
      </p:sp>
      <p:pic>
        <p:nvPicPr>
          <p:cNvPr id="4" name="Εικόνα 3"/>
          <p:cNvPicPr>
            <a:picLocks noChangeAspect="1"/>
          </p:cNvPicPr>
          <p:nvPr/>
        </p:nvPicPr>
        <p:blipFill rotWithShape="1">
          <a:blip r:embed="rId3"/>
          <a:srcRect l="2253" r="6253"/>
          <a:stretch/>
        </p:blipFill>
        <p:spPr>
          <a:xfrm>
            <a:off x="89154" y="2541318"/>
            <a:ext cx="3621024" cy="3407569"/>
          </a:xfrm>
          <a:prstGeom prst="rect">
            <a:avLst/>
          </a:prstGeom>
        </p:spPr>
      </p:pic>
    </p:spTree>
    <p:extLst>
      <p:ext uri="{BB962C8B-B14F-4D97-AF65-F5344CB8AC3E}">
        <p14:creationId xmlns:p14="http://schemas.microsoft.com/office/powerpoint/2010/main" val="1676069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6886" y="857250"/>
            <a:ext cx="3833623"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Σεισμολογικά Δίκτυα</a:t>
            </a:r>
            <a:endParaRPr lang="el-GR" sz="3000" dirty="0">
              <a:solidFill>
                <a:srgbClr val="0070C0"/>
              </a:solidFill>
            </a:endParaRPr>
          </a:p>
        </p:txBody>
      </p:sp>
      <p:pic>
        <p:nvPicPr>
          <p:cNvPr id="3" name="Εικόνα 2"/>
          <p:cNvPicPr>
            <a:picLocks noChangeAspect="1"/>
          </p:cNvPicPr>
          <p:nvPr/>
        </p:nvPicPr>
        <p:blipFill>
          <a:blip r:embed="rId2"/>
          <a:stretch>
            <a:fillRect/>
          </a:stretch>
        </p:blipFill>
        <p:spPr>
          <a:xfrm>
            <a:off x="875674" y="1474205"/>
            <a:ext cx="6978308" cy="4450985"/>
          </a:xfrm>
          <a:prstGeom prst="rect">
            <a:avLst/>
          </a:prstGeom>
        </p:spPr>
      </p:pic>
    </p:spTree>
    <p:extLst>
      <p:ext uri="{BB962C8B-B14F-4D97-AF65-F5344CB8AC3E}">
        <p14:creationId xmlns:p14="http://schemas.microsoft.com/office/powerpoint/2010/main" val="339578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88640"/>
            <a:ext cx="8784976" cy="6552728"/>
          </a:xfrm>
        </p:spPr>
        <p:txBody>
          <a:bodyPr>
            <a:normAutofit fontScale="77500" lnSpcReduction="20000"/>
          </a:bodyPr>
          <a:lstStyle/>
          <a:p>
            <a:pPr>
              <a:buNone/>
            </a:pPr>
            <a:r>
              <a:rPr lang="el-GR" b="1" u="sng" dirty="0" smtClean="0">
                <a:solidFill>
                  <a:srgbClr val="FF0000"/>
                </a:solidFill>
              </a:rPr>
              <a:t>              ΤΡΟΠΟΣ </a:t>
            </a:r>
            <a:r>
              <a:rPr lang="el-GR" b="1" u="sng" dirty="0">
                <a:solidFill>
                  <a:srgbClr val="FF0000"/>
                </a:solidFill>
              </a:rPr>
              <a:t>ΓΕΝΕΣΗΣ ΤΩΝ ΣΕΙΣΜΩΝ</a:t>
            </a:r>
            <a:r>
              <a:rPr lang="el-GR" dirty="0">
                <a:solidFill>
                  <a:srgbClr val="FF0000"/>
                </a:solidFill>
              </a:rPr>
              <a:t>          </a:t>
            </a:r>
            <a:r>
              <a:rPr lang="el-GR" dirty="0"/>
              <a:t>Παραμόρφωση &gt; της αντοχής των πετρωμάτων</a:t>
            </a:r>
          </a:p>
          <a:p>
            <a:r>
              <a:rPr lang="el-GR" dirty="0" smtClean="0"/>
              <a:t>Σεισμοί </a:t>
            </a:r>
            <a:r>
              <a:rPr lang="el-GR" dirty="0"/>
              <a:t>– κραδασμοί (μετατροπή της δυναμικής ενέργειας εξ’ αιτίας της παραμόρφωσης σε κινητική) με εκπομπή κύματος         στο έδαφος δίνει κραδασμούς         ΔΗΛΑΔΗ σεισμούς.</a:t>
            </a:r>
          </a:p>
          <a:p>
            <a:r>
              <a:rPr lang="el-GR" dirty="0">
                <a:solidFill>
                  <a:srgbClr val="FF0000"/>
                </a:solidFill>
              </a:rPr>
              <a:t>Το σημείο εκπομπής του κύματος          εστία του σεισμού</a:t>
            </a:r>
          </a:p>
          <a:p>
            <a:r>
              <a:rPr lang="el-GR" dirty="0">
                <a:solidFill>
                  <a:srgbClr val="00B050"/>
                </a:solidFill>
              </a:rPr>
              <a:t>Η κατακόρυφος προβολή της εστίας στην επιφάνεια της γης             </a:t>
            </a:r>
            <a:r>
              <a:rPr lang="el-GR" dirty="0" err="1">
                <a:solidFill>
                  <a:srgbClr val="00B050"/>
                </a:solidFill>
              </a:rPr>
              <a:t>μικροσεισμικό</a:t>
            </a:r>
            <a:r>
              <a:rPr lang="el-GR" dirty="0">
                <a:solidFill>
                  <a:srgbClr val="00B050"/>
                </a:solidFill>
              </a:rPr>
              <a:t> επίκεντρο</a:t>
            </a:r>
          </a:p>
          <a:p>
            <a:r>
              <a:rPr lang="el-GR" dirty="0">
                <a:solidFill>
                  <a:schemeClr val="tx2">
                    <a:lumMod val="60000"/>
                    <a:lumOff val="40000"/>
                  </a:schemeClr>
                </a:solidFill>
              </a:rPr>
              <a:t>Η μεταξύ τους απόσταση             εστιακό βάθος. </a:t>
            </a:r>
            <a:endParaRPr lang="el-GR" dirty="0" smtClean="0">
              <a:solidFill>
                <a:schemeClr val="tx2">
                  <a:lumMod val="60000"/>
                  <a:lumOff val="40000"/>
                </a:schemeClr>
              </a:solidFill>
            </a:endParaRPr>
          </a:p>
          <a:p>
            <a:endParaRPr lang="el-GR" dirty="0">
              <a:solidFill>
                <a:schemeClr val="tx2">
                  <a:lumMod val="60000"/>
                  <a:lumOff val="40000"/>
                </a:schemeClr>
              </a:solidFill>
            </a:endParaRPr>
          </a:p>
          <a:p>
            <a:r>
              <a:rPr lang="el-GR" dirty="0" smtClean="0"/>
              <a:t>Με </a:t>
            </a:r>
            <a:r>
              <a:rPr lang="el-GR" dirty="0"/>
              <a:t>βάση το εστιακό βάθος έχουμε: </a:t>
            </a:r>
          </a:p>
          <a:p>
            <a:r>
              <a:rPr lang="el-GR" dirty="0"/>
              <a:t>(Α) κανονικούς ή σεισμούς επιφάνειας (βάθος &lt;60</a:t>
            </a:r>
            <a:r>
              <a:rPr lang="en-US" dirty="0"/>
              <a:t>km</a:t>
            </a:r>
            <a:r>
              <a:rPr lang="el-GR" dirty="0"/>
              <a:t>         95% των σεισμών)</a:t>
            </a:r>
          </a:p>
          <a:p>
            <a:r>
              <a:rPr lang="el-GR" dirty="0"/>
              <a:t>(Β) πλουτώνιους ή σεισμούς βάθους (βάθος &gt; 60</a:t>
            </a:r>
            <a:r>
              <a:rPr lang="en-US" dirty="0"/>
              <a:t>km</a:t>
            </a:r>
            <a:r>
              <a:rPr lang="el-GR" dirty="0"/>
              <a:t>)</a:t>
            </a:r>
          </a:p>
          <a:p>
            <a:r>
              <a:rPr lang="el-GR" dirty="0"/>
              <a:t>	1. ενδιάμεσοι (60-300</a:t>
            </a:r>
            <a:r>
              <a:rPr lang="en-US" dirty="0"/>
              <a:t>km</a:t>
            </a:r>
            <a:r>
              <a:rPr lang="el-GR" dirty="0"/>
              <a:t>), 2. μεγάλου βάθους (300-750</a:t>
            </a:r>
            <a:r>
              <a:rPr lang="en-US" dirty="0"/>
              <a:t>km</a:t>
            </a:r>
            <a:r>
              <a:rPr lang="el-GR" dirty="0"/>
              <a:t>)</a:t>
            </a:r>
          </a:p>
          <a:p>
            <a:r>
              <a:rPr lang="el-GR" dirty="0"/>
              <a:t>(Γ) </a:t>
            </a:r>
            <a:r>
              <a:rPr lang="el-GR" dirty="0" err="1"/>
              <a:t>Σεισμοειδείς</a:t>
            </a:r>
            <a:r>
              <a:rPr lang="el-GR" dirty="0"/>
              <a:t>          επιφανειακοί  εξ’ αιτίας        πτώσης μετεωριτών, πτώσης βράχων, </a:t>
            </a:r>
            <a:r>
              <a:rPr lang="el-GR" dirty="0" err="1"/>
              <a:t>κ.λ.π</a:t>
            </a:r>
            <a:r>
              <a:rPr lang="el-GR" dirty="0"/>
              <a:t>.</a:t>
            </a:r>
          </a:p>
          <a:p>
            <a:pPr>
              <a:buNone/>
            </a:pPr>
            <a:endParaRPr lang="el-GR" dirty="0"/>
          </a:p>
          <a:p>
            <a:pPr>
              <a:buNone/>
            </a:pPr>
            <a:endParaRPr lang="el-GR" dirty="0"/>
          </a:p>
        </p:txBody>
      </p:sp>
      <p:cxnSp>
        <p:nvCxnSpPr>
          <p:cNvPr id="4" name="3 - Ευθύγραμμο βέλος σύνδεσης"/>
          <p:cNvCxnSpPr/>
          <p:nvPr/>
        </p:nvCxnSpPr>
        <p:spPr>
          <a:xfrm>
            <a:off x="5868144" y="40466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4499992" y="692696"/>
            <a:ext cx="86409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4716016" y="1628800"/>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5004048" y="206084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4067944" y="314096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a:off x="7668344" y="429309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6588224" y="602128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a:off x="2699792" y="602128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a:off x="755576" y="530120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a:off x="8460432" y="2492896"/>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94561" y="857250"/>
            <a:ext cx="4155948"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Καταγραφές στο δίκτυο</a:t>
            </a:r>
            <a:endParaRPr lang="el-GR" sz="3000" dirty="0">
              <a:solidFill>
                <a:srgbClr val="0070C0"/>
              </a:solidFill>
            </a:endParaRPr>
          </a:p>
        </p:txBody>
      </p:sp>
      <p:sp>
        <p:nvSpPr>
          <p:cNvPr id="3" name="Ορθογώνιο 2"/>
          <p:cNvSpPr/>
          <p:nvPr/>
        </p:nvSpPr>
        <p:spPr>
          <a:xfrm>
            <a:off x="2834640" y="1388164"/>
            <a:ext cx="4572000" cy="314638"/>
          </a:xfrm>
          <a:prstGeom prst="rect">
            <a:avLst/>
          </a:prstGeom>
        </p:spPr>
        <p:txBody>
          <a:bodyPr>
            <a:spAutoFit/>
          </a:bodyPr>
          <a:lstStyle/>
          <a:p>
            <a:pPr>
              <a:lnSpc>
                <a:spcPct val="107000"/>
              </a:lnSpc>
            </a:pP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htt</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p</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s</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e</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i</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sm</a:t>
            </a:r>
            <a:r>
              <a:rPr lang="el-GR" sz="1350" spc="-11"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o</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.ge</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o</a:t>
            </a:r>
            <a:r>
              <a:rPr lang="el-GR" sz="1350" spc="8"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l</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o</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g</a:t>
            </a:r>
            <a:r>
              <a:rPr lang="el-GR" sz="1350" spc="-12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y</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u</a:t>
            </a:r>
            <a:r>
              <a:rPr lang="el-GR" sz="1350" spc="-4"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p</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at</a:t>
            </a:r>
            <a:r>
              <a:rPr lang="el-GR" sz="1350" spc="-3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r</a:t>
            </a:r>
            <a:r>
              <a:rPr lang="el-GR" sz="1350" dirty="0">
                <a:solidFill>
                  <a:srgbClr val="FFC000"/>
                </a:solidFill>
                <a:latin typeface="Verdana" panose="020B0604030504040204" pitchFamily="34" charset="0"/>
                <a:ea typeface="MS Gothic" panose="020B0609070205080204" pitchFamily="49" charset="-128"/>
                <a:cs typeface="Verdana" panose="020B0604030504040204" pitchFamily="34" charset="0"/>
                <a:hlinkClick r:id="rId2"/>
              </a:rPr>
              <a:t>as.gr/</a:t>
            </a:r>
            <a:endParaRPr lang="el-GR" sz="825"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0004" y="1732978"/>
            <a:ext cx="5423239" cy="415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482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092959" y="966978"/>
            <a:ext cx="2660903" cy="553998"/>
          </a:xfrm>
          <a:prstGeom prst="rect">
            <a:avLst/>
          </a:prstGeom>
        </p:spPr>
        <p:txBody>
          <a:bodyPr wrap="square">
            <a:spAutoFit/>
          </a:bodyPr>
          <a:lstStyle/>
          <a:p>
            <a:r>
              <a:rPr lang="el-GR" sz="3000" dirty="0">
                <a:solidFill>
                  <a:srgbClr val="0070C0"/>
                </a:solidFill>
                <a:latin typeface="Arial" panose="020B0604020202020204" pitchFamily="34" charset="0"/>
                <a:ea typeface="Times New Roman" panose="02020603050405020304" pitchFamily="18" charset="0"/>
              </a:rPr>
              <a:t>Αντιμετώπιση</a:t>
            </a:r>
            <a:endParaRPr lang="el-GR" sz="3000" dirty="0">
              <a:solidFill>
                <a:srgbClr val="0070C0"/>
              </a:solidFill>
            </a:endParaRPr>
          </a:p>
        </p:txBody>
      </p:sp>
      <p:sp>
        <p:nvSpPr>
          <p:cNvPr id="3" name="Ορθογώνιο 2"/>
          <p:cNvSpPr/>
          <p:nvPr/>
        </p:nvSpPr>
        <p:spPr>
          <a:xfrm>
            <a:off x="157734" y="1613299"/>
            <a:ext cx="8867394" cy="707886"/>
          </a:xfrm>
          <a:prstGeom prst="rect">
            <a:avLst/>
          </a:prstGeom>
        </p:spPr>
        <p:txBody>
          <a:bodyPr wrap="square">
            <a:spAutoFit/>
          </a:bodyPr>
          <a:lstStyle/>
          <a:p>
            <a:pPr marR="20003" algn="just">
              <a:lnSpc>
                <a:spcPts val="1620"/>
              </a:lnSpc>
              <a:tabLst>
                <a:tab pos="0" algn="l"/>
              </a:tabLst>
            </a:pP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Ο</a:t>
            </a:r>
            <a:r>
              <a:rPr lang="el-GR" b="1" spc="-15"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σεισμός</a:t>
            </a:r>
            <a:r>
              <a:rPr lang="el-GR" b="1" spc="-15"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εί</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ν</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αι</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μια </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κ</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αταστροφή</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κ</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α</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ι επομένως</a:t>
            </a:r>
            <a:r>
              <a:rPr lang="el-GR" b="1" spc="11"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ότι ισ</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χ</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ύει</a:t>
            </a:r>
            <a:r>
              <a:rPr lang="el-GR" b="1" spc="-19"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στην αν</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τ</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ιμε</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τ</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ώπιση</a:t>
            </a:r>
            <a:r>
              <a:rPr lang="el-GR" b="1" spc="15"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μιας κ</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α</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ταστροφής </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π.χ. πλ</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η</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μμύρα,</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φω</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τ</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ιά</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err="1">
                <a:solidFill>
                  <a:srgbClr val="FF0000"/>
                </a:solidFill>
                <a:latin typeface="Verdana" panose="020B0604030504040204" pitchFamily="34" charset="0"/>
                <a:ea typeface="MS Gothic" panose="020B0609070205080204" pitchFamily="49" charset="-128"/>
                <a:cs typeface="Verdana" panose="020B0604030504040204" pitchFamily="34" charset="0"/>
              </a:rPr>
              <a:t>κ</a:t>
            </a:r>
            <a:r>
              <a:rPr lang="el-GR" b="1" spc="4" dirty="0" err="1">
                <a:solidFill>
                  <a:srgbClr val="FF0000"/>
                </a:solidFill>
                <a:latin typeface="Verdana" panose="020B0604030504040204" pitchFamily="34" charset="0"/>
                <a:ea typeface="MS Gothic" panose="020B0609070205080204" pitchFamily="49" charset="-128"/>
                <a:cs typeface="Verdana" panose="020B0604030504040204" pitchFamily="34" charset="0"/>
              </a:rPr>
              <a:t>λ</a:t>
            </a:r>
            <a:r>
              <a:rPr lang="el-GR" b="1" dirty="0" err="1">
                <a:solidFill>
                  <a:srgbClr val="FF0000"/>
                </a:solidFill>
                <a:latin typeface="Verdana" panose="020B0604030504040204" pitchFamily="34" charset="0"/>
                <a:ea typeface="MS Gothic" panose="020B0609070205080204" pitchFamily="49" charset="-128"/>
                <a:cs typeface="Verdana" panose="020B0604030504040204" pitchFamily="34" charset="0"/>
              </a:rPr>
              <a:t>π</a:t>
            </a:r>
            <a:r>
              <a:rPr lang="el-GR" b="1" spc="8"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a:t>
            </a:r>
            <a:r>
              <a:rPr lang="el-GR" b="1" spc="-8"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ισ</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χ</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ύει</a:t>
            </a:r>
            <a:r>
              <a:rPr lang="el-GR" b="1" spc="-11"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κ</a:t>
            </a:r>
            <a:r>
              <a:rPr lang="el-GR" b="1" spc="4" dirty="0">
                <a:solidFill>
                  <a:srgbClr val="FF0000"/>
                </a:solidFill>
                <a:latin typeface="Verdana" panose="020B0604030504040204" pitchFamily="34" charset="0"/>
                <a:ea typeface="MS Gothic" panose="020B0609070205080204" pitchFamily="49" charset="-128"/>
                <a:cs typeface="Verdana" panose="020B0604030504040204" pitchFamily="34" charset="0"/>
              </a:rPr>
              <a:t>α</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ι για</a:t>
            </a:r>
            <a:r>
              <a:rPr lang="el-GR" b="1" spc="8" dirty="0">
                <a:solidFill>
                  <a:srgbClr val="FF0000"/>
                </a:solidFill>
                <a:latin typeface="Verdana" panose="020B0604030504040204" pitchFamily="34" charset="0"/>
                <a:ea typeface="MS Gothic" panose="020B0609070205080204" pitchFamily="49" charset="-128"/>
                <a:cs typeface="Verdana" panose="020B0604030504040204" pitchFamily="34" charset="0"/>
              </a:rPr>
              <a:t> </a:t>
            </a:r>
            <a:r>
              <a:rPr lang="el-GR" b="1" dirty="0">
                <a:solidFill>
                  <a:srgbClr val="FF0000"/>
                </a:solidFill>
                <a:latin typeface="Verdana" panose="020B0604030504040204" pitchFamily="34" charset="0"/>
                <a:ea typeface="MS Gothic" panose="020B0609070205080204" pitchFamily="49" charset="-128"/>
                <a:cs typeface="Verdana" panose="020B0604030504040204" pitchFamily="34" charset="0"/>
              </a:rPr>
              <a:t>τον σεισμό</a:t>
            </a:r>
            <a:endParaRPr lang="el-GR"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Ορθογώνιο 3"/>
          <p:cNvSpPr/>
          <p:nvPr/>
        </p:nvSpPr>
        <p:spPr>
          <a:xfrm>
            <a:off x="1350520" y="2885475"/>
            <a:ext cx="6095258" cy="487506"/>
          </a:xfrm>
          <a:prstGeom prst="rect">
            <a:avLst/>
          </a:prstGeom>
        </p:spPr>
        <p:txBody>
          <a:bodyPr wrap="none">
            <a:spAutoFit/>
          </a:bodyPr>
          <a:lstStyle/>
          <a:p>
            <a:pPr marL="290036">
              <a:lnSpc>
                <a:spcPct val="107000"/>
              </a:lnSpc>
              <a:spcBef>
                <a:spcPts val="158"/>
              </a:spcBef>
            </a:pPr>
            <a:r>
              <a:rPr lang="el-GR" sz="1350" b="1" spc="-8" dirty="0">
                <a:solidFill>
                  <a:srgbClr val="FFFF00"/>
                </a:solidFill>
                <a:latin typeface="Verdana" panose="020B0604030504040204" pitchFamily="34" charset="0"/>
                <a:ea typeface="MS Gothic" panose="020B0609070205080204" pitchFamily="49" charset="-128"/>
                <a:cs typeface="Verdana" panose="020B0604030504040204" pitchFamily="34" charset="0"/>
              </a:rPr>
              <a:t> </a:t>
            </a:r>
            <a:r>
              <a:rPr lang="el-GR" sz="2400" spc="-8"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Η </a:t>
            </a:r>
            <a:r>
              <a:rPr lang="el-GR" sz="2400"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συμπεριφορά</a:t>
            </a:r>
            <a:r>
              <a:rPr lang="el-GR" sz="2400" spc="8"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 </a:t>
            </a:r>
            <a:r>
              <a:rPr lang="el-GR" sz="2400"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μας ΜΕ</a:t>
            </a:r>
            <a:r>
              <a:rPr lang="el-GR" sz="2400" spc="-4"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Τ</a:t>
            </a:r>
            <a:r>
              <a:rPr lang="el-GR" sz="2400" dirty="0">
                <a:solidFill>
                  <a:schemeClr val="tx1">
                    <a:lumMod val="95000"/>
                    <a:lumOff val="5000"/>
                  </a:schemeClr>
                </a:solidFill>
                <a:latin typeface="Verdana" panose="020B0604030504040204" pitchFamily="34" charset="0"/>
                <a:ea typeface="MS Gothic" panose="020B0609070205080204" pitchFamily="49" charset="-128"/>
                <a:cs typeface="Verdana" panose="020B0604030504040204" pitchFamily="34" charset="0"/>
              </a:rPr>
              <a:t>Α το σεισμό</a:t>
            </a:r>
            <a:endParaRPr lang="el-GR" sz="2400"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336" y="3427149"/>
            <a:ext cx="3662172" cy="244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51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8784976" cy="6669360"/>
          </a:xfrm>
        </p:spPr>
        <p:txBody>
          <a:bodyPr>
            <a:normAutofit fontScale="85000" lnSpcReduction="10000"/>
          </a:bodyPr>
          <a:lstStyle/>
          <a:p>
            <a:pPr>
              <a:buNone/>
            </a:pPr>
            <a:r>
              <a:rPr lang="el-GR" b="1" u="sng" dirty="0" smtClean="0">
                <a:solidFill>
                  <a:srgbClr val="FF0000"/>
                </a:solidFill>
              </a:rPr>
              <a:t>    ΕΙΔΗ </a:t>
            </a:r>
            <a:r>
              <a:rPr lang="el-GR" b="1" u="sng" dirty="0">
                <a:solidFill>
                  <a:srgbClr val="FF0000"/>
                </a:solidFill>
              </a:rPr>
              <a:t>ΣΕΙΣΜΙΚΩΝ ΚΙΝΗΣΕΩΝ</a:t>
            </a:r>
            <a:r>
              <a:rPr lang="el-GR" u="sng" dirty="0">
                <a:solidFill>
                  <a:srgbClr val="FF0000"/>
                </a:solidFill>
              </a:rPr>
              <a:t> </a:t>
            </a:r>
            <a:r>
              <a:rPr lang="el-GR" dirty="0"/>
              <a:t>(Εξ αιτίας της μεταβολής του όγκου και του σχήματος των πετρωμάτων).</a:t>
            </a:r>
          </a:p>
          <a:p>
            <a:r>
              <a:rPr lang="el-GR" dirty="0"/>
              <a:t>1. ΕΠΙΜΗΚΗ (συμπυκνώσεως ή αραιώσεως)          κραδασμός υλικών σημείων // (παράλληλα) προς τη διεύθυνση διάδοσης των κυμάτων.</a:t>
            </a:r>
          </a:p>
          <a:p>
            <a:r>
              <a:rPr lang="el-GR" dirty="0"/>
              <a:t>2. ΕΓΚΑΡΣΙΑ (διατμήσεως)  </a:t>
            </a:r>
            <a:r>
              <a:rPr lang="el-GR" dirty="0" smtClean="0"/>
              <a:t>    (</a:t>
            </a:r>
            <a:r>
              <a:rPr lang="el-GR" dirty="0"/>
              <a:t>κάθετα) στη διεύθυνση διάδοσης των κυμάτων.</a:t>
            </a:r>
          </a:p>
          <a:p>
            <a:r>
              <a:rPr lang="el-GR" dirty="0"/>
              <a:t>Ταχύτητα διάδοσης </a:t>
            </a:r>
            <a:r>
              <a:rPr lang="el-GR" dirty="0" err="1"/>
              <a:t>επιμήκων</a:t>
            </a:r>
            <a:r>
              <a:rPr lang="el-GR" dirty="0"/>
              <a:t> &gt; των εγκαρσίων          επιμήκη πρώτη άφιξη στη γη         αποκαλούνται δεύτερα (</a:t>
            </a:r>
            <a:r>
              <a:rPr lang="en-US" dirty="0"/>
              <a:t>S</a:t>
            </a:r>
            <a:r>
              <a:rPr lang="el-GR" dirty="0"/>
              <a:t>).</a:t>
            </a:r>
          </a:p>
          <a:p>
            <a:r>
              <a:rPr lang="el-GR" dirty="0"/>
              <a:t>Η κίνηση των κυμάτων μέσα από ανομοιογενή πετρώματα παράγει ΔΕΥΤΕΡΕΥΟΝΤΑ         κύματα επιφάνειας   </a:t>
            </a:r>
            <a:endParaRPr lang="el-GR" dirty="0" smtClean="0"/>
          </a:p>
          <a:p>
            <a:pPr>
              <a:buNone/>
            </a:pPr>
            <a:r>
              <a:rPr lang="el-GR" dirty="0" smtClean="0"/>
              <a:t>            </a:t>
            </a:r>
            <a:r>
              <a:rPr lang="en-US" dirty="0" smtClean="0"/>
              <a:t>Rayleigh</a:t>
            </a:r>
            <a:r>
              <a:rPr lang="el-GR" dirty="0" smtClean="0"/>
              <a:t> </a:t>
            </a:r>
            <a:r>
              <a:rPr lang="el-GR" dirty="0"/>
              <a:t>(μακράς περιόδου).</a:t>
            </a:r>
          </a:p>
          <a:p>
            <a:pPr>
              <a:buNone/>
            </a:pPr>
            <a:r>
              <a:rPr lang="el-GR" dirty="0" smtClean="0"/>
              <a:t>            </a:t>
            </a:r>
            <a:r>
              <a:rPr lang="en-US" dirty="0" smtClean="0"/>
              <a:t>Lowe</a:t>
            </a:r>
            <a:r>
              <a:rPr lang="el-GR" dirty="0" smtClean="0"/>
              <a:t> </a:t>
            </a:r>
            <a:r>
              <a:rPr lang="el-GR" dirty="0"/>
              <a:t>(εγκάρσια οριζόντια πολωμένα μικρού ή μεγάλου μήκους κύματος</a:t>
            </a:r>
            <a:r>
              <a:rPr lang="el-GR" dirty="0" smtClean="0"/>
              <a:t>).</a:t>
            </a:r>
            <a:endParaRPr lang="el-GR" dirty="0"/>
          </a:p>
          <a:p>
            <a:pPr>
              <a:buNone/>
            </a:pPr>
            <a:endParaRPr lang="el-GR" dirty="0"/>
          </a:p>
        </p:txBody>
      </p:sp>
      <p:cxnSp>
        <p:nvCxnSpPr>
          <p:cNvPr id="4" name="3 - Ευθύγραμμο βέλος σύνδεσης"/>
          <p:cNvCxnSpPr/>
          <p:nvPr/>
        </p:nvCxnSpPr>
        <p:spPr>
          <a:xfrm>
            <a:off x="6804248" y="119675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4 - Ευθύγραμμο βέλος σύνδεσης"/>
          <p:cNvCxnSpPr/>
          <p:nvPr/>
        </p:nvCxnSpPr>
        <p:spPr>
          <a:xfrm>
            <a:off x="4211960" y="2420888"/>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a:off x="7236296" y="328498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4716016" y="3645024"/>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4067944" y="4797152"/>
            <a:ext cx="36004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8 - Δεξιό βέλος"/>
          <p:cNvSpPr/>
          <p:nvPr/>
        </p:nvSpPr>
        <p:spPr>
          <a:xfrm>
            <a:off x="683568" y="5085184"/>
            <a:ext cx="288032"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2615" y="116632"/>
            <a:ext cx="4314795" cy="3312368"/>
          </a:xfrm>
          <a:prstGeom prst="rect">
            <a:avLst/>
          </a:prstGeom>
        </p:spPr>
      </p:pic>
      <p:pic>
        <p:nvPicPr>
          <p:cNvPr id="5" name="Εικόνα 4"/>
          <p:cNvPicPr>
            <a:picLocks noChangeAspect="1"/>
          </p:cNvPicPr>
          <p:nvPr/>
        </p:nvPicPr>
        <p:blipFill>
          <a:blip r:embed="rId3"/>
          <a:stretch>
            <a:fillRect/>
          </a:stretch>
        </p:blipFill>
        <p:spPr>
          <a:xfrm>
            <a:off x="4595878" y="116632"/>
            <a:ext cx="4413270" cy="3312368"/>
          </a:xfrm>
          <a:prstGeom prst="rect">
            <a:avLst/>
          </a:prstGeom>
        </p:spPr>
      </p:pic>
      <p:pic>
        <p:nvPicPr>
          <p:cNvPr id="6" name="Εικόνα 5"/>
          <p:cNvPicPr>
            <a:picLocks noChangeAspect="1"/>
          </p:cNvPicPr>
          <p:nvPr/>
        </p:nvPicPr>
        <p:blipFill>
          <a:blip r:embed="rId4"/>
          <a:stretch>
            <a:fillRect/>
          </a:stretch>
        </p:blipFill>
        <p:spPr>
          <a:xfrm>
            <a:off x="2555776" y="3501008"/>
            <a:ext cx="4404541" cy="3222016"/>
          </a:xfrm>
          <a:prstGeom prst="rect">
            <a:avLst/>
          </a:prstGeom>
        </p:spPr>
      </p:pic>
    </p:spTree>
    <p:extLst>
      <p:ext uri="{BB962C8B-B14F-4D97-AF65-F5344CB8AC3E}">
        <p14:creationId xmlns:p14="http://schemas.microsoft.com/office/powerpoint/2010/main" val="2105538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2984200" y="180097"/>
            <a:ext cx="3160503" cy="47229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l-GR" altLang="el-GR" sz="3300"/>
              <a:t>Σεισμικά κύματα</a:t>
            </a:r>
            <a:endParaRPr lang="el-GR" altLang="el-GR" sz="3300" dirty="0"/>
          </a:p>
        </p:txBody>
      </p:sp>
      <p:sp>
        <p:nvSpPr>
          <p:cNvPr id="5" name="Rectangle 3"/>
          <p:cNvSpPr txBox="1">
            <a:spLocks noChangeArrowheads="1"/>
          </p:cNvSpPr>
          <p:nvPr/>
        </p:nvSpPr>
        <p:spPr>
          <a:xfrm>
            <a:off x="96955" y="1348956"/>
            <a:ext cx="8934994" cy="455474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l-GR" altLang="el-GR" sz="2100" dirty="0"/>
              <a:t>Τα κύματα Ρ ή επιμήκη κύματα ή κύματα συμπίεσης και αραίωσης είναι όμοια στο τρόπο διάδοσης με τα ηχητικά κύματα. Τα μόρια της ύλης </a:t>
            </a:r>
            <a:r>
              <a:rPr lang="el-GR" altLang="el-GR" sz="2100" dirty="0" err="1"/>
              <a:t>κραδαίνονται</a:t>
            </a:r>
            <a:r>
              <a:rPr lang="el-GR" altLang="el-GR" sz="2100" dirty="0"/>
              <a:t> παράλληλα προς την διεύθυνση διάδοσης. Παράγονται σε αντίδραση των υλικών να μεταβληθεί ο όγκος τους. Φθάνουν πρώτα στο σταθμό αναγραφής. (Ρ=</a:t>
            </a:r>
            <a:r>
              <a:rPr lang="en-US" altLang="el-GR" sz="2100" dirty="0"/>
              <a:t>primary=</a:t>
            </a:r>
            <a:r>
              <a:rPr lang="el-GR" altLang="el-GR" sz="2100" dirty="0"/>
              <a:t> πρώτα-πρόδρομα).</a:t>
            </a:r>
          </a:p>
          <a:p>
            <a:pPr algn="just"/>
            <a:r>
              <a:rPr lang="el-GR" altLang="el-GR" sz="2100" dirty="0"/>
              <a:t>Τα κύματα </a:t>
            </a:r>
            <a:r>
              <a:rPr lang="en-US" altLang="el-GR" sz="2100" dirty="0"/>
              <a:t>S </a:t>
            </a:r>
            <a:r>
              <a:rPr lang="el-GR" altLang="el-GR" sz="2100" dirty="0"/>
              <a:t>ή εγκάρσια κύματα διατμήσεως μεταδίδονται με την </a:t>
            </a:r>
            <a:r>
              <a:rPr lang="el-GR" altLang="el-GR" sz="2100" dirty="0" err="1"/>
              <a:t>κράδανση</a:t>
            </a:r>
            <a:r>
              <a:rPr lang="el-GR" altLang="el-GR" sz="2100" dirty="0"/>
              <a:t> των μορίων κάθετα προς τη διεύθυνση διάδοσης. Φθάνουν δεύτερα στον σταθμό αναγραφής. (</a:t>
            </a:r>
            <a:r>
              <a:rPr lang="en-US" altLang="el-GR" sz="2100" dirty="0"/>
              <a:t>S</a:t>
            </a:r>
            <a:r>
              <a:rPr lang="el-GR" altLang="el-GR" sz="2100" dirty="0"/>
              <a:t>=</a:t>
            </a:r>
            <a:r>
              <a:rPr lang="en-US" altLang="el-GR" sz="2100" dirty="0"/>
              <a:t>secondary=</a:t>
            </a:r>
            <a:r>
              <a:rPr lang="el-GR" altLang="el-GR" sz="2100" dirty="0"/>
              <a:t>δεύτερα-πρόδρομα).</a:t>
            </a:r>
          </a:p>
          <a:p>
            <a:pPr marL="0" indent="0" algn="just">
              <a:buNone/>
            </a:pPr>
            <a:endParaRPr lang="el-GR" altLang="el-GR" sz="2100" dirty="0"/>
          </a:p>
          <a:p>
            <a:pPr marL="0" indent="0" fontAlgn="base">
              <a:lnSpc>
                <a:spcPct val="100000"/>
              </a:lnSpc>
              <a:spcBef>
                <a:spcPts val="0"/>
              </a:spcBef>
              <a:spcAft>
                <a:spcPct val="0"/>
              </a:spcAft>
              <a:buNone/>
            </a:pPr>
            <a:r>
              <a:rPr lang="el-GR" altLang="el-GR" sz="1800" dirty="0">
                <a:latin typeface="Arial"/>
              </a:rPr>
              <a:t>     Η ταχύτητα των Ρ κυμάτων δίνεται από τον τύπο </a:t>
            </a:r>
            <a:r>
              <a:rPr lang="en-US" altLang="el-GR" sz="1800" dirty="0">
                <a:latin typeface="Arial"/>
              </a:rPr>
              <a:t>U</a:t>
            </a:r>
            <a:r>
              <a:rPr lang="el-GR" altLang="el-GR" sz="1800" b="1" baseline="-25000" dirty="0">
                <a:latin typeface="Arial"/>
              </a:rPr>
              <a:t>ρ</a:t>
            </a:r>
            <a:r>
              <a:rPr lang="el-GR" altLang="el-GR" sz="1800" b="1" dirty="0">
                <a:latin typeface="Arial"/>
              </a:rPr>
              <a:t> </a:t>
            </a:r>
            <a:r>
              <a:rPr lang="el-GR" altLang="el-GR" sz="1800" baseline="-25000" dirty="0">
                <a:latin typeface="Arial"/>
              </a:rPr>
              <a:t>=</a:t>
            </a:r>
            <a:r>
              <a:rPr lang="el-GR" altLang="el-GR" sz="1800" dirty="0">
                <a:latin typeface="Arial"/>
              </a:rPr>
              <a:t>            </a:t>
            </a:r>
            <a:r>
              <a:rPr lang="en-US" altLang="el-GR" sz="1800" dirty="0">
                <a:latin typeface="Arial"/>
              </a:rPr>
              <a:t>U</a:t>
            </a:r>
            <a:r>
              <a:rPr lang="en-US" altLang="el-GR" sz="1800" baseline="-25000" dirty="0">
                <a:latin typeface="Arial"/>
              </a:rPr>
              <a:t>p</a:t>
            </a:r>
            <a:r>
              <a:rPr lang="en-US" altLang="el-GR" sz="1800" dirty="0">
                <a:latin typeface="Arial"/>
              </a:rPr>
              <a:t>=1,7U</a:t>
            </a:r>
            <a:r>
              <a:rPr lang="en-US" altLang="el-GR" sz="1800" baseline="-25000" dirty="0">
                <a:latin typeface="Arial"/>
              </a:rPr>
              <a:t>s</a:t>
            </a:r>
            <a:r>
              <a:rPr lang="el-GR" altLang="el-GR" sz="1800" dirty="0">
                <a:latin typeface="Arial"/>
              </a:rPr>
              <a:t>  </a:t>
            </a:r>
          </a:p>
          <a:p>
            <a:pPr marL="0" indent="0" fontAlgn="base">
              <a:lnSpc>
                <a:spcPct val="100000"/>
              </a:lnSpc>
              <a:spcBef>
                <a:spcPts val="0"/>
              </a:spcBef>
              <a:spcAft>
                <a:spcPct val="0"/>
              </a:spcAft>
              <a:buNone/>
            </a:pPr>
            <a:r>
              <a:rPr lang="el-GR" altLang="el-GR" sz="1800" dirty="0">
                <a:latin typeface="Arial"/>
              </a:rPr>
              <a:t>      </a:t>
            </a:r>
          </a:p>
          <a:p>
            <a:pPr marL="0" indent="0" fontAlgn="base">
              <a:lnSpc>
                <a:spcPct val="100000"/>
              </a:lnSpc>
              <a:spcBef>
                <a:spcPts val="0"/>
              </a:spcBef>
              <a:spcAft>
                <a:spcPct val="0"/>
              </a:spcAft>
              <a:buNone/>
            </a:pPr>
            <a:r>
              <a:rPr lang="el-GR" altLang="el-GR" sz="1800" dirty="0">
                <a:latin typeface="Arial"/>
              </a:rPr>
              <a:t>     </a:t>
            </a:r>
            <a:r>
              <a:rPr lang="en-US" altLang="el-GR" sz="1800" dirty="0">
                <a:latin typeface="Arial"/>
              </a:rPr>
              <a:t>H </a:t>
            </a:r>
            <a:r>
              <a:rPr lang="el-GR" altLang="el-GR" sz="1800" dirty="0">
                <a:latin typeface="Arial"/>
              </a:rPr>
              <a:t>ταχύτητα των </a:t>
            </a:r>
            <a:r>
              <a:rPr lang="en-US" altLang="el-GR" sz="1800" dirty="0">
                <a:latin typeface="Arial"/>
              </a:rPr>
              <a:t>S</a:t>
            </a:r>
            <a:r>
              <a:rPr lang="el-GR" altLang="el-GR" sz="1800" dirty="0">
                <a:latin typeface="Arial"/>
              </a:rPr>
              <a:t> κυμάτων δίνεται από τον τύπο </a:t>
            </a:r>
            <a:r>
              <a:rPr lang="en-US" altLang="el-GR" sz="1800" dirty="0">
                <a:latin typeface="Arial"/>
              </a:rPr>
              <a:t>U</a:t>
            </a:r>
            <a:r>
              <a:rPr lang="en-US" altLang="el-GR" sz="1800" b="1" baseline="-25000" dirty="0">
                <a:latin typeface="Arial"/>
              </a:rPr>
              <a:t>s</a:t>
            </a:r>
            <a:r>
              <a:rPr lang="en-US" altLang="el-GR" sz="1800" baseline="-25000" dirty="0">
                <a:latin typeface="Arial"/>
              </a:rPr>
              <a:t> </a:t>
            </a:r>
            <a:r>
              <a:rPr lang="en-US" altLang="el-GR" sz="1800" dirty="0">
                <a:latin typeface="Arial"/>
              </a:rPr>
              <a:t>=</a:t>
            </a:r>
            <a:r>
              <a:rPr lang="el-GR" altLang="el-GR" sz="1800" dirty="0">
                <a:latin typeface="Arial"/>
              </a:rPr>
              <a:t>             </a:t>
            </a:r>
            <a:endParaRPr lang="en-US" altLang="el-GR" sz="1800" dirty="0">
              <a:latin typeface="Arial"/>
            </a:endParaRPr>
          </a:p>
          <a:p>
            <a:pPr marL="0" indent="0" fontAlgn="base">
              <a:lnSpc>
                <a:spcPct val="100000"/>
              </a:lnSpc>
              <a:spcBef>
                <a:spcPct val="50000"/>
              </a:spcBef>
              <a:spcAft>
                <a:spcPct val="0"/>
              </a:spcAft>
              <a:buNone/>
            </a:pPr>
            <a:r>
              <a:rPr lang="el-GR" altLang="el-GR" sz="1800" dirty="0">
                <a:latin typeface="Arial"/>
              </a:rPr>
              <a:t>   </a:t>
            </a:r>
            <a:r>
              <a:rPr lang="en-US" altLang="el-GR" sz="1800" dirty="0">
                <a:latin typeface="Arial"/>
              </a:rPr>
              <a:t> </a:t>
            </a:r>
            <a:r>
              <a:rPr lang="el-GR" altLang="el-GR" sz="1800" dirty="0">
                <a:latin typeface="Arial"/>
              </a:rPr>
              <a:t> </a:t>
            </a:r>
          </a:p>
          <a:p>
            <a:pPr marL="0" indent="0" fontAlgn="base">
              <a:lnSpc>
                <a:spcPct val="100000"/>
              </a:lnSpc>
              <a:spcBef>
                <a:spcPct val="50000"/>
              </a:spcBef>
              <a:spcAft>
                <a:spcPct val="0"/>
              </a:spcAft>
              <a:buNone/>
            </a:pPr>
            <a:r>
              <a:rPr lang="el-GR" altLang="el-GR" sz="1800" dirty="0">
                <a:latin typeface="Arial"/>
              </a:rPr>
              <a:t>     ρ= η πυκνότητα του υλικού μέσου,  μ= ο συντελεστής ακαμψίας του υλικού  </a:t>
            </a:r>
          </a:p>
          <a:p>
            <a:pPr marL="0" indent="0" fontAlgn="base">
              <a:lnSpc>
                <a:spcPct val="100000"/>
              </a:lnSpc>
              <a:spcBef>
                <a:spcPct val="50000"/>
              </a:spcBef>
              <a:spcAft>
                <a:spcPct val="0"/>
              </a:spcAft>
              <a:buNone/>
            </a:pPr>
            <a:r>
              <a:rPr lang="el-GR" altLang="el-GR" sz="1800" dirty="0">
                <a:latin typeface="Arial"/>
              </a:rPr>
              <a:t>     ψ= ο αξονικός συντελεστής</a:t>
            </a:r>
          </a:p>
          <a:p>
            <a:pPr algn="just"/>
            <a:endParaRPr lang="el-GR" altLang="el-GR" sz="2100" dirty="0"/>
          </a:p>
        </p:txBody>
      </p:sp>
      <p:sp>
        <p:nvSpPr>
          <p:cNvPr id="12" name="TextBox 8"/>
          <p:cNvSpPr txBox="1">
            <a:spLocks noChangeArrowheads="1"/>
          </p:cNvSpPr>
          <p:nvPr/>
        </p:nvSpPr>
        <p:spPr bwMode="auto">
          <a:xfrm>
            <a:off x="5848624" y="3849571"/>
            <a:ext cx="634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defTabSz="685800" fontAlgn="base">
              <a:spcBef>
                <a:spcPct val="0"/>
              </a:spcBef>
              <a:spcAft>
                <a:spcPct val="0"/>
              </a:spcAft>
              <a:buClrTx/>
              <a:buNone/>
              <a:defRPr/>
            </a:pPr>
            <a:r>
              <a:rPr lang="el-GR" altLang="el-GR" sz="1800" kern="0" dirty="0">
                <a:solidFill>
                  <a:srgbClr val="0066CC">
                    <a:lumMod val="50000"/>
                  </a:srgbClr>
                </a:solidFill>
              </a:rPr>
              <a:t>√ψ/ρ</a:t>
            </a:r>
          </a:p>
        </p:txBody>
      </p:sp>
      <p:pic>
        <p:nvPicPr>
          <p:cNvPr id="13" name="Εικόνα 12"/>
          <p:cNvPicPr>
            <a:picLocks noChangeAspect="1"/>
          </p:cNvPicPr>
          <p:nvPr/>
        </p:nvPicPr>
        <p:blipFill>
          <a:blip r:embed="rId2"/>
          <a:stretch>
            <a:fillRect/>
          </a:stretch>
        </p:blipFill>
        <p:spPr>
          <a:xfrm>
            <a:off x="5861981" y="4258844"/>
            <a:ext cx="303750" cy="476000"/>
          </a:xfrm>
          <a:prstGeom prst="rect">
            <a:avLst/>
          </a:prstGeom>
        </p:spPr>
      </p:pic>
    </p:spTree>
    <p:extLst>
      <p:ext uri="{BB962C8B-B14F-4D97-AF65-F5344CB8AC3E}">
        <p14:creationId xmlns:p14="http://schemas.microsoft.com/office/powerpoint/2010/main" val="2403844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61" y="993579"/>
            <a:ext cx="7293857" cy="26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11" descr="http://www.cografyatutkudur.com/yerkabugu/lithosphe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085" y="3699272"/>
            <a:ext cx="313729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Box 1"/>
          <p:cNvSpPr txBox="1">
            <a:spLocks noChangeArrowheads="1"/>
          </p:cNvSpPr>
          <p:nvPr/>
        </p:nvSpPr>
        <p:spPr bwMode="auto">
          <a:xfrm>
            <a:off x="5591176" y="4994673"/>
            <a:ext cx="210666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defTabSz="685800" fontAlgn="base">
              <a:spcBef>
                <a:spcPct val="0"/>
              </a:spcBef>
              <a:spcAft>
                <a:spcPct val="0"/>
              </a:spcAft>
              <a:buClrTx/>
              <a:buNone/>
              <a:defRPr/>
            </a:pPr>
            <a:r>
              <a:rPr lang="el-GR" altLang="el-GR" sz="1350" b="1">
                <a:solidFill>
                  <a:srgbClr val="FFFFFF"/>
                </a:solidFill>
              </a:rPr>
              <a:t>Ασυνέχεια </a:t>
            </a:r>
            <a:r>
              <a:rPr lang="en-GB" altLang="el-GR" sz="1350" b="1">
                <a:solidFill>
                  <a:srgbClr val="FFFFFF"/>
                </a:solidFill>
              </a:rPr>
              <a:t>Mohorovicic</a:t>
            </a:r>
            <a:endParaRPr lang="el-GR" altLang="el-GR" sz="1350" b="1">
              <a:solidFill>
                <a:srgbClr val="FFFFFF"/>
              </a:solidFill>
            </a:endParaRPr>
          </a:p>
        </p:txBody>
      </p:sp>
      <p:sp>
        <p:nvSpPr>
          <p:cNvPr id="165893" name="TextBox 5"/>
          <p:cNvSpPr txBox="1">
            <a:spLocks noChangeArrowheads="1"/>
          </p:cNvSpPr>
          <p:nvPr/>
        </p:nvSpPr>
        <p:spPr bwMode="auto">
          <a:xfrm>
            <a:off x="5614988" y="4182667"/>
            <a:ext cx="169309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defTabSz="685800" fontAlgn="base">
              <a:spcBef>
                <a:spcPct val="0"/>
              </a:spcBef>
              <a:spcAft>
                <a:spcPct val="0"/>
              </a:spcAft>
              <a:buClrTx/>
              <a:buNone/>
              <a:defRPr/>
            </a:pPr>
            <a:r>
              <a:rPr lang="el-GR" altLang="el-GR" sz="1350" b="1">
                <a:solidFill>
                  <a:srgbClr val="FFFFFF"/>
                </a:solidFill>
              </a:rPr>
              <a:t>Ασυνέχεια </a:t>
            </a:r>
            <a:r>
              <a:rPr lang="en-GB" altLang="el-GR" sz="1350" b="1">
                <a:solidFill>
                  <a:srgbClr val="FFFFFF"/>
                </a:solidFill>
              </a:rPr>
              <a:t>Conrad</a:t>
            </a:r>
            <a:endParaRPr lang="el-GR" altLang="el-GR" sz="1350" b="1">
              <a:solidFill>
                <a:srgbClr val="FFFFFF"/>
              </a:solidFill>
            </a:endParaRPr>
          </a:p>
        </p:txBody>
      </p:sp>
      <p:cxnSp>
        <p:nvCxnSpPr>
          <p:cNvPr id="165894" name="Ευθύγραμμο βέλος σύνδεσης 4"/>
          <p:cNvCxnSpPr>
            <a:cxnSpLocks noChangeShapeType="1"/>
            <a:stCxn id="165893" idx="1"/>
          </p:cNvCxnSpPr>
          <p:nvPr/>
        </p:nvCxnSpPr>
        <p:spPr bwMode="auto">
          <a:xfrm flipH="1">
            <a:off x="4787504" y="4321969"/>
            <a:ext cx="827484" cy="348854"/>
          </a:xfrm>
          <a:prstGeom prst="straightConnector1">
            <a:avLst/>
          </a:prstGeom>
          <a:noFill/>
          <a:ln w="57150"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165895" name="Ευθύγραμμο βέλος σύνδεσης 9"/>
          <p:cNvCxnSpPr>
            <a:cxnSpLocks noChangeShapeType="1"/>
            <a:stCxn id="165892" idx="1"/>
          </p:cNvCxnSpPr>
          <p:nvPr/>
        </p:nvCxnSpPr>
        <p:spPr bwMode="auto">
          <a:xfrm flipH="1" flipV="1">
            <a:off x="4787503" y="4994673"/>
            <a:ext cx="803672" cy="139303"/>
          </a:xfrm>
          <a:prstGeom prst="straightConnector1">
            <a:avLst/>
          </a:prstGeom>
          <a:noFill/>
          <a:ln w="57150" cap="sq"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6963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2271</Words>
  <Application>Microsoft Office PowerPoint</Application>
  <PresentationFormat>Προβολή στην οθόνη (4:3)</PresentationFormat>
  <Paragraphs>196</Paragraphs>
  <Slides>51</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51</vt:i4>
      </vt:variant>
    </vt:vector>
  </HeadingPairs>
  <TitlesOfParts>
    <vt:vector size="59" baseType="lpstr">
      <vt:lpstr>MS Gothic</vt:lpstr>
      <vt:lpstr>Arial</vt:lpstr>
      <vt:lpstr>Calibri</vt:lpstr>
      <vt:lpstr>Tahoma</vt:lpstr>
      <vt:lpstr>Times New Roman</vt:lpstr>
      <vt:lpstr>Verdana</vt:lpstr>
      <vt:lpstr>Wingdings</vt:lpstr>
      <vt:lpstr>Θέμα του Office</vt:lpstr>
      <vt:lpstr>ΣΕΙΣΜΟΙ ΕΙΣΑΓΩΓΗ</vt:lpstr>
      <vt:lpstr>Παρουσίαση του PowerPoint</vt:lpstr>
      <vt:lpstr>Παρουσίαση του PowerPoint</vt:lpstr>
      <vt:lpstr>ΓΕΩΛΟΓΙΑ ΣΕΙΣΜΩΝ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ΜΕΤΡΗΣΗ ΤΩΝ ΣΕΙΣΜΩΝ (κλίμακα Richter)</vt:lpstr>
      <vt:lpstr>ΓΕΩΓΡΑΦΙΑ ΚΑΙ ΣΕΙΣΜΟΙ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ΣΕΙΣΜΟΙ 11.1. ΕΙΣΑΓΩΓΗ</dc:title>
  <dc:creator>makis</dc:creator>
  <cp:lastModifiedBy>makis</cp:lastModifiedBy>
  <cp:revision>14</cp:revision>
  <dcterms:created xsi:type="dcterms:W3CDTF">2011-02-28T10:16:11Z</dcterms:created>
  <dcterms:modified xsi:type="dcterms:W3CDTF">2019-09-26T11:33:08Z</dcterms:modified>
</cp:coreProperties>
</file>